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81" r:id="rId2"/>
    <p:sldId id="282" r:id="rId3"/>
    <p:sldId id="280" r:id="rId4"/>
    <p:sldId id="293" r:id="rId5"/>
    <p:sldId id="284" r:id="rId6"/>
    <p:sldId id="285" r:id="rId7"/>
    <p:sldId id="301" r:id="rId8"/>
    <p:sldId id="286" r:id="rId9"/>
    <p:sldId id="287" r:id="rId10"/>
    <p:sldId id="288" r:id="rId11"/>
    <p:sldId id="296" r:id="rId12"/>
    <p:sldId id="292" r:id="rId13"/>
    <p:sldId id="294" r:id="rId14"/>
    <p:sldId id="299" r:id="rId15"/>
    <p:sldId id="298" r:id="rId16"/>
    <p:sldId id="289" r:id="rId17"/>
    <p:sldId id="302" r:id="rId18"/>
    <p:sldId id="300" r:id="rId19"/>
    <p:sldId id="29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</p:embeddedFontLst>
  <p:custShowLst>
    <p:custShow name="Custom Show 1" id="0">
      <p:sldLst>
        <p:sld r:id="rId2"/>
        <p:sld r:id="rId3"/>
        <p:sld r:id="rId4"/>
        <p:sld r:id="rId20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zYTVhu4PHGI39Jq9aTjfaK+6o9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vital Matityahu" initials="RM" lastIdx="7" clrIdx="0">
    <p:extLst>
      <p:ext uri="{19B8F6BF-5375-455C-9EA6-DF929625EA0E}">
        <p15:presenceInfo xmlns:p15="http://schemas.microsoft.com/office/powerpoint/2012/main" userId="S::revital.matityahu@dspg.com::9cbb4bc8-2351-4e9b-bc7c-987816c62e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9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662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379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98660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8904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54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422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949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82031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6693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43159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610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80739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46679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0CDC014A-DB35-4508-9EC9-E113F746877A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750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slide" Target="slide12.xml"/><Relationship Id="rId18" Type="http://schemas.openxmlformats.org/officeDocument/2006/relationships/slide" Target="slide7.xml"/><Relationship Id="rId26" Type="http://schemas.openxmlformats.org/officeDocument/2006/relationships/slide" Target="slide8.xml"/><Relationship Id="rId3" Type="http://schemas.openxmlformats.org/officeDocument/2006/relationships/image" Target="../media/image2.png"/><Relationship Id="rId21" Type="http://schemas.openxmlformats.org/officeDocument/2006/relationships/hyperlink" Target="https://www.rome2rio.com/map/Tel-Aviv/New-York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16.xml"/><Relationship Id="rId25" Type="http://schemas.openxmlformats.org/officeDocument/2006/relationships/slide" Target="slide18.xml"/><Relationship Id="rId2" Type="http://schemas.openxmlformats.org/officeDocument/2006/relationships/notesSlide" Target="../notesSlides/notesSlide2.xml"/><Relationship Id="rId16" Type="http://schemas.openxmlformats.org/officeDocument/2006/relationships/slide" Target="slide5.xml"/><Relationship Id="rId20" Type="http://schemas.openxmlformats.org/officeDocument/2006/relationships/image" Target="../media/image12.png"/><Relationship Id="rId29" Type="http://schemas.openxmlformats.org/officeDocument/2006/relationships/slide" Target="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slide" Target="slide10.xml"/><Relationship Id="rId23" Type="http://schemas.openxmlformats.org/officeDocument/2006/relationships/hyperlink" Target="http://3.131.135.11:8081/" TargetMode="External"/><Relationship Id="rId28" Type="http://schemas.openxmlformats.org/officeDocument/2006/relationships/slide" Target="slide4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slide" Target="slide9.xml"/><Relationship Id="rId22" Type="http://schemas.openxmlformats.org/officeDocument/2006/relationships/slide" Target="slide11.xml"/><Relationship Id="rId27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EF21389-A1DE-4EF4-BA43-0D21F5EFA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1575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FEF6E-0CEE-4323-A07F-58FDA5E0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7033" y="185165"/>
            <a:ext cx="4395991" cy="4783454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67A69A5B-FB7E-40C2-A416-68C80A10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52693" y="3165600"/>
            <a:ext cx="316195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330D6-5765-4B60-A01C-C0E4DE44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185166"/>
            <a:ext cx="8793480" cy="4783454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0136F-9A2E-4CDE-80D6-2CAC8B0C9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406" y="414657"/>
            <a:ext cx="4390618" cy="3458096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 project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NAYA  Collage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Revital Matityahu  &amp;  Eran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Sarid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08/2021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45ECC71-7E6C-40A9-A7FD-223355DF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8" y="1613983"/>
            <a:ext cx="3445286" cy="1914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9CEBA-993B-4634-BBF1-DB2E3748CCF8}"/>
              </a:ext>
            </a:extLst>
          </p:cNvPr>
          <p:cNvSpPr txBox="1"/>
          <p:nvPr/>
        </p:nvSpPr>
        <p:spPr>
          <a:xfrm>
            <a:off x="1098136" y="3493981"/>
            <a:ext cx="255711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Market Match</a:t>
            </a:r>
            <a:endParaRPr lang="he-IL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6001F-B23E-49A6-B763-135BC2AB1847}"/>
              </a:ext>
            </a:extLst>
          </p:cNvPr>
          <p:cNvSpPr txBox="1"/>
          <p:nvPr/>
        </p:nvSpPr>
        <p:spPr>
          <a:xfrm>
            <a:off x="4629111" y="428104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revital.matityahu@gmail.com    	054-8050636</a:t>
            </a:r>
          </a:p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eransarid@gmail.com 		052-8757584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35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8"/>
    </mc:Choice>
    <mc:Fallback xmlns="">
      <p:transition spd="slow" advTm="33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1E33-F57C-4970-9720-8DBD3FD7F6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770" y="1341494"/>
            <a:ext cx="5943600" cy="1465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3785F-7B54-42F2-948C-957A101DC1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0672" y="943966"/>
            <a:ext cx="3731558" cy="396028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C26525-7592-43B7-B578-8F1CE4F86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84858"/>
              </p:ext>
            </p:extLst>
          </p:nvPr>
        </p:nvGraphicFramePr>
        <p:xfrm>
          <a:off x="607546" y="463923"/>
          <a:ext cx="7792117" cy="459895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662987587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898217822"/>
                    </a:ext>
                  </a:extLst>
                </a:gridCol>
              </a:tblGrid>
              <a:tr h="459895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bids and trips Items into DynamoDB tables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1828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  <a:endParaRPr lang="he-IL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54106"/>
                  </a:ext>
                </a:extLst>
              </a:tr>
            </a:tbl>
          </a:graphicData>
        </a:graphic>
      </p:graphicFrame>
      <p:sp>
        <p:nvSpPr>
          <p:cNvPr id="9" name="Action Button: Return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1139511-7A55-4732-8111-8E64F9CBE249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58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EDD2F-2577-46BF-A8F6-78FD8341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9" y="981105"/>
            <a:ext cx="6465095" cy="12930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C8B7A4-9E9D-4BC1-8F8E-8B633C3C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9" y="2451705"/>
            <a:ext cx="6465095" cy="20617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4D6BB7-0DA0-4045-97F5-EA3362A8E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63286"/>
              </p:ext>
            </p:extLst>
          </p:nvPr>
        </p:nvGraphicFramePr>
        <p:xfrm>
          <a:off x="516319" y="383250"/>
          <a:ext cx="7792117" cy="3962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985634000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798828185"/>
                    </a:ext>
                  </a:extLst>
                </a:gridCol>
              </a:tblGrid>
              <a:tr h="275800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data streams events to S3 for archive and analytics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Kinesis Firehose</a:t>
                      </a:r>
                      <a:endParaRPr lang="he-IL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826096"/>
                  </a:ext>
                </a:extLst>
              </a:tr>
            </a:tbl>
          </a:graphicData>
        </a:graphic>
      </p:graphicFrame>
      <p:sp>
        <p:nvSpPr>
          <p:cNvPr id="9" name="Action Button: Return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D8B23B5-2AF1-457E-BA72-135F6383B57D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114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CCCDA-2358-4B8A-A9BB-1DCC4830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932792"/>
            <a:ext cx="2314806" cy="2153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BC6BE-3295-4659-9A95-56EC4B37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329" y="932792"/>
            <a:ext cx="4822723" cy="1718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E73CDE-0F28-4560-9FBD-F9E5E3B56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329" y="2721236"/>
            <a:ext cx="4822723" cy="220467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86EB5F-1F58-47C2-A2D2-87E300B11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31829"/>
              </p:ext>
            </p:extLst>
          </p:nvPr>
        </p:nvGraphicFramePr>
        <p:xfrm>
          <a:off x="813094" y="374020"/>
          <a:ext cx="7294576" cy="3657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062435">
                  <a:extLst>
                    <a:ext uri="{9D8B030D-6E8A-4147-A177-3AD203B41FA5}">
                      <a16:colId xmlns:a16="http://schemas.microsoft.com/office/drawing/2014/main" val="2092365393"/>
                    </a:ext>
                  </a:extLst>
                </a:gridCol>
                <a:gridCol w="2232141">
                  <a:extLst>
                    <a:ext uri="{9D8B030D-6E8A-4147-A177-3AD203B41FA5}">
                      <a16:colId xmlns:a16="http://schemas.microsoft.com/office/drawing/2014/main" val="1612730541"/>
                    </a:ext>
                  </a:extLst>
                </a:gridCol>
              </a:tblGrid>
              <a:tr h="349090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“Market-Match” application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800" b="1" kern="1200" dirty="0"/>
                        <a:t>Python  -  Flask</a:t>
                      </a:r>
                      <a:endParaRPr lang="he-IL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990182"/>
                  </a:ext>
                </a:extLst>
              </a:tr>
            </a:tbl>
          </a:graphicData>
        </a:graphic>
      </p:graphicFrame>
      <p:sp>
        <p:nvSpPr>
          <p:cNvPr id="10" name="Action Button: Return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F9F3EDB-8A63-4B7C-86E3-4ABA9BE153EC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41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930C6C7-DF83-4652-9E82-E5155C9F2D8F}"/>
              </a:ext>
            </a:extLst>
          </p:cNvPr>
          <p:cNvSpPr txBox="1"/>
          <p:nvPr/>
        </p:nvSpPr>
        <p:spPr>
          <a:xfrm>
            <a:off x="4932948" y="1081287"/>
            <a:ext cx="326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Extracted original Json from site</a:t>
            </a:r>
            <a:endParaRPr lang="en-US" sz="16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EE330C-EE33-46EB-BA4F-6973824FB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53771"/>
              </p:ext>
            </p:extLst>
          </p:nvPr>
        </p:nvGraphicFramePr>
        <p:xfrm>
          <a:off x="701216" y="317556"/>
          <a:ext cx="7294576" cy="7010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062435">
                  <a:extLst>
                    <a:ext uri="{9D8B030D-6E8A-4147-A177-3AD203B41FA5}">
                      <a16:colId xmlns:a16="http://schemas.microsoft.com/office/drawing/2014/main" val="2295304984"/>
                    </a:ext>
                  </a:extLst>
                </a:gridCol>
                <a:gridCol w="2232141">
                  <a:extLst>
                    <a:ext uri="{9D8B030D-6E8A-4147-A177-3AD203B41FA5}">
                      <a16:colId xmlns:a16="http://schemas.microsoft.com/office/drawing/2014/main" val="2973989730"/>
                    </a:ext>
                  </a:extLst>
                </a:gridCol>
              </a:tblGrid>
              <a:tr h="349090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Scrapping rome2rio site for enrichment trips options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1828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/>
                        <a:t>Python  -  Web Scrapping</a:t>
                      </a:r>
                      <a:endParaRPr lang="he-IL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52227"/>
                  </a:ext>
                </a:extLst>
              </a:tr>
            </a:tbl>
          </a:graphicData>
        </a:graphic>
      </p:graphicFrame>
      <p:sp>
        <p:nvSpPr>
          <p:cNvPr id="14" name="Action Button: Go Forward or Next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7CD9209-0C82-45B6-9996-C1EC3178E391}"/>
              </a:ext>
            </a:extLst>
          </p:cNvPr>
          <p:cNvSpPr/>
          <p:nvPr/>
        </p:nvSpPr>
        <p:spPr>
          <a:xfrm>
            <a:off x="438081" y="4537944"/>
            <a:ext cx="396000" cy="28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ED432-B39D-4EC1-89F6-D209D590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63" y="1417152"/>
            <a:ext cx="3530343" cy="33760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07431A-42CB-4CB4-AF20-3B72D063C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18" y="1250564"/>
            <a:ext cx="3613829" cy="35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1294-69F2-4F9F-9476-72D7B63A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68" y="268325"/>
            <a:ext cx="7688700" cy="535200"/>
          </a:xfrm>
        </p:spPr>
        <p:txBody>
          <a:bodyPr/>
          <a:lstStyle/>
          <a:p>
            <a:pPr marL="114300" lvl="0" indent="-182880" defTabSz="914400"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/>
            </a:pPr>
            <a:r>
              <a:rPr lang="en-US" sz="2800" b="1" dirty="0"/>
              <a:t>Python  -  Web Scrapping</a:t>
            </a:r>
            <a:endParaRPr lang="he-IL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E18C46-A16F-4C3B-91FB-2DA271AE418C}"/>
              </a:ext>
            </a:extLst>
          </p:cNvPr>
          <p:cNvSpPr/>
          <p:nvPr/>
        </p:nvSpPr>
        <p:spPr>
          <a:xfrm>
            <a:off x="5386499" y="955831"/>
            <a:ext cx="1914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Extracted Flight info</a:t>
            </a:r>
            <a:endParaRPr lang="en-US" sz="1600" dirty="0"/>
          </a:p>
        </p:txBody>
      </p:sp>
      <p:sp>
        <p:nvSpPr>
          <p:cNvPr id="7" name="Action Button: Go Forward or Next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07D0A4E-5280-40A2-8B6F-5969D0318E09}"/>
              </a:ext>
            </a:extLst>
          </p:cNvPr>
          <p:cNvSpPr/>
          <p:nvPr/>
        </p:nvSpPr>
        <p:spPr>
          <a:xfrm>
            <a:off x="434979" y="4526888"/>
            <a:ext cx="396000" cy="28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7044F-71D9-4BA3-BE6C-4235307C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1294385"/>
            <a:ext cx="6572251" cy="35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5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1294-69F2-4F9F-9476-72D7B63A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68" y="268325"/>
            <a:ext cx="7688700" cy="535200"/>
          </a:xfrm>
        </p:spPr>
        <p:txBody>
          <a:bodyPr/>
          <a:lstStyle/>
          <a:p>
            <a:pPr marL="114300" lvl="0" indent="-182880" defTabSz="914400"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/>
            </a:pPr>
            <a:r>
              <a:rPr lang="en-US" sz="2800" b="1" dirty="0"/>
              <a:t>Python  -  Web Scrapping</a:t>
            </a:r>
            <a:endParaRPr lang="he-IL" sz="2800" b="1" dirty="0">
              <a:solidFill>
                <a:schemeClr val="tx1"/>
              </a:solidFill>
            </a:endParaRPr>
          </a:p>
        </p:txBody>
      </p:sp>
      <p:sp>
        <p:nvSpPr>
          <p:cNvPr id="5" name="Action Button: Return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0D96398-E557-4B69-B7FC-496576342BFA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6FE14-B317-4A8D-8398-4454355B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00" y="875416"/>
            <a:ext cx="5980031" cy="39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7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76025-F72C-42E7-9D91-786180266B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5730" y="873648"/>
            <a:ext cx="5943600" cy="359791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1838BB-AB9F-4CD3-A3AF-E9C7FCE44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59173"/>
              </p:ext>
            </p:extLst>
          </p:nvPr>
        </p:nvGraphicFramePr>
        <p:xfrm>
          <a:off x="407761" y="321288"/>
          <a:ext cx="7792117" cy="459895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2648490031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2195194326"/>
                    </a:ext>
                  </a:extLst>
                </a:gridCol>
              </a:tblGrid>
              <a:tr h="459895"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time Dashboards 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QuickSight</a:t>
                      </a:r>
                      <a:endParaRPr lang="he-IL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04154"/>
                  </a:ext>
                </a:extLst>
              </a:tr>
            </a:tbl>
          </a:graphicData>
        </a:graphic>
      </p:graphicFrame>
      <p:sp>
        <p:nvSpPr>
          <p:cNvPr id="8" name="Action Button: Return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6C70AE4-E4EC-4544-80D9-976AB923C101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14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1838BB-AB9F-4CD3-A3AF-E9C7FCE44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5326"/>
              </p:ext>
            </p:extLst>
          </p:nvPr>
        </p:nvGraphicFramePr>
        <p:xfrm>
          <a:off x="407761" y="321288"/>
          <a:ext cx="7792117" cy="459895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2648490031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2195194326"/>
                    </a:ext>
                  </a:extLst>
                </a:gridCol>
              </a:tblGrid>
              <a:tr h="459895"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 json files from s3 buckets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Athena</a:t>
                      </a:r>
                      <a:endParaRPr lang="he-IL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0415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4F03229-EAA1-428A-A237-6D65CC79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68" y="995495"/>
            <a:ext cx="6270701" cy="3480960"/>
          </a:xfrm>
          <a:prstGeom prst="rect">
            <a:avLst/>
          </a:prstGeom>
        </p:spPr>
      </p:pic>
      <p:sp>
        <p:nvSpPr>
          <p:cNvPr id="6" name="Action Button: Return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D1DF773-16D8-4949-8664-42EE61341750}"/>
              </a:ext>
            </a:extLst>
          </p:cNvPr>
          <p:cNvSpPr/>
          <p:nvPr/>
        </p:nvSpPr>
        <p:spPr>
          <a:xfrm>
            <a:off x="407761" y="4506206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67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1838BB-AB9F-4CD3-A3AF-E9C7FCE44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8192"/>
              </p:ext>
            </p:extLst>
          </p:nvPr>
        </p:nvGraphicFramePr>
        <p:xfrm>
          <a:off x="407761" y="321288"/>
          <a:ext cx="7792117" cy="459895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2648490031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2195194326"/>
                    </a:ext>
                  </a:extLst>
                </a:gridCol>
              </a:tblGrid>
              <a:tr h="459895"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Analytics Reports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endParaRPr lang="he-IL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04154"/>
                  </a:ext>
                </a:extLst>
              </a:tr>
            </a:tbl>
          </a:graphicData>
        </a:graphic>
      </p:graphicFrame>
      <p:sp>
        <p:nvSpPr>
          <p:cNvPr id="8" name="Action Button: Return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6C70AE4-E4EC-4544-80D9-976AB923C101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BF8D15-3A18-4EAF-8331-817A8DB18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82" y="895649"/>
            <a:ext cx="5398982" cy="40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4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F124-5748-4C7E-92E4-96860624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321" y="1272051"/>
            <a:ext cx="7688700" cy="2261100"/>
          </a:xfrm>
        </p:spPr>
        <p:txBody>
          <a:bodyPr/>
          <a:lstStyle/>
          <a:p>
            <a:pPr marL="146050" indent="0" algn="ctr">
              <a:buNone/>
            </a:pPr>
            <a:r>
              <a:rPr lang="en-US" sz="6000" dirty="0"/>
              <a:t>Thank you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376002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16294" cy="51435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1B2D7-DFA8-4BBF-BF67-72BC3FB7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56" y="655092"/>
            <a:ext cx="2454782" cy="3916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effectLst/>
              </a:rPr>
              <a:t>Introduction</a:t>
            </a:r>
            <a:br>
              <a:rPr lang="en-US" sz="2100" dirty="0">
                <a:solidFill>
                  <a:srgbClr val="FFFFFF"/>
                </a:solidFill>
                <a:effectLst/>
              </a:rPr>
            </a:b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F23B2-601A-4BBA-8259-F576396E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310" y="655092"/>
            <a:ext cx="5220525" cy="39169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200000"/>
              </a:lnSpc>
              <a:spcAft>
                <a:spcPts val="600"/>
              </a:spcAft>
              <a:buSzPct val="80000"/>
              <a:buFont typeface="Corbel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A web application for online commercial between consumers and consumers/suppliers.</a:t>
            </a:r>
          </a:p>
          <a:p>
            <a:pPr indent="-182880" defTabSz="914400">
              <a:lnSpc>
                <a:spcPct val="200000"/>
              </a:lnSpc>
              <a:spcAft>
                <a:spcPts val="600"/>
              </a:spcAft>
              <a:buSzPct val="80000"/>
              <a:buFont typeface="Corbel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</a:rPr>
              <a:t>Consumers can add multiple </a:t>
            </a:r>
            <a:r>
              <a:rPr lang="en-US" sz="1500" dirty="0">
                <a:solidFill>
                  <a:schemeClr val="tx1"/>
                </a:solidFill>
              </a:rPr>
              <a:t>bids in several categories.</a:t>
            </a:r>
          </a:p>
          <a:p>
            <a:pPr indent="-182880" defTabSz="914400">
              <a:lnSpc>
                <a:spcPct val="200000"/>
              </a:lnSpc>
              <a:spcAft>
                <a:spcPts val="600"/>
              </a:spcAft>
              <a:buSzPct val="80000"/>
              <a:buFont typeface="Corbel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Consumers/Suppliers can make offers</a:t>
            </a:r>
          </a:p>
          <a:p>
            <a:pPr indent="-182880" defTabSz="914400">
              <a:lnSpc>
                <a:spcPct val="200000"/>
              </a:lnSpc>
              <a:spcAft>
                <a:spcPts val="600"/>
              </a:spcAft>
              <a:buSzPct val="80000"/>
              <a:buFont typeface="Corbel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Get enrichment from related web sites</a:t>
            </a:r>
          </a:p>
          <a:p>
            <a:pPr marL="274320" indent="0" defTabSz="914400">
              <a:lnSpc>
                <a:spcPct val="200000"/>
              </a:lnSpc>
              <a:spcAft>
                <a:spcPts val="600"/>
              </a:spcAft>
              <a:buSzPct val="80000"/>
              <a:buNone/>
            </a:pPr>
            <a:r>
              <a:rPr lang="en-US" sz="15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82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763CFE57-DCD9-4633-AA21-A514AE853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53" y="2938819"/>
            <a:ext cx="540000" cy="54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ADB85B-429E-4FF7-8B4A-5EB20DCABCFD}"/>
              </a:ext>
            </a:extLst>
          </p:cNvPr>
          <p:cNvSpPr/>
          <p:nvPr/>
        </p:nvSpPr>
        <p:spPr>
          <a:xfrm>
            <a:off x="423582" y="569087"/>
            <a:ext cx="8364071" cy="205017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1D36E-79C8-4279-9560-B213BC55AB75}"/>
              </a:ext>
            </a:extLst>
          </p:cNvPr>
          <p:cNvSpPr txBox="1"/>
          <p:nvPr/>
        </p:nvSpPr>
        <p:spPr>
          <a:xfrm>
            <a:off x="1401307" y="1486033"/>
            <a:ext cx="84991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Web</a:t>
            </a:r>
          </a:p>
          <a:p>
            <a:pPr algn="ctr"/>
            <a:r>
              <a:rPr lang="en-US" sz="1000" b="1" dirty="0"/>
              <a:t> bids / offers</a:t>
            </a:r>
            <a:endParaRPr lang="he-IL" sz="1000" b="1" dirty="0"/>
          </a:p>
        </p:txBody>
      </p:sp>
      <p:pic>
        <p:nvPicPr>
          <p:cNvPr id="33" name="Picture 32" descr="Whiteboard&#10;&#10;Description automatically generated">
            <a:extLst>
              <a:ext uri="{FF2B5EF4-FFF2-40B4-BE49-F238E27FC236}">
                <a16:creationId xmlns:a16="http://schemas.microsoft.com/office/drawing/2014/main" id="{AF6444E6-8BEC-4350-8704-354552CF5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170" y="4239444"/>
            <a:ext cx="360000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481992-7E86-455D-ACC7-0ED75730E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009" y="3372292"/>
            <a:ext cx="1123950" cy="3619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BA04471-9426-437B-B687-79381604F88E}"/>
              </a:ext>
            </a:extLst>
          </p:cNvPr>
          <p:cNvSpPr txBox="1"/>
          <p:nvPr/>
        </p:nvSpPr>
        <p:spPr>
          <a:xfrm>
            <a:off x="1646610" y="4546571"/>
            <a:ext cx="793807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List of cities</a:t>
            </a:r>
            <a:endParaRPr lang="he-IL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7923-A84B-41B4-BDFD-F94E3D7E8A22}"/>
              </a:ext>
            </a:extLst>
          </p:cNvPr>
          <p:cNvSpPr txBox="1"/>
          <p:nvPr/>
        </p:nvSpPr>
        <p:spPr>
          <a:xfrm>
            <a:off x="1587383" y="3615310"/>
            <a:ext cx="102624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Web Scraping</a:t>
            </a:r>
            <a:endParaRPr lang="he-IL" sz="11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E09100-03C4-485F-A2C1-5BA18EB2116B}"/>
              </a:ext>
            </a:extLst>
          </p:cNvPr>
          <p:cNvCxnSpPr>
            <a:cxnSpLocks/>
            <a:stCxn id="167" idx="3"/>
          </p:cNvCxnSpPr>
          <p:nvPr/>
        </p:nvCxnSpPr>
        <p:spPr>
          <a:xfrm flipV="1">
            <a:off x="2189253" y="3207164"/>
            <a:ext cx="688646" cy="165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13D271-C86C-4D90-A1E8-3872CAE29435}"/>
              </a:ext>
            </a:extLst>
          </p:cNvPr>
          <p:cNvSpPr txBox="1"/>
          <p:nvPr/>
        </p:nvSpPr>
        <p:spPr>
          <a:xfrm>
            <a:off x="1907214" y="2826597"/>
            <a:ext cx="110058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/>
              <a:t>Stream</a:t>
            </a:r>
          </a:p>
          <a:p>
            <a:pPr algn="ctr"/>
            <a:r>
              <a:rPr lang="en-US" sz="1000" b="1" dirty="0"/>
              <a:t>Trips</a:t>
            </a:r>
            <a:endParaRPr lang="he-IL" sz="1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1E1ADC-7BA7-4A2E-8E10-BCA7D88EA2C0}"/>
              </a:ext>
            </a:extLst>
          </p:cNvPr>
          <p:cNvSpPr txBox="1"/>
          <p:nvPr/>
        </p:nvSpPr>
        <p:spPr>
          <a:xfrm>
            <a:off x="2227980" y="956759"/>
            <a:ext cx="61747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Stream </a:t>
            </a:r>
          </a:p>
          <a:p>
            <a:pPr algn="ctr"/>
            <a:r>
              <a:rPr lang="en-US" sz="1000" b="1" dirty="0"/>
              <a:t>Bids</a:t>
            </a:r>
            <a:endParaRPr lang="he-IL" sz="1000" b="1" dirty="0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C85376EC-33D4-4C4A-AF14-FA9C3EE3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520" y="4164873"/>
            <a:ext cx="627097" cy="432000"/>
          </a:xfrm>
          <a:prstGeom prst="rect">
            <a:avLst/>
          </a:prstGeom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3A447B0-BE88-4110-BBFC-4E4739496798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flipV="1">
            <a:off x="2073170" y="3876920"/>
            <a:ext cx="27335" cy="3625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A1FD0FF-850F-4FA7-99A2-431B5023132A}"/>
              </a:ext>
            </a:extLst>
          </p:cNvPr>
          <p:cNvSpPr txBox="1"/>
          <p:nvPr/>
        </p:nvSpPr>
        <p:spPr>
          <a:xfrm>
            <a:off x="4675139" y="615191"/>
            <a:ext cx="795411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dirty="0"/>
              <a:t>(Read bids)</a:t>
            </a:r>
            <a:endParaRPr lang="he-IL" sz="1050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49055D4-1201-4D90-A95D-C71C8404E234}"/>
              </a:ext>
            </a:extLst>
          </p:cNvPr>
          <p:cNvCxnSpPr>
            <a:cxnSpLocks/>
            <a:endCxn id="77" idx="1"/>
          </p:cNvCxnSpPr>
          <p:nvPr/>
        </p:nvCxnSpPr>
        <p:spPr>
          <a:xfrm rot="16200000" flipH="1">
            <a:off x="3210618" y="3613187"/>
            <a:ext cx="630708" cy="920543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8CFD972-6F23-4E6F-BD8D-C419F0AA2D2D}"/>
              </a:ext>
            </a:extLst>
          </p:cNvPr>
          <p:cNvSpPr txBox="1"/>
          <p:nvPr/>
        </p:nvSpPr>
        <p:spPr>
          <a:xfrm>
            <a:off x="5108060" y="1093554"/>
            <a:ext cx="109196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Write Table Bids</a:t>
            </a:r>
            <a:endParaRPr lang="he-IL" sz="1000" b="1" dirty="0"/>
          </a:p>
        </p:txBody>
      </p:sp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E7DCCF7D-832B-470F-ADA6-B7828E50D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244" y="4142844"/>
            <a:ext cx="494133" cy="491937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BB71F5-73DF-44D5-829A-BCF8C56AEA51}"/>
              </a:ext>
            </a:extLst>
          </p:cNvPr>
          <p:cNvCxnSpPr>
            <a:cxnSpLocks/>
            <a:stCxn id="77" idx="3"/>
            <a:endCxn id="80" idx="2"/>
          </p:cNvCxnSpPr>
          <p:nvPr/>
        </p:nvCxnSpPr>
        <p:spPr>
          <a:xfrm>
            <a:off x="4480377" y="4388813"/>
            <a:ext cx="1004392" cy="116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54B4ACF-FB5E-4550-895C-2D081547C369}"/>
              </a:ext>
            </a:extLst>
          </p:cNvPr>
          <p:cNvSpPr txBox="1"/>
          <p:nvPr/>
        </p:nvSpPr>
        <p:spPr>
          <a:xfrm>
            <a:off x="5334295" y="4556728"/>
            <a:ext cx="588623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dirty="0"/>
              <a:t>Archive</a:t>
            </a:r>
            <a:endParaRPr lang="he-IL" sz="1000" dirty="0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5FACA75-83A6-4395-8361-D8B1DE5BC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520" y="1912477"/>
            <a:ext cx="627097" cy="432000"/>
          </a:xfrm>
          <a:prstGeom prst="rect">
            <a:avLst/>
          </a:prstGeom>
        </p:spPr>
      </p:pic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7BBE21C7-FE69-4541-8831-339FBAEDE2DC}"/>
              </a:ext>
            </a:extLst>
          </p:cNvPr>
          <p:cNvCxnSpPr>
            <a:cxnSpLocks/>
            <a:stCxn id="89" idx="2"/>
          </p:cNvCxnSpPr>
          <p:nvPr/>
        </p:nvCxnSpPr>
        <p:spPr>
          <a:xfrm rot="16200000" flipH="1">
            <a:off x="4139913" y="750361"/>
            <a:ext cx="402752" cy="2337618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56520B1-A517-48A0-826B-501CA4640AAE}"/>
              </a:ext>
            </a:extLst>
          </p:cNvPr>
          <p:cNvSpPr txBox="1"/>
          <p:nvPr/>
        </p:nvSpPr>
        <p:spPr>
          <a:xfrm>
            <a:off x="5439960" y="2323443"/>
            <a:ext cx="6664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Archive</a:t>
            </a:r>
            <a:endParaRPr lang="he-IL" sz="1000" dirty="0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2A5C9A0-B31F-4D77-A96A-4D8930F751FF}"/>
              </a:ext>
            </a:extLst>
          </p:cNvPr>
          <p:cNvCxnSpPr>
            <a:cxnSpLocks/>
            <a:stCxn id="172" idx="0"/>
            <a:endCxn id="1028" idx="0"/>
          </p:cNvCxnSpPr>
          <p:nvPr/>
        </p:nvCxnSpPr>
        <p:spPr>
          <a:xfrm rot="16200000" flipV="1">
            <a:off x="3610616" y="-730716"/>
            <a:ext cx="1331469" cy="4992537"/>
          </a:xfrm>
          <a:prstGeom prst="bentConnector3">
            <a:avLst>
              <a:gd name="adj1" fmla="val 11716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089C569-A7EF-4608-A59B-501129300510}"/>
              </a:ext>
            </a:extLst>
          </p:cNvPr>
          <p:cNvSpPr txBox="1"/>
          <p:nvPr/>
        </p:nvSpPr>
        <p:spPr>
          <a:xfrm>
            <a:off x="3676148" y="625168"/>
            <a:ext cx="998991" cy="2539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dirty="0"/>
              <a:t>(Read r2rTrips)</a:t>
            </a:r>
            <a:endParaRPr lang="he-IL" sz="10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481E2EC-5C7C-497C-A5F7-1B9C8FB98841}"/>
              </a:ext>
            </a:extLst>
          </p:cNvPr>
          <p:cNvSpPr/>
          <p:nvPr/>
        </p:nvSpPr>
        <p:spPr>
          <a:xfrm>
            <a:off x="423582" y="2738332"/>
            <a:ext cx="8364071" cy="2050177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D0805EF9-C41D-4B6C-B3B9-70D596A1E20E}"/>
              </a:ext>
            </a:extLst>
          </p:cNvPr>
          <p:cNvSpPr/>
          <p:nvPr/>
        </p:nvSpPr>
        <p:spPr>
          <a:xfrm>
            <a:off x="300095" y="464890"/>
            <a:ext cx="1620000" cy="252000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b="1" dirty="0"/>
              <a:t>Main data pipeline</a:t>
            </a:r>
            <a:endParaRPr lang="he-IL" sz="1200" b="1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57C9DFF-8587-4964-9FA8-9B7F7DE01DE3}"/>
              </a:ext>
            </a:extLst>
          </p:cNvPr>
          <p:cNvCxnSpPr>
            <a:cxnSpLocks/>
            <a:endCxn id="172" idx="2"/>
          </p:cNvCxnSpPr>
          <p:nvPr/>
        </p:nvCxnSpPr>
        <p:spPr>
          <a:xfrm flipV="1">
            <a:off x="3913964" y="3065619"/>
            <a:ext cx="2858654" cy="1615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>
            <a:extLst>
              <a:ext uri="{FF2B5EF4-FFF2-40B4-BE49-F238E27FC236}">
                <a16:creationId xmlns:a16="http://schemas.microsoft.com/office/drawing/2014/main" id="{81B5699A-CED6-481E-8A2C-CF05ED53B148}"/>
              </a:ext>
            </a:extLst>
          </p:cNvPr>
          <p:cNvSpPr/>
          <p:nvPr/>
        </p:nvSpPr>
        <p:spPr>
          <a:xfrm>
            <a:off x="300093" y="2677148"/>
            <a:ext cx="1620000" cy="25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Info  - Enrichment</a:t>
            </a:r>
            <a:endParaRPr lang="he-IL" sz="1200" b="1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FCE2FE5-8A1D-4533-89DB-33A2B7AF296D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59891" y="2758036"/>
            <a:ext cx="1514317" cy="1642463"/>
          </a:xfrm>
          <a:prstGeom prst="bentConnector2">
            <a:avLst/>
          </a:prstGeom>
          <a:ln w="127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pedrive to QuickSight - Loading Data for Analysis">
            <a:extLst>
              <a:ext uri="{FF2B5EF4-FFF2-40B4-BE49-F238E27FC236}">
                <a16:creationId xmlns:a16="http://schemas.microsoft.com/office/drawing/2014/main" id="{3F285AC5-7C59-4534-8AC1-027D61CFC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769" y="2448434"/>
            <a:ext cx="903270" cy="43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A8DFF62-AF2F-4CFD-95FE-3BBABCCB6AC2}"/>
              </a:ext>
            </a:extLst>
          </p:cNvPr>
          <p:cNvCxnSpPr>
            <a:stCxn id="134" idx="3"/>
            <a:endCxn id="1026" idx="0"/>
          </p:cNvCxnSpPr>
          <p:nvPr/>
        </p:nvCxnSpPr>
        <p:spPr>
          <a:xfrm>
            <a:off x="6165617" y="2128477"/>
            <a:ext cx="1564787" cy="319957"/>
          </a:xfrm>
          <a:prstGeom prst="bentConnector2">
            <a:avLst/>
          </a:prstGeom>
          <a:ln w="127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80BA216-F825-45A7-B377-8766C75712AD}"/>
              </a:ext>
            </a:extLst>
          </p:cNvPr>
          <p:cNvSpPr txBox="1"/>
          <p:nvPr/>
        </p:nvSpPr>
        <p:spPr>
          <a:xfrm>
            <a:off x="6689773" y="4185579"/>
            <a:ext cx="116089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Dashboard - Trips</a:t>
            </a:r>
            <a:endParaRPr lang="he-IL" sz="10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EC1D37-798F-4584-9B95-109B612A23FB}"/>
              </a:ext>
            </a:extLst>
          </p:cNvPr>
          <p:cNvSpPr txBox="1"/>
          <p:nvPr/>
        </p:nvSpPr>
        <p:spPr>
          <a:xfrm>
            <a:off x="6689499" y="1854365"/>
            <a:ext cx="112402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Dashboard - Bids</a:t>
            </a:r>
            <a:endParaRPr lang="he-IL" sz="1000" b="1" dirty="0"/>
          </a:p>
        </p:txBody>
      </p:sp>
      <p:pic>
        <p:nvPicPr>
          <p:cNvPr id="1028" name="Picture 4" descr="Build python flask apps by Ameed93 | Fiverr">
            <a:extLst>
              <a:ext uri="{FF2B5EF4-FFF2-40B4-BE49-F238E27FC236}">
                <a16:creationId xmlns:a16="http://schemas.microsoft.com/office/drawing/2014/main" id="{8E19953E-85CB-42EF-87FB-794531914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09" y="1099818"/>
            <a:ext cx="636143" cy="41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Arrow: Notched Right 121">
            <a:extLst>
              <a:ext uri="{FF2B5EF4-FFF2-40B4-BE49-F238E27FC236}">
                <a16:creationId xmlns:a16="http://schemas.microsoft.com/office/drawing/2014/main" id="{EA887BB3-8D5F-44FB-98E5-69E74CAC6079}"/>
              </a:ext>
            </a:extLst>
          </p:cNvPr>
          <p:cNvSpPr/>
          <p:nvPr/>
        </p:nvSpPr>
        <p:spPr>
          <a:xfrm rot="1673476">
            <a:off x="755392" y="814035"/>
            <a:ext cx="719332" cy="251647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START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8FE5E1-0D9A-4B7C-9639-CE923DC3D8AB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2098152" y="1302007"/>
            <a:ext cx="872827" cy="6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19F3FE-A26B-49F4-BE04-142E4021419F}"/>
              </a:ext>
            </a:extLst>
          </p:cNvPr>
          <p:cNvCxnSpPr>
            <a:cxnSpLocks/>
          </p:cNvCxnSpPr>
          <p:nvPr/>
        </p:nvCxnSpPr>
        <p:spPr>
          <a:xfrm>
            <a:off x="3330979" y="1302007"/>
            <a:ext cx="805825" cy="1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DF94DE90-EDB7-4564-BD68-B5975EA11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5656" y="1953390"/>
            <a:ext cx="494133" cy="491937"/>
          </a:xfrm>
          <a:prstGeom prst="rect">
            <a:avLst/>
          </a:prstGeom>
        </p:spPr>
      </p:pic>
      <p:pic>
        <p:nvPicPr>
          <p:cNvPr id="42" name="Picture 2" descr="AWS Monitoring | Datadog">
            <a:extLst>
              <a:ext uri="{FF2B5EF4-FFF2-40B4-BE49-F238E27FC236}">
                <a16:creationId xmlns:a16="http://schemas.microsoft.com/office/drawing/2014/main" id="{31D66096-DFB6-40D3-BBE7-80A7EE96C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36" y="991966"/>
            <a:ext cx="129193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AWS Monitoring | Datadog">
            <a:extLst>
              <a:ext uri="{FF2B5EF4-FFF2-40B4-BE49-F238E27FC236}">
                <a16:creationId xmlns:a16="http://schemas.microsoft.com/office/drawing/2014/main" id="{FC06750D-7F90-4F3B-98F0-72BD5DE1F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7" r="30815"/>
          <a:stretch/>
        </p:blipFill>
        <p:spPr bwMode="auto">
          <a:xfrm>
            <a:off x="4009393" y="2877326"/>
            <a:ext cx="540396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6789387-3BEB-474D-A43E-8E2E1F0B8372}"/>
              </a:ext>
            </a:extLst>
          </p:cNvPr>
          <p:cNvGrpSpPr/>
          <p:nvPr/>
        </p:nvGrpSpPr>
        <p:grpSpPr>
          <a:xfrm>
            <a:off x="2698181" y="1094138"/>
            <a:ext cx="948598" cy="623656"/>
            <a:chOff x="6099166" y="3642034"/>
            <a:chExt cx="948598" cy="62365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55777F-8E9F-41C6-9754-19C8DE3A4581}"/>
                </a:ext>
              </a:extLst>
            </p:cNvPr>
            <p:cNvSpPr txBox="1"/>
            <p:nvPr/>
          </p:nvSpPr>
          <p:spPr>
            <a:xfrm>
              <a:off x="6099166" y="3957913"/>
              <a:ext cx="9485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b="1" dirty="0"/>
                <a:t>Amazon Kinesis Data stream</a:t>
              </a:r>
              <a:endParaRPr lang="he-IL" sz="700" b="1" dirty="0"/>
            </a:p>
          </p:txBody>
        </p:sp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4A9F8DFB-0482-45C4-A3EE-679F40D1A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72928" y="3642034"/>
              <a:ext cx="360000" cy="3600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7809488-6838-4926-953B-011D228506FA}"/>
              </a:ext>
            </a:extLst>
          </p:cNvPr>
          <p:cNvGrpSpPr/>
          <p:nvPr/>
        </p:nvGrpSpPr>
        <p:grpSpPr>
          <a:xfrm>
            <a:off x="2589813" y="3026652"/>
            <a:ext cx="948598" cy="623656"/>
            <a:chOff x="6099166" y="3642034"/>
            <a:chExt cx="948598" cy="62365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ABEC8D-BF55-4632-8438-544F13460648}"/>
                </a:ext>
              </a:extLst>
            </p:cNvPr>
            <p:cNvSpPr txBox="1"/>
            <p:nvPr/>
          </p:nvSpPr>
          <p:spPr>
            <a:xfrm>
              <a:off x="6099166" y="3957913"/>
              <a:ext cx="9485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b="1" dirty="0"/>
                <a:t>Amazon Kinesis Data stream</a:t>
              </a:r>
              <a:endParaRPr lang="he-IL" sz="700" b="1" dirty="0"/>
            </a:p>
          </p:txBody>
        </p:sp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B080A241-6EDF-4809-9ECA-F773E61DD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72928" y="3642034"/>
              <a:ext cx="360000" cy="360000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20E2E18-0E72-4ABA-893B-7829C2959497}"/>
              </a:ext>
            </a:extLst>
          </p:cNvPr>
          <p:cNvSpPr txBox="1"/>
          <p:nvPr/>
        </p:nvSpPr>
        <p:spPr>
          <a:xfrm>
            <a:off x="5075954" y="2965730"/>
            <a:ext cx="113524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Write Table Trips</a:t>
            </a:r>
            <a:endParaRPr lang="he-IL" sz="10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8BAEB0-AC28-420A-8FE6-B8514745AD80}"/>
              </a:ext>
            </a:extLst>
          </p:cNvPr>
          <p:cNvCxnSpPr>
            <a:cxnSpLocks/>
          </p:cNvCxnSpPr>
          <p:nvPr/>
        </p:nvCxnSpPr>
        <p:spPr>
          <a:xfrm>
            <a:off x="4522426" y="1288086"/>
            <a:ext cx="2242301" cy="117214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 descr="A picture containing text, room&#10;&#10;Description automatically generated">
            <a:extLst>
              <a:ext uri="{FF2B5EF4-FFF2-40B4-BE49-F238E27FC236}">
                <a16:creationId xmlns:a16="http://schemas.microsoft.com/office/drawing/2014/main" id="{4E235BF2-5DE4-4DF5-BABF-9650966982A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3684" t="12354" r="10901" b="-455"/>
          <a:stretch/>
        </p:blipFill>
        <p:spPr>
          <a:xfrm>
            <a:off x="6266467" y="2431287"/>
            <a:ext cx="1012302" cy="634332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8E0B1D5-E84E-4028-AC38-4223319C98CE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3223575" y="3206652"/>
            <a:ext cx="8213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ction Button: Blank 58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86FBE8C0-DA57-4535-9F90-9DB6F2F39721}"/>
              </a:ext>
            </a:extLst>
          </p:cNvPr>
          <p:cNvSpPr/>
          <p:nvPr/>
        </p:nvSpPr>
        <p:spPr>
          <a:xfrm>
            <a:off x="1414131" y="1093554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Action Button: Blank 59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218AD75C-E81E-4706-BA5D-AE097613CCD0}"/>
              </a:ext>
            </a:extLst>
          </p:cNvPr>
          <p:cNvSpPr/>
          <p:nvPr/>
        </p:nvSpPr>
        <p:spPr>
          <a:xfrm>
            <a:off x="2795059" y="1030012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Action Button: Blank 61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5D1BD451-0F89-4165-9081-F81024CA1914}"/>
              </a:ext>
            </a:extLst>
          </p:cNvPr>
          <p:cNvSpPr/>
          <p:nvPr/>
        </p:nvSpPr>
        <p:spPr>
          <a:xfrm>
            <a:off x="3943003" y="1048901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Action Button: Blank 62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BED1A258-2E12-4822-A161-118EF5FDEA23}"/>
              </a:ext>
            </a:extLst>
          </p:cNvPr>
          <p:cNvSpPr/>
          <p:nvPr/>
        </p:nvSpPr>
        <p:spPr>
          <a:xfrm>
            <a:off x="5460846" y="1832519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Action Button: Blank 63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6269733A-31BF-4FF3-B4A6-92E8520B39A4}"/>
              </a:ext>
            </a:extLst>
          </p:cNvPr>
          <p:cNvSpPr/>
          <p:nvPr/>
        </p:nvSpPr>
        <p:spPr>
          <a:xfrm>
            <a:off x="7272492" y="2450098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Action Button: Blank 64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3CE9EA43-6F8E-40D0-9DFB-22F7147310A5}"/>
              </a:ext>
            </a:extLst>
          </p:cNvPr>
          <p:cNvSpPr/>
          <p:nvPr/>
        </p:nvSpPr>
        <p:spPr>
          <a:xfrm>
            <a:off x="6410603" y="2140508"/>
            <a:ext cx="736585" cy="43124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6" name="Action Button: Blank 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9A7451-3A68-4FF7-B5AE-B2197CEB9A5C}"/>
              </a:ext>
            </a:extLst>
          </p:cNvPr>
          <p:cNvSpPr/>
          <p:nvPr/>
        </p:nvSpPr>
        <p:spPr>
          <a:xfrm>
            <a:off x="2044296" y="4730342"/>
            <a:ext cx="4523162" cy="37950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Action Button: Blank 70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99C769A-EE3F-48C2-9921-84F546721491}"/>
              </a:ext>
            </a:extLst>
          </p:cNvPr>
          <p:cNvSpPr/>
          <p:nvPr/>
        </p:nvSpPr>
        <p:spPr>
          <a:xfrm>
            <a:off x="1637498" y="4010524"/>
            <a:ext cx="888808" cy="85545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EF6EF-1E1D-4182-B6E8-6A97F7CA9A45}"/>
              </a:ext>
            </a:extLst>
          </p:cNvPr>
          <p:cNvSpPr txBox="1"/>
          <p:nvPr/>
        </p:nvSpPr>
        <p:spPr>
          <a:xfrm>
            <a:off x="1546484" y="76439"/>
            <a:ext cx="61845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Market Match Architecture</a:t>
            </a:r>
            <a:endParaRPr lang="he-IL" sz="2800" b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C8AF4C-2C2D-46F5-9ED0-DE0A53D8E3E5}"/>
              </a:ext>
            </a:extLst>
          </p:cNvPr>
          <p:cNvGrpSpPr/>
          <p:nvPr/>
        </p:nvGrpSpPr>
        <p:grpSpPr>
          <a:xfrm>
            <a:off x="1491804" y="4727037"/>
            <a:ext cx="6184546" cy="370760"/>
            <a:chOff x="1268293" y="-2055"/>
            <a:chExt cx="6347938" cy="43094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47469D9-113E-4463-8B36-80946D3AD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147087" y="-2055"/>
              <a:ext cx="2582634" cy="430948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F1225235-9E93-4648-B0EF-04AC1348EF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5729721" y="-2055"/>
              <a:ext cx="636526" cy="430948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C620E61-A722-4293-9CED-22847CB7F1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6354713" y="-2055"/>
              <a:ext cx="636526" cy="430948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7D5EEF83-05F4-450A-92CE-72657242A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6979705" y="-2055"/>
              <a:ext cx="636526" cy="430948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3B3D0D35-9FF6-4EC6-9436-81D8810E2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2533553" y="-2055"/>
              <a:ext cx="636526" cy="430948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FB2AC90-1059-4102-87C4-639DE5670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1896151" y="-2055"/>
              <a:ext cx="636526" cy="430948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B93498E-8504-4AB5-BF98-D069F5B12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5353"/>
            <a:stretch/>
          </p:blipFill>
          <p:spPr>
            <a:xfrm>
              <a:off x="1268293" y="-2055"/>
              <a:ext cx="636526" cy="430948"/>
            </a:xfrm>
            <a:prstGeom prst="rect">
              <a:avLst/>
            </a:prstGeom>
          </p:spPr>
        </p:pic>
      </p:grpSp>
      <p:sp>
        <p:nvSpPr>
          <p:cNvPr id="72" name="Action Button: Blank 71">
            <a:hlinkClick r:id="rId21" highlightClick="1"/>
            <a:extLst>
              <a:ext uri="{FF2B5EF4-FFF2-40B4-BE49-F238E27FC236}">
                <a16:creationId xmlns:a16="http://schemas.microsoft.com/office/drawing/2014/main" id="{CC3E4617-CE66-4F00-B46B-9EBE4BE2510E}"/>
              </a:ext>
            </a:extLst>
          </p:cNvPr>
          <p:cNvSpPr/>
          <p:nvPr/>
        </p:nvSpPr>
        <p:spPr>
          <a:xfrm>
            <a:off x="1500515" y="3003313"/>
            <a:ext cx="888808" cy="78263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5" name="Action Button: Blank 74">
            <a:hlinkClick r:id="rId22" action="ppaction://hlinksldjump" highlightClick="1"/>
            <a:extLst>
              <a:ext uri="{FF2B5EF4-FFF2-40B4-BE49-F238E27FC236}">
                <a16:creationId xmlns:a16="http://schemas.microsoft.com/office/drawing/2014/main" id="{25D86FD3-AB0F-4A42-8DDC-24B702A384A2}"/>
              </a:ext>
            </a:extLst>
          </p:cNvPr>
          <p:cNvSpPr/>
          <p:nvPr/>
        </p:nvSpPr>
        <p:spPr>
          <a:xfrm>
            <a:off x="3843828" y="1927156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ction Button: Blank 75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C57AA496-1B27-40D2-9DB3-432ECDA85062}"/>
              </a:ext>
            </a:extLst>
          </p:cNvPr>
          <p:cNvSpPr/>
          <p:nvPr/>
        </p:nvSpPr>
        <p:spPr>
          <a:xfrm>
            <a:off x="2647271" y="3010689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Action Button: Blank 7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479BB450-A134-4659-A862-816795B08637}"/>
              </a:ext>
            </a:extLst>
          </p:cNvPr>
          <p:cNvSpPr/>
          <p:nvPr/>
        </p:nvSpPr>
        <p:spPr>
          <a:xfrm>
            <a:off x="3893992" y="2961321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Action Button: Blank 78">
            <a:hlinkClick r:id="rId22" action="ppaction://hlinksldjump" highlightClick="1"/>
            <a:extLst>
              <a:ext uri="{FF2B5EF4-FFF2-40B4-BE49-F238E27FC236}">
                <a16:creationId xmlns:a16="http://schemas.microsoft.com/office/drawing/2014/main" id="{4EEF1BD6-3B55-4685-B47E-07403716ECC3}"/>
              </a:ext>
            </a:extLst>
          </p:cNvPr>
          <p:cNvSpPr/>
          <p:nvPr/>
        </p:nvSpPr>
        <p:spPr>
          <a:xfrm>
            <a:off x="3825929" y="4105243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Action Button: Blank 79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03887896-CDC4-4CED-9FF5-2BCBA9437B02}"/>
              </a:ext>
            </a:extLst>
          </p:cNvPr>
          <p:cNvSpPr/>
          <p:nvPr/>
        </p:nvSpPr>
        <p:spPr>
          <a:xfrm>
            <a:off x="5484769" y="4105243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Action Button: Blank 82">
            <a:hlinkClick r:id="rId23" highlightClick="1"/>
            <a:extLst>
              <a:ext uri="{FF2B5EF4-FFF2-40B4-BE49-F238E27FC236}">
                <a16:creationId xmlns:a16="http://schemas.microsoft.com/office/drawing/2014/main" id="{FA5E8473-9825-446D-A08C-05DB44488491}"/>
              </a:ext>
            </a:extLst>
          </p:cNvPr>
          <p:cNvSpPr/>
          <p:nvPr/>
        </p:nvSpPr>
        <p:spPr>
          <a:xfrm>
            <a:off x="716682" y="724610"/>
            <a:ext cx="775122" cy="5905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9223E4A-36ED-4F36-B91B-49D5898266B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58810" y="3288176"/>
            <a:ext cx="757498" cy="757498"/>
          </a:xfrm>
          <a:prstGeom prst="rect">
            <a:avLst/>
          </a:prstGeom>
        </p:spPr>
      </p:pic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915722C-C0CF-4BC5-9433-A856C3906AEE}"/>
              </a:ext>
            </a:extLst>
          </p:cNvPr>
          <p:cNvCxnSpPr>
            <a:cxnSpLocks/>
            <a:stCxn id="80" idx="3"/>
            <a:endCxn id="4" idx="2"/>
          </p:cNvCxnSpPr>
          <p:nvPr/>
        </p:nvCxnSpPr>
        <p:spPr>
          <a:xfrm rot="5400000" flipH="1" flipV="1">
            <a:off x="6250064" y="3561509"/>
            <a:ext cx="166000" cy="921469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ction Button: Blank 85">
            <a:hlinkClick r:id="rId25" action="ppaction://hlinksldjump" highlightClick="1"/>
            <a:extLst>
              <a:ext uri="{FF2B5EF4-FFF2-40B4-BE49-F238E27FC236}">
                <a16:creationId xmlns:a16="http://schemas.microsoft.com/office/drawing/2014/main" id="{77D3E93C-4E6F-4288-8B51-8694E64E51BA}"/>
              </a:ext>
            </a:extLst>
          </p:cNvPr>
          <p:cNvSpPr/>
          <p:nvPr/>
        </p:nvSpPr>
        <p:spPr>
          <a:xfrm>
            <a:off x="7993394" y="3356369"/>
            <a:ext cx="722990" cy="56719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Action Button: Blank 90">
            <a:hlinkClick r:id="rId26" action="ppaction://hlinksldjump" highlightClick="1"/>
            <a:extLst>
              <a:ext uri="{FF2B5EF4-FFF2-40B4-BE49-F238E27FC236}">
                <a16:creationId xmlns:a16="http://schemas.microsoft.com/office/drawing/2014/main" id="{ECDFD3C1-DF81-444F-9EBE-AD8D50E25C17}"/>
              </a:ext>
            </a:extLst>
          </p:cNvPr>
          <p:cNvSpPr/>
          <p:nvPr/>
        </p:nvSpPr>
        <p:spPr>
          <a:xfrm>
            <a:off x="6442114" y="2807782"/>
            <a:ext cx="654732" cy="43773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" name="Picture 3" descr="A picture containing text, building material&#10;&#10;Description automatically generated">
            <a:extLst>
              <a:ext uri="{FF2B5EF4-FFF2-40B4-BE49-F238E27FC236}">
                <a16:creationId xmlns:a16="http://schemas.microsoft.com/office/drawing/2014/main" id="{EFA3982F-85DB-4EB6-9795-0099D49F305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99390" y="3383916"/>
            <a:ext cx="788817" cy="555327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8CD1A59-C2FF-42EF-B1DC-E865019128DA}"/>
              </a:ext>
            </a:extLst>
          </p:cNvPr>
          <p:cNvCxnSpPr>
            <a:cxnSpLocks/>
          </p:cNvCxnSpPr>
          <p:nvPr/>
        </p:nvCxnSpPr>
        <p:spPr>
          <a:xfrm rot="10800000">
            <a:off x="7056209" y="3564534"/>
            <a:ext cx="107083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9876C16-7063-4337-88F2-C1B445D69BBD}"/>
              </a:ext>
            </a:extLst>
          </p:cNvPr>
          <p:cNvSpPr txBox="1"/>
          <p:nvPr/>
        </p:nvSpPr>
        <p:spPr>
          <a:xfrm>
            <a:off x="7327706" y="3337734"/>
            <a:ext cx="300082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BI</a:t>
            </a:r>
            <a:endParaRPr lang="he-IL" sz="1000" b="1" dirty="0"/>
          </a:p>
        </p:txBody>
      </p:sp>
      <p:sp>
        <p:nvSpPr>
          <p:cNvPr id="96" name="Action Button: Blank 95">
            <a:hlinkClick r:id="rId28" action="ppaction://hlinksldjump" highlightClick="1"/>
            <a:extLst>
              <a:ext uri="{FF2B5EF4-FFF2-40B4-BE49-F238E27FC236}">
                <a16:creationId xmlns:a16="http://schemas.microsoft.com/office/drawing/2014/main" id="{5B027ACA-80DF-4027-B6EB-80B4743CF43F}"/>
              </a:ext>
            </a:extLst>
          </p:cNvPr>
          <p:cNvSpPr/>
          <p:nvPr/>
        </p:nvSpPr>
        <p:spPr>
          <a:xfrm>
            <a:off x="1491804" y="4713477"/>
            <a:ext cx="6160391" cy="48742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Action Button: Blank 98">
            <a:hlinkClick r:id="rId29" action="ppaction://hlinksldjump" highlightClick="1"/>
            <a:extLst>
              <a:ext uri="{FF2B5EF4-FFF2-40B4-BE49-F238E27FC236}">
                <a16:creationId xmlns:a16="http://schemas.microsoft.com/office/drawing/2014/main" id="{70694212-22D1-412D-A718-7FDE79281D57}"/>
              </a:ext>
            </a:extLst>
          </p:cNvPr>
          <p:cNvSpPr/>
          <p:nvPr/>
        </p:nvSpPr>
        <p:spPr>
          <a:xfrm>
            <a:off x="6499110" y="3417208"/>
            <a:ext cx="654732" cy="43773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166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8D827-BB84-4998-9974-CB5D981F0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92" y="1848370"/>
            <a:ext cx="5121285" cy="252556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2B2035-8046-4AB6-B234-6E3DD37B1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90295"/>
              </p:ext>
            </p:extLst>
          </p:nvPr>
        </p:nvGraphicFramePr>
        <p:xfrm>
          <a:off x="312487" y="451140"/>
          <a:ext cx="8227631" cy="8610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709976">
                  <a:extLst>
                    <a:ext uri="{9D8B030D-6E8A-4147-A177-3AD203B41FA5}">
                      <a16:colId xmlns:a16="http://schemas.microsoft.com/office/drawing/2014/main" val="3386840444"/>
                    </a:ext>
                  </a:extLst>
                </a:gridCol>
                <a:gridCol w="2517655">
                  <a:extLst>
                    <a:ext uri="{9D8B030D-6E8A-4147-A177-3AD203B41FA5}">
                      <a16:colId xmlns:a16="http://schemas.microsoft.com/office/drawing/2014/main" val="126453699"/>
                    </a:ext>
                  </a:extLst>
                </a:gridCol>
              </a:tblGrid>
              <a:tr h="630396"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/>
                        <a:t>We use EC2 to runs </a:t>
                      </a:r>
                      <a:r>
                        <a:rPr lang="en-US" sz="1350" kern="1200" dirty="0" err="1"/>
                        <a:t>AirfFlow</a:t>
                      </a:r>
                      <a:r>
                        <a:rPr lang="en-US" sz="1350" kern="1200" dirty="0"/>
                        <a:t> web service and scheduler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/>
                        <a:t>It executes multiple DAGS that bring up “Market-Match”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None/>
                        <a:tabLst/>
                        <a:defRPr/>
                      </a:pPr>
                      <a:r>
                        <a:rPr lang="en-US" sz="1350" kern="1200" dirty="0"/>
                        <a:t>     application and Web Scrapping processes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2800" b="1" kern="1200" dirty="0" err="1"/>
                        <a:t>AiFlow</a:t>
                      </a:r>
                      <a:r>
                        <a:rPr lang="en-US" sz="1400" b="1" kern="1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17663"/>
                  </a:ext>
                </a:extLst>
              </a:tr>
            </a:tbl>
          </a:graphicData>
        </a:graphic>
      </p:graphicFrame>
      <p:sp>
        <p:nvSpPr>
          <p:cNvPr id="10" name="Action Button: Return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92088FE-15C5-46C5-8EB3-A800E5066DD9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99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1002DA-2503-4FB8-855B-B9C81A0E86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7240" y="1013227"/>
            <a:ext cx="4531659" cy="2430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A1A99-043A-4451-BB09-374C5CBC29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4190" y="1783229"/>
            <a:ext cx="5322570" cy="312102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AF5BC0-5478-4F4E-BBE3-6313D2D5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86351"/>
              </p:ext>
            </p:extLst>
          </p:nvPr>
        </p:nvGraphicFramePr>
        <p:xfrm>
          <a:off x="476685" y="398129"/>
          <a:ext cx="7792117" cy="5181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2008502248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3182139090"/>
                    </a:ext>
                  </a:extLst>
                </a:gridCol>
              </a:tblGrid>
              <a:tr h="349090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Store json files for archive and analytics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800" b="1" kern="1200" dirty="0"/>
                        <a:t>S3</a:t>
                      </a:r>
                      <a:endParaRPr lang="he-IL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75964"/>
                  </a:ext>
                </a:extLst>
              </a:tr>
            </a:tbl>
          </a:graphicData>
        </a:graphic>
      </p:graphicFrame>
      <p:sp>
        <p:nvSpPr>
          <p:cNvPr id="9" name="Action Button: Return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7B472D2-71B5-417D-9558-0062054D7804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4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1294-69F2-4F9F-9476-72D7B63A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68" y="268325"/>
            <a:ext cx="7688700" cy="535200"/>
          </a:xfrm>
        </p:spPr>
        <p:txBody>
          <a:bodyPr/>
          <a:lstStyle/>
          <a:p>
            <a:r>
              <a:rPr lang="en-US" sz="2800" b="1" dirty="0"/>
              <a:t>Cloud9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C1D69-A7DC-400B-9965-6BE1B2D230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5888" y="1165394"/>
            <a:ext cx="6752224" cy="2660295"/>
          </a:xfrm>
          <a:prstGeom prst="rect">
            <a:avLst/>
          </a:prstGeom>
        </p:spPr>
      </p:pic>
      <p:sp>
        <p:nvSpPr>
          <p:cNvPr id="6" name="Action Button: Return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D398B7C-2314-41A2-8FAD-0261FA08ADEE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715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C4280-0DB4-4739-9256-50AA069E1F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319" y="1083767"/>
            <a:ext cx="6589059" cy="29759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5FE7B-E7DE-4EFD-893A-9AD6D6D1DE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8417" y="2571750"/>
            <a:ext cx="4766982" cy="240764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E657B1-9C24-4A39-82FD-80B21E3C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29609"/>
              </p:ext>
            </p:extLst>
          </p:nvPr>
        </p:nvGraphicFramePr>
        <p:xfrm>
          <a:off x="516319" y="290773"/>
          <a:ext cx="7792117" cy="5706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479719993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1868300814"/>
                    </a:ext>
                  </a:extLst>
                </a:gridCol>
              </a:tblGrid>
              <a:tr h="570640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bids table: Users \ Bids \ Offers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400" b="1" kern="1200" dirty="0"/>
                        <a:t>DynamoDB</a:t>
                      </a:r>
                      <a:endParaRPr lang="he-IL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17696"/>
                  </a:ext>
                </a:extLst>
              </a:tr>
            </a:tbl>
          </a:graphicData>
        </a:graphic>
      </p:graphicFrame>
      <p:sp>
        <p:nvSpPr>
          <p:cNvPr id="9" name="Action Button: Return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DFACE66-9600-41CC-8412-F14ECADE19DC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02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E657B1-9C24-4A39-82FD-80B21E3C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07801"/>
              </p:ext>
            </p:extLst>
          </p:nvPr>
        </p:nvGraphicFramePr>
        <p:xfrm>
          <a:off x="573978" y="290772"/>
          <a:ext cx="7734458" cy="701777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367714">
                  <a:extLst>
                    <a:ext uri="{9D8B030D-6E8A-4147-A177-3AD203B41FA5}">
                      <a16:colId xmlns:a16="http://schemas.microsoft.com/office/drawing/2014/main" val="479719993"/>
                    </a:ext>
                  </a:extLst>
                </a:gridCol>
                <a:gridCol w="2366744">
                  <a:extLst>
                    <a:ext uri="{9D8B030D-6E8A-4147-A177-3AD203B41FA5}">
                      <a16:colId xmlns:a16="http://schemas.microsoft.com/office/drawing/2014/main" val="1868300814"/>
                    </a:ext>
                  </a:extLst>
                </a:gridCol>
              </a:tblGrid>
              <a:tr h="701777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r2rTrips table: trips options-transits enrichment</a:t>
                      </a:r>
                    </a:p>
                    <a:p>
                      <a:pPr marL="11430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  <a:tabLst/>
                        <a:defRPr/>
                      </a:pPr>
                      <a:r>
                        <a:rPr lang="en-US" sz="1350" kern="1200" dirty="0"/>
                        <a:t>r2rTrips table: hierarchy arrays analysis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400" b="1" kern="1200" dirty="0"/>
                        <a:t>DynamoDB</a:t>
                      </a:r>
                      <a:endParaRPr lang="he-IL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17696"/>
                  </a:ext>
                </a:extLst>
              </a:tr>
            </a:tbl>
          </a:graphicData>
        </a:graphic>
      </p:graphicFrame>
      <p:sp>
        <p:nvSpPr>
          <p:cNvPr id="9" name="Action Button: Return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DFACE66-9600-41CC-8412-F14ECADE19DC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D1B479-5F2C-4076-9277-13375ECB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78" y="1072950"/>
            <a:ext cx="7084122" cy="1006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D6D5F-5826-4D86-9062-B0F8A0E97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78" y="3230455"/>
            <a:ext cx="7269975" cy="1113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F102A6-9328-4757-BA89-82436C97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78" y="2195099"/>
            <a:ext cx="7084122" cy="8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A50E5-9402-48B9-99CF-7229836426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6931" y="1654423"/>
            <a:ext cx="7315200" cy="183465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6480E2-7494-4856-A734-F7540186D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36220"/>
              </p:ext>
            </p:extLst>
          </p:nvPr>
        </p:nvGraphicFramePr>
        <p:xfrm>
          <a:off x="516319" y="467285"/>
          <a:ext cx="7792117" cy="8610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07729">
                  <a:extLst>
                    <a:ext uri="{9D8B030D-6E8A-4147-A177-3AD203B41FA5}">
                      <a16:colId xmlns:a16="http://schemas.microsoft.com/office/drawing/2014/main" val="1544477098"/>
                    </a:ext>
                  </a:extLst>
                </a:gridCol>
                <a:gridCol w="2384388">
                  <a:extLst>
                    <a:ext uri="{9D8B030D-6E8A-4147-A177-3AD203B41FA5}">
                      <a16:colId xmlns:a16="http://schemas.microsoft.com/office/drawing/2014/main" val="3452408604"/>
                    </a:ext>
                  </a:extLst>
                </a:gridCol>
              </a:tblGrid>
              <a:tr h="231088">
                <a:tc>
                  <a:txBody>
                    <a:bodyPr/>
                    <a:lstStyle/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Pipeline for transfer data through Lambda to DynamoDB</a:t>
                      </a:r>
                    </a:p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Bids app data</a:t>
                      </a:r>
                    </a:p>
                    <a:p>
                      <a:pPr marL="114300" lvl="0" indent="-18288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1350" kern="1200" dirty="0"/>
                        <a:t>Rome2Rrio scrapping data</a:t>
                      </a:r>
                      <a:endParaRPr lang="he-IL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-1828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Corbel" pitchFamily="34" charset="0"/>
                        <a:buChar char="•"/>
                      </a:pPr>
                      <a:r>
                        <a:rPr lang="en-US" sz="2400" b="1" kern="1200" dirty="0"/>
                        <a:t>Kinesis Data Streams </a:t>
                      </a:r>
                      <a:endParaRPr lang="he-IL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159545"/>
                  </a:ext>
                </a:extLst>
              </a:tr>
            </a:tbl>
          </a:graphicData>
        </a:graphic>
      </p:graphicFrame>
      <p:sp>
        <p:nvSpPr>
          <p:cNvPr id="8" name="Action Button: Return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2868491-0DE0-49C1-9BC8-59C3477387AE}"/>
              </a:ext>
            </a:extLst>
          </p:cNvPr>
          <p:cNvSpPr/>
          <p:nvPr/>
        </p:nvSpPr>
        <p:spPr>
          <a:xfrm>
            <a:off x="516319" y="4588248"/>
            <a:ext cx="369794" cy="31600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480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249</Words>
  <Application>Microsoft Office PowerPoint</Application>
  <PresentationFormat>On-screen Show (16:9)</PresentationFormat>
  <Paragraphs>68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Calibri</vt:lpstr>
      <vt:lpstr>Lato</vt:lpstr>
      <vt:lpstr>Corbel</vt:lpstr>
      <vt:lpstr>Basis</vt:lpstr>
      <vt:lpstr>Final project   NAYA  Collage   Revital Matityahu  &amp;  Eran Sarid   08/2021 </vt:lpstr>
      <vt:lpstr>Introduction </vt:lpstr>
      <vt:lpstr>PowerPoint Presentation</vt:lpstr>
      <vt:lpstr>PowerPoint Presentation</vt:lpstr>
      <vt:lpstr>PowerPoint Presentation</vt:lpstr>
      <vt:lpstr>Cloud9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 -  Web Scrapping</vt:lpstr>
      <vt:lpstr>Python  -  Web Scrapping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  NAYA  Collage   Revital Matityahu   &amp;  Eran Sarid   08/2021 </dc:title>
  <dc:creator>Revital Matityahu</dc:creator>
  <cp:lastModifiedBy>Sarid, Eran</cp:lastModifiedBy>
  <cp:revision>67</cp:revision>
  <dcterms:created xsi:type="dcterms:W3CDTF">2021-08-24T20:22:43Z</dcterms:created>
  <dcterms:modified xsi:type="dcterms:W3CDTF">2021-08-29T12:57:09Z</dcterms:modified>
</cp:coreProperties>
</file>