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6" r:id="rId6"/>
    <p:sldId id="261" r:id="rId7"/>
    <p:sldId id="267" r:id="rId8"/>
    <p:sldId id="262" r:id="rId9"/>
    <p:sldId id="268" r:id="rId10"/>
    <p:sldId id="269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7A"/>
    <a:srgbClr val="FFFFFF"/>
    <a:srgbClr val="C80064"/>
    <a:srgbClr val="C33A1F"/>
    <a:srgbClr val="0000CC"/>
    <a:srgbClr val="9EFF29"/>
    <a:srgbClr val="FF2549"/>
    <a:srgbClr val="007033"/>
    <a:srgbClr val="003635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1" autoAdjust="0"/>
    <p:restoredTop sz="94660"/>
  </p:normalViewPr>
  <p:slideViewPr>
    <p:cSldViewPr snapToGrid="0">
      <p:cViewPr>
        <p:scale>
          <a:sx n="100" d="100"/>
          <a:sy n="100" d="100"/>
        </p:scale>
        <p:origin x="1434" y="7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85452" y="1718186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742" y="870156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34728"/>
            <a:ext cx="8246070" cy="344374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8" y="318046"/>
            <a:ext cx="682764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069258"/>
            <a:ext cx="6850625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70" y="38963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1864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9104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1864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9104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3094" y="1832919"/>
            <a:ext cx="3965364" cy="1334728"/>
          </a:xfrm>
        </p:spPr>
        <p:txBody>
          <a:bodyPr>
            <a:normAutofit/>
          </a:bodyPr>
          <a:lstStyle/>
          <a:p>
            <a:r>
              <a:rPr lang="en-US" dirty="0"/>
              <a:t>Monitoring Tweets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69595-93DD-4C10-A29F-6F413F826580}"/>
              </a:ext>
            </a:extLst>
          </p:cNvPr>
          <p:cNvSpPr txBox="1"/>
          <p:nvPr/>
        </p:nvSpPr>
        <p:spPr>
          <a:xfrm>
            <a:off x="5204012" y="2705982"/>
            <a:ext cx="374269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377A"/>
                </a:solidFill>
              </a:rPr>
              <a:t>Revital Matityahu     &amp;        Eran </a:t>
            </a:r>
            <a:r>
              <a:rPr lang="en-US" b="1" dirty="0" err="1">
                <a:solidFill>
                  <a:srgbClr val="00377A"/>
                </a:solidFill>
              </a:rPr>
              <a:t>Sarid</a:t>
            </a:r>
            <a:endParaRPr lang="en-US" b="1" dirty="0">
              <a:solidFill>
                <a:srgbClr val="00377A"/>
              </a:solidFill>
            </a:endParaRPr>
          </a:p>
          <a:p>
            <a:r>
              <a:rPr lang="en-US" dirty="0">
                <a:solidFill>
                  <a:srgbClr val="00377A"/>
                </a:solidFill>
              </a:rPr>
              <a:t>Project  Data Engineer            Jun 2021</a:t>
            </a:r>
          </a:p>
          <a:p>
            <a:endParaRPr lang="en-US" b="1" dirty="0">
              <a:solidFill>
                <a:srgbClr val="003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70DB67-2896-4429-BDEB-7B8FD67B2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89" y="1609725"/>
            <a:ext cx="3032253" cy="2089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BEE966-3C8B-4260-911D-63BE13538A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85" y="1609725"/>
            <a:ext cx="3148090" cy="2085099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08EC0AEA-E87C-4558-AA98-8E3E6DA6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18" y="318046"/>
            <a:ext cx="6827643" cy="725349"/>
          </a:xfrm>
        </p:spPr>
        <p:txBody>
          <a:bodyPr anchor="ctr">
            <a:normAutofit/>
          </a:bodyPr>
          <a:lstStyle/>
          <a:p>
            <a:r>
              <a:rPr lang="en-US" b="1" dirty="0">
                <a:effectLst/>
              </a:rPr>
              <a:t>Kibana Reports</a:t>
            </a:r>
          </a:p>
        </p:txBody>
      </p:sp>
    </p:spTree>
    <p:extLst>
      <p:ext uri="{BB962C8B-B14F-4D97-AF65-F5344CB8AC3E}">
        <p14:creationId xmlns:p14="http://schemas.microsoft.com/office/powerpoint/2010/main" val="123994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overview </a:t>
            </a:r>
            <a:endParaRPr lang="en-US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01" y="1880557"/>
            <a:ext cx="8246070" cy="2843844"/>
          </a:xfrm>
        </p:spPr>
        <p:txBody>
          <a:bodyPr>
            <a:normAutofit/>
          </a:bodyPr>
          <a:lstStyle/>
          <a:p>
            <a:r>
              <a:rPr lang="en-US" sz="2000" dirty="0"/>
              <a:t>Monitoring and analysis of social network discourse on Twitter.</a:t>
            </a:r>
          </a:p>
          <a:p>
            <a:r>
              <a:rPr lang="en-US" sz="2000" dirty="0"/>
              <a:t>Get main data from client:  User mail, Time to Follow , list of terms to track  with the option to select/create dictionary of terms .</a:t>
            </a:r>
          </a:p>
          <a:p>
            <a:r>
              <a:rPr lang="en-US" sz="2000" dirty="0"/>
              <a:t>Filter Realtime streaming of Tweets statuses</a:t>
            </a:r>
          </a:p>
          <a:p>
            <a:r>
              <a:rPr lang="en-US" sz="2000" dirty="0"/>
              <a:t>Display Analytics views</a:t>
            </a:r>
          </a:p>
          <a:p>
            <a:r>
              <a:rPr lang="en-US" sz="2000" dirty="0"/>
              <a:t>Notification to client for some rules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0699" y="177854"/>
            <a:ext cx="6827643" cy="7253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effectLst/>
              </a:rPr>
              <a:t>Monitoring Architecture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57BFB-42A8-4C2E-A60A-255858C0CA19}"/>
              </a:ext>
            </a:extLst>
          </p:cNvPr>
          <p:cNvSpPr/>
          <p:nvPr/>
        </p:nvSpPr>
        <p:spPr>
          <a:xfrm>
            <a:off x="1795403" y="1788867"/>
            <a:ext cx="1080000" cy="108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b="1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53857A-C162-425D-837B-AB4FC44FFFDC}"/>
              </a:ext>
            </a:extLst>
          </p:cNvPr>
          <p:cNvSpPr/>
          <p:nvPr/>
        </p:nvSpPr>
        <p:spPr>
          <a:xfrm>
            <a:off x="3573751" y="1788868"/>
            <a:ext cx="1080000" cy="108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b="1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B79C73-AE04-4044-A427-68ADEF109AEF}"/>
              </a:ext>
            </a:extLst>
          </p:cNvPr>
          <p:cNvSpPr/>
          <p:nvPr/>
        </p:nvSpPr>
        <p:spPr>
          <a:xfrm>
            <a:off x="1795404" y="1317723"/>
            <a:ext cx="1080000" cy="4191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ln/>
                <a:solidFill>
                  <a:schemeClr val="accent6">
                    <a:lumMod val="75000"/>
                  </a:schemeClr>
                </a:solidFill>
              </a:rPr>
              <a:t>Data </a:t>
            </a:r>
            <a:r>
              <a:rPr lang="en-US" sz="1400" b="1" dirty="0">
                <a:ln/>
                <a:solidFill>
                  <a:schemeClr val="accent6">
                    <a:lumMod val="75000"/>
                  </a:schemeClr>
                </a:solidFill>
              </a:rPr>
              <a:t>Sources</a:t>
            </a:r>
            <a:endParaRPr lang="he-IL" sz="1600" b="1" dirty="0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27C142-3BBB-46C5-AFB6-4EE18B0976D9}"/>
              </a:ext>
            </a:extLst>
          </p:cNvPr>
          <p:cNvSpPr/>
          <p:nvPr/>
        </p:nvSpPr>
        <p:spPr>
          <a:xfrm>
            <a:off x="3566618" y="1305589"/>
            <a:ext cx="1080000" cy="4191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ln/>
                <a:solidFill>
                  <a:schemeClr val="accent6">
                    <a:lumMod val="75000"/>
                  </a:schemeClr>
                </a:solidFill>
              </a:rPr>
              <a:t>Data Storage</a:t>
            </a:r>
            <a:endParaRPr lang="he-IL" sz="1600" b="1" dirty="0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01F76A98-D8BE-4DE7-9822-B0810F8EF5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444" y1="44889" x2="52444" y2="44889"/>
                        <a14:foregroundMark x1="29778" y1="72889" x2="29778" y2="72889"/>
                        <a14:foregroundMark x1="38667" y1="76000" x2="38667" y2="76000"/>
                        <a14:foregroundMark x1="47111" y1="76000" x2="47111" y2="76000"/>
                        <a14:foregroundMark x1="52444" y1="77333" x2="52444" y2="77333"/>
                        <a14:foregroundMark x1="45333" y1="70222" x2="45333" y2="70222"/>
                        <a14:foregroundMark x1="59111" y1="73333" x2="59111" y2="73333"/>
                        <a14:foregroundMark x1="65333" y1="75111" x2="65333" y2="75111"/>
                        <a14:foregroundMark x1="74667" y1="72444" x2="74667" y2="7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44" y="1875267"/>
            <a:ext cx="834968" cy="8349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4414CC1-D08D-40E0-883C-DF83EA68D41E}"/>
              </a:ext>
            </a:extLst>
          </p:cNvPr>
          <p:cNvSpPr/>
          <p:nvPr/>
        </p:nvSpPr>
        <p:spPr>
          <a:xfrm>
            <a:off x="3603547" y="3671340"/>
            <a:ext cx="1080000" cy="12340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b="1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14F389-02FD-40A8-BD0B-1343A1B6F3FA}"/>
              </a:ext>
            </a:extLst>
          </p:cNvPr>
          <p:cNvSpPr/>
          <p:nvPr/>
        </p:nvSpPr>
        <p:spPr>
          <a:xfrm>
            <a:off x="3606658" y="3192617"/>
            <a:ext cx="1080000" cy="4191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n/>
                <a:solidFill>
                  <a:schemeClr val="accent6">
                    <a:lumMod val="75000"/>
                  </a:schemeClr>
                </a:solidFill>
              </a:rPr>
              <a:t>Data Visualization</a:t>
            </a:r>
            <a:endParaRPr lang="he-IL" sz="1200" b="1" dirty="0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6043537-2510-4545-82AC-125192455268}"/>
              </a:ext>
            </a:extLst>
          </p:cNvPr>
          <p:cNvSpPr/>
          <p:nvPr/>
        </p:nvSpPr>
        <p:spPr>
          <a:xfrm>
            <a:off x="2870136" y="2151342"/>
            <a:ext cx="720000" cy="324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71BCAF8-7E7F-430B-9D29-F6793221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001" y="2217610"/>
            <a:ext cx="930016" cy="20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8185426-C71C-45FA-B03A-DCF27B5D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493" y="3881322"/>
            <a:ext cx="885524" cy="81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orking with CSV files | Fund Recs">
            <a:extLst>
              <a:ext uri="{FF2B5EF4-FFF2-40B4-BE49-F238E27FC236}">
                <a16:creationId xmlns:a16="http://schemas.microsoft.com/office/drawing/2014/main" id="{DB76CA27-A3CB-411A-874B-974DF808E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49" y="2828431"/>
            <a:ext cx="582223" cy="58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ient (member Icon) Isolated On Cyan Blue Round Button Abstract.. Stock  Photo, Picture And Royalty Free Image. Image 89508119.">
            <a:extLst>
              <a:ext uri="{FF2B5EF4-FFF2-40B4-BE49-F238E27FC236}">
                <a16:creationId xmlns:a16="http://schemas.microsoft.com/office/drawing/2014/main" id="{C45FCD0B-20CD-48CD-909F-2DEE4A0A4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5" y="1288139"/>
            <a:ext cx="666387" cy="69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11C852-B229-4F74-A5DD-7FE67D870B9A}"/>
              </a:ext>
            </a:extLst>
          </p:cNvPr>
          <p:cNvCxnSpPr>
            <a:cxnSpLocks/>
          </p:cNvCxnSpPr>
          <p:nvPr/>
        </p:nvCxnSpPr>
        <p:spPr>
          <a:xfrm>
            <a:off x="1003203" y="2077244"/>
            <a:ext cx="0" cy="6604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A2957E-32D7-4501-AC6E-8778244288D2}"/>
              </a:ext>
            </a:extLst>
          </p:cNvPr>
          <p:cNvSpPr txBox="1"/>
          <p:nvPr/>
        </p:nvSpPr>
        <p:spPr>
          <a:xfrm>
            <a:off x="261281" y="2077244"/>
            <a:ext cx="69121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Audit</a:t>
            </a:r>
            <a:endParaRPr lang="he-I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4A93EE-A43B-4C90-9988-5D7E0DF5F0E1}"/>
              </a:ext>
            </a:extLst>
          </p:cNvPr>
          <p:cNvCxnSpPr>
            <a:cxnSpLocks/>
          </p:cNvCxnSpPr>
          <p:nvPr/>
        </p:nvCxnSpPr>
        <p:spPr>
          <a:xfrm>
            <a:off x="1017410" y="2294788"/>
            <a:ext cx="7560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D3E5B1-E82F-4CA5-A369-494015A9FDB7}"/>
              </a:ext>
            </a:extLst>
          </p:cNvPr>
          <p:cNvSpPr txBox="1"/>
          <p:nvPr/>
        </p:nvSpPr>
        <p:spPr>
          <a:xfrm>
            <a:off x="1195772" y="1953062"/>
            <a:ext cx="5996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API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79DC0D-CD27-4153-859D-289CA68EF67D}"/>
              </a:ext>
            </a:extLst>
          </p:cNvPr>
          <p:cNvSpPr txBox="1"/>
          <p:nvPr/>
        </p:nvSpPr>
        <p:spPr>
          <a:xfrm>
            <a:off x="2483464" y="1710879"/>
            <a:ext cx="142065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Streaming</a:t>
            </a:r>
          </a:p>
          <a:p>
            <a:pPr algn="ctr"/>
            <a:r>
              <a:rPr lang="en-US" sz="1200" dirty="0"/>
              <a:t>Raw Data</a:t>
            </a:r>
          </a:p>
          <a:p>
            <a:pPr algn="ctr"/>
            <a:endParaRPr lang="he-IL" sz="12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B97C546-C341-4EC6-BE49-E0C7245C6A51}"/>
              </a:ext>
            </a:extLst>
          </p:cNvPr>
          <p:cNvSpPr/>
          <p:nvPr/>
        </p:nvSpPr>
        <p:spPr>
          <a:xfrm>
            <a:off x="4968134" y="1601604"/>
            <a:ext cx="720000" cy="324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49BB20-2099-47A4-856A-8A6056087402}"/>
              </a:ext>
            </a:extLst>
          </p:cNvPr>
          <p:cNvSpPr txBox="1"/>
          <p:nvPr/>
        </p:nvSpPr>
        <p:spPr>
          <a:xfrm>
            <a:off x="4702597" y="1302798"/>
            <a:ext cx="1116000" cy="468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Load Raw Data</a:t>
            </a:r>
          </a:p>
          <a:p>
            <a:pPr algn="ctr"/>
            <a:endParaRPr lang="en-US" sz="1200" dirty="0"/>
          </a:p>
          <a:p>
            <a:pPr algn="ctr"/>
            <a:endParaRPr lang="he-IL" sz="1200" dirty="0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3037DDC3-3103-4263-AE0A-7C56FDB371C8}"/>
              </a:ext>
            </a:extLst>
          </p:cNvPr>
          <p:cNvSpPr/>
          <p:nvPr/>
        </p:nvSpPr>
        <p:spPr>
          <a:xfrm>
            <a:off x="6110852" y="1261136"/>
            <a:ext cx="2815600" cy="2122515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Create Dataframe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&amp; Relevant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Create  pandas Reports</a:t>
            </a:r>
          </a:p>
          <a:p>
            <a:endParaRPr lang="en-US" sz="1600" dirty="0"/>
          </a:p>
          <a:p>
            <a:r>
              <a:rPr lang="en-US" sz="1600" dirty="0"/>
              <a:t> </a:t>
            </a:r>
            <a:endParaRPr lang="he-IL" sz="160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D5960CE-242D-45FA-B649-C652079F0EC5}"/>
              </a:ext>
            </a:extLst>
          </p:cNvPr>
          <p:cNvSpPr/>
          <p:nvPr/>
        </p:nvSpPr>
        <p:spPr>
          <a:xfrm rot="10800000">
            <a:off x="4907924" y="2016300"/>
            <a:ext cx="720000" cy="324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4A4EAD-F37B-4E07-9B2B-3B4FADD155DC}"/>
              </a:ext>
            </a:extLst>
          </p:cNvPr>
          <p:cNvSpPr txBox="1"/>
          <p:nvPr/>
        </p:nvSpPr>
        <p:spPr>
          <a:xfrm>
            <a:off x="4667377" y="2328867"/>
            <a:ext cx="1440000" cy="720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Upload clean  </a:t>
            </a:r>
          </a:p>
          <a:p>
            <a:r>
              <a:rPr lang="en-US" dirty="0"/>
              <a:t>df to elastic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56D7359-2C35-4B8D-A804-9FFEEA205F34}"/>
              </a:ext>
            </a:extLst>
          </p:cNvPr>
          <p:cNvSpPr/>
          <p:nvPr/>
        </p:nvSpPr>
        <p:spPr>
          <a:xfrm rot="5400000">
            <a:off x="3906791" y="2825341"/>
            <a:ext cx="504000" cy="324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FC93AA-4C86-4396-B1F2-63017F81CCFE}"/>
              </a:ext>
            </a:extLst>
          </p:cNvPr>
          <p:cNvSpPr/>
          <p:nvPr/>
        </p:nvSpPr>
        <p:spPr>
          <a:xfrm>
            <a:off x="4238602" y="2806251"/>
            <a:ext cx="1312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Create Kibana Reports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318046"/>
            <a:ext cx="6827643" cy="725349"/>
          </a:xfrm>
        </p:spPr>
        <p:txBody>
          <a:bodyPr anchor="ctr">
            <a:normAutofit/>
          </a:bodyPr>
          <a:lstStyle/>
          <a:p>
            <a:r>
              <a:rPr lang="en-US" b="1" dirty="0">
                <a:effectLst/>
              </a:rPr>
              <a:t>Data Source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19728F9-6656-416C-A31C-DE34E085207E}"/>
              </a:ext>
            </a:extLst>
          </p:cNvPr>
          <p:cNvSpPr txBox="1">
            <a:spLocks/>
          </p:cNvSpPr>
          <p:nvPr/>
        </p:nvSpPr>
        <p:spPr>
          <a:xfrm>
            <a:off x="241127" y="929787"/>
            <a:ext cx="7680576" cy="227629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he-IL" sz="2000" dirty="0">
                <a:latin typeface="inherit"/>
              </a:rPr>
              <a:t>Get details from Client – validate the input data &amp; output to CSV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5F482-4B0B-4088-AEBF-6748BC4EC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13" y="1466140"/>
            <a:ext cx="3795572" cy="2351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F320DF-E9A0-439B-B05E-DBAAE52D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319" y="1515865"/>
            <a:ext cx="4722554" cy="2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5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318046"/>
            <a:ext cx="6827643" cy="725349"/>
          </a:xfrm>
        </p:spPr>
        <p:txBody>
          <a:bodyPr anchor="ctr">
            <a:normAutofit/>
          </a:bodyPr>
          <a:lstStyle/>
          <a:p>
            <a:r>
              <a:rPr lang="en-US" b="1" dirty="0">
                <a:effectLst/>
              </a:rPr>
              <a:t>Data Source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19728F9-6656-416C-A31C-DE34E085207E}"/>
              </a:ext>
            </a:extLst>
          </p:cNvPr>
          <p:cNvSpPr txBox="1">
            <a:spLocks/>
          </p:cNvSpPr>
          <p:nvPr/>
        </p:nvSpPr>
        <p:spPr>
          <a:xfrm>
            <a:off x="415403" y="1338913"/>
            <a:ext cx="7680576" cy="227629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altLang="he-IL" dirty="0">
                <a:latin typeface="inherit"/>
              </a:rPr>
              <a:t>Set up Authentication </a:t>
            </a:r>
            <a:r>
              <a:rPr lang="en-US" altLang="he-IL" dirty="0">
                <a:latin typeface="inherit"/>
              </a:rPr>
              <a:t>token – Connect to </a:t>
            </a:r>
            <a:r>
              <a:rPr lang="he-IL" altLang="he-IL" dirty="0">
                <a:latin typeface="inherit"/>
              </a:rPr>
              <a:t>Twitter API</a:t>
            </a:r>
            <a:r>
              <a:rPr lang="en-US" altLang="he-IL" dirty="0">
                <a:latin typeface="inherit"/>
              </a:rPr>
              <a:t>.</a:t>
            </a:r>
          </a:p>
          <a:p>
            <a:pPr marL="0" indent="0">
              <a:buNone/>
            </a:pPr>
            <a:r>
              <a:rPr lang="en-US" altLang="he-IL" dirty="0">
                <a:latin typeface="inherit"/>
              </a:rPr>
              <a:t>	using   </a:t>
            </a:r>
            <a:r>
              <a:rPr lang="en-US" altLang="he-IL" b="1" dirty="0">
                <a:latin typeface="inherit"/>
              </a:rPr>
              <a:t>.env  </a:t>
            </a:r>
            <a:r>
              <a:rPr lang="en-US" altLang="he-IL" dirty="0">
                <a:latin typeface="inherit"/>
              </a:rPr>
              <a:t>file.</a:t>
            </a:r>
            <a:endParaRPr lang="he-IL" altLang="he-IL" dirty="0">
              <a:latin typeface="inherit"/>
            </a:endParaRPr>
          </a:p>
          <a:p>
            <a:r>
              <a:rPr lang="en-US" altLang="he-IL" dirty="0">
                <a:latin typeface="inherit"/>
              </a:rPr>
              <a:t>Create t</a:t>
            </a:r>
            <a:r>
              <a:rPr lang="he-IL" altLang="he-IL" dirty="0">
                <a:latin typeface="inherit"/>
              </a:rPr>
              <a:t>witter Stream Listener– </a:t>
            </a:r>
            <a:r>
              <a:rPr lang="en-US" altLang="he-IL" dirty="0">
                <a:latin typeface="inherit"/>
              </a:rPr>
              <a:t> Retrieve JASON data.</a:t>
            </a:r>
          </a:p>
          <a:p>
            <a:r>
              <a:rPr lang="en-US" altLang="he-IL" dirty="0">
                <a:latin typeface="inherit"/>
              </a:rPr>
              <a:t>Filter only the relevant user events by the following keys:  </a:t>
            </a:r>
          </a:p>
          <a:p>
            <a:pPr marL="800100" lvl="2" indent="0">
              <a:buNone/>
            </a:pPr>
            <a:r>
              <a:rPr lang="en-US" altLang="he-IL" dirty="0">
                <a:latin typeface="inherit"/>
              </a:rPr>
              <a:t>['id', 'name', '</a:t>
            </a:r>
            <a:r>
              <a:rPr lang="en-US" altLang="he-IL" dirty="0" err="1">
                <a:latin typeface="inherit"/>
              </a:rPr>
              <a:t>created_at</a:t>
            </a:r>
            <a:r>
              <a:rPr lang="en-US" altLang="he-IL" dirty="0">
                <a:latin typeface="inherit"/>
              </a:rPr>
              <a:t>', 'location', '</a:t>
            </a:r>
            <a:r>
              <a:rPr lang="en-US" altLang="he-IL" dirty="0" err="1">
                <a:latin typeface="inherit"/>
              </a:rPr>
              <a:t>url</a:t>
            </a:r>
            <a:r>
              <a:rPr lang="en-US" altLang="he-IL" dirty="0">
                <a:latin typeface="inherit"/>
              </a:rPr>
              <a:t>', 'protected', 'verified’,</a:t>
            </a:r>
          </a:p>
          <a:p>
            <a:pPr marL="800100" lvl="2" indent="0">
              <a:buNone/>
            </a:pPr>
            <a:r>
              <a:rPr lang="en-US" altLang="he-IL" dirty="0">
                <a:latin typeface="inherit"/>
              </a:rPr>
              <a:t>  '</a:t>
            </a:r>
            <a:r>
              <a:rPr lang="en-US" altLang="he-IL" dirty="0" err="1">
                <a:latin typeface="inherit"/>
              </a:rPr>
              <a:t>followers_count</a:t>
            </a:r>
            <a:r>
              <a:rPr lang="en-US" altLang="he-IL" dirty="0">
                <a:latin typeface="inherit"/>
              </a:rPr>
              <a:t>', '</a:t>
            </a:r>
            <a:r>
              <a:rPr lang="en-US" altLang="he-IL" dirty="0" err="1">
                <a:latin typeface="inherit"/>
              </a:rPr>
              <a:t>friends_count</a:t>
            </a:r>
            <a:r>
              <a:rPr lang="en-US" altLang="he-IL" dirty="0">
                <a:latin typeface="inherit"/>
              </a:rPr>
              <a:t>', '</a:t>
            </a:r>
            <a:r>
              <a:rPr lang="en-US" altLang="he-IL" dirty="0" err="1">
                <a:latin typeface="inherit"/>
              </a:rPr>
              <a:t>listed_count</a:t>
            </a:r>
            <a:r>
              <a:rPr lang="en-US" altLang="he-IL" dirty="0">
                <a:latin typeface="inherit"/>
              </a:rPr>
              <a:t>', '</a:t>
            </a:r>
            <a:r>
              <a:rPr lang="en-US" altLang="he-IL" dirty="0" err="1">
                <a:latin typeface="inherit"/>
              </a:rPr>
              <a:t>favourites_count</a:t>
            </a:r>
            <a:r>
              <a:rPr lang="en-US" altLang="he-IL" dirty="0">
                <a:latin typeface="inherit"/>
              </a:rPr>
              <a:t>’, </a:t>
            </a:r>
          </a:p>
          <a:p>
            <a:pPr marL="800100" lvl="2" indent="0">
              <a:buNone/>
            </a:pPr>
            <a:r>
              <a:rPr lang="en-US" altLang="he-IL" dirty="0">
                <a:latin typeface="inherit"/>
              </a:rPr>
              <a:t>'</a:t>
            </a:r>
            <a:r>
              <a:rPr lang="en-US" altLang="he-IL" dirty="0" err="1">
                <a:latin typeface="inherit"/>
              </a:rPr>
              <a:t>statuses_count</a:t>
            </a:r>
            <a:r>
              <a:rPr lang="en-US" altLang="he-IL" dirty="0">
                <a:latin typeface="inherit"/>
              </a:rPr>
              <a:t>', '</a:t>
            </a:r>
            <a:r>
              <a:rPr lang="en-US" altLang="he-IL" dirty="0" err="1">
                <a:latin typeface="inherit"/>
              </a:rPr>
              <a:t>withheld_in_countries</a:t>
            </a:r>
            <a:r>
              <a:rPr lang="en-US" altLang="he-IL" dirty="0">
                <a:latin typeface="inherit"/>
              </a:rPr>
              <a:t>’] </a:t>
            </a:r>
          </a:p>
          <a:p>
            <a:pPr marL="800100" lvl="2" indent="0">
              <a:buNone/>
            </a:pPr>
            <a:endParaRPr lang="en-US" altLang="he-IL" dirty="0"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10835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318046"/>
            <a:ext cx="6827643" cy="725349"/>
          </a:xfrm>
        </p:spPr>
        <p:txBody>
          <a:bodyPr anchor="ctr">
            <a:normAutofit/>
          </a:bodyPr>
          <a:lstStyle/>
          <a:p>
            <a:r>
              <a:rPr lang="en-US" b="1" dirty="0">
                <a:effectLst/>
              </a:rPr>
              <a:t>Data Storage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1948" y="1069258"/>
            <a:ext cx="6850625" cy="3619239"/>
          </a:xfrm>
        </p:spPr>
        <p:txBody>
          <a:bodyPr>
            <a:normAutofit/>
          </a:bodyPr>
          <a:lstStyle/>
          <a:p>
            <a:r>
              <a:rPr lang="en-US" altLang="he-IL" sz="2600" dirty="0"/>
              <a:t>Using Elasticsearch as the main storage </a:t>
            </a:r>
          </a:p>
          <a:p>
            <a:r>
              <a:rPr lang="en-US" altLang="he-IL" sz="2600" dirty="0"/>
              <a:t>Store streaming raw data </a:t>
            </a:r>
          </a:p>
          <a:p>
            <a:r>
              <a:rPr lang="en-US" altLang="he-IL" sz="2600" dirty="0"/>
              <a:t>Store clean data </a:t>
            </a:r>
          </a:p>
          <a:p>
            <a:r>
              <a:rPr lang="en-US" altLang="he-IL" sz="2600" dirty="0"/>
              <a:t>Use as source data for analyze and reports.</a:t>
            </a:r>
            <a:endParaRPr lang="he-IL" altLang="he-IL" sz="2600" dirty="0"/>
          </a:p>
          <a:p>
            <a:endParaRPr lang="he-IL" altLang="he-IL" sz="2600" dirty="0"/>
          </a:p>
          <a:p>
            <a:endParaRPr lang="en-US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215BDB-8338-46E9-B79A-65ADE14B00FF}"/>
              </a:ext>
            </a:extLst>
          </p:cNvPr>
          <p:cNvSpPr/>
          <p:nvPr/>
        </p:nvSpPr>
        <p:spPr>
          <a:xfrm>
            <a:off x="628650" y="3546813"/>
            <a:ext cx="59626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Elasticsearch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allows you to store, search, and analyze huge volumes of data quickly and in near real-time and give back answers in milliseconds. It's able to achieve fast search responses because instead of searching the text directly, it searches an index.</a:t>
            </a:r>
            <a:endParaRPr lang="he-I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332A51-CEC9-4673-867D-7DAFF823E15F}"/>
              </a:ext>
            </a:extLst>
          </p:cNvPr>
          <p:cNvCxnSpPr/>
          <p:nvPr/>
        </p:nvCxnSpPr>
        <p:spPr>
          <a:xfrm>
            <a:off x="628650" y="3390900"/>
            <a:ext cx="6076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96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28D4CE-702B-43E5-A138-EC07348315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6647" y="139065"/>
            <a:ext cx="5943600" cy="2432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1289F0-65D8-4E75-870F-C08B86CF5F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6647" y="2823441"/>
            <a:ext cx="59436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3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318046"/>
            <a:ext cx="6827643" cy="725349"/>
          </a:xfrm>
        </p:spPr>
        <p:txBody>
          <a:bodyPr anchor="ctr">
            <a:normAutofit/>
          </a:bodyPr>
          <a:lstStyle/>
          <a:p>
            <a:r>
              <a:rPr lang="en-US" b="1" dirty="0">
                <a:effectLst/>
              </a:rPr>
              <a:t>The main process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28D1B0D-EE73-4586-BF20-D1EC8C4A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069258"/>
            <a:ext cx="8348779" cy="3619239"/>
          </a:xfrm>
        </p:spPr>
        <p:txBody>
          <a:bodyPr>
            <a:normAutofit fontScale="92500" lnSpcReduction="10000"/>
          </a:bodyPr>
          <a:lstStyle/>
          <a:p>
            <a:r>
              <a:rPr lang="he-IL" altLang="he-IL" dirty="0"/>
              <a:t>Connect to the </a:t>
            </a:r>
            <a:r>
              <a:rPr lang="en-US" dirty="0"/>
              <a:t>Elasticsearch</a:t>
            </a:r>
            <a:r>
              <a:rPr lang="he-IL" altLang="he-IL" dirty="0"/>
              <a:t> cluster.</a:t>
            </a:r>
            <a:endParaRPr lang="en-US" altLang="he-IL" dirty="0"/>
          </a:p>
          <a:p>
            <a:r>
              <a:rPr lang="en-US" dirty="0"/>
              <a:t>Create a new index if not exists and store there new raw data.</a:t>
            </a:r>
          </a:p>
          <a:p>
            <a:r>
              <a:rPr lang="en-US" dirty="0"/>
              <a:t>Clean Data – remove retweeted , null locations</a:t>
            </a:r>
          </a:p>
          <a:p>
            <a:r>
              <a:rPr lang="en-US" altLang="he-IL" dirty="0"/>
              <a:t>L</a:t>
            </a:r>
            <a:r>
              <a:rPr lang="he-IL" altLang="he-IL" dirty="0"/>
              <a:t>oad </a:t>
            </a:r>
            <a:r>
              <a:rPr lang="en-US" altLang="he-IL" dirty="0"/>
              <a:t>back </a:t>
            </a:r>
            <a:r>
              <a:rPr lang="he-IL" altLang="he-IL" dirty="0"/>
              <a:t>bulk </a:t>
            </a:r>
            <a:r>
              <a:rPr lang="en-US" altLang="he-IL" dirty="0"/>
              <a:t>clean </a:t>
            </a:r>
            <a:r>
              <a:rPr lang="he-IL" altLang="he-IL" dirty="0"/>
              <a:t>data into </a:t>
            </a:r>
            <a:r>
              <a:rPr lang="en-US" altLang="he-IL" dirty="0"/>
              <a:t>deferent </a:t>
            </a:r>
            <a:r>
              <a:rPr lang="he-IL" altLang="he-IL" dirty="0"/>
              <a:t>elastic </a:t>
            </a:r>
            <a:r>
              <a:rPr lang="en-US" altLang="he-IL" dirty="0"/>
              <a:t>index</a:t>
            </a:r>
            <a:endParaRPr lang="en-US" dirty="0"/>
          </a:p>
          <a:p>
            <a:r>
              <a:rPr lang="en-US" dirty="0"/>
              <a:t>Create Data Frames </a:t>
            </a:r>
          </a:p>
          <a:p>
            <a:r>
              <a:rPr lang="en-US" dirty="0"/>
              <a:t>Output to html file</a:t>
            </a:r>
          </a:p>
          <a:p>
            <a:r>
              <a:rPr lang="en-US" dirty="0"/>
              <a:t>Monitoring </a:t>
            </a:r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D6B841-A7E3-4F51-9D8C-2CFE54F7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463906"/>
            <a:ext cx="8382000" cy="112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4BF04F-D6E6-4F0E-B93A-9CD57A5B8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912" y="2942067"/>
            <a:ext cx="3757613" cy="1749496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3E11DD2-5637-4EAF-ACB3-9850D495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18" y="318046"/>
            <a:ext cx="6827643" cy="725349"/>
          </a:xfrm>
        </p:spPr>
        <p:txBody>
          <a:bodyPr anchor="ctr">
            <a:normAutofit/>
          </a:bodyPr>
          <a:lstStyle/>
          <a:p>
            <a:r>
              <a:rPr lang="en-US" b="1" dirty="0">
                <a:effectLst/>
              </a:rPr>
              <a:t>Panda Reports </a:t>
            </a:r>
            <a:r>
              <a:rPr lang="en-US" sz="2400" b="1" dirty="0">
                <a:effectLst/>
              </a:rPr>
              <a:t>Export to HTML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894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On-screen Show (16:9)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Calibri</vt:lpstr>
      <vt:lpstr>inherit</vt:lpstr>
      <vt:lpstr>Office Theme</vt:lpstr>
      <vt:lpstr>Monitoring Tweets </vt:lpstr>
      <vt:lpstr>overview </vt:lpstr>
      <vt:lpstr>Monitoring Architecture Overview</vt:lpstr>
      <vt:lpstr>Data Source</vt:lpstr>
      <vt:lpstr>Data Source</vt:lpstr>
      <vt:lpstr>Data Storage</vt:lpstr>
      <vt:lpstr>PowerPoint Presentation</vt:lpstr>
      <vt:lpstr>The main process</vt:lpstr>
      <vt:lpstr>Panda Reports Export to HTML</vt:lpstr>
      <vt:lpstr>Kibana 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2021-06-04T12:50:43Z</dcterms:created>
  <dcterms:modified xsi:type="dcterms:W3CDTF">2021-06-08T05:19:45Z</dcterms:modified>
</cp:coreProperties>
</file>