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309BB5-D47D-4834-9DC2-52E3FA8A9301}">
  <a:tblStyle styleId="{23309BB5-D47D-4834-9DC2-52E3FA8A93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cff550d63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cff550d6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cff550d6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9cff550d6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cff550d6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9cff550d6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cff550d6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9cff550d6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cff550d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cff550d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d17f594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d17f594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cff550d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cff550d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cff550d6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cff550d6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cff550d6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cff550d6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cff550d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cff550d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cff550d6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cff550d6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cff550d6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cff550d6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ko"/>
              <a:t>setting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4</a:t>
            </a:r>
            <a:r>
              <a:rPr lang="ko" sz="2800"/>
              <a:t>.Swiss Chard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389600"/>
            <a:ext cx="3778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 title="KakaoTalk_20251024_223608390_01.jpg"/>
          <p:cNvPicPr preferRelativeResize="0"/>
          <p:nvPr/>
        </p:nvPicPr>
        <p:blipFill rotWithShape="1">
          <a:blip r:embed="rId3">
            <a:alphaModFix/>
          </a:blip>
          <a:srcRect b="25190" l="30048" r="13837" t="17663"/>
          <a:stretch/>
        </p:blipFill>
        <p:spPr>
          <a:xfrm>
            <a:off x="6438925" y="1389600"/>
            <a:ext cx="2388276" cy="317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 rotWithShape="1">
          <a:blip r:embed="rId4">
            <a:alphaModFix/>
          </a:blip>
          <a:srcRect b="9555" l="12819" r="7903" t="4051"/>
          <a:stretch/>
        </p:blipFill>
        <p:spPr>
          <a:xfrm>
            <a:off x="4214300" y="1389600"/>
            <a:ext cx="2224623" cy="317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5</a:t>
            </a:r>
            <a:r>
              <a:rPr lang="ko" sz="2800"/>
              <a:t>.</a:t>
            </a:r>
            <a:r>
              <a:rPr lang="ko" sz="2800"/>
              <a:t>Kale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389600"/>
            <a:ext cx="3778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 title="KakaoTalk_20251024_223608390_03.jpg"/>
          <p:cNvPicPr preferRelativeResize="0"/>
          <p:nvPr/>
        </p:nvPicPr>
        <p:blipFill rotWithShape="1">
          <a:blip r:embed="rId3">
            <a:alphaModFix/>
          </a:blip>
          <a:srcRect b="20945" l="23229" r="13579" t="16605"/>
          <a:stretch/>
        </p:blipFill>
        <p:spPr>
          <a:xfrm>
            <a:off x="6414400" y="1389600"/>
            <a:ext cx="2412810" cy="317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 b="8111" l="12354" r="10864" t="8784"/>
          <a:stretch/>
        </p:blipFill>
        <p:spPr>
          <a:xfrm>
            <a:off x="4214300" y="1389600"/>
            <a:ext cx="2224623" cy="317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3.Hard ware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Soil sensor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000"/>
              <a:t>뭍을때 뿌리층 중간 정도 약 ⅔”. 화분 깊이가 12cm면 약 8cm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shelf info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025" y="221850"/>
            <a:ext cx="2646200" cy="456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9350" y="1414898"/>
            <a:ext cx="4375875" cy="2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229350" y="3820450"/>
            <a:ext cx="4261800" cy="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8925" lvl="0" marL="63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950"/>
              <a:buChar char="●"/>
            </a:pPr>
            <a:r>
              <a:rPr lang="ko" sz="950">
                <a:solidFill>
                  <a:srgbClr val="0F1111"/>
                </a:solidFill>
                <a:highlight>
                  <a:srgbClr val="FFFFFF"/>
                </a:highlight>
              </a:rPr>
              <a:t>Each shelf can support a weight capacity of up to 250lbs,stable and sturdy</a:t>
            </a:r>
            <a:endParaRPr sz="950">
              <a:solidFill>
                <a:srgbClr val="0F1111"/>
              </a:solidFill>
              <a:highlight>
                <a:srgbClr val="FFFFFF"/>
              </a:highlight>
            </a:endParaRPr>
          </a:p>
          <a:p>
            <a:pPr indent="-288925" lvl="0" marL="635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F1111"/>
              </a:buClr>
              <a:buSzPts val="950"/>
              <a:buChar char="●"/>
            </a:pPr>
            <a:r>
              <a:rPr lang="ko" sz="950">
                <a:solidFill>
                  <a:srgbClr val="0F1111"/>
                </a:solidFill>
                <a:highlight>
                  <a:srgbClr val="FFFFFF"/>
                </a:highlight>
              </a:rPr>
              <a:t>SHELF SHELVING UNIT: The shelf is specially coated for protecting it from any water,rust or corrosion</a:t>
            </a:r>
            <a:endParaRPr sz="950">
              <a:solidFill>
                <a:srgbClr val="0F111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planter info</a:t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{23309BB5-D47D-4834-9DC2-52E3FA8A9301}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size(l*h*d)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note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Menards Brown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20*10*8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Blue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14.5*6.5*5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Circular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(Circular) </a:t>
                      </a:r>
                      <a:r>
                        <a:rPr lang="ko"/>
                        <a:t>Diameter 7.5</a:t>
                      </a:r>
                      <a:r>
                        <a:rPr lang="ko"/>
                        <a:t>*7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Cube big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7.5*7.5*7.5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Cube small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4*4*4.5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Daiso thick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17*10*7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Daiso 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25*6.5*7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2.Plants spec</a:t>
            </a:r>
            <a:endParaRPr/>
          </a:p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/>
              <a:t>(5)</a:t>
            </a:r>
            <a:r>
              <a:rPr lang="ko" sz="2100"/>
              <a:t>Lettuce, </a:t>
            </a:r>
            <a:r>
              <a:rPr lang="ko" sz="2100"/>
              <a:t>Bok Choy</a:t>
            </a:r>
            <a:r>
              <a:rPr lang="ko" sz="2100"/>
              <a:t>, Spinach</a:t>
            </a:r>
            <a:r>
              <a:rPr lang="ko" sz="2100"/>
              <a:t>, Kale, Swiss Chard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Plants spec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311725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{23309BB5-D47D-4834-9DC2-52E3FA8A9301}</a:tableStyleId>
              </a:tblPr>
              <a:tblGrid>
                <a:gridCol w="1063625"/>
                <a:gridCol w="1268025"/>
                <a:gridCol w="738350"/>
                <a:gridCol w="774075"/>
                <a:gridCol w="927750"/>
                <a:gridCol w="618325"/>
                <a:gridCol w="3130400"/>
              </a:tblGrid>
              <a:tr h="428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Plant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Variety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Days to Harvest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Depth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Thin To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800"/>
                        <a:t>Plants diameter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Notes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62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Swiss Chard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100"/>
                        <a:t>Burpee’s Rhubarb Chard</a:t>
                      </a:r>
                      <a:endParaRPr i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60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½"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12" apart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Crimson ribs like rhubarb, sweet leaves. Keep soil moist; seedlings emerge in 7–14 days.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67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Kale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100"/>
                        <a:t>Premier</a:t>
                      </a:r>
                      <a:endParaRPr i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55–65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¼"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18" apart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12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Great for baby greens or mature leaves. Nutrient-rich. Seedlings in 10–21 days.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7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Lettuce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100"/>
                        <a:t>Black Seeded Simpson</a:t>
                      </a:r>
                      <a:endParaRPr i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45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¼"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8" apart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Crisp, frilled leaves with delicate flavor. Sow every 2 weeks for continuous harvest.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2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Baby Bok Choy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100"/>
                        <a:t>Baby Choi</a:t>
                      </a:r>
                      <a:endParaRPr i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50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¼"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10-12</a:t>
                      </a:r>
                      <a:r>
                        <a:rPr lang="ko" sz="1100"/>
                        <a:t>" apart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6-7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Fast-growing, tender green leaves. Keep soil moist; sprouts in 10–21 days.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2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Spinach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" sz="1100"/>
                        <a:t>Salad Sensation Hybrid</a:t>
                      </a:r>
                      <a:endParaRPr i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22–55 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½"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6" apart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1.7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Semi-savoy leaves for salads or freezing. Sow in early spring or late summer.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Plants spec</a:t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{23309BB5-D47D-4834-9DC2-52E3FA8A9301}</a:tableStyleId>
              </a:tblPr>
              <a:tblGrid>
                <a:gridCol w="1042425"/>
                <a:gridCol w="1022875"/>
                <a:gridCol w="941250"/>
                <a:gridCol w="5514075"/>
              </a:tblGrid>
              <a:tr h="59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Plant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Optimal Temperature 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Optimal Humidity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Growth Tips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68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Swiss Chard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🌤️ 16–24°C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💧 60–70%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Growth slows and leaves get tough above 30°C. Maintain steady moisture for tender stalks.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4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Kale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🌤️ 15–21°C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💧 50–70%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Prefers cool weather. Leaves become coarse above 25°C. Slightly cooler nights help flavor.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4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Lettuce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🌤️ 12–20°C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💧 60–80%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Very heat-sensitive; bolts easily above 24°C. Cool, moist conditions produce the best leaves.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4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Baby Bok Choy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🌤️ 13–22°C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💧 60–70%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Sudden temperature rises trigger bolting. Keep temperature and moisture consistent.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46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100"/>
                        <a:t>Spinach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🌤️ 10–18°C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💧 55–70%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Thrives in cool weather. Growth slows and leaves taste bitter above 24°C.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1.Lettuce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389600"/>
            <a:ext cx="3778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DTH : 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Depth : ¼”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Thin : 8”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12” </a:t>
            </a:r>
            <a:r>
              <a:rPr lang="ko"/>
              <a:t>Container : 4pcs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full sun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seedling emerges in 7-10days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Sow every 2wks for max harvest</a:t>
            </a:r>
            <a:endParaRPr/>
          </a:p>
        </p:txBody>
      </p:sp>
      <p:pic>
        <p:nvPicPr>
          <p:cNvPr id="94" name="Google Shape;94;p19" title="KakaoTalk_20251024_223608390_02.jpg"/>
          <p:cNvPicPr preferRelativeResize="0"/>
          <p:nvPr/>
        </p:nvPicPr>
        <p:blipFill rotWithShape="1">
          <a:blip r:embed="rId3">
            <a:alphaModFix/>
          </a:blip>
          <a:srcRect b="21111" l="12261" r="14750" t="17871"/>
          <a:stretch/>
        </p:blipFill>
        <p:spPr>
          <a:xfrm>
            <a:off x="4254650" y="2225300"/>
            <a:ext cx="2102477" cy="2343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 title="KakaoTalk_20251024_223608390_05.jpg"/>
          <p:cNvPicPr preferRelativeResize="0"/>
          <p:nvPr/>
        </p:nvPicPr>
        <p:blipFill rotWithShape="1">
          <a:blip r:embed="rId4">
            <a:alphaModFix/>
          </a:blip>
          <a:srcRect b="25401" l="23539" r="13654" t="14646"/>
          <a:stretch/>
        </p:blipFill>
        <p:spPr>
          <a:xfrm>
            <a:off x="6357125" y="1371675"/>
            <a:ext cx="2512174" cy="319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/>
              <a:t>2.Bok Choy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3778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 title="KakaoTalk_20251024_223608390_06.jpg"/>
          <p:cNvPicPr preferRelativeResize="0"/>
          <p:nvPr/>
        </p:nvPicPr>
        <p:blipFill rotWithShape="1">
          <a:blip r:embed="rId3">
            <a:alphaModFix/>
          </a:blip>
          <a:srcRect b="24374" l="22694" r="15247" t="13667"/>
          <a:stretch/>
        </p:blipFill>
        <p:spPr>
          <a:xfrm>
            <a:off x="6438918" y="1389600"/>
            <a:ext cx="2388280" cy="31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 title="KakaoTalk_20251024_223608390_07.jpg"/>
          <p:cNvPicPr preferRelativeResize="0"/>
          <p:nvPr/>
        </p:nvPicPr>
        <p:blipFill rotWithShape="1">
          <a:blip r:embed="rId4">
            <a:alphaModFix/>
          </a:blip>
          <a:srcRect b="8618" l="9081" r="10266" t="4936"/>
          <a:stretch/>
        </p:blipFill>
        <p:spPr>
          <a:xfrm>
            <a:off x="4214300" y="1389600"/>
            <a:ext cx="2224623" cy="317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3</a:t>
            </a:r>
            <a:r>
              <a:rPr lang="ko" sz="2800"/>
              <a:t>.Spinach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389600"/>
            <a:ext cx="3778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6668" l="9824" r="13417" t="6616"/>
          <a:stretch/>
        </p:blipFill>
        <p:spPr>
          <a:xfrm>
            <a:off x="4309760" y="1390121"/>
            <a:ext cx="2129165" cy="32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4">
            <a:alphaModFix/>
          </a:blip>
          <a:srcRect b="24555" l="28343" r="8975" t="13088"/>
          <a:stretch/>
        </p:blipFill>
        <p:spPr>
          <a:xfrm>
            <a:off x="6438925" y="1390125"/>
            <a:ext cx="2417848" cy="32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