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7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C00"/>
    <a:srgbClr val="B9EB3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9EA247-FA6C-4B0C-93B1-D911948C2D5A}">
  <a:tblStyle styleId="{D19EA247-FA6C-4B0C-93B1-D911948C2D5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57377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36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91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8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68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429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757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59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2.png"/>
          <p:cNvPicPr preferRelativeResize="0"/>
          <p:nvPr/>
        </p:nvPicPr>
        <p:blipFill rotWithShape="1">
          <a:blip r:embed="rId2">
            <a:alphaModFix/>
          </a:blip>
          <a:srcRect l="45142" b="9288"/>
          <a:stretch/>
        </p:blipFill>
        <p:spPr>
          <a:xfrm rot="5400000">
            <a:off x="1066799" y="-1085850"/>
            <a:ext cx="1857375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11.png"/>
          <p:cNvPicPr preferRelativeResize="0"/>
          <p:nvPr/>
        </p:nvPicPr>
        <p:blipFill rotWithShape="1">
          <a:blip r:embed="rId3">
            <a:alphaModFix/>
          </a:blip>
          <a:srcRect r="35069" b="2780"/>
          <a:stretch/>
        </p:blipFill>
        <p:spPr>
          <a:xfrm rot="5400000">
            <a:off x="2296512" y="2182212"/>
            <a:ext cx="1579174" cy="434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7.png"/>
          <p:cNvPicPr preferRelativeResize="0"/>
          <p:nvPr/>
        </p:nvPicPr>
        <p:blipFill rotWithShape="1">
          <a:blip r:embed="rId4">
            <a:alphaModFix/>
          </a:blip>
          <a:srcRect r="20660" b="38811"/>
          <a:stretch/>
        </p:blipFill>
        <p:spPr>
          <a:xfrm>
            <a:off x="5626393" y="2481475"/>
            <a:ext cx="3517606" cy="26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 descr="4.png"/>
          <p:cNvPicPr preferRelativeResize="0"/>
          <p:nvPr/>
        </p:nvPicPr>
        <p:blipFill rotWithShape="1">
          <a:blip r:embed="rId5">
            <a:alphaModFix/>
          </a:blip>
          <a:srcRect r="26809"/>
          <a:stretch/>
        </p:blipFill>
        <p:spPr>
          <a:xfrm rot="-5400000">
            <a:off x="5465074" y="-1026424"/>
            <a:ext cx="2662025" cy="4695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Shape 13"/>
          <p:cNvGrpSpPr/>
          <p:nvPr/>
        </p:nvGrpSpPr>
        <p:grpSpPr>
          <a:xfrm>
            <a:off x="1638168" y="1095866"/>
            <a:ext cx="5867786" cy="2951911"/>
            <a:chOff x="615225" y="581250"/>
            <a:chExt cx="7913399" cy="3981000"/>
          </a:xfrm>
        </p:grpSpPr>
        <p:sp>
          <p:nvSpPr>
            <p:cNvPr id="14" name="Shape 14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962150" y="1171525"/>
            <a:ext cx="5219699" cy="2800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7" name="Shape 17" descr="1.png"/>
          <p:cNvPicPr preferRelativeResize="0"/>
          <p:nvPr/>
        </p:nvPicPr>
        <p:blipFill rotWithShape="1">
          <a:blip r:embed="rId6">
            <a:alphaModFix/>
          </a:blip>
          <a:srcRect r="34262" b="14813"/>
          <a:stretch/>
        </p:blipFill>
        <p:spPr>
          <a:xfrm flipH="1">
            <a:off x="0" y="1209674"/>
            <a:ext cx="2536474" cy="393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 descr="8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51375">
            <a:off x="7110166" y="2730952"/>
            <a:ext cx="970521" cy="1385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 descr="3.png"/>
          <p:cNvPicPr preferRelativeResize="0"/>
          <p:nvPr/>
        </p:nvPicPr>
        <p:blipFill rotWithShape="1">
          <a:blip r:embed="rId2">
            <a:alphaModFix/>
          </a:blip>
          <a:srcRect l="50049" t="-17056" r="-4964" b="19199"/>
          <a:stretch/>
        </p:blipFill>
        <p:spPr>
          <a:xfrm rot="5400000">
            <a:off x="1031774" y="-1060350"/>
            <a:ext cx="2527500" cy="4629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Shape 42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43" name="Shape 43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51600" y="2122449"/>
            <a:ext cx="6640799" cy="232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◉"/>
              <a:defRPr/>
            </a:lvl1pPr>
            <a:lvl2pPr lvl="1">
              <a:spcBef>
                <a:spcPts val="0"/>
              </a:spcBef>
              <a:buChar char="◎"/>
              <a:defRPr/>
            </a:lvl2pPr>
            <a:lvl3pPr lvl="2">
              <a:spcBef>
                <a:spcPts val="0"/>
              </a:spcBef>
              <a:buChar char="○"/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47" name="Shape 47" descr="5.png"/>
          <p:cNvPicPr preferRelativeResize="0"/>
          <p:nvPr/>
        </p:nvPicPr>
        <p:blipFill rotWithShape="1">
          <a:blip r:embed="rId3">
            <a:alphaModFix/>
          </a:blip>
          <a:srcRect r="36415" b="23112"/>
          <a:stretch/>
        </p:blipFill>
        <p:spPr>
          <a:xfrm>
            <a:off x="7397875" y="1847850"/>
            <a:ext cx="1746124" cy="329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 descr="6.png"/>
          <p:cNvPicPr preferRelativeResize="0"/>
          <p:nvPr/>
        </p:nvPicPr>
        <p:blipFill rotWithShape="1">
          <a:blip r:embed="rId4">
            <a:alphaModFix/>
          </a:blip>
          <a:srcRect l="11090" r="-11089" b="16541"/>
          <a:stretch/>
        </p:blipFill>
        <p:spPr>
          <a:xfrm>
            <a:off x="-19050" y="3355500"/>
            <a:ext cx="1746125" cy="17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 descr="2.png"/>
          <p:cNvPicPr preferRelativeResize="0"/>
          <p:nvPr/>
        </p:nvPicPr>
        <p:blipFill rotWithShape="1">
          <a:blip r:embed="rId2">
            <a:alphaModFix/>
          </a:blip>
          <a:srcRect r="34288" b="26905"/>
          <a:stretch/>
        </p:blipFill>
        <p:spPr>
          <a:xfrm rot="-5400000">
            <a:off x="6531675" y="-493150"/>
            <a:ext cx="2138224" cy="3105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Shape 51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52" name="Shape 52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191650" y="2115773"/>
            <a:ext cx="3281699" cy="215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670800" y="2115773"/>
            <a:ext cx="3281699" cy="215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57" name="Shape 57" descr="7.png"/>
          <p:cNvPicPr preferRelativeResize="0"/>
          <p:nvPr/>
        </p:nvPicPr>
        <p:blipFill rotWithShape="1">
          <a:blip r:embed="rId3">
            <a:alphaModFix/>
          </a:blip>
          <a:srcRect l="57520" b="21764"/>
          <a:stretch/>
        </p:blipFill>
        <p:spPr>
          <a:xfrm>
            <a:off x="0" y="2380575"/>
            <a:ext cx="1528900" cy="276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 descr="11.png"/>
          <p:cNvPicPr preferRelativeResize="0"/>
          <p:nvPr/>
        </p:nvPicPr>
        <p:blipFill rotWithShape="1">
          <a:blip r:embed="rId4">
            <a:alphaModFix/>
          </a:blip>
          <a:srcRect r="35069" b="72214"/>
          <a:stretch/>
        </p:blipFill>
        <p:spPr>
          <a:xfrm>
            <a:off x="7005675" y="3455207"/>
            <a:ext cx="2147850" cy="168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 descr="5.png"/>
          <p:cNvPicPr preferRelativeResize="0"/>
          <p:nvPr/>
        </p:nvPicPr>
        <p:blipFill rotWithShape="1">
          <a:blip r:embed="rId2">
            <a:alphaModFix/>
          </a:blip>
          <a:srcRect r="40695" b="12701"/>
          <a:stretch/>
        </p:blipFill>
        <p:spPr>
          <a:xfrm>
            <a:off x="7727980" y="1889850"/>
            <a:ext cx="1416019" cy="32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11.png"/>
          <p:cNvPicPr preferRelativeResize="0"/>
          <p:nvPr/>
        </p:nvPicPr>
        <p:blipFill rotWithShape="1">
          <a:blip r:embed="rId3">
            <a:alphaModFix/>
          </a:blip>
          <a:srcRect l="43534" b="9942"/>
          <a:stretch/>
        </p:blipFill>
        <p:spPr>
          <a:xfrm rot="-5400000" flipH="1">
            <a:off x="6860725" y="-1130750"/>
            <a:ext cx="1162050" cy="34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11.png"/>
          <p:cNvPicPr preferRelativeResize="0"/>
          <p:nvPr/>
        </p:nvPicPr>
        <p:blipFill rotWithShape="1">
          <a:blip r:embed="rId3">
            <a:alphaModFix/>
          </a:blip>
          <a:srcRect r="35069" b="2780"/>
          <a:stretch/>
        </p:blipFill>
        <p:spPr>
          <a:xfrm rot="5400000">
            <a:off x="1236200" y="2474450"/>
            <a:ext cx="1423324" cy="3914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Shape 88"/>
          <p:cNvGrpSpPr/>
          <p:nvPr/>
        </p:nvGrpSpPr>
        <p:grpSpPr>
          <a:xfrm>
            <a:off x="615225" y="581250"/>
            <a:ext cx="7913399" cy="3981000"/>
            <a:chOff x="615225" y="581250"/>
            <a:chExt cx="7913399" cy="3981000"/>
          </a:xfrm>
        </p:grpSpPr>
        <p:sp>
          <p:nvSpPr>
            <p:cNvPr id="89" name="Shape 89"/>
            <p:cNvSpPr/>
            <p:nvPr/>
          </p:nvSpPr>
          <p:spPr>
            <a:xfrm>
              <a:off x="615225" y="581250"/>
              <a:ext cx="7913399" cy="3981000"/>
            </a:xfrm>
            <a:prstGeom prst="rect">
              <a:avLst/>
            </a:prstGeom>
            <a:solidFill>
              <a:srgbClr val="FFFFFF">
                <a:alpha val="92690"/>
              </a:srgbClr>
            </a:solidFill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04880" y="666850"/>
              <a:ext cx="7734000" cy="3809699"/>
            </a:xfrm>
            <a:prstGeom prst="rect">
              <a:avLst/>
            </a:prstGeom>
            <a:noFill/>
            <a:ln w="9525" cap="flat" cmpd="sng">
              <a:solidFill>
                <a:srgbClr val="231F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1" name="Shape 91" descr="2.png"/>
          <p:cNvPicPr preferRelativeResize="0"/>
          <p:nvPr/>
        </p:nvPicPr>
        <p:blipFill rotWithShape="1">
          <a:blip r:embed="rId4">
            <a:alphaModFix/>
          </a:blip>
          <a:srcRect l="45142" t="-12064" b="21353"/>
          <a:stretch/>
        </p:blipFill>
        <p:spPr>
          <a:xfrm rot="5400000">
            <a:off x="949199" y="-968250"/>
            <a:ext cx="1654425" cy="357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 descr="6.png"/>
          <p:cNvPicPr preferRelativeResize="0"/>
          <p:nvPr/>
        </p:nvPicPr>
        <p:blipFill rotWithShape="1">
          <a:blip r:embed="rId5">
            <a:alphaModFix/>
          </a:blip>
          <a:srcRect l="11090" r="-11089" b="16541"/>
          <a:stretch/>
        </p:blipFill>
        <p:spPr>
          <a:xfrm flipH="1">
            <a:off x="7639049" y="3602475"/>
            <a:ext cx="1504949" cy="1541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ust plan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 descr="11.png"/>
          <p:cNvPicPr preferRelativeResize="0"/>
          <p:nvPr/>
        </p:nvPicPr>
        <p:blipFill rotWithShape="1">
          <a:blip r:embed="rId2">
            <a:alphaModFix/>
          </a:blip>
          <a:srcRect l="43534"/>
          <a:stretch/>
        </p:blipFill>
        <p:spPr>
          <a:xfrm rot="-5400000" flipH="1">
            <a:off x="5076912" y="-1318612"/>
            <a:ext cx="1162050" cy="378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 descr="2.png"/>
          <p:cNvPicPr preferRelativeResize="0"/>
          <p:nvPr/>
        </p:nvPicPr>
        <p:blipFill rotWithShape="1">
          <a:blip r:embed="rId3">
            <a:alphaModFix/>
          </a:blip>
          <a:srcRect l="45142" t="-12064" b="21353"/>
          <a:stretch/>
        </p:blipFill>
        <p:spPr>
          <a:xfrm rot="5400000">
            <a:off x="1066799" y="-1085850"/>
            <a:ext cx="1857375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 descr="11.png"/>
          <p:cNvPicPr preferRelativeResize="0"/>
          <p:nvPr/>
        </p:nvPicPr>
        <p:blipFill rotWithShape="1">
          <a:blip r:embed="rId2">
            <a:alphaModFix/>
          </a:blip>
          <a:srcRect r="35069" b="2780"/>
          <a:stretch/>
        </p:blipFill>
        <p:spPr>
          <a:xfrm rot="5400000">
            <a:off x="2664950" y="2474450"/>
            <a:ext cx="1423324" cy="391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 descr="7.png"/>
          <p:cNvPicPr preferRelativeResize="0"/>
          <p:nvPr/>
        </p:nvPicPr>
        <p:blipFill rotWithShape="1">
          <a:blip r:embed="rId4">
            <a:alphaModFix/>
          </a:blip>
          <a:srcRect r="20660" b="38811"/>
          <a:stretch/>
        </p:blipFill>
        <p:spPr>
          <a:xfrm>
            <a:off x="5972175" y="2743150"/>
            <a:ext cx="3171824" cy="240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 descr="4.png"/>
          <p:cNvPicPr preferRelativeResize="0"/>
          <p:nvPr/>
        </p:nvPicPr>
        <p:blipFill rotWithShape="1">
          <a:blip r:embed="rId5">
            <a:alphaModFix/>
          </a:blip>
          <a:srcRect r="26809"/>
          <a:stretch/>
        </p:blipFill>
        <p:spPr>
          <a:xfrm rot="-5400000">
            <a:off x="6379650" y="-773625"/>
            <a:ext cx="2000250" cy="35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 descr="1.png"/>
          <p:cNvPicPr preferRelativeResize="0"/>
          <p:nvPr/>
        </p:nvPicPr>
        <p:blipFill rotWithShape="1">
          <a:blip r:embed="rId6">
            <a:alphaModFix/>
          </a:blip>
          <a:srcRect r="34262" b="14813"/>
          <a:stretch/>
        </p:blipFill>
        <p:spPr>
          <a:xfrm flipH="1">
            <a:off x="0" y="1209674"/>
            <a:ext cx="2536474" cy="393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 descr="5.png"/>
          <p:cNvPicPr preferRelativeResize="0"/>
          <p:nvPr/>
        </p:nvPicPr>
        <p:blipFill rotWithShape="1">
          <a:blip r:embed="rId7">
            <a:alphaModFix/>
          </a:blip>
          <a:srcRect r="40695" b="12701"/>
          <a:stretch/>
        </p:blipFill>
        <p:spPr>
          <a:xfrm>
            <a:off x="7548050" y="1476375"/>
            <a:ext cx="1595950" cy="366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ust plants small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 descr="11.png"/>
          <p:cNvPicPr preferRelativeResize="0"/>
          <p:nvPr/>
        </p:nvPicPr>
        <p:blipFill rotWithShape="1">
          <a:blip r:embed="rId2">
            <a:alphaModFix/>
          </a:blip>
          <a:srcRect l="43534"/>
          <a:stretch/>
        </p:blipFill>
        <p:spPr>
          <a:xfrm rot="-5400000" flipH="1">
            <a:off x="6449075" y="-876950"/>
            <a:ext cx="769993" cy="2504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 descr="2.png"/>
          <p:cNvPicPr preferRelativeResize="0"/>
          <p:nvPr/>
        </p:nvPicPr>
        <p:blipFill rotWithShape="1">
          <a:blip r:embed="rId3">
            <a:alphaModFix/>
          </a:blip>
          <a:srcRect l="45142" t="-12064" b="21353"/>
          <a:stretch/>
        </p:blipFill>
        <p:spPr>
          <a:xfrm rot="5400000">
            <a:off x="721662" y="-740712"/>
            <a:ext cx="1261775" cy="272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 descr="11.png"/>
          <p:cNvPicPr preferRelativeResize="0"/>
          <p:nvPr/>
        </p:nvPicPr>
        <p:blipFill rotWithShape="1">
          <a:blip r:embed="rId2">
            <a:alphaModFix/>
          </a:blip>
          <a:srcRect r="35069" b="2780"/>
          <a:stretch/>
        </p:blipFill>
        <p:spPr>
          <a:xfrm rot="5400000">
            <a:off x="1477664" y="3663564"/>
            <a:ext cx="789204" cy="2170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 descr="7.png"/>
          <p:cNvPicPr preferRelativeResize="0"/>
          <p:nvPr/>
        </p:nvPicPr>
        <p:blipFill rotWithShape="1">
          <a:blip r:embed="rId4">
            <a:alphaModFix/>
          </a:blip>
          <a:srcRect r="20660" b="38811"/>
          <a:stretch/>
        </p:blipFill>
        <p:spPr>
          <a:xfrm>
            <a:off x="6973325" y="3500784"/>
            <a:ext cx="2170675" cy="1642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 descr="4.png"/>
          <p:cNvPicPr preferRelativeResize="0"/>
          <p:nvPr/>
        </p:nvPicPr>
        <p:blipFill rotWithShape="1">
          <a:blip r:embed="rId5">
            <a:alphaModFix/>
          </a:blip>
          <a:srcRect r="26809"/>
          <a:stretch/>
        </p:blipFill>
        <p:spPr>
          <a:xfrm rot="-5400000">
            <a:off x="7312293" y="-515832"/>
            <a:ext cx="1325399" cy="2338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 descr="1.png"/>
          <p:cNvPicPr preferRelativeResize="0"/>
          <p:nvPr/>
        </p:nvPicPr>
        <p:blipFill rotWithShape="1">
          <a:blip r:embed="rId6">
            <a:alphaModFix/>
          </a:blip>
          <a:srcRect r="34262" b="14813"/>
          <a:stretch/>
        </p:blipFill>
        <p:spPr>
          <a:xfrm flipH="1">
            <a:off x="0" y="2962275"/>
            <a:ext cx="1406426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 descr="5.png"/>
          <p:cNvPicPr preferRelativeResize="0"/>
          <p:nvPr/>
        </p:nvPicPr>
        <p:blipFill rotWithShape="1">
          <a:blip r:embed="rId7">
            <a:alphaModFix/>
          </a:blip>
          <a:srcRect r="40695" b="12701"/>
          <a:stretch/>
        </p:blipFill>
        <p:spPr>
          <a:xfrm>
            <a:off x="8051793" y="2633848"/>
            <a:ext cx="1092207" cy="25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251600" y="1044175"/>
            <a:ext cx="6640799" cy="95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51600" y="2122449"/>
            <a:ext cx="6640799" cy="232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2"/>
              </a:buClr>
              <a:buFont typeface="Tinos"/>
              <a:buChar char="◉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480"/>
              </a:spcBef>
              <a:buClr>
                <a:schemeClr val="dk2"/>
              </a:buClr>
              <a:buFont typeface="Tinos"/>
              <a:buChar char="◎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Font typeface="Tinos"/>
              <a:buChar char="○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Font typeface="Tinos"/>
              <a:defRPr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://www.slidescarnival.com/help-use-presentation-template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nidss.cdc.gov.tw/ch/NIDSS_DiseaseMap.aspx?dc=1&amp;dt=2&amp;disease=061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hyperlink" Target="http://data.tainan.gov.tw/dataset/denguefevercases/resource/7617bfcd-20e2-4f8d-a83b-6f6b479367f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1962150" y="1171525"/>
            <a:ext cx="5219699" cy="2800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104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台南登革熱</a:t>
            </a:r>
            <a:endParaRPr lang="en" dirty="0">
              <a:latin typeface="+mj-ea"/>
              <a:ea typeface="+mj-ea"/>
            </a:endParaRPr>
          </a:p>
        </p:txBody>
      </p:sp>
      <p:sp>
        <p:nvSpPr>
          <p:cNvPr id="3" name="Shape 57"/>
          <p:cNvSpPr txBox="1">
            <a:spLocks/>
          </p:cNvSpPr>
          <p:nvPr/>
        </p:nvSpPr>
        <p:spPr>
          <a:xfrm>
            <a:off x="4027469" y="3472936"/>
            <a:ext cx="3372791" cy="1772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bril Fatface"/>
              <a:buNone/>
              <a:defRPr sz="6000" b="0" i="0" u="none" strike="noStrike" cap="none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buSzPct val="100000"/>
              <a:buFont typeface="Abril Fatface"/>
              <a:buNone/>
              <a:defRPr sz="60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buSzPct val="100000"/>
              <a:buFont typeface="Abril Fatface"/>
              <a:buNone/>
              <a:defRPr sz="60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buSzPct val="100000"/>
              <a:buFont typeface="Abril Fatface"/>
              <a:buNone/>
              <a:defRPr sz="60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buSzPct val="100000"/>
              <a:buFont typeface="Abril Fatface"/>
              <a:buNone/>
              <a:defRPr sz="60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buSzPct val="100000"/>
              <a:buFont typeface="Abril Fatface"/>
              <a:buNone/>
              <a:defRPr sz="60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buSzPct val="100000"/>
              <a:buFont typeface="Abril Fatface"/>
              <a:buNone/>
              <a:defRPr sz="60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buSzPct val="100000"/>
              <a:buFont typeface="Abril Fatface"/>
              <a:buNone/>
              <a:defRPr sz="60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buSzPct val="100000"/>
              <a:buFont typeface="Abril Fatface"/>
              <a:buNone/>
              <a:defRPr sz="60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404410024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廖紹凱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404410029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蔡欣倢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404410062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林佳萱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404410096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龍柏安</a:t>
            </a:r>
            <a:endParaRPr lang="en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93" b="85821" l="200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87"/>
          <a:stretch/>
        </p:blipFill>
        <p:spPr>
          <a:xfrm rot="1528669">
            <a:off x="8042074" y="562477"/>
            <a:ext cx="779948" cy="6090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93" b="85821" l="200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87"/>
          <a:stretch/>
        </p:blipFill>
        <p:spPr>
          <a:xfrm rot="21392844" flipH="1">
            <a:off x="1477069" y="3449032"/>
            <a:ext cx="970161" cy="734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816143" y="684042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TW" sz="5400" dirty="0" smtClean="0">
                <a:solidFill>
                  <a:srgbClr val="C27BA0"/>
                </a:solidFill>
              </a:rPr>
              <a:t>WHY</a:t>
            </a:r>
            <a:endParaRPr lang="en" sz="5400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1323975" y="4515525"/>
            <a:ext cx="6496200" cy="8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More info on how to use this template at </a:t>
            </a:r>
            <a:r>
              <a:rPr lang="en" sz="900" b="1" u="sng">
                <a:hlinkClick r:id="rId3"/>
              </a:rPr>
              <a:t>www.slidescarnival.com/help-use-presentation-template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This template is free to use under </a:t>
            </a:r>
            <a:r>
              <a:rPr lang="en" sz="900" u="sng">
                <a:hlinkClick r:id="rId4"/>
              </a:rPr>
              <a:t>Creative Commons Attribution license</a:t>
            </a:r>
            <a:r>
              <a:rPr lang="en" sz="900"/>
              <a:t>. You can keep the Credits slide or mention SlidesCarnival and other resources used in a slide footer.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endParaRPr sz="900"/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/>
          <a:srcRect l="27199" t="16220" r="23921" b="22452"/>
          <a:stretch/>
        </p:blipFill>
        <p:spPr>
          <a:xfrm>
            <a:off x="2775097" y="687938"/>
            <a:ext cx="4848447" cy="3735206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 rot="10800000">
            <a:off x="7649371" y="924262"/>
            <a:ext cx="806259" cy="5822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3039585" y="2923954"/>
            <a:ext cx="786806" cy="6166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Shape 122"/>
          <p:cNvSpPr txBox="1">
            <a:spLocks/>
          </p:cNvSpPr>
          <p:nvPr/>
        </p:nvSpPr>
        <p:spPr>
          <a:xfrm>
            <a:off x="7699868" y="1000905"/>
            <a:ext cx="909875" cy="9961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1C"/>
              </a:buClr>
              <a:buSzPct val="100000"/>
              <a:buFont typeface="Playfair Display"/>
              <a:buNone/>
              <a:defRPr sz="4800" b="1" i="0" u="none" strike="noStrike" cap="none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altLang="zh-TW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22768</a:t>
            </a:r>
            <a:endParaRPr lang="en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Shape 122"/>
          <p:cNvSpPr txBox="1">
            <a:spLocks/>
          </p:cNvSpPr>
          <p:nvPr/>
        </p:nvSpPr>
        <p:spPr>
          <a:xfrm>
            <a:off x="3007686" y="3017261"/>
            <a:ext cx="896944" cy="3426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1C"/>
              </a:buClr>
              <a:buSzPct val="100000"/>
              <a:buFont typeface="Playfair Display"/>
              <a:buNone/>
              <a:defRPr sz="4800" b="1" i="0" u="none" strike="noStrike" cap="none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台南</a:t>
            </a:r>
            <a:endParaRPr lang="en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16143" y="3725132"/>
            <a:ext cx="3380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傳染病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統計資料查詢系統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hlinkClick r:id="rId6"/>
              </a:rPr>
              <a:t>https</a:t>
            </a:r>
            <a:r>
              <a:rPr lang="en-US" altLang="zh-TW" dirty="0">
                <a:solidFill>
                  <a:schemeClr val="tx1"/>
                </a:solidFill>
                <a:hlinkClick r:id="rId6"/>
              </a:rPr>
              <a:t>://</a:t>
            </a:r>
            <a:r>
              <a:rPr lang="en-US" altLang="zh-TW" dirty="0" smtClean="0">
                <a:solidFill>
                  <a:schemeClr val="tx1"/>
                </a:solidFill>
                <a:hlinkClick r:id="rId6"/>
              </a:rPr>
              <a:t>nidss.cdc.gov.tw/ch/NIDSS_Dise</a:t>
            </a:r>
            <a:r>
              <a:rPr lang="en-US" altLang="zh-TW" dirty="0" smtClean="0">
                <a:solidFill>
                  <a:schemeClr val="bg1"/>
                </a:solidFill>
                <a:hlinkClick r:id="rId6"/>
              </a:rPr>
              <a:t>as</a:t>
            </a:r>
            <a:r>
              <a:rPr lang="en-US" altLang="zh-TW" dirty="0" smtClean="0">
                <a:solidFill>
                  <a:schemeClr val="tx1"/>
                </a:solidFill>
                <a:hlinkClick r:id="rId6"/>
              </a:rPr>
              <a:t>eMap.aspx?dc=1&amp;dt=2&amp;disease=061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493" b="85821" l="200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87"/>
          <a:stretch/>
        </p:blipFill>
        <p:spPr>
          <a:xfrm rot="21392844" flipH="1">
            <a:off x="56793" y="2033084"/>
            <a:ext cx="743073" cy="56295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493" b="85821" l="200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87"/>
          <a:stretch/>
        </p:blipFill>
        <p:spPr>
          <a:xfrm rot="21392844">
            <a:off x="7959159" y="458898"/>
            <a:ext cx="758434" cy="56295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493" b="85821" l="200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87"/>
          <a:stretch/>
        </p:blipFill>
        <p:spPr>
          <a:xfrm rot="21392844" flipH="1">
            <a:off x="252002" y="3310679"/>
            <a:ext cx="743073" cy="562951"/>
          </a:xfrm>
          <a:prstGeom prst="rect">
            <a:avLst/>
          </a:prstGeom>
        </p:spPr>
      </p:pic>
      <p:sp>
        <p:nvSpPr>
          <p:cNvPr id="19" name="Shape 643"/>
          <p:cNvSpPr txBox="1">
            <a:spLocks/>
          </p:cNvSpPr>
          <p:nvPr/>
        </p:nvSpPr>
        <p:spPr>
          <a:xfrm>
            <a:off x="837343" y="1129314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1C"/>
              </a:buClr>
              <a:buSzPct val="100000"/>
              <a:buFont typeface="Playfair Display"/>
              <a:buNone/>
              <a:defRPr sz="4800" b="1" i="0" u="none" strike="noStrike" cap="none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rgbClr val="231F1C"/>
              </a:buClr>
              <a:buSzPct val="100000"/>
              <a:buFont typeface="Playfair Display"/>
              <a:buNone/>
              <a:defRPr sz="4800" b="1">
                <a:solidFill>
                  <a:srgbClr val="231F1C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zh-TW" altLang="en-US" sz="2800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台南 </a:t>
            </a:r>
            <a:r>
              <a:rPr lang="en-US" altLang="zh-TW" sz="2800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22768</a:t>
            </a:r>
            <a:endParaRPr lang="en" sz="28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Shape 644"/>
          <p:cNvSpPr txBox="1">
            <a:spLocks/>
          </p:cNvSpPr>
          <p:nvPr/>
        </p:nvSpPr>
        <p:spPr>
          <a:xfrm>
            <a:off x="1264932" y="2100730"/>
            <a:ext cx="3485508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Tinos"/>
              <a:buChar char="◉"/>
              <a:defRPr sz="1400" b="0" i="0" u="none" strike="noStrike" cap="none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Tinos"/>
              <a:buChar char="◎"/>
              <a:defRPr sz="1400" b="0" i="0" u="none" strike="noStrike" cap="none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Tinos"/>
              <a:buChar char="○"/>
              <a:defRPr sz="1400" b="0" i="0" u="none" strike="noStrike" cap="none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Tinos"/>
              <a:buNone/>
              <a:defRPr sz="1400" b="0" i="0" u="none" strike="noStrike" cap="none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Tinos"/>
              <a:buNone/>
              <a:defRPr sz="1400" b="0" i="0" u="none" strike="noStrike" cap="none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Tinos"/>
              <a:buNone/>
              <a:defRPr sz="1400" b="0" i="0" u="none" strike="noStrike" cap="none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Tinos"/>
              <a:buNone/>
              <a:defRPr sz="1400" b="0" i="0" u="none" strike="noStrike" cap="none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Tinos"/>
              <a:buNone/>
              <a:defRPr sz="1400" b="0" i="0" u="none" strike="noStrike" cap="none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Tinos"/>
              <a:buNone/>
              <a:defRPr sz="1400" b="0" i="0" u="none" strike="noStrike" cap="none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algn="ctr">
              <a:spcBef>
                <a:spcPts val="0"/>
              </a:spcBef>
              <a:buFont typeface="Tinos"/>
              <a:buNone/>
            </a:pPr>
            <a:r>
              <a:rPr lang="en-US" altLang="zh-TW" sz="2000" b="1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b="1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43553(</a:t>
            </a:r>
            <a:r>
              <a:rPr lang="zh-TW" altLang="en-US" sz="2000" b="1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全台</a:t>
            </a:r>
            <a:r>
              <a:rPr lang="en-US" altLang="zh-TW" sz="2000" b="1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" sz="2000" b="1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15116" t="13018" r="36605" b="6089"/>
          <a:stretch/>
        </p:blipFill>
        <p:spPr>
          <a:xfrm>
            <a:off x="4276243" y="698643"/>
            <a:ext cx="3511569" cy="3738679"/>
          </a:xfrm>
          <a:prstGeom prst="rect">
            <a:avLst/>
          </a:prstGeom>
        </p:spPr>
      </p:pic>
      <p:sp>
        <p:nvSpPr>
          <p:cNvPr id="131" name="Shape 131"/>
          <p:cNvSpPr txBox="1">
            <a:spLocks noGrp="1"/>
          </p:cNvSpPr>
          <p:nvPr>
            <p:ph type="ctrTitle" idx="4294967295"/>
          </p:nvPr>
        </p:nvSpPr>
        <p:spPr>
          <a:xfrm>
            <a:off x="876757" y="1581019"/>
            <a:ext cx="6593700" cy="8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rgbClr val="CC41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104</a:t>
            </a:r>
            <a:r>
              <a:rPr lang="zh-TW" altLang="en-US" sz="3200" dirty="0" smtClean="0">
                <a:solidFill>
                  <a:srgbClr val="CC41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年台南市</a:t>
            </a:r>
            <a:r>
              <a:rPr lang="en-US" altLang="zh-TW" sz="3200" dirty="0" smtClean="0">
                <a:solidFill>
                  <a:srgbClr val="CC41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dirty="0" smtClean="0">
                <a:solidFill>
                  <a:srgbClr val="CC41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dirty="0" smtClean="0">
                <a:solidFill>
                  <a:srgbClr val="CC41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本土登革熱病例</a:t>
            </a:r>
            <a:endParaRPr lang="en" sz="3200" dirty="0">
              <a:solidFill>
                <a:srgbClr val="CC412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Shape 72"/>
          <p:cNvSpPr txBox="1">
            <a:spLocks/>
          </p:cNvSpPr>
          <p:nvPr/>
        </p:nvSpPr>
        <p:spPr>
          <a:xfrm>
            <a:off x="876757" y="2743413"/>
            <a:ext cx="3601630" cy="209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Tinos"/>
              <a:buChar char="◉"/>
              <a:defRPr sz="1400" b="0" i="0" u="none" strike="noStrike" cap="none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Tinos"/>
              <a:buChar char="◎"/>
              <a:defRPr sz="1400" b="0" i="0" u="none" strike="noStrike" cap="none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Tinos"/>
              <a:buChar char="○"/>
              <a:defRPr sz="1400" b="0" i="0" u="none" strike="noStrike" cap="none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Tinos"/>
              <a:buNone/>
              <a:defRPr sz="1400" b="0" i="0" u="none" strike="noStrike" cap="none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Tinos"/>
              <a:buNone/>
              <a:defRPr sz="1400" b="0" i="0" u="none" strike="noStrike" cap="none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Tinos"/>
              <a:buNone/>
              <a:defRPr sz="1400" b="0" i="0" u="none" strike="noStrike" cap="none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Tinos"/>
              <a:buNone/>
              <a:defRPr sz="1400" b="0" i="0" u="none" strike="noStrike" cap="none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Tinos"/>
              <a:buNone/>
              <a:defRPr sz="1400" b="0" i="0" u="none" strike="noStrike" cap="none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Tinos"/>
              <a:buNone/>
              <a:defRPr sz="1400" b="0" i="0" u="none" strike="noStrike" cap="none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>
              <a:spcBef>
                <a:spcPts val="0"/>
              </a:spcBef>
              <a:buFont typeface="Tinos"/>
              <a:buNone/>
            </a:pPr>
            <a:r>
              <a:rPr lang="zh-TW" altLang="en-US" sz="15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資料來源：台南市政府資料開放平台</a:t>
            </a:r>
            <a:endParaRPr lang="en-US" altLang="zh-TW" sz="15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http://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data.tainan.gov.tw/dataset/denguefevercases/resource/7617bfcd-20e2-4f8d-a83b-6f6b479367f9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0"/>
              </a:spcBef>
              <a:buNone/>
            </a:pPr>
            <a:endParaRPr 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0"/>
              </a:spcBef>
              <a:buFont typeface="Tinos"/>
              <a:buNone/>
            </a:pPr>
            <a:r>
              <a:rPr lang="zh-TW" altLang="en-US" sz="15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資料內容：編號、確診日、區別、里別、道路名稱、緯度座標、經度座標</a:t>
            </a:r>
            <a:endParaRPr lang="en-US" altLang="zh-TW" sz="15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0"/>
              </a:spcBef>
              <a:buFont typeface="Tinos"/>
              <a:buNone/>
            </a:pPr>
            <a:endParaRPr lang="en-US" sz="1100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93" b="85821" l="200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87"/>
          <a:stretch/>
        </p:blipFill>
        <p:spPr>
          <a:xfrm rot="21392844" flipH="1">
            <a:off x="13152" y="4209900"/>
            <a:ext cx="600378" cy="454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904648" y="940782"/>
            <a:ext cx="6640799" cy="95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>
                <a:solidFill>
                  <a:srgbClr val="E066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統計分析</a:t>
            </a:r>
            <a:endParaRPr lang="en" dirty="0">
              <a:solidFill>
                <a:srgbClr val="E066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五邊形 4"/>
          <p:cNvSpPr/>
          <p:nvPr/>
        </p:nvSpPr>
        <p:spPr>
          <a:xfrm>
            <a:off x="1654139" y="2660685"/>
            <a:ext cx="2263407" cy="452708"/>
          </a:xfrm>
          <a:prstGeom prst="homePlat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6" name="＞形箭號 5"/>
          <p:cNvSpPr/>
          <p:nvPr/>
        </p:nvSpPr>
        <p:spPr>
          <a:xfrm>
            <a:off x="3829981" y="2664907"/>
            <a:ext cx="466623" cy="448486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＞形箭號 8"/>
          <p:cNvSpPr/>
          <p:nvPr/>
        </p:nvSpPr>
        <p:spPr>
          <a:xfrm>
            <a:off x="4245234" y="2661527"/>
            <a:ext cx="2161394" cy="451866"/>
          </a:xfrm>
          <a:prstGeom prst="chevr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88129" y="1950280"/>
            <a:ext cx="636998" cy="45270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邊形 23"/>
          <p:cNvSpPr/>
          <p:nvPr/>
        </p:nvSpPr>
        <p:spPr>
          <a:xfrm>
            <a:off x="1654139" y="1940203"/>
            <a:ext cx="2263407" cy="452708"/>
          </a:xfrm>
          <a:prstGeom prst="homePlat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25" name="＞形箭號 24"/>
          <p:cNvSpPr/>
          <p:nvPr/>
        </p:nvSpPr>
        <p:spPr>
          <a:xfrm>
            <a:off x="3829981" y="1944425"/>
            <a:ext cx="466623" cy="448486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＞形箭號 25"/>
          <p:cNvSpPr/>
          <p:nvPr/>
        </p:nvSpPr>
        <p:spPr>
          <a:xfrm>
            <a:off x="4245234" y="1941045"/>
            <a:ext cx="2161394" cy="451866"/>
          </a:xfrm>
          <a:prstGeom prst="chevr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17866" y="1914586"/>
            <a:ext cx="636998" cy="833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邊形 27"/>
          <p:cNvSpPr/>
          <p:nvPr/>
        </p:nvSpPr>
        <p:spPr>
          <a:xfrm>
            <a:off x="1654139" y="3381167"/>
            <a:ext cx="2263407" cy="452708"/>
          </a:xfrm>
          <a:prstGeom prst="homePlat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29" name="＞形箭號 28"/>
          <p:cNvSpPr/>
          <p:nvPr/>
        </p:nvSpPr>
        <p:spPr>
          <a:xfrm>
            <a:off x="3829981" y="3385389"/>
            <a:ext cx="466623" cy="448486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75400" y="2659294"/>
            <a:ext cx="636998" cy="45270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8056829" y="3375927"/>
            <a:ext cx="192382" cy="45270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088582" y="2619265"/>
            <a:ext cx="636998" cy="833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＞形箭號 33"/>
          <p:cNvSpPr/>
          <p:nvPr/>
        </p:nvSpPr>
        <p:spPr>
          <a:xfrm>
            <a:off x="5983246" y="3388348"/>
            <a:ext cx="453146" cy="448486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＞形箭號 34"/>
          <p:cNvSpPr/>
          <p:nvPr/>
        </p:nvSpPr>
        <p:spPr>
          <a:xfrm>
            <a:off x="4225045" y="3376770"/>
            <a:ext cx="1863083" cy="451866"/>
          </a:xfrm>
          <a:prstGeom prst="chevr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＞形箭號 29"/>
          <p:cNvSpPr/>
          <p:nvPr/>
        </p:nvSpPr>
        <p:spPr>
          <a:xfrm>
            <a:off x="6318607" y="3384968"/>
            <a:ext cx="1999293" cy="451866"/>
          </a:xfrm>
          <a:prstGeom prst="chevr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75904" y="3367728"/>
            <a:ext cx="221545" cy="533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1654139" y="1969643"/>
            <a:ext cx="4463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各區人口密度                     分層設色圖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654139" y="2700537"/>
            <a:ext cx="4895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各區火車站流量                   長條圖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654139" y="3409577"/>
            <a:ext cx="640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各區得病比例                    依照發病日            擴散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93" b="85821" l="200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87"/>
          <a:stretch/>
        </p:blipFill>
        <p:spPr>
          <a:xfrm rot="917592">
            <a:off x="8469568" y="1444568"/>
            <a:ext cx="911758" cy="734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35"/>
          <p:cNvSpPr txBox="1">
            <a:spLocks/>
          </p:cNvSpPr>
          <p:nvPr/>
        </p:nvSpPr>
        <p:spPr>
          <a:xfrm>
            <a:off x="2007049" y="735131"/>
            <a:ext cx="6996600" cy="94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sz="3200" dirty="0" smtClean="0">
                <a:solidFill>
                  <a:srgbClr val="E2A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預期結果可能會影響的因素</a:t>
            </a:r>
            <a:endParaRPr lang="en" sz="3200" dirty="0">
              <a:solidFill>
                <a:srgbClr val="E2AC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Shape 536"/>
          <p:cNvGrpSpPr/>
          <p:nvPr/>
        </p:nvGrpSpPr>
        <p:grpSpPr>
          <a:xfrm>
            <a:off x="3116516" y="1655319"/>
            <a:ext cx="2944751" cy="3170449"/>
            <a:chOff x="2768474" y="949849"/>
            <a:chExt cx="2944751" cy="3170449"/>
          </a:xfrm>
        </p:grpSpPr>
        <p:sp>
          <p:nvSpPr>
            <p:cNvPr id="7" name="Shape 537"/>
            <p:cNvSpPr/>
            <p:nvPr/>
          </p:nvSpPr>
          <p:spPr>
            <a:xfrm rot="5400000">
              <a:off x="2768474" y="949849"/>
              <a:ext cx="1706699" cy="1706699"/>
            </a:xfrm>
            <a:prstGeom prst="teardrop">
              <a:avLst>
                <a:gd name="adj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" name="Shape 538"/>
            <p:cNvSpPr/>
            <p:nvPr/>
          </p:nvSpPr>
          <p:spPr>
            <a:xfrm rot="5400000" flipH="1">
              <a:off x="3109874" y="2754999"/>
              <a:ext cx="1365299" cy="1365299"/>
            </a:xfrm>
            <a:prstGeom prst="teardrop">
              <a:avLst>
                <a:gd name="adj" fmla="val 10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539"/>
            <p:cNvSpPr/>
            <p:nvPr/>
          </p:nvSpPr>
          <p:spPr>
            <a:xfrm rot="10800000">
              <a:off x="4573417" y="1713349"/>
              <a:ext cx="943199" cy="943199"/>
            </a:xfrm>
            <a:prstGeom prst="teardrop">
              <a:avLst>
                <a:gd name="adj" fmla="val 10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540"/>
            <p:cNvSpPr/>
            <p:nvPr/>
          </p:nvSpPr>
          <p:spPr>
            <a:xfrm flipH="1">
              <a:off x="4573525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80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54" y="1934675"/>
            <a:ext cx="1208501" cy="142734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766" y="3635370"/>
            <a:ext cx="1081917" cy="865533"/>
          </a:xfrm>
          <a:prstGeom prst="rect">
            <a:avLst/>
          </a:prstGeom>
        </p:spPr>
      </p:pic>
      <p:sp>
        <p:nvSpPr>
          <p:cNvPr id="13" name="Shape 525"/>
          <p:cNvSpPr txBox="1">
            <a:spLocks/>
          </p:cNvSpPr>
          <p:nvPr/>
        </p:nvSpPr>
        <p:spPr>
          <a:xfrm>
            <a:off x="435540" y="1235202"/>
            <a:ext cx="2580299" cy="24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ctr">
              <a:buFont typeface="Source Sans Pro"/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登革熱爆發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buFont typeface="Source Sans Pro"/>
              <a:buNone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buFont typeface="Source Sans Pro"/>
              <a:buNone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火車站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上-下雙向箭號 13"/>
          <p:cNvSpPr/>
          <p:nvPr/>
        </p:nvSpPr>
        <p:spPr>
          <a:xfrm>
            <a:off x="1530042" y="2262340"/>
            <a:ext cx="277403" cy="410967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5" name="Shape 525"/>
          <p:cNvSpPr txBox="1">
            <a:spLocks/>
          </p:cNvSpPr>
          <p:nvPr/>
        </p:nvSpPr>
        <p:spPr>
          <a:xfrm>
            <a:off x="6075199" y="1235202"/>
            <a:ext cx="2580299" cy="2470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登革熱爆發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地域  人口密度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上-下雙向箭號 15"/>
          <p:cNvSpPr/>
          <p:nvPr/>
        </p:nvSpPr>
        <p:spPr>
          <a:xfrm>
            <a:off x="7254553" y="2237380"/>
            <a:ext cx="277403" cy="410967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93" b="85821" l="200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87"/>
          <a:stretch/>
        </p:blipFill>
        <p:spPr>
          <a:xfrm>
            <a:off x="4970101" y="2648345"/>
            <a:ext cx="779948" cy="60904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33" y="3591545"/>
            <a:ext cx="1304612" cy="85289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93" b="85821" l="200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87"/>
          <a:stretch/>
        </p:blipFill>
        <p:spPr>
          <a:xfrm rot="21392844" flipH="1">
            <a:off x="705026" y="4162960"/>
            <a:ext cx="743073" cy="562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809812" y="1938027"/>
            <a:ext cx="7584174" cy="95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zh-TW" altLang="en-US" sz="3200" dirty="0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交通樞紐或人口密度高的</a:t>
            </a:r>
            <a:r>
              <a:rPr lang="zh-TW" altLang="en-US" sz="3200" dirty="0" smtClean="0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地區登革</a:t>
            </a:r>
            <a:r>
              <a:rPr lang="zh-TW" altLang="en-US" sz="3200" dirty="0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</a:t>
            </a:r>
            <a:r>
              <a:rPr lang="zh-TW" altLang="en-US" sz="3200" dirty="0" smtClean="0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病例</a:t>
            </a:r>
            <a:r>
              <a:rPr lang="en-US" altLang="zh-TW" sz="3200" dirty="0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dirty="0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dirty="0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顯著高於其他地區，且由此開始向外擴散</a:t>
            </a:r>
            <a:r>
              <a:rPr lang="en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93" b="85821" l="200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87"/>
          <a:stretch/>
        </p:blipFill>
        <p:spPr>
          <a:xfrm rot="21392844" flipH="1">
            <a:off x="160479" y="1956723"/>
            <a:ext cx="635414" cy="481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ctrTitle" idx="4294967295"/>
          </p:nvPr>
        </p:nvSpPr>
        <p:spPr>
          <a:xfrm>
            <a:off x="2543175" y="2002878"/>
            <a:ext cx="4057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TW" sz="6000" dirty="0" smtClean="0">
                <a:solidFill>
                  <a:srgbClr val="A64D79"/>
                </a:solidFill>
              </a:rPr>
              <a:t>THE</a:t>
            </a:r>
            <a:r>
              <a:rPr lang="zh-TW" altLang="en-US" sz="6000" dirty="0">
                <a:solidFill>
                  <a:srgbClr val="A64D79"/>
                </a:solidFill>
              </a:rPr>
              <a:t> </a:t>
            </a:r>
            <a:r>
              <a:rPr lang="en-US" altLang="zh-TW" sz="6000" dirty="0" smtClean="0">
                <a:solidFill>
                  <a:srgbClr val="A64D79"/>
                </a:solidFill>
              </a:rPr>
              <a:t>END</a:t>
            </a:r>
            <a:endParaRPr lang="en" sz="6000" dirty="0">
              <a:solidFill>
                <a:srgbClr val="A64D7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sta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164</Words>
  <Application>Microsoft Office PowerPoint</Application>
  <PresentationFormat>如螢幕大小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Abril Fatface</vt:lpstr>
      <vt:lpstr>Playfair Display</vt:lpstr>
      <vt:lpstr>Source Sans Pro</vt:lpstr>
      <vt:lpstr>Tinos</vt:lpstr>
      <vt:lpstr>微軟正黑體</vt:lpstr>
      <vt:lpstr>新細明體</vt:lpstr>
      <vt:lpstr>Arial</vt:lpstr>
      <vt:lpstr>Constance template</vt:lpstr>
      <vt:lpstr>104年 台南登革熱</vt:lpstr>
      <vt:lpstr>WHY</vt:lpstr>
      <vt:lpstr>104年台南市 本土登革熱病例</vt:lpstr>
      <vt:lpstr>統計分析</vt:lpstr>
      <vt:lpstr>PowerPoint 簡報</vt:lpstr>
      <vt:lpstr>交通樞紐或人口密度高的地區登革熱病例 顯著高於其他地區，且由此開始向外擴散 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 台南登革熱</dc:title>
  <dc:creator>Jamie</dc:creator>
  <cp:lastModifiedBy>Jamie</cp:lastModifiedBy>
  <cp:revision>12</cp:revision>
  <dcterms:modified xsi:type="dcterms:W3CDTF">2017-05-02T12:40:11Z</dcterms:modified>
</cp:coreProperties>
</file>