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oboto Mono Light"/>
      <p:regular r:id="rId54"/>
      <p:bold r:id="rId55"/>
      <p:italic r:id="rId56"/>
      <p:boldItalic r:id="rId57"/>
    </p:embeddedFont>
    <p:embeddedFont>
      <p:font typeface="Average"/>
      <p:regular r:id="rId58"/>
    </p:embeddedFont>
    <p:embeddedFont>
      <p:font typeface="Oswald"/>
      <p:regular r:id="rId59"/>
      <p:bold r:id="rId60"/>
    </p:embeddedFont>
    <p:embeddedFont>
      <p:font typeface="Roboto Mon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AFEC84E-3E82-4189-B3DF-3C065478A45A}">
  <a:tblStyle styleId="{2AFEC84E-3E82-4189-B3DF-3C065478A4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bold.fntdata"/><Relationship Id="rId61" Type="http://schemas.openxmlformats.org/officeDocument/2006/relationships/font" Target="fonts/RobotoMon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Mono-boldItalic.fntdata"/><Relationship Id="rId63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MonoLight-bold.fntdata"/><Relationship Id="rId10" Type="http://schemas.openxmlformats.org/officeDocument/2006/relationships/slide" Target="slides/slide4.xml"/><Relationship Id="rId54" Type="http://schemas.openxmlformats.org/officeDocument/2006/relationships/font" Target="fonts/RobotoMonoLight-regular.fntdata"/><Relationship Id="rId13" Type="http://schemas.openxmlformats.org/officeDocument/2006/relationships/slide" Target="slides/slide7.xml"/><Relationship Id="rId57" Type="http://schemas.openxmlformats.org/officeDocument/2006/relationships/font" Target="fonts/RobotoMon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Light-italic.fntdata"/><Relationship Id="rId15" Type="http://schemas.openxmlformats.org/officeDocument/2006/relationships/slide" Target="slides/slide9.xml"/><Relationship Id="rId59" Type="http://schemas.openxmlformats.org/officeDocument/2006/relationships/font" Target="fonts/Oswald-regular.fntdata"/><Relationship Id="rId14" Type="http://schemas.openxmlformats.org/officeDocument/2006/relationships/slide" Target="slides/slide8.xml"/><Relationship Id="rId58" Type="http://schemas.openxmlformats.org/officeDocument/2006/relationships/font" Target="fonts/Averag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3175d24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3175d2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53175d24b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53175d2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3d38ccfb_2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3d38ccfb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53d38ccfb_2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53d38ccfb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53d38ccfb_2_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53d38ccfb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53d38ccfb_2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53d38ccfb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threading over machines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53d38ccfb_2_3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53d38ccfb_2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threading over machines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53175d24b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53175d2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03bb811b1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03bb811b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53d38ccfb_2_6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53d38ccfb_2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453d38ccfb_2_7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453d38ccfb_2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53d38ccfb_2_8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53d38ccfb_2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03bb811b1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03bb811b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4044a1d0f5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4044a1d0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several </a:t>
            </a:r>
            <a:r>
              <a:rPr i="1" lang="en"/>
              <a:t>requirements</a:t>
            </a:r>
            <a:r>
              <a:rPr lang="en"/>
              <a:t> for a partially ordered set. These are formal definitions. The key here is the </a:t>
            </a:r>
            <a:r>
              <a:rPr i="1" lang="en"/>
              <a:t>partiality.</a:t>
            </a:r>
            <a:r>
              <a:rPr lang="en"/>
              <a:t> The important bit is that the relation is &lt;= </a:t>
            </a:r>
            <a:r>
              <a:rPr i="1" lang="en"/>
              <a:t>not</a:t>
            </a:r>
            <a:r>
              <a:rPr lang="en"/>
              <a:t> strictly &lt;.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4044a1d0f5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4044a1d0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53d38ccfb_2_9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53d38ccfb_2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453d38ccfb_2_9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453d38ccfb_2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453d38ccfb_2_9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453d38ccfb_2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naive optimization job 2 will keep </a:t>
            </a:r>
            <a:r>
              <a:rPr lang="en"/>
              <a:t>being</a:t>
            </a:r>
            <a:r>
              <a:rPr lang="en"/>
              <a:t> pushed back as long as there are better fitting combinatioons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3bb811b1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3bb811b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453d38ccfb_2_10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453d38ccfb_2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naive optimization job 2 will keep being pushed back as long as there are better fitting combinatioons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cc55650e0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cc55650e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453d38ccfb_2_10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453d38ccfb_2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453d38ccfb_2_10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453d38ccfb_2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40449f8e4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40449f8e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53d38ccfb_2_1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53d38ccfb_2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arrow means “happened before”, not “caused” or “implies”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453d38ccfb_2_1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453d38ccfb_2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arrow means “happened before”, not “caused” or “implies”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453d38ccfb_2_12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453d38ccfb_2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arrow means “happened before”, not “caused” or “implies”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453d38ccfb_2_1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453d38ccfb_2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arrow means “happened before”, not “caused” or “implies”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40449f8e4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40449f8e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arrow means “happened before”, not “caused” or “implies”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4044a1d0f5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4044a1d0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453d38ccfb_2_1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453d38ccfb_2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3175d24b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3175d2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453d38ccfb_2_13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453d38ccfb_2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4044a1c2a1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4044a1c2a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453d38ccfb_2_13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453d38ccfb_2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4044a1c2a1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4044a1c2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453d38ccfb_2_13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453d38ccfb_2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453d38ccfb_2_14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453d38ccfb_2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453d38ccfb_2_13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453d38ccfb_2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453d38ccfb_2_14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453d38ccfb_2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3d38ccfb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3d38ccf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3d38ccfb_1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3d38ccf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3d38ccfb_1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3d38ccf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3d38ccfb_2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3d38ccfb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3d38ccfb_2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3d38ccfb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HPC Concepts</a:t>
            </a:r>
            <a:endParaRPr sz="6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 Schedulers, and workflow design for shared systems.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Interconnects</a:t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1" name="Google Shape;131;p22"/>
          <p:cNvSpPr/>
          <p:nvPr/>
        </p:nvSpPr>
        <p:spPr>
          <a:xfrm>
            <a:off x="1598500" y="1224925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Headnode(s)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053875" y="2144375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Node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053875" y="3425225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Node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2053875" y="2784800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Node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2681325" y="4215350"/>
            <a:ext cx="774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688675" y="4423550"/>
            <a:ext cx="774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688675" y="4584600"/>
            <a:ext cx="774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2"/>
          <p:cNvCxnSpPr/>
          <p:nvPr/>
        </p:nvCxnSpPr>
        <p:spPr>
          <a:xfrm flipH="1">
            <a:off x="1714350" y="1688725"/>
            <a:ext cx="6600" cy="22686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2"/>
          <p:cNvCxnSpPr>
            <a:stCxn id="132" idx="1"/>
          </p:cNvCxnSpPr>
          <p:nvPr/>
        </p:nvCxnSpPr>
        <p:spPr>
          <a:xfrm flipH="1">
            <a:off x="1740375" y="2385875"/>
            <a:ext cx="3135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 flipH="1">
            <a:off x="1730675" y="3661325"/>
            <a:ext cx="3135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/>
          <p:nvPr/>
        </p:nvCxnSpPr>
        <p:spPr>
          <a:xfrm flipH="1">
            <a:off x="1730663" y="3023600"/>
            <a:ext cx="3135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2"/>
          <p:cNvSpPr/>
          <p:nvPr/>
        </p:nvSpPr>
        <p:spPr>
          <a:xfrm>
            <a:off x="5188625" y="1836975"/>
            <a:ext cx="1675800" cy="16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cxnSp>
        <p:nvCxnSpPr>
          <p:cNvPr id="143" name="Google Shape;143;p22"/>
          <p:cNvCxnSpPr/>
          <p:nvPr/>
        </p:nvCxnSpPr>
        <p:spPr>
          <a:xfrm flipH="1">
            <a:off x="4067063" y="1224925"/>
            <a:ext cx="3300" cy="2622900"/>
          </a:xfrm>
          <a:prstGeom prst="straightConnector1">
            <a:avLst/>
          </a:prstGeom>
          <a:noFill/>
          <a:ln cap="flat" cmpd="sng" w="1143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128900" y="2475075"/>
            <a:ext cx="14697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EFEF"/>
                </a:solidFill>
              </a:rPr>
              <a:t>Private </a:t>
            </a:r>
            <a:r>
              <a:rPr lang="en" sz="3000">
                <a:solidFill>
                  <a:srgbClr val="EFEFEF"/>
                </a:solidFill>
              </a:rPr>
              <a:t>LAN</a:t>
            </a:r>
            <a:endParaRPr sz="3000">
              <a:solidFill>
                <a:srgbClr val="EFEFEF"/>
              </a:solidFill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 rot="10800000">
            <a:off x="3442775" y="2388425"/>
            <a:ext cx="6276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 rot="10800000">
            <a:off x="3400825" y="3021650"/>
            <a:ext cx="6276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2"/>
          <p:cNvCxnSpPr/>
          <p:nvPr/>
        </p:nvCxnSpPr>
        <p:spPr>
          <a:xfrm rot="10800000">
            <a:off x="3400825" y="3654875"/>
            <a:ext cx="6276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>
            <a:stCxn id="142" idx="1"/>
          </p:cNvCxnSpPr>
          <p:nvPr/>
        </p:nvCxnSpPr>
        <p:spPr>
          <a:xfrm flipH="1">
            <a:off x="4128725" y="2671575"/>
            <a:ext cx="1059900" cy="5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>
            <a:endCxn id="131" idx="3"/>
          </p:cNvCxnSpPr>
          <p:nvPr/>
        </p:nvCxnSpPr>
        <p:spPr>
          <a:xfrm rot="10800000">
            <a:off x="2945500" y="1466425"/>
            <a:ext cx="11151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Interconnects</a:t>
            </a:r>
            <a:endParaRPr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Types of HPC </a:t>
            </a:r>
            <a:endParaRPr sz="1100"/>
          </a:p>
        </p:txBody>
      </p:sp>
      <p:sp>
        <p:nvSpPr>
          <p:cNvPr id="156" name="Google Shape;156;p23"/>
          <p:cNvSpPr txBox="1"/>
          <p:nvPr/>
        </p:nvSpPr>
        <p:spPr>
          <a:xfrm>
            <a:off x="96650" y="1017725"/>
            <a:ext cx="304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3"/>
          <p:cNvGrpSpPr/>
          <p:nvPr/>
        </p:nvGrpSpPr>
        <p:grpSpPr>
          <a:xfrm>
            <a:off x="5560893" y="69562"/>
            <a:ext cx="3435697" cy="2231734"/>
            <a:chOff x="1598499" y="1224875"/>
            <a:chExt cx="3544879" cy="2455423"/>
          </a:xfrm>
        </p:grpSpPr>
        <p:sp>
          <p:nvSpPr>
            <p:cNvPr id="158" name="Google Shape;158;p23"/>
            <p:cNvSpPr/>
            <p:nvPr/>
          </p:nvSpPr>
          <p:spPr>
            <a:xfrm>
              <a:off x="1598499" y="1224875"/>
              <a:ext cx="9798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Headnode</a:t>
              </a:r>
              <a:endParaRPr sz="1200"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905065" y="1878063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905065" y="2787978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905065" y="2333020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Worker Node</a:t>
              </a:r>
              <a:endParaRPr sz="1100"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327464" y="3349283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2332412" y="349718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2332412" y="361159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23"/>
            <p:cNvCxnSpPr/>
            <p:nvPr/>
          </p:nvCxnSpPr>
          <p:spPr>
            <a:xfrm flipH="1">
              <a:off x="1676440" y="1554369"/>
              <a:ext cx="4500" cy="1611600"/>
            </a:xfrm>
            <a:prstGeom prst="straightConnector1">
              <a:avLst/>
            </a:prstGeom>
            <a:noFill/>
            <a:ln cap="flat" cmpd="sng" w="381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3"/>
            <p:cNvCxnSpPr>
              <a:stCxn id="159" idx="1"/>
            </p:cNvCxnSpPr>
            <p:nvPr/>
          </p:nvCxnSpPr>
          <p:spPr>
            <a:xfrm flipH="1">
              <a:off x="1694165" y="2049663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3"/>
            <p:cNvCxnSpPr/>
            <p:nvPr/>
          </p:nvCxnSpPr>
          <p:spPr>
            <a:xfrm flipH="1">
              <a:off x="1687635" y="295570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3"/>
            <p:cNvCxnSpPr/>
            <p:nvPr/>
          </p:nvCxnSpPr>
          <p:spPr>
            <a:xfrm flipH="1">
              <a:off x="1687626" y="250266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" name="Google Shape;169;p23"/>
            <p:cNvSpPr/>
            <p:nvPr/>
          </p:nvSpPr>
          <p:spPr>
            <a:xfrm>
              <a:off x="4015378" y="1659686"/>
              <a:ext cx="1128000" cy="118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Storage</a:t>
              </a:r>
              <a:endParaRPr/>
            </a:p>
          </p:txBody>
        </p:sp>
        <p:cxnSp>
          <p:nvCxnSpPr>
            <p:cNvPr id="170" name="Google Shape;170;p23"/>
            <p:cNvCxnSpPr/>
            <p:nvPr/>
          </p:nvCxnSpPr>
          <p:spPr>
            <a:xfrm flipH="1">
              <a:off x="3260464" y="1224885"/>
              <a:ext cx="2100" cy="1863300"/>
            </a:xfrm>
            <a:prstGeom prst="straightConnector1">
              <a:avLst/>
            </a:prstGeom>
            <a:noFill/>
            <a:ln cap="flat" cmpd="sng" w="1143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3"/>
            <p:cNvCxnSpPr/>
            <p:nvPr/>
          </p:nvCxnSpPr>
          <p:spPr>
            <a:xfrm rot="10800000">
              <a:off x="2811932" y="2051442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3"/>
            <p:cNvCxnSpPr/>
            <p:nvPr/>
          </p:nvCxnSpPr>
          <p:spPr>
            <a:xfrm rot="10800000">
              <a:off x="2811932" y="2501285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3"/>
            <p:cNvCxnSpPr/>
            <p:nvPr/>
          </p:nvCxnSpPr>
          <p:spPr>
            <a:xfrm rot="10800000">
              <a:off x="2811932" y="2951128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3"/>
            <p:cNvCxnSpPr>
              <a:stCxn id="169" idx="1"/>
            </p:cNvCxnSpPr>
            <p:nvPr/>
          </p:nvCxnSpPr>
          <p:spPr>
            <a:xfrm flipH="1">
              <a:off x="3301978" y="2252636"/>
              <a:ext cx="713400" cy="41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Interconnects</a:t>
            </a:r>
            <a:endParaRPr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Types of HPC </a:t>
            </a:r>
            <a:endParaRPr sz="1100"/>
          </a:p>
        </p:txBody>
      </p:sp>
      <p:sp>
        <p:nvSpPr>
          <p:cNvPr id="181" name="Google Shape;181;p24"/>
          <p:cNvSpPr txBox="1"/>
          <p:nvPr/>
        </p:nvSpPr>
        <p:spPr>
          <a:xfrm>
            <a:off x="96650" y="1017725"/>
            <a:ext cx="25590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“Pleasingly Parallel”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Minimal complexity 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947475" y="1695175"/>
            <a:ext cx="1389600" cy="4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</a:t>
            </a:r>
            <a:endParaRPr/>
          </a:p>
        </p:txBody>
      </p:sp>
      <p:cxnSp>
        <p:nvCxnSpPr>
          <p:cNvPr id="183" name="Google Shape;183;p24"/>
          <p:cNvCxnSpPr/>
          <p:nvPr/>
        </p:nvCxnSpPr>
        <p:spPr>
          <a:xfrm flipH="1">
            <a:off x="567300" y="2197900"/>
            <a:ext cx="522000" cy="8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4"/>
          <p:cNvCxnSpPr>
            <a:endCxn id="185" idx="0"/>
          </p:cNvCxnSpPr>
          <p:nvPr/>
        </p:nvCxnSpPr>
        <p:spPr>
          <a:xfrm flipH="1">
            <a:off x="1418275" y="2204425"/>
            <a:ext cx="96900" cy="9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/>
          <p:nvPr/>
        </p:nvSpPr>
        <p:spPr>
          <a:xfrm>
            <a:off x="101325" y="30969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0</a:t>
            </a:r>
            <a:endParaRPr sz="1200"/>
          </a:p>
        </p:txBody>
      </p:sp>
      <p:sp>
        <p:nvSpPr>
          <p:cNvPr id="185" name="Google Shape;185;p24"/>
          <p:cNvSpPr/>
          <p:nvPr/>
        </p:nvSpPr>
        <p:spPr>
          <a:xfrm>
            <a:off x="1030375" y="3106825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1</a:t>
            </a:r>
            <a:endParaRPr sz="1200"/>
          </a:p>
        </p:txBody>
      </p:sp>
      <p:sp>
        <p:nvSpPr>
          <p:cNvPr id="187" name="Google Shape;187;p24"/>
          <p:cNvSpPr/>
          <p:nvPr/>
        </p:nvSpPr>
        <p:spPr>
          <a:xfrm>
            <a:off x="3845175" y="3096925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N</a:t>
            </a:r>
            <a:endParaRPr sz="1200"/>
          </a:p>
        </p:txBody>
      </p:sp>
      <p:sp>
        <p:nvSpPr>
          <p:cNvPr id="188" name="Google Shape;188;p24"/>
          <p:cNvSpPr/>
          <p:nvPr/>
        </p:nvSpPr>
        <p:spPr>
          <a:xfrm>
            <a:off x="1959425" y="3096925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2</a:t>
            </a:r>
            <a:endParaRPr sz="1200"/>
          </a:p>
        </p:txBody>
      </p:sp>
      <p:grpSp>
        <p:nvGrpSpPr>
          <p:cNvPr id="189" name="Google Shape;189;p24"/>
          <p:cNvGrpSpPr/>
          <p:nvPr/>
        </p:nvGrpSpPr>
        <p:grpSpPr>
          <a:xfrm rot="-5400000">
            <a:off x="3320304" y="3163644"/>
            <a:ext cx="46061" cy="292121"/>
            <a:chOff x="2327464" y="3349283"/>
            <a:chExt cx="57148" cy="331015"/>
          </a:xfrm>
        </p:grpSpPr>
        <p:sp>
          <p:nvSpPr>
            <p:cNvPr id="190" name="Google Shape;190;p24"/>
            <p:cNvSpPr/>
            <p:nvPr/>
          </p:nvSpPr>
          <p:spPr>
            <a:xfrm>
              <a:off x="2327464" y="3349283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332412" y="349718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2332412" y="361159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3" name="Google Shape;193;p24"/>
          <p:cNvCxnSpPr>
            <a:endCxn id="188" idx="0"/>
          </p:cNvCxnSpPr>
          <p:nvPr/>
        </p:nvCxnSpPr>
        <p:spPr>
          <a:xfrm>
            <a:off x="2056325" y="2165725"/>
            <a:ext cx="291000" cy="9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2337075" y="2105775"/>
            <a:ext cx="9759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4"/>
          <p:cNvSpPr/>
          <p:nvPr/>
        </p:nvSpPr>
        <p:spPr>
          <a:xfrm>
            <a:off x="947475" y="4425775"/>
            <a:ext cx="1389600" cy="4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dataset</a:t>
            </a:r>
            <a:endParaRPr/>
          </a:p>
        </p:txBody>
      </p:sp>
      <p:cxnSp>
        <p:nvCxnSpPr>
          <p:cNvPr id="196" name="Google Shape;196;p24"/>
          <p:cNvCxnSpPr/>
          <p:nvPr/>
        </p:nvCxnSpPr>
        <p:spPr>
          <a:xfrm>
            <a:off x="618650" y="3551050"/>
            <a:ext cx="380400" cy="8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4"/>
          <p:cNvCxnSpPr>
            <a:endCxn id="195" idx="0"/>
          </p:cNvCxnSpPr>
          <p:nvPr/>
        </p:nvCxnSpPr>
        <p:spPr>
          <a:xfrm>
            <a:off x="1345275" y="3577375"/>
            <a:ext cx="297000" cy="8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4"/>
          <p:cNvCxnSpPr/>
          <p:nvPr/>
        </p:nvCxnSpPr>
        <p:spPr>
          <a:xfrm flipH="1">
            <a:off x="2021250" y="3538900"/>
            <a:ext cx="522000" cy="8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4"/>
          <p:cNvCxnSpPr>
            <a:endCxn id="195" idx="3"/>
          </p:cNvCxnSpPr>
          <p:nvPr/>
        </p:nvCxnSpPr>
        <p:spPr>
          <a:xfrm flipH="1">
            <a:off x="2337075" y="3596425"/>
            <a:ext cx="144000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0" name="Google Shape;200;p24"/>
          <p:cNvGrpSpPr/>
          <p:nvPr/>
        </p:nvGrpSpPr>
        <p:grpSpPr>
          <a:xfrm>
            <a:off x="5560893" y="69562"/>
            <a:ext cx="3435697" cy="2231734"/>
            <a:chOff x="1598499" y="1224875"/>
            <a:chExt cx="3544879" cy="2455423"/>
          </a:xfrm>
        </p:grpSpPr>
        <p:sp>
          <p:nvSpPr>
            <p:cNvPr id="201" name="Google Shape;201;p24"/>
            <p:cNvSpPr/>
            <p:nvPr/>
          </p:nvSpPr>
          <p:spPr>
            <a:xfrm>
              <a:off x="1598499" y="1224875"/>
              <a:ext cx="9798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Headnode</a:t>
              </a:r>
              <a:endParaRPr sz="1200"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905065" y="1878063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905065" y="2787978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905065" y="2333020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Worker Node</a:t>
              </a:r>
              <a:endParaRPr sz="1100"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2327464" y="3349283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2332412" y="349718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2332412" y="361159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24"/>
            <p:cNvCxnSpPr/>
            <p:nvPr/>
          </p:nvCxnSpPr>
          <p:spPr>
            <a:xfrm flipH="1">
              <a:off x="1676440" y="1554369"/>
              <a:ext cx="4500" cy="1611600"/>
            </a:xfrm>
            <a:prstGeom prst="straightConnector1">
              <a:avLst/>
            </a:prstGeom>
            <a:noFill/>
            <a:ln cap="flat" cmpd="sng" w="381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4"/>
            <p:cNvCxnSpPr>
              <a:stCxn id="202" idx="1"/>
            </p:cNvCxnSpPr>
            <p:nvPr/>
          </p:nvCxnSpPr>
          <p:spPr>
            <a:xfrm flipH="1">
              <a:off x="1694165" y="2049663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24"/>
            <p:cNvCxnSpPr/>
            <p:nvPr/>
          </p:nvCxnSpPr>
          <p:spPr>
            <a:xfrm flipH="1">
              <a:off x="1687635" y="295570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687626" y="250266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2" name="Google Shape;212;p24"/>
            <p:cNvSpPr/>
            <p:nvPr/>
          </p:nvSpPr>
          <p:spPr>
            <a:xfrm>
              <a:off x="4015378" y="1659686"/>
              <a:ext cx="1128000" cy="118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Storage</a:t>
              </a:r>
              <a:endParaRPr/>
            </a:p>
          </p:txBody>
        </p:sp>
        <p:cxnSp>
          <p:nvCxnSpPr>
            <p:cNvPr id="213" name="Google Shape;213;p24"/>
            <p:cNvCxnSpPr/>
            <p:nvPr/>
          </p:nvCxnSpPr>
          <p:spPr>
            <a:xfrm flipH="1">
              <a:off x="3260464" y="1224885"/>
              <a:ext cx="2100" cy="1863300"/>
            </a:xfrm>
            <a:prstGeom prst="straightConnector1">
              <a:avLst/>
            </a:prstGeom>
            <a:noFill/>
            <a:ln cap="flat" cmpd="sng" w="1143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4"/>
            <p:cNvCxnSpPr/>
            <p:nvPr/>
          </p:nvCxnSpPr>
          <p:spPr>
            <a:xfrm rot="10800000">
              <a:off x="2811932" y="2051442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4"/>
            <p:cNvCxnSpPr/>
            <p:nvPr/>
          </p:nvCxnSpPr>
          <p:spPr>
            <a:xfrm rot="10800000">
              <a:off x="2811932" y="2501285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4"/>
            <p:cNvCxnSpPr/>
            <p:nvPr/>
          </p:nvCxnSpPr>
          <p:spPr>
            <a:xfrm rot="10800000">
              <a:off x="2811932" y="2951128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4"/>
            <p:cNvCxnSpPr>
              <a:stCxn id="212" idx="1"/>
            </p:cNvCxnSpPr>
            <p:nvPr/>
          </p:nvCxnSpPr>
          <p:spPr>
            <a:xfrm flipH="1">
              <a:off x="3301978" y="2252636"/>
              <a:ext cx="713400" cy="41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Interconnects</a:t>
            </a:r>
            <a:endParaRPr/>
          </a:p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Types of HPC </a:t>
            </a:r>
            <a:endParaRPr sz="1100"/>
          </a:p>
        </p:txBody>
      </p:sp>
      <p:sp>
        <p:nvSpPr>
          <p:cNvPr id="224" name="Google Shape;224;p25"/>
          <p:cNvSpPr txBox="1"/>
          <p:nvPr/>
        </p:nvSpPr>
        <p:spPr>
          <a:xfrm>
            <a:off x="96650" y="1017725"/>
            <a:ext cx="3048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Loosely coupled workflows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915907" y="1405025"/>
            <a:ext cx="1372200" cy="3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</a:t>
            </a:r>
            <a:endParaRPr/>
          </a:p>
        </p:txBody>
      </p:sp>
      <p:cxnSp>
        <p:nvCxnSpPr>
          <p:cNvPr id="226" name="Google Shape;226;p25"/>
          <p:cNvCxnSpPr/>
          <p:nvPr/>
        </p:nvCxnSpPr>
        <p:spPr>
          <a:xfrm flipH="1">
            <a:off x="486214" y="1889507"/>
            <a:ext cx="5154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5"/>
          <p:cNvCxnSpPr/>
          <p:nvPr/>
        </p:nvCxnSpPr>
        <p:spPr>
          <a:xfrm flipH="1">
            <a:off x="1326423" y="1892516"/>
            <a:ext cx="95700" cy="4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5"/>
          <p:cNvSpPr/>
          <p:nvPr/>
        </p:nvSpPr>
        <p:spPr>
          <a:xfrm>
            <a:off x="101325" y="2353150"/>
            <a:ext cx="814500" cy="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0</a:t>
            </a:r>
            <a:endParaRPr sz="1200"/>
          </a:p>
        </p:txBody>
      </p:sp>
      <p:sp>
        <p:nvSpPr>
          <p:cNvPr id="229" name="Google Shape;229;p25"/>
          <p:cNvSpPr/>
          <p:nvPr/>
        </p:nvSpPr>
        <p:spPr>
          <a:xfrm>
            <a:off x="1018675" y="2361150"/>
            <a:ext cx="814500" cy="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1</a:t>
            </a:r>
            <a:endParaRPr sz="1200"/>
          </a:p>
        </p:txBody>
      </p:sp>
      <p:sp>
        <p:nvSpPr>
          <p:cNvPr id="230" name="Google Shape;230;p25"/>
          <p:cNvSpPr/>
          <p:nvPr/>
        </p:nvSpPr>
        <p:spPr>
          <a:xfrm>
            <a:off x="550625" y="3679150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3a</a:t>
            </a:r>
            <a:endParaRPr sz="1200"/>
          </a:p>
        </p:txBody>
      </p:sp>
      <p:sp>
        <p:nvSpPr>
          <p:cNvPr id="231" name="Google Shape;231;p25"/>
          <p:cNvSpPr/>
          <p:nvPr/>
        </p:nvSpPr>
        <p:spPr>
          <a:xfrm>
            <a:off x="1936026" y="2353175"/>
            <a:ext cx="842100" cy="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2</a:t>
            </a:r>
            <a:endParaRPr sz="1200"/>
          </a:p>
        </p:txBody>
      </p:sp>
      <p:cxnSp>
        <p:nvCxnSpPr>
          <p:cNvPr id="232" name="Google Shape;232;p25"/>
          <p:cNvCxnSpPr/>
          <p:nvPr/>
        </p:nvCxnSpPr>
        <p:spPr>
          <a:xfrm>
            <a:off x="1956456" y="1874672"/>
            <a:ext cx="287400" cy="4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1552594" y="4151355"/>
            <a:ext cx="1392900" cy="1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5"/>
          <p:cNvSpPr/>
          <p:nvPr/>
        </p:nvSpPr>
        <p:spPr>
          <a:xfrm>
            <a:off x="5483575" y="4263150"/>
            <a:ext cx="1389600" cy="4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dataset</a:t>
            </a:r>
            <a:endParaRPr/>
          </a:p>
        </p:txBody>
      </p:sp>
      <p:cxnSp>
        <p:nvCxnSpPr>
          <p:cNvPr id="235" name="Google Shape;235;p25"/>
          <p:cNvCxnSpPr/>
          <p:nvPr/>
        </p:nvCxnSpPr>
        <p:spPr>
          <a:xfrm>
            <a:off x="612133" y="2713531"/>
            <a:ext cx="37560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5"/>
          <p:cNvCxnSpPr/>
          <p:nvPr/>
        </p:nvCxnSpPr>
        <p:spPr>
          <a:xfrm>
            <a:off x="1388564" y="2709195"/>
            <a:ext cx="1260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5"/>
          <p:cNvCxnSpPr/>
          <p:nvPr/>
        </p:nvCxnSpPr>
        <p:spPr>
          <a:xfrm flipH="1">
            <a:off x="2017435" y="2718118"/>
            <a:ext cx="413400" cy="3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5"/>
          <p:cNvSpPr/>
          <p:nvPr/>
        </p:nvSpPr>
        <p:spPr>
          <a:xfrm>
            <a:off x="612125" y="3085825"/>
            <a:ext cx="2141400" cy="30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dataset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1646500" y="3670938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3b</a:t>
            </a:r>
            <a:endParaRPr sz="1200"/>
          </a:p>
        </p:txBody>
      </p:sp>
      <p:sp>
        <p:nvSpPr>
          <p:cNvPr id="240" name="Google Shape;240;p25"/>
          <p:cNvSpPr/>
          <p:nvPr/>
        </p:nvSpPr>
        <p:spPr>
          <a:xfrm>
            <a:off x="1063675" y="4391575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3c</a:t>
            </a:r>
            <a:endParaRPr sz="1200"/>
          </a:p>
        </p:txBody>
      </p:sp>
      <p:cxnSp>
        <p:nvCxnSpPr>
          <p:cNvPr id="241" name="Google Shape;241;p25"/>
          <p:cNvCxnSpPr/>
          <p:nvPr/>
        </p:nvCxnSpPr>
        <p:spPr>
          <a:xfrm flipH="1">
            <a:off x="1475975" y="3461225"/>
            <a:ext cx="77400" cy="6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5"/>
          <p:cNvCxnSpPr>
            <a:stCxn id="230" idx="3"/>
            <a:endCxn id="239" idx="1"/>
          </p:cNvCxnSpPr>
          <p:nvPr/>
        </p:nvCxnSpPr>
        <p:spPr>
          <a:xfrm flipH="1" rot="10800000">
            <a:off x="1326425" y="3883750"/>
            <a:ext cx="320100" cy="8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3" name="Google Shape;243;p25"/>
          <p:cNvCxnSpPr>
            <a:stCxn id="239" idx="2"/>
            <a:endCxn id="240" idx="0"/>
          </p:cNvCxnSpPr>
          <p:nvPr/>
        </p:nvCxnSpPr>
        <p:spPr>
          <a:xfrm flipH="1">
            <a:off x="1451500" y="4096338"/>
            <a:ext cx="582900" cy="295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4" name="Google Shape;244;p25"/>
          <p:cNvCxnSpPr>
            <a:stCxn id="240" idx="0"/>
            <a:endCxn id="230" idx="2"/>
          </p:cNvCxnSpPr>
          <p:nvPr/>
        </p:nvCxnSpPr>
        <p:spPr>
          <a:xfrm rot="10800000">
            <a:off x="938575" y="4104475"/>
            <a:ext cx="513000" cy="287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5" name="Google Shape;245;p25"/>
          <p:cNvSpPr/>
          <p:nvPr/>
        </p:nvSpPr>
        <p:spPr>
          <a:xfrm>
            <a:off x="3046526" y="4104550"/>
            <a:ext cx="842100" cy="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4</a:t>
            </a:r>
            <a:endParaRPr sz="1200"/>
          </a:p>
        </p:txBody>
      </p:sp>
      <p:cxnSp>
        <p:nvCxnSpPr>
          <p:cNvPr id="246" name="Google Shape;246;p25"/>
          <p:cNvCxnSpPr>
            <a:endCxn id="234" idx="1"/>
          </p:cNvCxnSpPr>
          <p:nvPr/>
        </p:nvCxnSpPr>
        <p:spPr>
          <a:xfrm>
            <a:off x="3989575" y="4263300"/>
            <a:ext cx="149400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7" name="Google Shape;247;p25"/>
          <p:cNvGrpSpPr/>
          <p:nvPr/>
        </p:nvGrpSpPr>
        <p:grpSpPr>
          <a:xfrm>
            <a:off x="5560893" y="69562"/>
            <a:ext cx="3435697" cy="2231734"/>
            <a:chOff x="1598499" y="1224875"/>
            <a:chExt cx="3544879" cy="2455423"/>
          </a:xfrm>
        </p:grpSpPr>
        <p:sp>
          <p:nvSpPr>
            <p:cNvPr id="248" name="Google Shape;248;p25"/>
            <p:cNvSpPr/>
            <p:nvPr/>
          </p:nvSpPr>
          <p:spPr>
            <a:xfrm>
              <a:off x="1598499" y="1224875"/>
              <a:ext cx="9798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Headnode</a:t>
              </a:r>
              <a:endParaRPr sz="1200"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905065" y="1878063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905065" y="2787978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905065" y="2333020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Worker Node</a:t>
              </a:r>
              <a:endParaRPr sz="1100"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327464" y="3349283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332412" y="349718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332412" y="361159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25"/>
            <p:cNvCxnSpPr/>
            <p:nvPr/>
          </p:nvCxnSpPr>
          <p:spPr>
            <a:xfrm flipH="1">
              <a:off x="1676440" y="1554369"/>
              <a:ext cx="4500" cy="1611600"/>
            </a:xfrm>
            <a:prstGeom prst="straightConnector1">
              <a:avLst/>
            </a:prstGeom>
            <a:noFill/>
            <a:ln cap="flat" cmpd="sng" w="381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5"/>
            <p:cNvCxnSpPr>
              <a:stCxn id="249" idx="1"/>
            </p:cNvCxnSpPr>
            <p:nvPr/>
          </p:nvCxnSpPr>
          <p:spPr>
            <a:xfrm flipH="1">
              <a:off x="1694165" y="2049663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5"/>
            <p:cNvCxnSpPr/>
            <p:nvPr/>
          </p:nvCxnSpPr>
          <p:spPr>
            <a:xfrm flipH="1">
              <a:off x="1687635" y="295570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5"/>
            <p:cNvCxnSpPr/>
            <p:nvPr/>
          </p:nvCxnSpPr>
          <p:spPr>
            <a:xfrm flipH="1">
              <a:off x="1687626" y="250266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25"/>
            <p:cNvSpPr/>
            <p:nvPr/>
          </p:nvSpPr>
          <p:spPr>
            <a:xfrm>
              <a:off x="4015378" y="1659686"/>
              <a:ext cx="1128000" cy="118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Storage</a:t>
              </a:r>
              <a:endParaRPr/>
            </a:p>
          </p:txBody>
        </p:sp>
        <p:cxnSp>
          <p:nvCxnSpPr>
            <p:cNvPr id="260" name="Google Shape;260;p25"/>
            <p:cNvCxnSpPr/>
            <p:nvPr/>
          </p:nvCxnSpPr>
          <p:spPr>
            <a:xfrm flipH="1">
              <a:off x="3260464" y="1224885"/>
              <a:ext cx="2100" cy="1863300"/>
            </a:xfrm>
            <a:prstGeom prst="straightConnector1">
              <a:avLst/>
            </a:prstGeom>
            <a:noFill/>
            <a:ln cap="flat" cmpd="sng" w="1143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25"/>
            <p:cNvCxnSpPr/>
            <p:nvPr/>
          </p:nvCxnSpPr>
          <p:spPr>
            <a:xfrm rot="10800000">
              <a:off x="2811932" y="2051442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5"/>
            <p:cNvCxnSpPr/>
            <p:nvPr/>
          </p:nvCxnSpPr>
          <p:spPr>
            <a:xfrm rot="10800000">
              <a:off x="2811932" y="2501285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25"/>
            <p:cNvCxnSpPr/>
            <p:nvPr/>
          </p:nvCxnSpPr>
          <p:spPr>
            <a:xfrm rot="10800000">
              <a:off x="2811932" y="2951128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25"/>
            <p:cNvCxnSpPr>
              <a:stCxn id="259" idx="1"/>
            </p:cNvCxnSpPr>
            <p:nvPr/>
          </p:nvCxnSpPr>
          <p:spPr>
            <a:xfrm flipH="1">
              <a:off x="3301978" y="2252636"/>
              <a:ext cx="713400" cy="41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Interconnects</a:t>
            </a:r>
            <a:endParaRPr/>
          </a:p>
        </p:txBody>
      </p:sp>
      <p:sp>
        <p:nvSpPr>
          <p:cNvPr id="270" name="Google Shape;270;p26"/>
          <p:cNvSpPr txBox="1"/>
          <p:nvPr>
            <p:ph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Types of HPC </a:t>
            </a:r>
            <a:endParaRPr sz="1100"/>
          </a:p>
        </p:txBody>
      </p:sp>
      <p:grpSp>
        <p:nvGrpSpPr>
          <p:cNvPr id="271" name="Google Shape;271;p26"/>
          <p:cNvGrpSpPr/>
          <p:nvPr/>
        </p:nvGrpSpPr>
        <p:grpSpPr>
          <a:xfrm>
            <a:off x="5560893" y="69562"/>
            <a:ext cx="3435697" cy="2231734"/>
            <a:chOff x="1598499" y="1224875"/>
            <a:chExt cx="3544879" cy="2455423"/>
          </a:xfrm>
        </p:grpSpPr>
        <p:sp>
          <p:nvSpPr>
            <p:cNvPr id="272" name="Google Shape;272;p26"/>
            <p:cNvSpPr/>
            <p:nvPr/>
          </p:nvSpPr>
          <p:spPr>
            <a:xfrm>
              <a:off x="1598499" y="1224875"/>
              <a:ext cx="9798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Headnode</a:t>
              </a:r>
              <a:endParaRPr sz="1200"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1905065" y="1878063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1905065" y="2787978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1905065" y="2333020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Worker Node</a:t>
              </a:r>
              <a:endParaRPr sz="1100"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327464" y="3349283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2332412" y="349718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2332412" y="361159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26"/>
            <p:cNvCxnSpPr/>
            <p:nvPr/>
          </p:nvCxnSpPr>
          <p:spPr>
            <a:xfrm flipH="1">
              <a:off x="1676440" y="1554369"/>
              <a:ext cx="4500" cy="1611600"/>
            </a:xfrm>
            <a:prstGeom prst="straightConnector1">
              <a:avLst/>
            </a:prstGeom>
            <a:noFill/>
            <a:ln cap="flat" cmpd="sng" w="381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6"/>
            <p:cNvCxnSpPr>
              <a:stCxn id="273" idx="1"/>
            </p:cNvCxnSpPr>
            <p:nvPr/>
          </p:nvCxnSpPr>
          <p:spPr>
            <a:xfrm flipH="1">
              <a:off x="1694165" y="2049663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6"/>
            <p:cNvCxnSpPr/>
            <p:nvPr/>
          </p:nvCxnSpPr>
          <p:spPr>
            <a:xfrm flipH="1">
              <a:off x="1687635" y="295570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6"/>
            <p:cNvCxnSpPr/>
            <p:nvPr/>
          </p:nvCxnSpPr>
          <p:spPr>
            <a:xfrm flipH="1">
              <a:off x="1687626" y="250266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" name="Google Shape;283;p26"/>
            <p:cNvSpPr/>
            <p:nvPr/>
          </p:nvSpPr>
          <p:spPr>
            <a:xfrm>
              <a:off x="4015378" y="1659686"/>
              <a:ext cx="1128000" cy="118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Storage</a:t>
              </a:r>
              <a:endParaRPr/>
            </a:p>
          </p:txBody>
        </p:sp>
        <p:cxnSp>
          <p:nvCxnSpPr>
            <p:cNvPr id="284" name="Google Shape;284;p26"/>
            <p:cNvCxnSpPr/>
            <p:nvPr/>
          </p:nvCxnSpPr>
          <p:spPr>
            <a:xfrm flipH="1">
              <a:off x="3260464" y="1224885"/>
              <a:ext cx="2100" cy="1863300"/>
            </a:xfrm>
            <a:prstGeom prst="straightConnector1">
              <a:avLst/>
            </a:prstGeom>
            <a:noFill/>
            <a:ln cap="flat" cmpd="sng" w="1143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6"/>
            <p:cNvCxnSpPr/>
            <p:nvPr/>
          </p:nvCxnSpPr>
          <p:spPr>
            <a:xfrm rot="10800000">
              <a:off x="2811932" y="2051442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6"/>
            <p:cNvCxnSpPr/>
            <p:nvPr/>
          </p:nvCxnSpPr>
          <p:spPr>
            <a:xfrm rot="10800000">
              <a:off x="2811932" y="2501285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6"/>
            <p:cNvCxnSpPr/>
            <p:nvPr/>
          </p:nvCxnSpPr>
          <p:spPr>
            <a:xfrm rot="10800000">
              <a:off x="2811932" y="2951128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6"/>
            <p:cNvCxnSpPr>
              <a:stCxn id="283" idx="1"/>
            </p:cNvCxnSpPr>
            <p:nvPr/>
          </p:nvCxnSpPr>
          <p:spPr>
            <a:xfrm flipH="1">
              <a:off x="3301978" y="2252636"/>
              <a:ext cx="713400" cy="41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9" name="Google Shape;289;p26"/>
          <p:cNvSpPr txBox="1"/>
          <p:nvPr/>
        </p:nvSpPr>
        <p:spPr>
          <a:xfrm>
            <a:off x="96650" y="1017725"/>
            <a:ext cx="3048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Loosely coupled workflows</a:t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1558332" y="1357450"/>
            <a:ext cx="1372200" cy="3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</a:t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221900" y="2467400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a</a:t>
            </a:r>
            <a:endParaRPr sz="1200"/>
          </a:p>
        </p:txBody>
      </p:sp>
      <p:sp>
        <p:nvSpPr>
          <p:cNvPr id="292" name="Google Shape;292;p26"/>
          <p:cNvSpPr/>
          <p:nvPr/>
        </p:nvSpPr>
        <p:spPr>
          <a:xfrm>
            <a:off x="1097175" y="21664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h</a:t>
            </a:r>
            <a:endParaRPr sz="1200"/>
          </a:p>
        </p:txBody>
      </p:sp>
      <p:sp>
        <p:nvSpPr>
          <p:cNvPr id="293" name="Google Shape;293;p26"/>
          <p:cNvSpPr/>
          <p:nvPr/>
        </p:nvSpPr>
        <p:spPr>
          <a:xfrm>
            <a:off x="863875" y="3843725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c</a:t>
            </a:r>
            <a:endParaRPr sz="1200"/>
          </a:p>
        </p:txBody>
      </p:sp>
      <p:cxnSp>
        <p:nvCxnSpPr>
          <p:cNvPr id="294" name="Google Shape;294;p26"/>
          <p:cNvCxnSpPr/>
          <p:nvPr/>
        </p:nvCxnSpPr>
        <p:spPr>
          <a:xfrm>
            <a:off x="1444425" y="2609163"/>
            <a:ext cx="234900" cy="335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5" name="Google Shape;295;p26"/>
          <p:cNvCxnSpPr>
            <a:stCxn id="296" idx="1"/>
          </p:cNvCxnSpPr>
          <p:nvPr/>
        </p:nvCxnSpPr>
        <p:spPr>
          <a:xfrm rot="10800000">
            <a:off x="986226" y="2900525"/>
            <a:ext cx="429600" cy="198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6" name="Google Shape;296;p26"/>
          <p:cNvSpPr/>
          <p:nvPr/>
        </p:nvSpPr>
        <p:spPr>
          <a:xfrm>
            <a:off x="1415826" y="2927075"/>
            <a:ext cx="842100" cy="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cntl</a:t>
            </a:r>
            <a:endParaRPr sz="1200"/>
          </a:p>
        </p:txBody>
      </p:sp>
      <p:sp>
        <p:nvSpPr>
          <p:cNvPr id="297" name="Google Shape;297;p26"/>
          <p:cNvSpPr/>
          <p:nvPr/>
        </p:nvSpPr>
        <p:spPr>
          <a:xfrm>
            <a:off x="2676050" y="2650938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f</a:t>
            </a:r>
            <a:endParaRPr sz="1200"/>
          </a:p>
        </p:txBody>
      </p:sp>
      <p:sp>
        <p:nvSpPr>
          <p:cNvPr id="298" name="Google Shape;298;p26"/>
          <p:cNvSpPr/>
          <p:nvPr/>
        </p:nvSpPr>
        <p:spPr>
          <a:xfrm>
            <a:off x="2206300" y="21664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g</a:t>
            </a:r>
            <a:endParaRPr sz="1200"/>
          </a:p>
        </p:txBody>
      </p:sp>
      <p:sp>
        <p:nvSpPr>
          <p:cNvPr id="299" name="Google Shape;299;p26"/>
          <p:cNvSpPr/>
          <p:nvPr/>
        </p:nvSpPr>
        <p:spPr>
          <a:xfrm>
            <a:off x="189675" y="32584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b</a:t>
            </a:r>
            <a:endParaRPr sz="1200"/>
          </a:p>
        </p:txBody>
      </p:sp>
      <p:sp>
        <p:nvSpPr>
          <p:cNvPr id="300" name="Google Shape;300;p26"/>
          <p:cNvSpPr/>
          <p:nvPr/>
        </p:nvSpPr>
        <p:spPr>
          <a:xfrm>
            <a:off x="1989900" y="3798588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d</a:t>
            </a:r>
            <a:endParaRPr sz="1200"/>
          </a:p>
        </p:txBody>
      </p:sp>
      <p:sp>
        <p:nvSpPr>
          <p:cNvPr id="301" name="Google Shape;301;p26"/>
          <p:cNvSpPr/>
          <p:nvPr/>
        </p:nvSpPr>
        <p:spPr>
          <a:xfrm>
            <a:off x="2756550" y="3269975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e</a:t>
            </a:r>
            <a:endParaRPr sz="1200"/>
          </a:p>
        </p:txBody>
      </p:sp>
      <p:cxnSp>
        <p:nvCxnSpPr>
          <p:cNvPr id="302" name="Google Shape;302;p26"/>
          <p:cNvCxnSpPr/>
          <p:nvPr/>
        </p:nvCxnSpPr>
        <p:spPr>
          <a:xfrm flipH="1">
            <a:off x="1972450" y="2603975"/>
            <a:ext cx="257700" cy="322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3" name="Google Shape;303;p26"/>
          <p:cNvCxnSpPr>
            <a:endCxn id="300" idx="0"/>
          </p:cNvCxnSpPr>
          <p:nvPr/>
        </p:nvCxnSpPr>
        <p:spPr>
          <a:xfrm>
            <a:off x="1983900" y="3314988"/>
            <a:ext cx="393900" cy="483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4" name="Google Shape;304;p26"/>
          <p:cNvCxnSpPr>
            <a:stCxn id="297" idx="1"/>
            <a:endCxn id="296" idx="3"/>
          </p:cNvCxnSpPr>
          <p:nvPr/>
        </p:nvCxnSpPr>
        <p:spPr>
          <a:xfrm flipH="1">
            <a:off x="2257850" y="2863638"/>
            <a:ext cx="418200" cy="234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5" name="Google Shape;305;p26"/>
          <p:cNvCxnSpPr>
            <a:stCxn id="301" idx="1"/>
          </p:cNvCxnSpPr>
          <p:nvPr/>
        </p:nvCxnSpPr>
        <p:spPr>
          <a:xfrm rot="10800000">
            <a:off x="2277150" y="3230975"/>
            <a:ext cx="479400" cy="251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6" name="Google Shape;306;p26"/>
          <p:cNvCxnSpPr>
            <a:endCxn id="293" idx="0"/>
          </p:cNvCxnSpPr>
          <p:nvPr/>
        </p:nvCxnSpPr>
        <p:spPr>
          <a:xfrm flipH="1">
            <a:off x="1251775" y="3353225"/>
            <a:ext cx="438900" cy="49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7" name="Google Shape;307;p26"/>
          <p:cNvCxnSpPr>
            <a:endCxn id="299" idx="3"/>
          </p:cNvCxnSpPr>
          <p:nvPr/>
        </p:nvCxnSpPr>
        <p:spPr>
          <a:xfrm flipH="1">
            <a:off x="965475" y="3226013"/>
            <a:ext cx="431100" cy="245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8" name="Google Shape;308;p26"/>
          <p:cNvCxnSpPr>
            <a:stCxn id="290" idx="2"/>
            <a:endCxn id="296" idx="0"/>
          </p:cNvCxnSpPr>
          <p:nvPr/>
        </p:nvCxnSpPr>
        <p:spPr>
          <a:xfrm flipH="1">
            <a:off x="1836732" y="1731550"/>
            <a:ext cx="407700" cy="11955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6"/>
          <p:cNvSpPr txBox="1"/>
          <p:nvPr/>
        </p:nvSpPr>
        <p:spPr>
          <a:xfrm>
            <a:off x="3883475" y="2591825"/>
            <a:ext cx="3896100" cy="23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Loosely coupled jobs have dependent processes, but distribute the data according to the task the are 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Dependent in terms of task order  and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Independent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internal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to the task and its individual data flow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Special setup can improve speed but is not strictly required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Interconnects</a:t>
            </a:r>
            <a:endParaRPr/>
          </a:p>
        </p:txBody>
      </p:sp>
      <p:sp>
        <p:nvSpPr>
          <p:cNvPr id="315" name="Google Shape;315;p27"/>
          <p:cNvSpPr txBox="1"/>
          <p:nvPr>
            <p:ph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Types of HPC </a:t>
            </a:r>
            <a:endParaRPr sz="1100"/>
          </a:p>
        </p:txBody>
      </p:sp>
      <p:grpSp>
        <p:nvGrpSpPr>
          <p:cNvPr id="316" name="Google Shape;316;p27"/>
          <p:cNvGrpSpPr/>
          <p:nvPr/>
        </p:nvGrpSpPr>
        <p:grpSpPr>
          <a:xfrm>
            <a:off x="5560895" y="81895"/>
            <a:ext cx="3435697" cy="2341737"/>
            <a:chOff x="1598499" y="1224875"/>
            <a:chExt cx="3544879" cy="2455423"/>
          </a:xfrm>
        </p:grpSpPr>
        <p:sp>
          <p:nvSpPr>
            <p:cNvPr id="317" name="Google Shape;317;p27"/>
            <p:cNvSpPr/>
            <p:nvPr/>
          </p:nvSpPr>
          <p:spPr>
            <a:xfrm>
              <a:off x="1598499" y="1224875"/>
              <a:ext cx="9798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Headnode</a:t>
              </a:r>
              <a:endParaRPr sz="1200"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905065" y="1878063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905065" y="2787978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905065" y="2333020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Worker Node</a:t>
              </a:r>
              <a:endParaRPr sz="1100"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2327464" y="3349283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2332412" y="349718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32412" y="361159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" name="Google Shape;324;p27"/>
            <p:cNvCxnSpPr/>
            <p:nvPr/>
          </p:nvCxnSpPr>
          <p:spPr>
            <a:xfrm flipH="1">
              <a:off x="1676440" y="1554369"/>
              <a:ext cx="4500" cy="1611600"/>
            </a:xfrm>
            <a:prstGeom prst="straightConnector1">
              <a:avLst/>
            </a:prstGeom>
            <a:noFill/>
            <a:ln cap="flat" cmpd="sng" w="381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7"/>
            <p:cNvCxnSpPr>
              <a:stCxn id="318" idx="1"/>
            </p:cNvCxnSpPr>
            <p:nvPr/>
          </p:nvCxnSpPr>
          <p:spPr>
            <a:xfrm flipH="1">
              <a:off x="1694165" y="2049663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7"/>
            <p:cNvCxnSpPr/>
            <p:nvPr/>
          </p:nvCxnSpPr>
          <p:spPr>
            <a:xfrm flipH="1">
              <a:off x="1687635" y="295570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7"/>
            <p:cNvCxnSpPr/>
            <p:nvPr/>
          </p:nvCxnSpPr>
          <p:spPr>
            <a:xfrm flipH="1">
              <a:off x="1687626" y="250266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8" name="Google Shape;328;p27"/>
            <p:cNvSpPr/>
            <p:nvPr/>
          </p:nvSpPr>
          <p:spPr>
            <a:xfrm>
              <a:off x="4015378" y="1659686"/>
              <a:ext cx="1128000" cy="118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Storage</a:t>
              </a:r>
              <a:endParaRPr/>
            </a:p>
          </p:txBody>
        </p:sp>
        <p:cxnSp>
          <p:nvCxnSpPr>
            <p:cNvPr id="329" name="Google Shape;329;p27"/>
            <p:cNvCxnSpPr/>
            <p:nvPr/>
          </p:nvCxnSpPr>
          <p:spPr>
            <a:xfrm flipH="1">
              <a:off x="3260464" y="1224885"/>
              <a:ext cx="2100" cy="1863300"/>
            </a:xfrm>
            <a:prstGeom prst="straightConnector1">
              <a:avLst/>
            </a:prstGeom>
            <a:noFill/>
            <a:ln cap="flat" cmpd="sng" w="1143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27"/>
            <p:cNvCxnSpPr/>
            <p:nvPr/>
          </p:nvCxnSpPr>
          <p:spPr>
            <a:xfrm rot="10800000">
              <a:off x="2811932" y="2051442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27"/>
            <p:cNvCxnSpPr/>
            <p:nvPr/>
          </p:nvCxnSpPr>
          <p:spPr>
            <a:xfrm rot="10800000">
              <a:off x="2811932" y="2501285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27"/>
            <p:cNvCxnSpPr/>
            <p:nvPr/>
          </p:nvCxnSpPr>
          <p:spPr>
            <a:xfrm rot="10800000">
              <a:off x="2811932" y="2951128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27"/>
            <p:cNvCxnSpPr>
              <a:stCxn id="328" idx="1"/>
            </p:cNvCxnSpPr>
            <p:nvPr/>
          </p:nvCxnSpPr>
          <p:spPr>
            <a:xfrm flipH="1">
              <a:off x="3301978" y="2252636"/>
              <a:ext cx="713400" cy="41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4" name="Google Shape;334;p27"/>
          <p:cNvSpPr txBox="1"/>
          <p:nvPr/>
        </p:nvSpPr>
        <p:spPr>
          <a:xfrm>
            <a:off x="96650" y="1017725"/>
            <a:ext cx="3048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Tightly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coupled workflows</a:t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221900" y="2467400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a</a:t>
            </a:r>
            <a:endParaRPr sz="1200"/>
          </a:p>
        </p:txBody>
      </p:sp>
      <p:sp>
        <p:nvSpPr>
          <p:cNvPr id="336" name="Google Shape;336;p27"/>
          <p:cNvSpPr/>
          <p:nvPr/>
        </p:nvSpPr>
        <p:spPr>
          <a:xfrm>
            <a:off x="1097175" y="21664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h</a:t>
            </a:r>
            <a:endParaRPr sz="1200"/>
          </a:p>
        </p:txBody>
      </p:sp>
      <p:sp>
        <p:nvSpPr>
          <p:cNvPr id="337" name="Google Shape;337;p27"/>
          <p:cNvSpPr/>
          <p:nvPr/>
        </p:nvSpPr>
        <p:spPr>
          <a:xfrm>
            <a:off x="782525" y="4028675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c</a:t>
            </a:r>
            <a:endParaRPr sz="1200"/>
          </a:p>
        </p:txBody>
      </p:sp>
      <p:cxnSp>
        <p:nvCxnSpPr>
          <p:cNvPr id="338" name="Google Shape;338;p27"/>
          <p:cNvCxnSpPr>
            <a:endCxn id="335" idx="0"/>
          </p:cNvCxnSpPr>
          <p:nvPr/>
        </p:nvCxnSpPr>
        <p:spPr>
          <a:xfrm flipH="1">
            <a:off x="609800" y="2368400"/>
            <a:ext cx="487500" cy="9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9" name="Google Shape;339;p27"/>
          <p:cNvCxnSpPr>
            <a:stCxn id="340" idx="0"/>
          </p:cNvCxnSpPr>
          <p:nvPr/>
        </p:nvCxnSpPr>
        <p:spPr>
          <a:xfrm flipH="1" rot="10800000">
            <a:off x="577575" y="2892713"/>
            <a:ext cx="11400" cy="365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1" name="Google Shape;341;p27"/>
          <p:cNvSpPr/>
          <p:nvPr/>
        </p:nvSpPr>
        <p:spPr>
          <a:xfrm>
            <a:off x="2676050" y="2650938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f</a:t>
            </a:r>
            <a:endParaRPr sz="1200"/>
          </a:p>
        </p:txBody>
      </p:sp>
      <p:sp>
        <p:nvSpPr>
          <p:cNvPr id="342" name="Google Shape;342;p27"/>
          <p:cNvSpPr/>
          <p:nvPr/>
        </p:nvSpPr>
        <p:spPr>
          <a:xfrm>
            <a:off x="2206300" y="21664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g</a:t>
            </a:r>
            <a:endParaRPr sz="1200"/>
          </a:p>
        </p:txBody>
      </p:sp>
      <p:sp>
        <p:nvSpPr>
          <p:cNvPr id="340" name="Google Shape;340;p27"/>
          <p:cNvSpPr/>
          <p:nvPr/>
        </p:nvSpPr>
        <p:spPr>
          <a:xfrm>
            <a:off x="189675" y="32584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b</a:t>
            </a:r>
            <a:endParaRPr sz="1200"/>
          </a:p>
        </p:txBody>
      </p:sp>
      <p:sp>
        <p:nvSpPr>
          <p:cNvPr id="343" name="Google Shape;343;p27"/>
          <p:cNvSpPr/>
          <p:nvPr/>
        </p:nvSpPr>
        <p:spPr>
          <a:xfrm>
            <a:off x="1946525" y="40564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d</a:t>
            </a:r>
            <a:endParaRPr sz="1200"/>
          </a:p>
        </p:txBody>
      </p:sp>
      <p:sp>
        <p:nvSpPr>
          <p:cNvPr id="344" name="Google Shape;344;p27"/>
          <p:cNvSpPr/>
          <p:nvPr/>
        </p:nvSpPr>
        <p:spPr>
          <a:xfrm>
            <a:off x="2671025" y="3385775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e</a:t>
            </a:r>
            <a:endParaRPr sz="1200"/>
          </a:p>
        </p:txBody>
      </p:sp>
      <p:cxnSp>
        <p:nvCxnSpPr>
          <p:cNvPr id="345" name="Google Shape;345;p27"/>
          <p:cNvCxnSpPr>
            <a:stCxn id="342" idx="1"/>
            <a:endCxn id="336" idx="3"/>
          </p:cNvCxnSpPr>
          <p:nvPr/>
        </p:nvCxnSpPr>
        <p:spPr>
          <a:xfrm rot="10800000">
            <a:off x="1873000" y="2379113"/>
            <a:ext cx="3333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6" name="Google Shape;346;p27"/>
          <p:cNvCxnSpPr>
            <a:stCxn id="341" idx="1"/>
            <a:endCxn id="335" idx="3"/>
          </p:cNvCxnSpPr>
          <p:nvPr/>
        </p:nvCxnSpPr>
        <p:spPr>
          <a:xfrm rot="10800000">
            <a:off x="997850" y="2680038"/>
            <a:ext cx="1678200" cy="183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7" name="Google Shape;347;p27"/>
          <p:cNvCxnSpPr>
            <a:stCxn id="341" idx="0"/>
          </p:cNvCxnSpPr>
          <p:nvPr/>
        </p:nvCxnSpPr>
        <p:spPr>
          <a:xfrm rot="10800000">
            <a:off x="2982050" y="2401338"/>
            <a:ext cx="81900" cy="249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8" name="Google Shape;348;p27"/>
          <p:cNvCxnSpPr>
            <a:stCxn id="344" idx="0"/>
            <a:endCxn id="341" idx="2"/>
          </p:cNvCxnSpPr>
          <p:nvPr/>
        </p:nvCxnSpPr>
        <p:spPr>
          <a:xfrm flipH="1" rot="10800000">
            <a:off x="3058925" y="3076475"/>
            <a:ext cx="5100" cy="30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9" name="Google Shape;349;p27"/>
          <p:cNvCxnSpPr>
            <a:stCxn id="342" idx="2"/>
            <a:endCxn id="337" idx="0"/>
          </p:cNvCxnSpPr>
          <p:nvPr/>
        </p:nvCxnSpPr>
        <p:spPr>
          <a:xfrm flipH="1">
            <a:off x="1170400" y="2591813"/>
            <a:ext cx="1423800" cy="1437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0" name="Google Shape;350;p27"/>
          <p:cNvCxnSpPr>
            <a:stCxn id="342" idx="2"/>
            <a:endCxn id="340" idx="3"/>
          </p:cNvCxnSpPr>
          <p:nvPr/>
        </p:nvCxnSpPr>
        <p:spPr>
          <a:xfrm flipH="1">
            <a:off x="965500" y="2591813"/>
            <a:ext cx="1628700" cy="87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1" name="Google Shape;351;p27"/>
          <p:cNvSpPr txBox="1"/>
          <p:nvPr/>
        </p:nvSpPr>
        <p:spPr>
          <a:xfrm>
            <a:off x="3862225" y="2707025"/>
            <a:ext cx="38961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Tightly coupled jobs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have interdependent processes, and Shared memory.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52" name="Google Shape;352;p27"/>
          <p:cNvCxnSpPr>
            <a:stCxn id="336" idx="2"/>
            <a:endCxn id="337" idx="0"/>
          </p:cNvCxnSpPr>
          <p:nvPr/>
        </p:nvCxnSpPr>
        <p:spPr>
          <a:xfrm flipH="1">
            <a:off x="1170375" y="2591813"/>
            <a:ext cx="314700" cy="1437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3" name="Google Shape;353;p27"/>
          <p:cNvCxnSpPr>
            <a:endCxn id="340" idx="3"/>
          </p:cNvCxnSpPr>
          <p:nvPr/>
        </p:nvCxnSpPr>
        <p:spPr>
          <a:xfrm flipH="1">
            <a:off x="965475" y="2591813"/>
            <a:ext cx="473700" cy="87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4" name="Google Shape;354;p27"/>
          <p:cNvCxnSpPr>
            <a:stCxn id="336" idx="2"/>
            <a:endCxn id="343" idx="0"/>
          </p:cNvCxnSpPr>
          <p:nvPr/>
        </p:nvCxnSpPr>
        <p:spPr>
          <a:xfrm>
            <a:off x="1485075" y="2591813"/>
            <a:ext cx="849300" cy="1464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5" name="Google Shape;355;p27"/>
          <p:cNvCxnSpPr>
            <a:endCxn id="335" idx="3"/>
          </p:cNvCxnSpPr>
          <p:nvPr/>
        </p:nvCxnSpPr>
        <p:spPr>
          <a:xfrm flipH="1">
            <a:off x="997700" y="2591900"/>
            <a:ext cx="1443900" cy="88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6" name="Google Shape;356;p27"/>
          <p:cNvCxnSpPr>
            <a:endCxn id="342" idx="2"/>
          </p:cNvCxnSpPr>
          <p:nvPr/>
        </p:nvCxnSpPr>
        <p:spPr>
          <a:xfrm rot="10800000">
            <a:off x="2594200" y="2591813"/>
            <a:ext cx="112800" cy="817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7" name="Google Shape;357;p27"/>
          <p:cNvCxnSpPr>
            <a:endCxn id="337" idx="0"/>
          </p:cNvCxnSpPr>
          <p:nvPr/>
        </p:nvCxnSpPr>
        <p:spPr>
          <a:xfrm flipH="1">
            <a:off x="1170425" y="3016475"/>
            <a:ext cx="1504500" cy="1012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8" name="Google Shape;358;p27"/>
          <p:cNvCxnSpPr>
            <a:endCxn id="343" idx="0"/>
          </p:cNvCxnSpPr>
          <p:nvPr/>
        </p:nvCxnSpPr>
        <p:spPr>
          <a:xfrm flipH="1">
            <a:off x="2334425" y="3008813"/>
            <a:ext cx="370500" cy="1047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9" name="Google Shape;359;p27"/>
          <p:cNvCxnSpPr>
            <a:stCxn id="341" idx="1"/>
          </p:cNvCxnSpPr>
          <p:nvPr/>
        </p:nvCxnSpPr>
        <p:spPr>
          <a:xfrm rot="10800000">
            <a:off x="1846550" y="2581338"/>
            <a:ext cx="829500" cy="282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0" name="Google Shape;360;p27"/>
          <p:cNvCxnSpPr>
            <a:stCxn id="341" idx="1"/>
            <a:endCxn id="340" idx="3"/>
          </p:cNvCxnSpPr>
          <p:nvPr/>
        </p:nvCxnSpPr>
        <p:spPr>
          <a:xfrm flipH="1">
            <a:off x="965450" y="2863638"/>
            <a:ext cx="1710600" cy="60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1" name="Google Shape;361;p27"/>
          <p:cNvCxnSpPr/>
          <p:nvPr/>
        </p:nvCxnSpPr>
        <p:spPr>
          <a:xfrm rot="10800000">
            <a:off x="1070000" y="3474263"/>
            <a:ext cx="1633200" cy="12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2" name="Google Shape;362;p27"/>
          <p:cNvCxnSpPr>
            <a:stCxn id="335" idx="3"/>
            <a:endCxn id="343" idx="0"/>
          </p:cNvCxnSpPr>
          <p:nvPr/>
        </p:nvCxnSpPr>
        <p:spPr>
          <a:xfrm>
            <a:off x="997700" y="2680100"/>
            <a:ext cx="1336800" cy="1376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3" name="Google Shape;363;p27"/>
          <p:cNvCxnSpPr>
            <a:stCxn id="344" idx="1"/>
            <a:endCxn id="337" idx="3"/>
          </p:cNvCxnSpPr>
          <p:nvPr/>
        </p:nvCxnSpPr>
        <p:spPr>
          <a:xfrm flipH="1">
            <a:off x="1558325" y="3598475"/>
            <a:ext cx="1112700" cy="642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4" name="Google Shape;364;p27"/>
          <p:cNvCxnSpPr/>
          <p:nvPr/>
        </p:nvCxnSpPr>
        <p:spPr>
          <a:xfrm flipH="1">
            <a:off x="2707050" y="3835075"/>
            <a:ext cx="515700" cy="259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5" name="Google Shape;365;p27"/>
          <p:cNvCxnSpPr>
            <a:stCxn id="344" idx="1"/>
            <a:endCxn id="335" idx="3"/>
          </p:cNvCxnSpPr>
          <p:nvPr/>
        </p:nvCxnSpPr>
        <p:spPr>
          <a:xfrm rot="10800000">
            <a:off x="997625" y="2680175"/>
            <a:ext cx="1673400" cy="918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6" name="Google Shape;366;p27"/>
          <p:cNvCxnSpPr>
            <a:stCxn id="344" idx="1"/>
          </p:cNvCxnSpPr>
          <p:nvPr/>
        </p:nvCxnSpPr>
        <p:spPr>
          <a:xfrm rot="10800000">
            <a:off x="1862825" y="2610275"/>
            <a:ext cx="808200" cy="988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7" name="Google Shape;367;p27"/>
          <p:cNvCxnSpPr>
            <a:stCxn id="343" idx="1"/>
            <a:endCxn id="337" idx="3"/>
          </p:cNvCxnSpPr>
          <p:nvPr/>
        </p:nvCxnSpPr>
        <p:spPr>
          <a:xfrm rot="10800000">
            <a:off x="1558325" y="4241513"/>
            <a:ext cx="388200" cy="27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8" name="Google Shape;368;p27"/>
          <p:cNvCxnSpPr>
            <a:stCxn id="342" idx="2"/>
            <a:endCxn id="343" idx="0"/>
          </p:cNvCxnSpPr>
          <p:nvPr/>
        </p:nvCxnSpPr>
        <p:spPr>
          <a:xfrm flipH="1">
            <a:off x="2334400" y="2591813"/>
            <a:ext cx="259800" cy="1464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9" name="Google Shape;369;p27"/>
          <p:cNvCxnSpPr>
            <a:stCxn id="343" idx="0"/>
            <a:endCxn id="340" idx="3"/>
          </p:cNvCxnSpPr>
          <p:nvPr/>
        </p:nvCxnSpPr>
        <p:spPr>
          <a:xfrm rot="10800000">
            <a:off x="965525" y="3471113"/>
            <a:ext cx="1368900" cy="585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0" name="Google Shape;370;p27"/>
          <p:cNvCxnSpPr>
            <a:endCxn id="340" idx="2"/>
          </p:cNvCxnSpPr>
          <p:nvPr/>
        </p:nvCxnSpPr>
        <p:spPr>
          <a:xfrm rot="10800000">
            <a:off x="577575" y="3683813"/>
            <a:ext cx="236100" cy="365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1" name="Google Shape;371;p27"/>
          <p:cNvCxnSpPr>
            <a:endCxn id="337" idx="0"/>
          </p:cNvCxnSpPr>
          <p:nvPr/>
        </p:nvCxnSpPr>
        <p:spPr>
          <a:xfrm>
            <a:off x="979925" y="2829575"/>
            <a:ext cx="190500" cy="11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Interconnects</a:t>
            </a:r>
            <a:endParaRPr/>
          </a:p>
        </p:txBody>
      </p:sp>
      <p:sp>
        <p:nvSpPr>
          <p:cNvPr id="377" name="Google Shape;377;p28"/>
          <p:cNvSpPr txBox="1"/>
          <p:nvPr>
            <p:ph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Types of HPC </a:t>
            </a:r>
            <a:endParaRPr sz="1100"/>
          </a:p>
        </p:txBody>
      </p:sp>
      <p:grpSp>
        <p:nvGrpSpPr>
          <p:cNvPr id="378" name="Google Shape;378;p28"/>
          <p:cNvGrpSpPr/>
          <p:nvPr/>
        </p:nvGrpSpPr>
        <p:grpSpPr>
          <a:xfrm>
            <a:off x="5560895" y="81895"/>
            <a:ext cx="3435697" cy="2341737"/>
            <a:chOff x="1598499" y="1224875"/>
            <a:chExt cx="3544879" cy="2455423"/>
          </a:xfrm>
        </p:grpSpPr>
        <p:sp>
          <p:nvSpPr>
            <p:cNvPr id="379" name="Google Shape;379;p28"/>
            <p:cNvSpPr/>
            <p:nvPr/>
          </p:nvSpPr>
          <p:spPr>
            <a:xfrm>
              <a:off x="1598499" y="1224875"/>
              <a:ext cx="9798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Headnode</a:t>
              </a:r>
              <a:endParaRPr sz="1200"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1905065" y="1878063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1905065" y="2787978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Worker Node</a:t>
              </a:r>
              <a:endParaRPr sz="1200"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1905065" y="2333020"/>
              <a:ext cx="906900" cy="34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Worker Node</a:t>
              </a:r>
              <a:endParaRPr sz="1100"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2327464" y="3349283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2332412" y="349718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2332412" y="3611598"/>
              <a:ext cx="52200" cy="68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6" name="Google Shape;386;p28"/>
            <p:cNvCxnSpPr/>
            <p:nvPr/>
          </p:nvCxnSpPr>
          <p:spPr>
            <a:xfrm flipH="1">
              <a:off x="1676440" y="1554369"/>
              <a:ext cx="4500" cy="1611600"/>
            </a:xfrm>
            <a:prstGeom prst="straightConnector1">
              <a:avLst/>
            </a:prstGeom>
            <a:noFill/>
            <a:ln cap="flat" cmpd="sng" w="381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28"/>
            <p:cNvCxnSpPr>
              <a:stCxn id="380" idx="1"/>
            </p:cNvCxnSpPr>
            <p:nvPr/>
          </p:nvCxnSpPr>
          <p:spPr>
            <a:xfrm flipH="1">
              <a:off x="1694165" y="2049663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28"/>
            <p:cNvCxnSpPr/>
            <p:nvPr/>
          </p:nvCxnSpPr>
          <p:spPr>
            <a:xfrm flipH="1">
              <a:off x="1687635" y="295570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28"/>
            <p:cNvCxnSpPr/>
            <p:nvPr/>
          </p:nvCxnSpPr>
          <p:spPr>
            <a:xfrm flipH="1">
              <a:off x="1687626" y="2502664"/>
              <a:ext cx="210900" cy="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" name="Google Shape;390;p28"/>
            <p:cNvSpPr/>
            <p:nvPr/>
          </p:nvSpPr>
          <p:spPr>
            <a:xfrm>
              <a:off x="4015378" y="1659686"/>
              <a:ext cx="1128000" cy="118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Storage</a:t>
              </a:r>
              <a:endParaRPr/>
            </a:p>
          </p:txBody>
        </p:sp>
        <p:cxnSp>
          <p:nvCxnSpPr>
            <p:cNvPr id="391" name="Google Shape;391;p28"/>
            <p:cNvCxnSpPr/>
            <p:nvPr/>
          </p:nvCxnSpPr>
          <p:spPr>
            <a:xfrm flipH="1">
              <a:off x="3260464" y="1224885"/>
              <a:ext cx="2100" cy="1863300"/>
            </a:xfrm>
            <a:prstGeom prst="straightConnector1">
              <a:avLst/>
            </a:prstGeom>
            <a:noFill/>
            <a:ln cap="flat" cmpd="sng" w="1143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28"/>
            <p:cNvCxnSpPr/>
            <p:nvPr/>
          </p:nvCxnSpPr>
          <p:spPr>
            <a:xfrm rot="10800000">
              <a:off x="2811932" y="2051442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28"/>
            <p:cNvCxnSpPr/>
            <p:nvPr/>
          </p:nvCxnSpPr>
          <p:spPr>
            <a:xfrm rot="10800000">
              <a:off x="2811932" y="2501285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8"/>
            <p:cNvCxnSpPr/>
            <p:nvPr/>
          </p:nvCxnSpPr>
          <p:spPr>
            <a:xfrm rot="10800000">
              <a:off x="2811932" y="2951128"/>
              <a:ext cx="4224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8"/>
            <p:cNvCxnSpPr>
              <a:stCxn id="390" idx="1"/>
            </p:cNvCxnSpPr>
            <p:nvPr/>
          </p:nvCxnSpPr>
          <p:spPr>
            <a:xfrm flipH="1">
              <a:off x="3301978" y="2252636"/>
              <a:ext cx="713400" cy="41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6" name="Google Shape;396;p28"/>
          <p:cNvSpPr txBox="1"/>
          <p:nvPr/>
        </p:nvSpPr>
        <p:spPr>
          <a:xfrm>
            <a:off x="96650" y="1017725"/>
            <a:ext cx="3048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Tightly coupled workflows</a:t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221900" y="2467400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a</a:t>
            </a:r>
            <a:endParaRPr sz="1200"/>
          </a:p>
        </p:txBody>
      </p:sp>
      <p:sp>
        <p:nvSpPr>
          <p:cNvPr id="398" name="Google Shape;398;p28"/>
          <p:cNvSpPr/>
          <p:nvPr/>
        </p:nvSpPr>
        <p:spPr>
          <a:xfrm>
            <a:off x="1097175" y="21664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h</a:t>
            </a:r>
            <a:endParaRPr sz="1200"/>
          </a:p>
        </p:txBody>
      </p:sp>
      <p:sp>
        <p:nvSpPr>
          <p:cNvPr id="399" name="Google Shape;399;p28"/>
          <p:cNvSpPr/>
          <p:nvPr/>
        </p:nvSpPr>
        <p:spPr>
          <a:xfrm>
            <a:off x="782525" y="4028675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c</a:t>
            </a:r>
            <a:endParaRPr sz="1200"/>
          </a:p>
        </p:txBody>
      </p:sp>
      <p:cxnSp>
        <p:nvCxnSpPr>
          <p:cNvPr id="400" name="Google Shape;400;p28"/>
          <p:cNvCxnSpPr>
            <a:endCxn id="397" idx="0"/>
          </p:cNvCxnSpPr>
          <p:nvPr/>
        </p:nvCxnSpPr>
        <p:spPr>
          <a:xfrm flipH="1">
            <a:off x="609800" y="2368400"/>
            <a:ext cx="487500" cy="9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1" name="Google Shape;401;p28"/>
          <p:cNvCxnSpPr>
            <a:stCxn id="402" idx="0"/>
          </p:cNvCxnSpPr>
          <p:nvPr/>
        </p:nvCxnSpPr>
        <p:spPr>
          <a:xfrm flipH="1" rot="10800000">
            <a:off x="577575" y="2892713"/>
            <a:ext cx="11400" cy="365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3" name="Google Shape;403;p28"/>
          <p:cNvSpPr/>
          <p:nvPr/>
        </p:nvSpPr>
        <p:spPr>
          <a:xfrm>
            <a:off x="2676050" y="2650938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f</a:t>
            </a:r>
            <a:endParaRPr sz="1200"/>
          </a:p>
        </p:txBody>
      </p:sp>
      <p:sp>
        <p:nvSpPr>
          <p:cNvPr id="404" name="Google Shape;404;p28"/>
          <p:cNvSpPr/>
          <p:nvPr/>
        </p:nvSpPr>
        <p:spPr>
          <a:xfrm>
            <a:off x="2206300" y="21664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g</a:t>
            </a:r>
            <a:endParaRPr sz="1200"/>
          </a:p>
        </p:txBody>
      </p:sp>
      <p:sp>
        <p:nvSpPr>
          <p:cNvPr id="402" name="Google Shape;402;p28"/>
          <p:cNvSpPr/>
          <p:nvPr/>
        </p:nvSpPr>
        <p:spPr>
          <a:xfrm>
            <a:off x="189675" y="32584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b</a:t>
            </a:r>
            <a:endParaRPr sz="1200"/>
          </a:p>
        </p:txBody>
      </p:sp>
      <p:sp>
        <p:nvSpPr>
          <p:cNvPr id="405" name="Google Shape;405;p28"/>
          <p:cNvSpPr/>
          <p:nvPr/>
        </p:nvSpPr>
        <p:spPr>
          <a:xfrm>
            <a:off x="1946525" y="4056413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d</a:t>
            </a:r>
            <a:endParaRPr sz="1200"/>
          </a:p>
        </p:txBody>
      </p:sp>
      <p:sp>
        <p:nvSpPr>
          <p:cNvPr id="406" name="Google Shape;406;p28"/>
          <p:cNvSpPr/>
          <p:nvPr/>
        </p:nvSpPr>
        <p:spPr>
          <a:xfrm>
            <a:off x="2671025" y="3385775"/>
            <a:ext cx="775800" cy="42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e</a:t>
            </a:r>
            <a:endParaRPr sz="1200"/>
          </a:p>
        </p:txBody>
      </p:sp>
      <p:cxnSp>
        <p:nvCxnSpPr>
          <p:cNvPr id="407" name="Google Shape;407;p28"/>
          <p:cNvCxnSpPr>
            <a:stCxn id="404" idx="1"/>
            <a:endCxn id="398" idx="3"/>
          </p:cNvCxnSpPr>
          <p:nvPr/>
        </p:nvCxnSpPr>
        <p:spPr>
          <a:xfrm rot="10800000">
            <a:off x="1873000" y="2379113"/>
            <a:ext cx="3333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8" name="Google Shape;408;p28"/>
          <p:cNvCxnSpPr>
            <a:stCxn id="403" idx="1"/>
            <a:endCxn id="397" idx="3"/>
          </p:cNvCxnSpPr>
          <p:nvPr/>
        </p:nvCxnSpPr>
        <p:spPr>
          <a:xfrm rot="10800000">
            <a:off x="997850" y="2680038"/>
            <a:ext cx="1678200" cy="183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9" name="Google Shape;409;p28"/>
          <p:cNvCxnSpPr>
            <a:stCxn id="403" idx="0"/>
          </p:cNvCxnSpPr>
          <p:nvPr/>
        </p:nvCxnSpPr>
        <p:spPr>
          <a:xfrm rot="10800000">
            <a:off x="2982050" y="2401338"/>
            <a:ext cx="81900" cy="249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0" name="Google Shape;410;p28"/>
          <p:cNvCxnSpPr>
            <a:stCxn id="406" idx="0"/>
            <a:endCxn id="403" idx="2"/>
          </p:cNvCxnSpPr>
          <p:nvPr/>
        </p:nvCxnSpPr>
        <p:spPr>
          <a:xfrm flipH="1" rot="10800000">
            <a:off x="3058925" y="3076475"/>
            <a:ext cx="5100" cy="30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1" name="Google Shape;411;p28"/>
          <p:cNvCxnSpPr>
            <a:stCxn id="404" idx="2"/>
            <a:endCxn id="399" idx="0"/>
          </p:cNvCxnSpPr>
          <p:nvPr/>
        </p:nvCxnSpPr>
        <p:spPr>
          <a:xfrm flipH="1">
            <a:off x="1170400" y="2591813"/>
            <a:ext cx="1423800" cy="1437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2" name="Google Shape;412;p28"/>
          <p:cNvCxnSpPr>
            <a:stCxn id="404" idx="2"/>
            <a:endCxn id="402" idx="3"/>
          </p:cNvCxnSpPr>
          <p:nvPr/>
        </p:nvCxnSpPr>
        <p:spPr>
          <a:xfrm flipH="1">
            <a:off x="965500" y="2591813"/>
            <a:ext cx="1628700" cy="87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13" name="Google Shape;413;p28"/>
          <p:cNvSpPr txBox="1"/>
          <p:nvPr/>
        </p:nvSpPr>
        <p:spPr>
          <a:xfrm>
            <a:off x="3862225" y="2707025"/>
            <a:ext cx="38961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Tightly coupled jobs have interdependent processes, and Shared memory.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Requires special physical set up and programing  (PVM or MPI)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14" name="Google Shape;414;p28"/>
          <p:cNvCxnSpPr>
            <a:stCxn id="398" idx="2"/>
            <a:endCxn id="399" idx="0"/>
          </p:cNvCxnSpPr>
          <p:nvPr/>
        </p:nvCxnSpPr>
        <p:spPr>
          <a:xfrm flipH="1">
            <a:off x="1170375" y="2591813"/>
            <a:ext cx="314700" cy="1437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5" name="Google Shape;415;p28"/>
          <p:cNvCxnSpPr>
            <a:endCxn id="402" idx="3"/>
          </p:cNvCxnSpPr>
          <p:nvPr/>
        </p:nvCxnSpPr>
        <p:spPr>
          <a:xfrm flipH="1">
            <a:off x="965475" y="2591813"/>
            <a:ext cx="473700" cy="87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6" name="Google Shape;416;p28"/>
          <p:cNvCxnSpPr>
            <a:stCxn id="398" idx="2"/>
            <a:endCxn id="405" idx="0"/>
          </p:cNvCxnSpPr>
          <p:nvPr/>
        </p:nvCxnSpPr>
        <p:spPr>
          <a:xfrm>
            <a:off x="1485075" y="2591813"/>
            <a:ext cx="849300" cy="1464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7" name="Google Shape;417;p28"/>
          <p:cNvCxnSpPr>
            <a:endCxn id="397" idx="3"/>
          </p:cNvCxnSpPr>
          <p:nvPr/>
        </p:nvCxnSpPr>
        <p:spPr>
          <a:xfrm flipH="1">
            <a:off x="997700" y="2591900"/>
            <a:ext cx="1443900" cy="88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8" name="Google Shape;418;p28"/>
          <p:cNvCxnSpPr>
            <a:endCxn id="404" idx="2"/>
          </p:cNvCxnSpPr>
          <p:nvPr/>
        </p:nvCxnSpPr>
        <p:spPr>
          <a:xfrm rot="10800000">
            <a:off x="2594200" y="2591813"/>
            <a:ext cx="112800" cy="817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9" name="Google Shape;419;p28"/>
          <p:cNvCxnSpPr>
            <a:endCxn id="399" idx="0"/>
          </p:cNvCxnSpPr>
          <p:nvPr/>
        </p:nvCxnSpPr>
        <p:spPr>
          <a:xfrm flipH="1">
            <a:off x="1170425" y="3016475"/>
            <a:ext cx="1504500" cy="1012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0" name="Google Shape;420;p28"/>
          <p:cNvCxnSpPr>
            <a:endCxn id="405" idx="0"/>
          </p:cNvCxnSpPr>
          <p:nvPr/>
        </p:nvCxnSpPr>
        <p:spPr>
          <a:xfrm flipH="1">
            <a:off x="2334425" y="3008813"/>
            <a:ext cx="370500" cy="1047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1" name="Google Shape;421;p28"/>
          <p:cNvCxnSpPr>
            <a:stCxn id="403" idx="1"/>
          </p:cNvCxnSpPr>
          <p:nvPr/>
        </p:nvCxnSpPr>
        <p:spPr>
          <a:xfrm rot="10800000">
            <a:off x="1846550" y="2581338"/>
            <a:ext cx="829500" cy="282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2" name="Google Shape;422;p28"/>
          <p:cNvCxnSpPr>
            <a:stCxn id="403" idx="1"/>
            <a:endCxn id="402" idx="3"/>
          </p:cNvCxnSpPr>
          <p:nvPr/>
        </p:nvCxnSpPr>
        <p:spPr>
          <a:xfrm flipH="1">
            <a:off x="965450" y="2863638"/>
            <a:ext cx="1710600" cy="60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3" name="Google Shape;423;p28"/>
          <p:cNvCxnSpPr/>
          <p:nvPr/>
        </p:nvCxnSpPr>
        <p:spPr>
          <a:xfrm rot="10800000">
            <a:off x="1070000" y="3474263"/>
            <a:ext cx="1633200" cy="12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4" name="Google Shape;424;p28"/>
          <p:cNvCxnSpPr>
            <a:stCxn id="397" idx="3"/>
            <a:endCxn id="405" idx="0"/>
          </p:cNvCxnSpPr>
          <p:nvPr/>
        </p:nvCxnSpPr>
        <p:spPr>
          <a:xfrm>
            <a:off x="997700" y="2680100"/>
            <a:ext cx="1336800" cy="1376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5" name="Google Shape;425;p28"/>
          <p:cNvCxnSpPr>
            <a:stCxn id="406" idx="1"/>
            <a:endCxn id="399" idx="3"/>
          </p:cNvCxnSpPr>
          <p:nvPr/>
        </p:nvCxnSpPr>
        <p:spPr>
          <a:xfrm flipH="1">
            <a:off x="1558325" y="3598475"/>
            <a:ext cx="1112700" cy="642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6" name="Google Shape;426;p28"/>
          <p:cNvCxnSpPr/>
          <p:nvPr/>
        </p:nvCxnSpPr>
        <p:spPr>
          <a:xfrm flipH="1">
            <a:off x="2707050" y="3835075"/>
            <a:ext cx="515700" cy="259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7" name="Google Shape;427;p28"/>
          <p:cNvCxnSpPr>
            <a:stCxn id="406" idx="1"/>
            <a:endCxn id="397" idx="3"/>
          </p:cNvCxnSpPr>
          <p:nvPr/>
        </p:nvCxnSpPr>
        <p:spPr>
          <a:xfrm rot="10800000">
            <a:off x="997625" y="2680175"/>
            <a:ext cx="1673400" cy="918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8" name="Google Shape;428;p28"/>
          <p:cNvCxnSpPr>
            <a:stCxn id="406" idx="1"/>
          </p:cNvCxnSpPr>
          <p:nvPr/>
        </p:nvCxnSpPr>
        <p:spPr>
          <a:xfrm rot="10800000">
            <a:off x="1862825" y="2610275"/>
            <a:ext cx="808200" cy="988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9" name="Google Shape;429;p28"/>
          <p:cNvCxnSpPr>
            <a:stCxn id="405" idx="1"/>
            <a:endCxn id="399" idx="3"/>
          </p:cNvCxnSpPr>
          <p:nvPr/>
        </p:nvCxnSpPr>
        <p:spPr>
          <a:xfrm rot="10800000">
            <a:off x="1558325" y="4241513"/>
            <a:ext cx="388200" cy="27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0" name="Google Shape;430;p28"/>
          <p:cNvCxnSpPr>
            <a:stCxn id="404" idx="2"/>
            <a:endCxn id="405" idx="0"/>
          </p:cNvCxnSpPr>
          <p:nvPr/>
        </p:nvCxnSpPr>
        <p:spPr>
          <a:xfrm flipH="1">
            <a:off x="2334400" y="2591813"/>
            <a:ext cx="259800" cy="1464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1" name="Google Shape;431;p28"/>
          <p:cNvCxnSpPr>
            <a:stCxn id="405" idx="0"/>
            <a:endCxn id="402" idx="3"/>
          </p:cNvCxnSpPr>
          <p:nvPr/>
        </p:nvCxnSpPr>
        <p:spPr>
          <a:xfrm rot="10800000">
            <a:off x="965525" y="3471113"/>
            <a:ext cx="1368900" cy="585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2" name="Google Shape;432;p28"/>
          <p:cNvCxnSpPr>
            <a:endCxn id="402" idx="2"/>
          </p:cNvCxnSpPr>
          <p:nvPr/>
        </p:nvCxnSpPr>
        <p:spPr>
          <a:xfrm rot="10800000">
            <a:off x="577575" y="3683813"/>
            <a:ext cx="236100" cy="365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3" name="Google Shape;433;p28"/>
          <p:cNvCxnSpPr>
            <a:endCxn id="399" idx="0"/>
          </p:cNvCxnSpPr>
          <p:nvPr/>
        </p:nvCxnSpPr>
        <p:spPr>
          <a:xfrm>
            <a:off x="979925" y="2829575"/>
            <a:ext cx="190500" cy="11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Acceleration</a:t>
            </a:r>
            <a:r>
              <a:rPr lang="en"/>
              <a:t>	</a:t>
            </a:r>
            <a:endParaRPr/>
          </a:p>
        </p:txBody>
      </p:sp>
      <p:sp>
        <p:nvSpPr>
          <p:cNvPr id="439" name="Google Shape;439;p29"/>
          <p:cNvSpPr txBox="1"/>
          <p:nvPr>
            <p:ph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Types of HPC </a:t>
            </a:r>
            <a:endParaRPr sz="1100"/>
          </a:p>
        </p:txBody>
      </p:sp>
      <p:sp>
        <p:nvSpPr>
          <p:cNvPr id="440" name="Google Shape;440;p29"/>
          <p:cNvSpPr txBox="1"/>
          <p:nvPr>
            <p:ph idx="4294967295" type="body"/>
          </p:nvPr>
        </p:nvSpPr>
        <p:spPr>
          <a:xfrm>
            <a:off x="311700" y="15422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GPU’s:  c</a:t>
            </a:r>
            <a:r>
              <a:rPr lang="en" sz="1600"/>
              <a:t>ssentially</a:t>
            </a:r>
            <a:r>
              <a:rPr lang="en" sz="1600"/>
              <a:t> a dense t</a:t>
            </a:r>
            <a:r>
              <a:rPr lang="en" sz="1600"/>
              <a:t>ightly</a:t>
            </a:r>
            <a:r>
              <a:rPr lang="en" sz="1600"/>
              <a:t> bound system.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ARM: Single Instruction Multiple Data    (SIMD) vector </a:t>
            </a:r>
            <a:r>
              <a:rPr lang="en" sz="1600"/>
              <a:t>processors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FPGA:  </a:t>
            </a:r>
            <a:r>
              <a:rPr lang="en" sz="1600"/>
              <a:t>Field</a:t>
            </a:r>
            <a:r>
              <a:rPr lang="en" sz="1600"/>
              <a:t> </a:t>
            </a:r>
            <a:r>
              <a:rPr lang="en" sz="1600"/>
              <a:t>Programmable</a:t>
            </a:r>
            <a:r>
              <a:rPr lang="en" sz="1600"/>
              <a:t> Gate arrays</a:t>
            </a:r>
            <a:br>
              <a:rPr lang="en" sz="1600"/>
            </a:br>
            <a:r>
              <a:rPr lang="en" sz="1600"/>
              <a:t>Customizing</a:t>
            </a:r>
            <a:r>
              <a:rPr lang="en" sz="1600"/>
              <a:t> the physical </a:t>
            </a:r>
            <a:r>
              <a:rPr lang="en" sz="1600"/>
              <a:t>structure</a:t>
            </a:r>
            <a:r>
              <a:rPr lang="en" sz="1600"/>
              <a:t> of the chip for specific problem sets.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/>
          <p:nvPr/>
        </p:nvSpPr>
        <p:spPr>
          <a:xfrm>
            <a:off x="805700" y="1017725"/>
            <a:ext cx="12483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Headnode0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5411975" y="2151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5411975" y="3353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5411975" y="2752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cxnSp>
        <p:nvCxnSpPr>
          <p:cNvPr id="449" name="Google Shape;449;p30"/>
          <p:cNvCxnSpPr/>
          <p:nvPr/>
        </p:nvCxnSpPr>
        <p:spPr>
          <a:xfrm flipH="1">
            <a:off x="4859900" y="1633013"/>
            <a:ext cx="12900" cy="29175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0"/>
          <p:cNvCxnSpPr/>
          <p:nvPr/>
        </p:nvCxnSpPr>
        <p:spPr>
          <a:xfrm>
            <a:off x="580100" y="1633013"/>
            <a:ext cx="7070700" cy="30000"/>
          </a:xfrm>
          <a:prstGeom prst="straightConnector1">
            <a:avLst/>
          </a:prstGeom>
          <a:noFill/>
          <a:ln cap="flat" cmpd="sng" w="1143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0"/>
          <p:cNvCxnSpPr>
            <a:stCxn id="446" idx="1"/>
          </p:cNvCxnSpPr>
          <p:nvPr/>
        </p:nvCxnSpPr>
        <p:spPr>
          <a:xfrm rot="10800000">
            <a:off x="4930775" y="2352563"/>
            <a:ext cx="481200" cy="4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0"/>
          <p:cNvCxnSpPr/>
          <p:nvPr/>
        </p:nvCxnSpPr>
        <p:spPr>
          <a:xfrm rot="10800000">
            <a:off x="4894288" y="2984388"/>
            <a:ext cx="4962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0"/>
          <p:cNvCxnSpPr/>
          <p:nvPr/>
        </p:nvCxnSpPr>
        <p:spPr>
          <a:xfrm rot="10800000">
            <a:off x="4866275" y="3590113"/>
            <a:ext cx="5457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0"/>
          <p:cNvSpPr/>
          <p:nvPr/>
        </p:nvSpPr>
        <p:spPr>
          <a:xfrm>
            <a:off x="2095875" y="1017725"/>
            <a:ext cx="12483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Headnode2</a:t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5825350" y="4172500"/>
            <a:ext cx="774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5825350" y="4374250"/>
            <a:ext cx="774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3173100" y="2200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</a:t>
            </a:r>
            <a:r>
              <a:rPr lang="en"/>
              <a:t> Node</a:t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3173100" y="3402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</a:t>
            </a:r>
            <a:r>
              <a:rPr lang="en"/>
              <a:t>Node</a:t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3173100" y="2801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</a:t>
            </a:r>
            <a:r>
              <a:rPr lang="en"/>
              <a:t>Node</a:t>
            </a:r>
            <a:endParaRPr/>
          </a:p>
        </p:txBody>
      </p:sp>
      <p:cxnSp>
        <p:nvCxnSpPr>
          <p:cNvPr id="460" name="Google Shape;460;p30"/>
          <p:cNvCxnSpPr/>
          <p:nvPr/>
        </p:nvCxnSpPr>
        <p:spPr>
          <a:xfrm flipH="1">
            <a:off x="2629725" y="1682288"/>
            <a:ext cx="4200" cy="28683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0"/>
          <p:cNvCxnSpPr>
            <a:stCxn id="457" idx="1"/>
          </p:cNvCxnSpPr>
          <p:nvPr/>
        </p:nvCxnSpPr>
        <p:spPr>
          <a:xfrm flipH="1">
            <a:off x="2691900" y="2442338"/>
            <a:ext cx="481200" cy="4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0"/>
          <p:cNvCxnSpPr/>
          <p:nvPr/>
        </p:nvCxnSpPr>
        <p:spPr>
          <a:xfrm rot="10800000">
            <a:off x="2674775" y="2990563"/>
            <a:ext cx="545700" cy="2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0"/>
          <p:cNvCxnSpPr/>
          <p:nvPr/>
        </p:nvCxnSpPr>
        <p:spPr>
          <a:xfrm rot="10800000">
            <a:off x="2627400" y="3639388"/>
            <a:ext cx="5457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0"/>
          <p:cNvSpPr/>
          <p:nvPr/>
        </p:nvSpPr>
        <p:spPr>
          <a:xfrm>
            <a:off x="120268" y="2624155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5" name="Google Shape;465;p30"/>
          <p:cNvSpPr/>
          <p:nvPr/>
        </p:nvSpPr>
        <p:spPr>
          <a:xfrm>
            <a:off x="603539" y="2432216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6" name="Google Shape;466;p30"/>
          <p:cNvSpPr/>
          <p:nvPr/>
        </p:nvSpPr>
        <p:spPr>
          <a:xfrm>
            <a:off x="429809" y="3619780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467" name="Google Shape;467;p30"/>
          <p:cNvCxnSpPr>
            <a:endCxn id="464" idx="0"/>
          </p:cNvCxnSpPr>
          <p:nvPr/>
        </p:nvCxnSpPr>
        <p:spPr>
          <a:xfrm flipH="1">
            <a:off x="334468" y="2560855"/>
            <a:ext cx="269100" cy="6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8" name="Google Shape;468;p30"/>
          <p:cNvCxnSpPr>
            <a:stCxn id="469" idx="0"/>
          </p:cNvCxnSpPr>
          <p:nvPr/>
        </p:nvCxnSpPr>
        <p:spPr>
          <a:xfrm flipH="1" rot="10800000">
            <a:off x="316675" y="2895184"/>
            <a:ext cx="6300" cy="233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0" name="Google Shape;470;p30"/>
          <p:cNvSpPr/>
          <p:nvPr/>
        </p:nvSpPr>
        <p:spPr>
          <a:xfrm>
            <a:off x="1475294" y="2741197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1" name="Google Shape;471;p30"/>
          <p:cNvSpPr/>
          <p:nvPr/>
        </p:nvSpPr>
        <p:spPr>
          <a:xfrm>
            <a:off x="1215928" y="2432216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9" name="Google Shape;469;p30"/>
          <p:cNvSpPr/>
          <p:nvPr/>
        </p:nvSpPr>
        <p:spPr>
          <a:xfrm>
            <a:off x="102475" y="3128584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2" name="Google Shape;472;p30"/>
          <p:cNvSpPr/>
          <p:nvPr/>
        </p:nvSpPr>
        <p:spPr>
          <a:xfrm>
            <a:off x="1174721" y="3628493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3" name="Google Shape;473;p30"/>
          <p:cNvSpPr/>
          <p:nvPr/>
        </p:nvSpPr>
        <p:spPr>
          <a:xfrm>
            <a:off x="1472519" y="3209803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474" name="Google Shape;474;p30"/>
          <p:cNvCxnSpPr>
            <a:stCxn id="471" idx="1"/>
            <a:endCxn id="465" idx="3"/>
          </p:cNvCxnSpPr>
          <p:nvPr/>
        </p:nvCxnSpPr>
        <p:spPr>
          <a:xfrm rot="10800000">
            <a:off x="1032028" y="2567966"/>
            <a:ext cx="1839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5" name="Google Shape;475;p30"/>
          <p:cNvCxnSpPr>
            <a:stCxn id="470" idx="1"/>
            <a:endCxn id="464" idx="3"/>
          </p:cNvCxnSpPr>
          <p:nvPr/>
        </p:nvCxnSpPr>
        <p:spPr>
          <a:xfrm rot="10800000">
            <a:off x="548594" y="2759947"/>
            <a:ext cx="926700" cy="117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6" name="Google Shape;476;p30"/>
          <p:cNvCxnSpPr>
            <a:stCxn id="470" idx="0"/>
          </p:cNvCxnSpPr>
          <p:nvPr/>
        </p:nvCxnSpPr>
        <p:spPr>
          <a:xfrm rot="10800000">
            <a:off x="1644194" y="2582197"/>
            <a:ext cx="45300" cy="15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7" name="Google Shape;477;p30"/>
          <p:cNvCxnSpPr>
            <a:stCxn id="473" idx="0"/>
            <a:endCxn id="470" idx="2"/>
          </p:cNvCxnSpPr>
          <p:nvPr/>
        </p:nvCxnSpPr>
        <p:spPr>
          <a:xfrm flipH="1" rot="10800000">
            <a:off x="1686719" y="3012703"/>
            <a:ext cx="2700" cy="197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8" name="Google Shape;478;p30"/>
          <p:cNvCxnSpPr>
            <a:stCxn id="471" idx="2"/>
            <a:endCxn id="466" idx="0"/>
          </p:cNvCxnSpPr>
          <p:nvPr/>
        </p:nvCxnSpPr>
        <p:spPr>
          <a:xfrm flipH="1">
            <a:off x="644128" y="2703716"/>
            <a:ext cx="786000" cy="916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9" name="Google Shape;479;p30"/>
          <p:cNvCxnSpPr>
            <a:stCxn id="471" idx="2"/>
            <a:endCxn id="469" idx="3"/>
          </p:cNvCxnSpPr>
          <p:nvPr/>
        </p:nvCxnSpPr>
        <p:spPr>
          <a:xfrm flipH="1">
            <a:off x="530728" y="2703716"/>
            <a:ext cx="899400" cy="560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0" name="Google Shape;480;p30"/>
          <p:cNvCxnSpPr>
            <a:stCxn id="465" idx="2"/>
            <a:endCxn id="466" idx="0"/>
          </p:cNvCxnSpPr>
          <p:nvPr/>
        </p:nvCxnSpPr>
        <p:spPr>
          <a:xfrm flipH="1">
            <a:off x="644039" y="2703716"/>
            <a:ext cx="173700" cy="916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1" name="Google Shape;481;p30"/>
          <p:cNvCxnSpPr>
            <a:endCxn id="469" idx="3"/>
          </p:cNvCxnSpPr>
          <p:nvPr/>
        </p:nvCxnSpPr>
        <p:spPr>
          <a:xfrm flipH="1">
            <a:off x="530875" y="2703634"/>
            <a:ext cx="261600" cy="560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2" name="Google Shape;482;p30"/>
          <p:cNvCxnSpPr>
            <a:stCxn id="465" idx="2"/>
            <a:endCxn id="472" idx="0"/>
          </p:cNvCxnSpPr>
          <p:nvPr/>
        </p:nvCxnSpPr>
        <p:spPr>
          <a:xfrm>
            <a:off x="817739" y="2703716"/>
            <a:ext cx="571200" cy="924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3" name="Google Shape;483;p30"/>
          <p:cNvCxnSpPr>
            <a:endCxn id="464" idx="3"/>
          </p:cNvCxnSpPr>
          <p:nvPr/>
        </p:nvCxnSpPr>
        <p:spPr>
          <a:xfrm flipH="1">
            <a:off x="548668" y="2703805"/>
            <a:ext cx="797400" cy="56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4" name="Google Shape;484;p30"/>
          <p:cNvCxnSpPr>
            <a:endCxn id="471" idx="2"/>
          </p:cNvCxnSpPr>
          <p:nvPr/>
        </p:nvCxnSpPr>
        <p:spPr>
          <a:xfrm rot="10800000">
            <a:off x="1430128" y="2703716"/>
            <a:ext cx="62400" cy="521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5" name="Google Shape;485;p30"/>
          <p:cNvCxnSpPr>
            <a:endCxn id="466" idx="0"/>
          </p:cNvCxnSpPr>
          <p:nvPr/>
        </p:nvCxnSpPr>
        <p:spPr>
          <a:xfrm flipH="1">
            <a:off x="644009" y="2974480"/>
            <a:ext cx="830700" cy="645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6" name="Google Shape;486;p30"/>
          <p:cNvCxnSpPr>
            <a:endCxn id="472" idx="0"/>
          </p:cNvCxnSpPr>
          <p:nvPr/>
        </p:nvCxnSpPr>
        <p:spPr>
          <a:xfrm flipH="1">
            <a:off x="1388921" y="2960393"/>
            <a:ext cx="204600" cy="668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7" name="Google Shape;487;p30"/>
          <p:cNvCxnSpPr>
            <a:stCxn id="470" idx="1"/>
          </p:cNvCxnSpPr>
          <p:nvPr/>
        </p:nvCxnSpPr>
        <p:spPr>
          <a:xfrm rot="10800000">
            <a:off x="1017194" y="2696947"/>
            <a:ext cx="458100" cy="180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8" name="Google Shape;488;p30"/>
          <p:cNvCxnSpPr>
            <a:stCxn id="470" idx="1"/>
            <a:endCxn id="469" idx="3"/>
          </p:cNvCxnSpPr>
          <p:nvPr/>
        </p:nvCxnSpPr>
        <p:spPr>
          <a:xfrm flipH="1">
            <a:off x="530894" y="2876947"/>
            <a:ext cx="944400" cy="387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9" name="Google Shape;489;p30"/>
          <p:cNvCxnSpPr/>
          <p:nvPr/>
        </p:nvCxnSpPr>
        <p:spPr>
          <a:xfrm rot="10800000">
            <a:off x="588484" y="3266234"/>
            <a:ext cx="901800" cy="79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0" name="Google Shape;490;p30"/>
          <p:cNvCxnSpPr>
            <a:stCxn id="464" idx="3"/>
            <a:endCxn id="472" idx="0"/>
          </p:cNvCxnSpPr>
          <p:nvPr/>
        </p:nvCxnSpPr>
        <p:spPr>
          <a:xfrm>
            <a:off x="548668" y="2759905"/>
            <a:ext cx="840300" cy="868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1" name="Google Shape;491;p30"/>
          <p:cNvCxnSpPr>
            <a:stCxn id="473" idx="1"/>
            <a:endCxn id="466" idx="3"/>
          </p:cNvCxnSpPr>
          <p:nvPr/>
        </p:nvCxnSpPr>
        <p:spPr>
          <a:xfrm flipH="1">
            <a:off x="858119" y="3345553"/>
            <a:ext cx="614400" cy="410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2" name="Google Shape;492;p30"/>
          <p:cNvCxnSpPr/>
          <p:nvPr/>
        </p:nvCxnSpPr>
        <p:spPr>
          <a:xfrm flipH="1">
            <a:off x="1492447" y="3496321"/>
            <a:ext cx="284700" cy="165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3" name="Google Shape;493;p30"/>
          <p:cNvCxnSpPr>
            <a:stCxn id="473" idx="1"/>
            <a:endCxn id="464" idx="3"/>
          </p:cNvCxnSpPr>
          <p:nvPr/>
        </p:nvCxnSpPr>
        <p:spPr>
          <a:xfrm rot="10800000">
            <a:off x="548519" y="2759953"/>
            <a:ext cx="924000" cy="585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4" name="Google Shape;494;p30"/>
          <p:cNvCxnSpPr>
            <a:stCxn id="473" idx="1"/>
          </p:cNvCxnSpPr>
          <p:nvPr/>
        </p:nvCxnSpPr>
        <p:spPr>
          <a:xfrm rot="10800000">
            <a:off x="1026419" y="2715253"/>
            <a:ext cx="446100" cy="630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5" name="Google Shape;495;p30"/>
          <p:cNvCxnSpPr>
            <a:stCxn id="472" idx="1"/>
            <a:endCxn id="466" idx="3"/>
          </p:cNvCxnSpPr>
          <p:nvPr/>
        </p:nvCxnSpPr>
        <p:spPr>
          <a:xfrm rot="10800000">
            <a:off x="858221" y="3755543"/>
            <a:ext cx="316500" cy="8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6" name="Google Shape;496;p30"/>
          <p:cNvCxnSpPr>
            <a:stCxn id="471" idx="2"/>
            <a:endCxn id="472" idx="0"/>
          </p:cNvCxnSpPr>
          <p:nvPr/>
        </p:nvCxnSpPr>
        <p:spPr>
          <a:xfrm flipH="1">
            <a:off x="1389028" y="2703716"/>
            <a:ext cx="41100" cy="924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7" name="Google Shape;497;p30"/>
          <p:cNvCxnSpPr>
            <a:stCxn id="472" idx="0"/>
            <a:endCxn id="469" idx="3"/>
          </p:cNvCxnSpPr>
          <p:nvPr/>
        </p:nvCxnSpPr>
        <p:spPr>
          <a:xfrm rot="10800000">
            <a:off x="530921" y="3264293"/>
            <a:ext cx="858000" cy="36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8" name="Google Shape;498;p30"/>
          <p:cNvCxnSpPr>
            <a:endCxn id="469" idx="2"/>
          </p:cNvCxnSpPr>
          <p:nvPr/>
        </p:nvCxnSpPr>
        <p:spPr>
          <a:xfrm rot="10800000">
            <a:off x="316675" y="3400084"/>
            <a:ext cx="130500" cy="233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9" name="Google Shape;499;p30"/>
          <p:cNvCxnSpPr>
            <a:endCxn id="466" idx="0"/>
          </p:cNvCxnSpPr>
          <p:nvPr/>
        </p:nvCxnSpPr>
        <p:spPr>
          <a:xfrm>
            <a:off x="538709" y="2855080"/>
            <a:ext cx="105300" cy="764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00" name="Google Shape;500;p30"/>
          <p:cNvCxnSpPr/>
          <p:nvPr/>
        </p:nvCxnSpPr>
        <p:spPr>
          <a:xfrm flipH="1">
            <a:off x="1082925" y="1606088"/>
            <a:ext cx="27000" cy="28734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30"/>
          <p:cNvSpPr/>
          <p:nvPr/>
        </p:nvSpPr>
        <p:spPr>
          <a:xfrm>
            <a:off x="4274509" y="225124"/>
            <a:ext cx="1093200" cy="11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Storage</a:t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>
            <a:off x="7650859" y="1082524"/>
            <a:ext cx="1093200" cy="11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Networked </a:t>
            </a:r>
            <a:br>
              <a:rPr lang="en"/>
            </a:br>
            <a:r>
              <a:rPr lang="en"/>
              <a:t>storage</a:t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>
            <a:off x="7532675" y="24053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</a:t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>
            <a:off x="7532675" y="30063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 </a:t>
            </a:r>
            <a:endParaRPr/>
          </a:p>
        </p:txBody>
      </p:sp>
      <p:cxnSp>
        <p:nvCxnSpPr>
          <p:cNvPr id="505" name="Google Shape;505;p30"/>
          <p:cNvCxnSpPr/>
          <p:nvPr/>
        </p:nvCxnSpPr>
        <p:spPr>
          <a:xfrm>
            <a:off x="6980475" y="1759625"/>
            <a:ext cx="0" cy="30447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0"/>
          <p:cNvCxnSpPr>
            <a:stCxn id="503" idx="1"/>
          </p:cNvCxnSpPr>
          <p:nvPr/>
        </p:nvCxnSpPr>
        <p:spPr>
          <a:xfrm flipH="1">
            <a:off x="7064375" y="2646838"/>
            <a:ext cx="468300" cy="2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0"/>
          <p:cNvCxnSpPr/>
          <p:nvPr/>
        </p:nvCxnSpPr>
        <p:spPr>
          <a:xfrm rot="10800000">
            <a:off x="7049100" y="3230263"/>
            <a:ext cx="4962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0"/>
          <p:cNvCxnSpPr>
            <a:stCxn id="445" idx="2"/>
          </p:cNvCxnSpPr>
          <p:nvPr/>
        </p:nvCxnSpPr>
        <p:spPr>
          <a:xfrm>
            <a:off x="1429850" y="1356125"/>
            <a:ext cx="110700" cy="20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0"/>
          <p:cNvCxnSpPr>
            <a:stCxn id="454" idx="2"/>
          </p:cNvCxnSpPr>
          <p:nvPr/>
        </p:nvCxnSpPr>
        <p:spPr>
          <a:xfrm flipH="1">
            <a:off x="2468625" y="1356125"/>
            <a:ext cx="251400" cy="2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30"/>
          <p:cNvSpPr txBox="1"/>
          <p:nvPr/>
        </p:nvSpPr>
        <p:spPr>
          <a:xfrm>
            <a:off x="1650050" y="412500"/>
            <a:ext cx="371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/>
          <p:nvPr/>
        </p:nvSpPr>
        <p:spPr>
          <a:xfrm>
            <a:off x="805700" y="1017725"/>
            <a:ext cx="12483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Headnode0</a:t>
            </a:r>
            <a:endParaRPr/>
          </a:p>
        </p:txBody>
      </p:sp>
      <p:sp>
        <p:nvSpPr>
          <p:cNvPr id="516" name="Google Shape;516;p31"/>
          <p:cNvSpPr/>
          <p:nvPr/>
        </p:nvSpPr>
        <p:spPr>
          <a:xfrm>
            <a:off x="5411975" y="2151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sp>
        <p:nvSpPr>
          <p:cNvPr id="517" name="Google Shape;517;p31"/>
          <p:cNvSpPr/>
          <p:nvPr/>
        </p:nvSpPr>
        <p:spPr>
          <a:xfrm>
            <a:off x="5411975" y="3353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sp>
        <p:nvSpPr>
          <p:cNvPr id="518" name="Google Shape;518;p31"/>
          <p:cNvSpPr/>
          <p:nvPr/>
        </p:nvSpPr>
        <p:spPr>
          <a:xfrm>
            <a:off x="5411975" y="2752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cxnSp>
        <p:nvCxnSpPr>
          <p:cNvPr id="519" name="Google Shape;519;p31"/>
          <p:cNvCxnSpPr/>
          <p:nvPr/>
        </p:nvCxnSpPr>
        <p:spPr>
          <a:xfrm flipH="1">
            <a:off x="4859900" y="1633013"/>
            <a:ext cx="12900" cy="29175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1"/>
          <p:cNvCxnSpPr/>
          <p:nvPr/>
        </p:nvCxnSpPr>
        <p:spPr>
          <a:xfrm>
            <a:off x="580100" y="1633013"/>
            <a:ext cx="7070700" cy="30000"/>
          </a:xfrm>
          <a:prstGeom prst="straightConnector1">
            <a:avLst/>
          </a:prstGeom>
          <a:noFill/>
          <a:ln cap="flat" cmpd="sng" w="1143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1"/>
          <p:cNvCxnSpPr>
            <a:stCxn id="516" idx="1"/>
          </p:cNvCxnSpPr>
          <p:nvPr/>
        </p:nvCxnSpPr>
        <p:spPr>
          <a:xfrm rot="10800000">
            <a:off x="4930775" y="2352563"/>
            <a:ext cx="481200" cy="4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1"/>
          <p:cNvCxnSpPr/>
          <p:nvPr/>
        </p:nvCxnSpPr>
        <p:spPr>
          <a:xfrm rot="10800000">
            <a:off x="4894288" y="2984388"/>
            <a:ext cx="4962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1"/>
          <p:cNvCxnSpPr/>
          <p:nvPr/>
        </p:nvCxnSpPr>
        <p:spPr>
          <a:xfrm rot="10800000">
            <a:off x="4866275" y="3590113"/>
            <a:ext cx="5457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31"/>
          <p:cNvSpPr/>
          <p:nvPr/>
        </p:nvSpPr>
        <p:spPr>
          <a:xfrm>
            <a:off x="2095875" y="1017725"/>
            <a:ext cx="12483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Headnode2</a:t>
            </a:r>
            <a:endParaRPr/>
          </a:p>
        </p:txBody>
      </p:sp>
      <p:sp>
        <p:nvSpPr>
          <p:cNvPr id="525" name="Google Shape;525;p31"/>
          <p:cNvSpPr/>
          <p:nvPr/>
        </p:nvSpPr>
        <p:spPr>
          <a:xfrm>
            <a:off x="5825350" y="4172500"/>
            <a:ext cx="774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1"/>
          <p:cNvSpPr/>
          <p:nvPr/>
        </p:nvSpPr>
        <p:spPr>
          <a:xfrm>
            <a:off x="5825350" y="4374250"/>
            <a:ext cx="774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1"/>
          <p:cNvSpPr/>
          <p:nvPr/>
        </p:nvSpPr>
        <p:spPr>
          <a:xfrm>
            <a:off x="3173100" y="2200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 Node</a:t>
            </a:r>
            <a:endParaRPr/>
          </a:p>
        </p:txBody>
      </p:sp>
      <p:sp>
        <p:nvSpPr>
          <p:cNvPr id="528" name="Google Shape;528;p31"/>
          <p:cNvSpPr/>
          <p:nvPr/>
        </p:nvSpPr>
        <p:spPr>
          <a:xfrm>
            <a:off x="3173100" y="3402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Node</a:t>
            </a:r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3173100" y="2801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Node</a:t>
            </a:r>
            <a:endParaRPr/>
          </a:p>
        </p:txBody>
      </p:sp>
      <p:cxnSp>
        <p:nvCxnSpPr>
          <p:cNvPr id="530" name="Google Shape;530;p31"/>
          <p:cNvCxnSpPr/>
          <p:nvPr/>
        </p:nvCxnSpPr>
        <p:spPr>
          <a:xfrm flipH="1">
            <a:off x="2629725" y="1682288"/>
            <a:ext cx="4200" cy="28683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1"/>
          <p:cNvCxnSpPr>
            <a:stCxn id="527" idx="1"/>
          </p:cNvCxnSpPr>
          <p:nvPr/>
        </p:nvCxnSpPr>
        <p:spPr>
          <a:xfrm flipH="1">
            <a:off x="2691900" y="2442338"/>
            <a:ext cx="481200" cy="4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1"/>
          <p:cNvCxnSpPr/>
          <p:nvPr/>
        </p:nvCxnSpPr>
        <p:spPr>
          <a:xfrm rot="10800000">
            <a:off x="2674775" y="2990563"/>
            <a:ext cx="545700" cy="2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1"/>
          <p:cNvCxnSpPr/>
          <p:nvPr/>
        </p:nvCxnSpPr>
        <p:spPr>
          <a:xfrm rot="10800000">
            <a:off x="2627400" y="3639388"/>
            <a:ext cx="5457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31"/>
          <p:cNvSpPr/>
          <p:nvPr/>
        </p:nvSpPr>
        <p:spPr>
          <a:xfrm>
            <a:off x="120268" y="2624155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5" name="Google Shape;535;p31"/>
          <p:cNvSpPr/>
          <p:nvPr/>
        </p:nvSpPr>
        <p:spPr>
          <a:xfrm>
            <a:off x="603539" y="2432216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6" name="Google Shape;536;p31"/>
          <p:cNvSpPr/>
          <p:nvPr/>
        </p:nvSpPr>
        <p:spPr>
          <a:xfrm>
            <a:off x="429809" y="3619780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37" name="Google Shape;537;p31"/>
          <p:cNvCxnSpPr>
            <a:endCxn id="534" idx="0"/>
          </p:cNvCxnSpPr>
          <p:nvPr/>
        </p:nvCxnSpPr>
        <p:spPr>
          <a:xfrm flipH="1">
            <a:off x="334468" y="2560855"/>
            <a:ext cx="269100" cy="6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38" name="Google Shape;538;p31"/>
          <p:cNvCxnSpPr>
            <a:stCxn id="539" idx="0"/>
          </p:cNvCxnSpPr>
          <p:nvPr/>
        </p:nvCxnSpPr>
        <p:spPr>
          <a:xfrm flipH="1" rot="10800000">
            <a:off x="316675" y="2895184"/>
            <a:ext cx="6300" cy="233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0" name="Google Shape;540;p31"/>
          <p:cNvSpPr/>
          <p:nvPr/>
        </p:nvSpPr>
        <p:spPr>
          <a:xfrm>
            <a:off x="1475294" y="2741197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1" name="Google Shape;541;p31"/>
          <p:cNvSpPr/>
          <p:nvPr/>
        </p:nvSpPr>
        <p:spPr>
          <a:xfrm>
            <a:off x="1215928" y="2432216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9" name="Google Shape;539;p31"/>
          <p:cNvSpPr/>
          <p:nvPr/>
        </p:nvSpPr>
        <p:spPr>
          <a:xfrm>
            <a:off x="102475" y="3128584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2" name="Google Shape;542;p31"/>
          <p:cNvSpPr/>
          <p:nvPr/>
        </p:nvSpPr>
        <p:spPr>
          <a:xfrm>
            <a:off x="1174721" y="3628493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3" name="Google Shape;543;p31"/>
          <p:cNvSpPr/>
          <p:nvPr/>
        </p:nvSpPr>
        <p:spPr>
          <a:xfrm>
            <a:off x="1472519" y="3209803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44" name="Google Shape;544;p31"/>
          <p:cNvCxnSpPr>
            <a:stCxn id="541" idx="1"/>
            <a:endCxn id="535" idx="3"/>
          </p:cNvCxnSpPr>
          <p:nvPr/>
        </p:nvCxnSpPr>
        <p:spPr>
          <a:xfrm rot="10800000">
            <a:off x="1032028" y="2567966"/>
            <a:ext cx="1839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5" name="Google Shape;545;p31"/>
          <p:cNvCxnSpPr>
            <a:stCxn id="540" idx="1"/>
            <a:endCxn id="534" idx="3"/>
          </p:cNvCxnSpPr>
          <p:nvPr/>
        </p:nvCxnSpPr>
        <p:spPr>
          <a:xfrm rot="10800000">
            <a:off x="548594" y="2759947"/>
            <a:ext cx="926700" cy="117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6" name="Google Shape;546;p31"/>
          <p:cNvCxnSpPr>
            <a:stCxn id="540" idx="0"/>
          </p:cNvCxnSpPr>
          <p:nvPr/>
        </p:nvCxnSpPr>
        <p:spPr>
          <a:xfrm rot="10800000">
            <a:off x="1644194" y="2582197"/>
            <a:ext cx="45300" cy="15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7" name="Google Shape;547;p31"/>
          <p:cNvCxnSpPr>
            <a:stCxn id="543" idx="0"/>
            <a:endCxn id="540" idx="2"/>
          </p:cNvCxnSpPr>
          <p:nvPr/>
        </p:nvCxnSpPr>
        <p:spPr>
          <a:xfrm flipH="1" rot="10800000">
            <a:off x="1686719" y="3012703"/>
            <a:ext cx="2700" cy="197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8" name="Google Shape;548;p31"/>
          <p:cNvCxnSpPr>
            <a:stCxn id="541" idx="2"/>
            <a:endCxn id="536" idx="0"/>
          </p:cNvCxnSpPr>
          <p:nvPr/>
        </p:nvCxnSpPr>
        <p:spPr>
          <a:xfrm flipH="1">
            <a:off x="644128" y="2703716"/>
            <a:ext cx="786000" cy="916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9" name="Google Shape;549;p31"/>
          <p:cNvCxnSpPr>
            <a:stCxn id="541" idx="2"/>
            <a:endCxn id="539" idx="3"/>
          </p:cNvCxnSpPr>
          <p:nvPr/>
        </p:nvCxnSpPr>
        <p:spPr>
          <a:xfrm flipH="1">
            <a:off x="530728" y="2703716"/>
            <a:ext cx="899400" cy="560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0" name="Google Shape;550;p31"/>
          <p:cNvCxnSpPr>
            <a:stCxn id="535" idx="2"/>
            <a:endCxn id="536" idx="0"/>
          </p:cNvCxnSpPr>
          <p:nvPr/>
        </p:nvCxnSpPr>
        <p:spPr>
          <a:xfrm flipH="1">
            <a:off x="644039" y="2703716"/>
            <a:ext cx="173700" cy="916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1" name="Google Shape;551;p31"/>
          <p:cNvCxnSpPr>
            <a:endCxn id="539" idx="3"/>
          </p:cNvCxnSpPr>
          <p:nvPr/>
        </p:nvCxnSpPr>
        <p:spPr>
          <a:xfrm flipH="1">
            <a:off x="530875" y="2703634"/>
            <a:ext cx="261600" cy="560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2" name="Google Shape;552;p31"/>
          <p:cNvCxnSpPr>
            <a:stCxn id="535" idx="2"/>
            <a:endCxn id="542" idx="0"/>
          </p:cNvCxnSpPr>
          <p:nvPr/>
        </p:nvCxnSpPr>
        <p:spPr>
          <a:xfrm>
            <a:off x="817739" y="2703716"/>
            <a:ext cx="571200" cy="924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3" name="Google Shape;553;p31"/>
          <p:cNvCxnSpPr>
            <a:endCxn id="534" idx="3"/>
          </p:cNvCxnSpPr>
          <p:nvPr/>
        </p:nvCxnSpPr>
        <p:spPr>
          <a:xfrm flipH="1">
            <a:off x="548668" y="2703805"/>
            <a:ext cx="797400" cy="56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4" name="Google Shape;554;p31"/>
          <p:cNvCxnSpPr>
            <a:endCxn id="541" idx="2"/>
          </p:cNvCxnSpPr>
          <p:nvPr/>
        </p:nvCxnSpPr>
        <p:spPr>
          <a:xfrm rot="10800000">
            <a:off x="1430128" y="2703716"/>
            <a:ext cx="62400" cy="521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5" name="Google Shape;555;p31"/>
          <p:cNvCxnSpPr>
            <a:endCxn id="536" idx="0"/>
          </p:cNvCxnSpPr>
          <p:nvPr/>
        </p:nvCxnSpPr>
        <p:spPr>
          <a:xfrm flipH="1">
            <a:off x="644009" y="2974480"/>
            <a:ext cx="830700" cy="645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6" name="Google Shape;556;p31"/>
          <p:cNvCxnSpPr>
            <a:endCxn id="542" idx="0"/>
          </p:cNvCxnSpPr>
          <p:nvPr/>
        </p:nvCxnSpPr>
        <p:spPr>
          <a:xfrm flipH="1">
            <a:off x="1388921" y="2960393"/>
            <a:ext cx="204600" cy="668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7" name="Google Shape;557;p31"/>
          <p:cNvCxnSpPr>
            <a:stCxn id="540" idx="1"/>
          </p:cNvCxnSpPr>
          <p:nvPr/>
        </p:nvCxnSpPr>
        <p:spPr>
          <a:xfrm rot="10800000">
            <a:off x="1017194" y="2696947"/>
            <a:ext cx="458100" cy="180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8" name="Google Shape;558;p31"/>
          <p:cNvCxnSpPr>
            <a:stCxn id="540" idx="1"/>
            <a:endCxn id="539" idx="3"/>
          </p:cNvCxnSpPr>
          <p:nvPr/>
        </p:nvCxnSpPr>
        <p:spPr>
          <a:xfrm flipH="1">
            <a:off x="530894" y="2876947"/>
            <a:ext cx="944400" cy="387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9" name="Google Shape;559;p31"/>
          <p:cNvCxnSpPr/>
          <p:nvPr/>
        </p:nvCxnSpPr>
        <p:spPr>
          <a:xfrm rot="10800000">
            <a:off x="588484" y="3266234"/>
            <a:ext cx="901800" cy="79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0" name="Google Shape;560;p31"/>
          <p:cNvCxnSpPr>
            <a:stCxn id="534" idx="3"/>
            <a:endCxn id="542" idx="0"/>
          </p:cNvCxnSpPr>
          <p:nvPr/>
        </p:nvCxnSpPr>
        <p:spPr>
          <a:xfrm>
            <a:off x="548668" y="2759905"/>
            <a:ext cx="840300" cy="868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1" name="Google Shape;561;p31"/>
          <p:cNvCxnSpPr>
            <a:stCxn id="543" idx="1"/>
            <a:endCxn id="536" idx="3"/>
          </p:cNvCxnSpPr>
          <p:nvPr/>
        </p:nvCxnSpPr>
        <p:spPr>
          <a:xfrm flipH="1">
            <a:off x="858119" y="3345553"/>
            <a:ext cx="614400" cy="410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2" name="Google Shape;562;p31"/>
          <p:cNvCxnSpPr/>
          <p:nvPr/>
        </p:nvCxnSpPr>
        <p:spPr>
          <a:xfrm flipH="1">
            <a:off x="1492447" y="3496321"/>
            <a:ext cx="284700" cy="165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3" name="Google Shape;563;p31"/>
          <p:cNvCxnSpPr>
            <a:stCxn id="543" idx="1"/>
            <a:endCxn id="534" idx="3"/>
          </p:cNvCxnSpPr>
          <p:nvPr/>
        </p:nvCxnSpPr>
        <p:spPr>
          <a:xfrm rot="10800000">
            <a:off x="548519" y="2759953"/>
            <a:ext cx="924000" cy="585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4" name="Google Shape;564;p31"/>
          <p:cNvCxnSpPr>
            <a:stCxn id="543" idx="1"/>
          </p:cNvCxnSpPr>
          <p:nvPr/>
        </p:nvCxnSpPr>
        <p:spPr>
          <a:xfrm rot="10800000">
            <a:off x="1026419" y="2715253"/>
            <a:ext cx="446100" cy="630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5" name="Google Shape;565;p31"/>
          <p:cNvCxnSpPr>
            <a:stCxn id="542" idx="1"/>
            <a:endCxn id="536" idx="3"/>
          </p:cNvCxnSpPr>
          <p:nvPr/>
        </p:nvCxnSpPr>
        <p:spPr>
          <a:xfrm rot="10800000">
            <a:off x="858221" y="3755543"/>
            <a:ext cx="316500" cy="8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6" name="Google Shape;566;p31"/>
          <p:cNvCxnSpPr>
            <a:stCxn id="541" idx="2"/>
            <a:endCxn id="542" idx="0"/>
          </p:cNvCxnSpPr>
          <p:nvPr/>
        </p:nvCxnSpPr>
        <p:spPr>
          <a:xfrm flipH="1">
            <a:off x="1389028" y="2703716"/>
            <a:ext cx="41100" cy="924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7" name="Google Shape;567;p31"/>
          <p:cNvCxnSpPr>
            <a:stCxn id="542" idx="0"/>
            <a:endCxn id="539" idx="3"/>
          </p:cNvCxnSpPr>
          <p:nvPr/>
        </p:nvCxnSpPr>
        <p:spPr>
          <a:xfrm rot="10800000">
            <a:off x="530921" y="3264293"/>
            <a:ext cx="858000" cy="36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8" name="Google Shape;568;p31"/>
          <p:cNvCxnSpPr>
            <a:endCxn id="539" idx="2"/>
          </p:cNvCxnSpPr>
          <p:nvPr/>
        </p:nvCxnSpPr>
        <p:spPr>
          <a:xfrm rot="10800000">
            <a:off x="316675" y="3400084"/>
            <a:ext cx="130500" cy="233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9" name="Google Shape;569;p31"/>
          <p:cNvCxnSpPr>
            <a:endCxn id="536" idx="0"/>
          </p:cNvCxnSpPr>
          <p:nvPr/>
        </p:nvCxnSpPr>
        <p:spPr>
          <a:xfrm>
            <a:off x="538709" y="2855080"/>
            <a:ext cx="105300" cy="764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70" name="Google Shape;570;p31"/>
          <p:cNvCxnSpPr/>
          <p:nvPr/>
        </p:nvCxnSpPr>
        <p:spPr>
          <a:xfrm flipH="1">
            <a:off x="1082925" y="1606088"/>
            <a:ext cx="27000" cy="28734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31"/>
          <p:cNvSpPr/>
          <p:nvPr/>
        </p:nvSpPr>
        <p:spPr>
          <a:xfrm>
            <a:off x="4274509" y="225124"/>
            <a:ext cx="1093200" cy="11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Storage</a:t>
            </a:r>
            <a:endParaRPr/>
          </a:p>
        </p:txBody>
      </p:sp>
      <p:sp>
        <p:nvSpPr>
          <p:cNvPr id="572" name="Google Shape;572;p31"/>
          <p:cNvSpPr/>
          <p:nvPr/>
        </p:nvSpPr>
        <p:spPr>
          <a:xfrm>
            <a:off x="7650859" y="1082524"/>
            <a:ext cx="1093200" cy="11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Networked </a:t>
            </a:r>
            <a:br>
              <a:rPr lang="en"/>
            </a:br>
            <a:r>
              <a:rPr lang="en"/>
              <a:t>storage</a:t>
            </a:r>
            <a:endParaRPr/>
          </a:p>
        </p:txBody>
      </p:sp>
      <p:sp>
        <p:nvSpPr>
          <p:cNvPr id="573" name="Google Shape;573;p31"/>
          <p:cNvSpPr/>
          <p:nvPr/>
        </p:nvSpPr>
        <p:spPr>
          <a:xfrm>
            <a:off x="7532675" y="24053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</a:t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>
            <a:off x="7532675" y="30063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 </a:t>
            </a:r>
            <a:endParaRPr/>
          </a:p>
        </p:txBody>
      </p:sp>
      <p:cxnSp>
        <p:nvCxnSpPr>
          <p:cNvPr id="575" name="Google Shape;575;p31"/>
          <p:cNvCxnSpPr/>
          <p:nvPr/>
        </p:nvCxnSpPr>
        <p:spPr>
          <a:xfrm flipH="1">
            <a:off x="6954675" y="1759625"/>
            <a:ext cx="25800" cy="27459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31"/>
          <p:cNvCxnSpPr>
            <a:stCxn id="573" idx="1"/>
          </p:cNvCxnSpPr>
          <p:nvPr/>
        </p:nvCxnSpPr>
        <p:spPr>
          <a:xfrm flipH="1">
            <a:off x="7064375" y="2646838"/>
            <a:ext cx="468300" cy="2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31"/>
          <p:cNvCxnSpPr/>
          <p:nvPr/>
        </p:nvCxnSpPr>
        <p:spPr>
          <a:xfrm rot="10800000">
            <a:off x="7049100" y="3230263"/>
            <a:ext cx="4962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1"/>
          <p:cNvCxnSpPr>
            <a:stCxn id="515" idx="2"/>
          </p:cNvCxnSpPr>
          <p:nvPr/>
        </p:nvCxnSpPr>
        <p:spPr>
          <a:xfrm>
            <a:off x="1429850" y="1356125"/>
            <a:ext cx="110700" cy="20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1"/>
          <p:cNvCxnSpPr>
            <a:stCxn id="524" idx="2"/>
          </p:cNvCxnSpPr>
          <p:nvPr/>
        </p:nvCxnSpPr>
        <p:spPr>
          <a:xfrm flipH="1">
            <a:off x="2468625" y="1356125"/>
            <a:ext cx="251400" cy="2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31"/>
          <p:cNvSpPr txBox="1"/>
          <p:nvPr/>
        </p:nvSpPr>
        <p:spPr>
          <a:xfrm>
            <a:off x="1650050" y="412500"/>
            <a:ext cx="371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1" name="Google Shape;581;p31"/>
          <p:cNvCxnSpPr/>
          <p:nvPr/>
        </p:nvCxnSpPr>
        <p:spPr>
          <a:xfrm>
            <a:off x="4613150" y="1384288"/>
            <a:ext cx="1800" cy="2463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31"/>
          <p:cNvSpPr txBox="1"/>
          <p:nvPr/>
        </p:nvSpPr>
        <p:spPr>
          <a:xfrm>
            <a:off x="278200" y="4515800"/>
            <a:ext cx="15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Parallel Queue</a:t>
            </a:r>
            <a:endParaRPr/>
          </a:p>
        </p:txBody>
      </p:sp>
      <p:sp>
        <p:nvSpPr>
          <p:cNvPr id="583" name="Google Shape;583;p31"/>
          <p:cNvSpPr txBox="1"/>
          <p:nvPr/>
        </p:nvSpPr>
        <p:spPr>
          <a:xfrm>
            <a:off x="2054000" y="4515800"/>
            <a:ext cx="15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GPU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Queue</a:t>
            </a:r>
            <a:endParaRPr/>
          </a:p>
        </p:txBody>
      </p:sp>
      <p:sp>
        <p:nvSpPr>
          <p:cNvPr id="584" name="Google Shape;584;p31"/>
          <p:cNvSpPr txBox="1"/>
          <p:nvPr/>
        </p:nvSpPr>
        <p:spPr>
          <a:xfrm>
            <a:off x="6651775" y="4555575"/>
            <a:ext cx="183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 Mem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Queue</a:t>
            </a:r>
            <a:endParaRPr/>
          </a:p>
        </p:txBody>
      </p:sp>
      <p:sp>
        <p:nvSpPr>
          <p:cNvPr id="585" name="Google Shape;585;p31"/>
          <p:cNvSpPr txBox="1"/>
          <p:nvPr/>
        </p:nvSpPr>
        <p:spPr>
          <a:xfrm>
            <a:off x="4039050" y="4515800"/>
            <a:ext cx="183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SMP Queue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4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63550"/>
            <a:ext cx="8520600" cy="3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 Computing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I/O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Queuing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Queue Partitioning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Queue Filling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Workflow o</a:t>
            </a:r>
            <a:r>
              <a:rPr lang="en"/>
              <a:t>rganization</a:t>
            </a:r>
            <a:r>
              <a:rPr lang="en"/>
              <a:t> as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2"/>
          <p:cNvSpPr/>
          <p:nvPr/>
        </p:nvSpPr>
        <p:spPr>
          <a:xfrm>
            <a:off x="805700" y="1017725"/>
            <a:ext cx="12483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Headnode0</a:t>
            </a:r>
            <a:endParaRPr/>
          </a:p>
        </p:txBody>
      </p:sp>
      <p:sp>
        <p:nvSpPr>
          <p:cNvPr id="591" name="Google Shape;591;p32"/>
          <p:cNvSpPr/>
          <p:nvPr/>
        </p:nvSpPr>
        <p:spPr>
          <a:xfrm>
            <a:off x="5411975" y="2151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5411975" y="3353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5411975" y="2752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cxnSp>
        <p:nvCxnSpPr>
          <p:cNvPr id="594" name="Google Shape;594;p32"/>
          <p:cNvCxnSpPr/>
          <p:nvPr/>
        </p:nvCxnSpPr>
        <p:spPr>
          <a:xfrm flipH="1">
            <a:off x="4859900" y="1633013"/>
            <a:ext cx="12900" cy="29175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2"/>
          <p:cNvCxnSpPr/>
          <p:nvPr/>
        </p:nvCxnSpPr>
        <p:spPr>
          <a:xfrm>
            <a:off x="580100" y="1633013"/>
            <a:ext cx="7070700" cy="30000"/>
          </a:xfrm>
          <a:prstGeom prst="straightConnector1">
            <a:avLst/>
          </a:prstGeom>
          <a:noFill/>
          <a:ln cap="flat" cmpd="sng" w="1143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2"/>
          <p:cNvCxnSpPr>
            <a:stCxn id="591" idx="1"/>
          </p:cNvCxnSpPr>
          <p:nvPr/>
        </p:nvCxnSpPr>
        <p:spPr>
          <a:xfrm rot="10800000">
            <a:off x="4930775" y="2352563"/>
            <a:ext cx="481200" cy="4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2"/>
          <p:cNvCxnSpPr/>
          <p:nvPr/>
        </p:nvCxnSpPr>
        <p:spPr>
          <a:xfrm rot="10800000">
            <a:off x="4894288" y="2984388"/>
            <a:ext cx="4962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32"/>
          <p:cNvCxnSpPr/>
          <p:nvPr/>
        </p:nvCxnSpPr>
        <p:spPr>
          <a:xfrm rot="10800000">
            <a:off x="4866275" y="3590113"/>
            <a:ext cx="5457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32"/>
          <p:cNvSpPr/>
          <p:nvPr/>
        </p:nvSpPr>
        <p:spPr>
          <a:xfrm>
            <a:off x="2095875" y="1017725"/>
            <a:ext cx="12483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Headnode2</a:t>
            </a:r>
            <a:endParaRPr/>
          </a:p>
        </p:txBody>
      </p:sp>
      <p:sp>
        <p:nvSpPr>
          <p:cNvPr id="600" name="Google Shape;600;p32"/>
          <p:cNvSpPr/>
          <p:nvPr/>
        </p:nvSpPr>
        <p:spPr>
          <a:xfrm>
            <a:off x="5825350" y="4172500"/>
            <a:ext cx="774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2"/>
          <p:cNvSpPr/>
          <p:nvPr/>
        </p:nvSpPr>
        <p:spPr>
          <a:xfrm>
            <a:off x="5825350" y="4374250"/>
            <a:ext cx="774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2"/>
          <p:cNvSpPr/>
          <p:nvPr/>
        </p:nvSpPr>
        <p:spPr>
          <a:xfrm>
            <a:off x="3173100" y="2200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 Node</a:t>
            </a: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3173100" y="3402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Node</a:t>
            </a:r>
            <a:endParaRPr/>
          </a:p>
        </p:txBody>
      </p:sp>
      <p:sp>
        <p:nvSpPr>
          <p:cNvPr id="604" name="Google Shape;604;p32"/>
          <p:cNvSpPr/>
          <p:nvPr/>
        </p:nvSpPr>
        <p:spPr>
          <a:xfrm>
            <a:off x="3173100" y="2801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Node</a:t>
            </a:r>
            <a:endParaRPr/>
          </a:p>
        </p:txBody>
      </p:sp>
      <p:cxnSp>
        <p:nvCxnSpPr>
          <p:cNvPr id="605" name="Google Shape;605;p32"/>
          <p:cNvCxnSpPr/>
          <p:nvPr/>
        </p:nvCxnSpPr>
        <p:spPr>
          <a:xfrm flipH="1">
            <a:off x="2629725" y="1682288"/>
            <a:ext cx="4200" cy="28683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32"/>
          <p:cNvCxnSpPr>
            <a:stCxn id="602" idx="1"/>
          </p:cNvCxnSpPr>
          <p:nvPr/>
        </p:nvCxnSpPr>
        <p:spPr>
          <a:xfrm flipH="1">
            <a:off x="2691900" y="2442338"/>
            <a:ext cx="481200" cy="4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2"/>
          <p:cNvCxnSpPr/>
          <p:nvPr/>
        </p:nvCxnSpPr>
        <p:spPr>
          <a:xfrm rot="10800000">
            <a:off x="2674775" y="2990563"/>
            <a:ext cx="545700" cy="2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2"/>
          <p:cNvCxnSpPr/>
          <p:nvPr/>
        </p:nvCxnSpPr>
        <p:spPr>
          <a:xfrm rot="10800000">
            <a:off x="2627400" y="3639388"/>
            <a:ext cx="5457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32"/>
          <p:cNvSpPr/>
          <p:nvPr/>
        </p:nvSpPr>
        <p:spPr>
          <a:xfrm>
            <a:off x="120268" y="2624155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0" name="Google Shape;610;p32"/>
          <p:cNvSpPr/>
          <p:nvPr/>
        </p:nvSpPr>
        <p:spPr>
          <a:xfrm>
            <a:off x="603539" y="2432216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1" name="Google Shape;611;p32"/>
          <p:cNvSpPr/>
          <p:nvPr/>
        </p:nvSpPr>
        <p:spPr>
          <a:xfrm>
            <a:off x="429809" y="3619780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12" name="Google Shape;612;p32"/>
          <p:cNvCxnSpPr>
            <a:endCxn id="609" idx="0"/>
          </p:cNvCxnSpPr>
          <p:nvPr/>
        </p:nvCxnSpPr>
        <p:spPr>
          <a:xfrm flipH="1">
            <a:off x="334468" y="2560855"/>
            <a:ext cx="269100" cy="6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3" name="Google Shape;613;p32"/>
          <p:cNvCxnSpPr>
            <a:stCxn id="614" idx="0"/>
          </p:cNvCxnSpPr>
          <p:nvPr/>
        </p:nvCxnSpPr>
        <p:spPr>
          <a:xfrm flipH="1" rot="10800000">
            <a:off x="316675" y="2895184"/>
            <a:ext cx="6300" cy="233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15" name="Google Shape;615;p32"/>
          <p:cNvSpPr/>
          <p:nvPr/>
        </p:nvSpPr>
        <p:spPr>
          <a:xfrm>
            <a:off x="1475294" y="2741197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6" name="Google Shape;616;p32"/>
          <p:cNvSpPr/>
          <p:nvPr/>
        </p:nvSpPr>
        <p:spPr>
          <a:xfrm>
            <a:off x="1215928" y="2432216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4" name="Google Shape;614;p32"/>
          <p:cNvSpPr/>
          <p:nvPr/>
        </p:nvSpPr>
        <p:spPr>
          <a:xfrm>
            <a:off x="102475" y="3128584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7" name="Google Shape;617;p32"/>
          <p:cNvSpPr/>
          <p:nvPr/>
        </p:nvSpPr>
        <p:spPr>
          <a:xfrm>
            <a:off x="1174721" y="3628493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8" name="Google Shape;618;p32"/>
          <p:cNvSpPr/>
          <p:nvPr/>
        </p:nvSpPr>
        <p:spPr>
          <a:xfrm>
            <a:off x="1472519" y="3209803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19" name="Google Shape;619;p32"/>
          <p:cNvCxnSpPr>
            <a:stCxn id="616" idx="1"/>
            <a:endCxn id="610" idx="3"/>
          </p:cNvCxnSpPr>
          <p:nvPr/>
        </p:nvCxnSpPr>
        <p:spPr>
          <a:xfrm rot="10800000">
            <a:off x="1032028" y="2567966"/>
            <a:ext cx="1839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0" name="Google Shape;620;p32"/>
          <p:cNvCxnSpPr>
            <a:stCxn id="615" idx="1"/>
            <a:endCxn id="609" idx="3"/>
          </p:cNvCxnSpPr>
          <p:nvPr/>
        </p:nvCxnSpPr>
        <p:spPr>
          <a:xfrm rot="10800000">
            <a:off x="548594" y="2759947"/>
            <a:ext cx="926700" cy="117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1" name="Google Shape;621;p32"/>
          <p:cNvCxnSpPr>
            <a:stCxn id="615" idx="0"/>
          </p:cNvCxnSpPr>
          <p:nvPr/>
        </p:nvCxnSpPr>
        <p:spPr>
          <a:xfrm rot="10800000">
            <a:off x="1644194" y="2582197"/>
            <a:ext cx="45300" cy="15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2" name="Google Shape;622;p32"/>
          <p:cNvCxnSpPr>
            <a:stCxn id="618" idx="0"/>
            <a:endCxn id="615" idx="2"/>
          </p:cNvCxnSpPr>
          <p:nvPr/>
        </p:nvCxnSpPr>
        <p:spPr>
          <a:xfrm flipH="1" rot="10800000">
            <a:off x="1686719" y="3012703"/>
            <a:ext cx="2700" cy="197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3" name="Google Shape;623;p32"/>
          <p:cNvCxnSpPr>
            <a:stCxn id="616" idx="2"/>
            <a:endCxn id="611" idx="0"/>
          </p:cNvCxnSpPr>
          <p:nvPr/>
        </p:nvCxnSpPr>
        <p:spPr>
          <a:xfrm flipH="1">
            <a:off x="644128" y="2703716"/>
            <a:ext cx="786000" cy="916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4" name="Google Shape;624;p32"/>
          <p:cNvCxnSpPr>
            <a:stCxn id="616" idx="2"/>
            <a:endCxn id="614" idx="3"/>
          </p:cNvCxnSpPr>
          <p:nvPr/>
        </p:nvCxnSpPr>
        <p:spPr>
          <a:xfrm flipH="1">
            <a:off x="530728" y="2703716"/>
            <a:ext cx="899400" cy="560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5" name="Google Shape;625;p32"/>
          <p:cNvCxnSpPr>
            <a:stCxn id="610" idx="2"/>
            <a:endCxn id="611" idx="0"/>
          </p:cNvCxnSpPr>
          <p:nvPr/>
        </p:nvCxnSpPr>
        <p:spPr>
          <a:xfrm flipH="1">
            <a:off x="644039" y="2703716"/>
            <a:ext cx="173700" cy="916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6" name="Google Shape;626;p32"/>
          <p:cNvCxnSpPr>
            <a:endCxn id="614" idx="3"/>
          </p:cNvCxnSpPr>
          <p:nvPr/>
        </p:nvCxnSpPr>
        <p:spPr>
          <a:xfrm flipH="1">
            <a:off x="530875" y="2703634"/>
            <a:ext cx="261600" cy="560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7" name="Google Shape;627;p32"/>
          <p:cNvCxnSpPr>
            <a:stCxn id="610" idx="2"/>
            <a:endCxn id="617" idx="0"/>
          </p:cNvCxnSpPr>
          <p:nvPr/>
        </p:nvCxnSpPr>
        <p:spPr>
          <a:xfrm>
            <a:off x="817739" y="2703716"/>
            <a:ext cx="571200" cy="924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8" name="Google Shape;628;p32"/>
          <p:cNvCxnSpPr>
            <a:endCxn id="609" idx="3"/>
          </p:cNvCxnSpPr>
          <p:nvPr/>
        </p:nvCxnSpPr>
        <p:spPr>
          <a:xfrm flipH="1">
            <a:off x="548668" y="2703805"/>
            <a:ext cx="797400" cy="56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9" name="Google Shape;629;p32"/>
          <p:cNvCxnSpPr>
            <a:endCxn id="616" idx="2"/>
          </p:cNvCxnSpPr>
          <p:nvPr/>
        </p:nvCxnSpPr>
        <p:spPr>
          <a:xfrm rot="10800000">
            <a:off x="1430128" y="2703716"/>
            <a:ext cx="62400" cy="521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0" name="Google Shape;630;p32"/>
          <p:cNvCxnSpPr>
            <a:endCxn id="611" idx="0"/>
          </p:cNvCxnSpPr>
          <p:nvPr/>
        </p:nvCxnSpPr>
        <p:spPr>
          <a:xfrm flipH="1">
            <a:off x="644009" y="2974480"/>
            <a:ext cx="830700" cy="645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1" name="Google Shape;631;p32"/>
          <p:cNvCxnSpPr>
            <a:endCxn id="617" idx="0"/>
          </p:cNvCxnSpPr>
          <p:nvPr/>
        </p:nvCxnSpPr>
        <p:spPr>
          <a:xfrm flipH="1">
            <a:off x="1388921" y="2960393"/>
            <a:ext cx="204600" cy="668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2" name="Google Shape;632;p32"/>
          <p:cNvCxnSpPr>
            <a:stCxn id="615" idx="1"/>
          </p:cNvCxnSpPr>
          <p:nvPr/>
        </p:nvCxnSpPr>
        <p:spPr>
          <a:xfrm rot="10800000">
            <a:off x="1017194" y="2696947"/>
            <a:ext cx="458100" cy="180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3" name="Google Shape;633;p32"/>
          <p:cNvCxnSpPr>
            <a:stCxn id="615" idx="1"/>
            <a:endCxn id="614" idx="3"/>
          </p:cNvCxnSpPr>
          <p:nvPr/>
        </p:nvCxnSpPr>
        <p:spPr>
          <a:xfrm flipH="1">
            <a:off x="530894" y="2876947"/>
            <a:ext cx="944400" cy="387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4" name="Google Shape;634;p32"/>
          <p:cNvCxnSpPr/>
          <p:nvPr/>
        </p:nvCxnSpPr>
        <p:spPr>
          <a:xfrm rot="10800000">
            <a:off x="588484" y="3266234"/>
            <a:ext cx="901800" cy="79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5" name="Google Shape;635;p32"/>
          <p:cNvCxnSpPr>
            <a:stCxn id="609" idx="3"/>
            <a:endCxn id="617" idx="0"/>
          </p:cNvCxnSpPr>
          <p:nvPr/>
        </p:nvCxnSpPr>
        <p:spPr>
          <a:xfrm>
            <a:off x="548668" y="2759905"/>
            <a:ext cx="840300" cy="868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6" name="Google Shape;636;p32"/>
          <p:cNvCxnSpPr>
            <a:stCxn id="618" idx="1"/>
            <a:endCxn id="611" idx="3"/>
          </p:cNvCxnSpPr>
          <p:nvPr/>
        </p:nvCxnSpPr>
        <p:spPr>
          <a:xfrm flipH="1">
            <a:off x="858119" y="3345553"/>
            <a:ext cx="614400" cy="410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7" name="Google Shape;637;p32"/>
          <p:cNvCxnSpPr/>
          <p:nvPr/>
        </p:nvCxnSpPr>
        <p:spPr>
          <a:xfrm flipH="1">
            <a:off x="1492447" y="3496321"/>
            <a:ext cx="284700" cy="165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8" name="Google Shape;638;p32"/>
          <p:cNvCxnSpPr>
            <a:stCxn id="618" idx="1"/>
            <a:endCxn id="609" idx="3"/>
          </p:cNvCxnSpPr>
          <p:nvPr/>
        </p:nvCxnSpPr>
        <p:spPr>
          <a:xfrm rot="10800000">
            <a:off x="548519" y="2759953"/>
            <a:ext cx="924000" cy="585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9" name="Google Shape;639;p32"/>
          <p:cNvCxnSpPr>
            <a:stCxn id="618" idx="1"/>
          </p:cNvCxnSpPr>
          <p:nvPr/>
        </p:nvCxnSpPr>
        <p:spPr>
          <a:xfrm rot="10800000">
            <a:off x="1026419" y="2715253"/>
            <a:ext cx="446100" cy="630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0" name="Google Shape;640;p32"/>
          <p:cNvCxnSpPr>
            <a:stCxn id="617" idx="1"/>
            <a:endCxn id="611" idx="3"/>
          </p:cNvCxnSpPr>
          <p:nvPr/>
        </p:nvCxnSpPr>
        <p:spPr>
          <a:xfrm rot="10800000">
            <a:off x="858221" y="3755543"/>
            <a:ext cx="316500" cy="8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1" name="Google Shape;641;p32"/>
          <p:cNvCxnSpPr>
            <a:stCxn id="616" idx="2"/>
            <a:endCxn id="617" idx="0"/>
          </p:cNvCxnSpPr>
          <p:nvPr/>
        </p:nvCxnSpPr>
        <p:spPr>
          <a:xfrm flipH="1">
            <a:off x="1389028" y="2703716"/>
            <a:ext cx="41100" cy="924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2" name="Google Shape;642;p32"/>
          <p:cNvCxnSpPr>
            <a:stCxn id="617" idx="0"/>
            <a:endCxn id="614" idx="3"/>
          </p:cNvCxnSpPr>
          <p:nvPr/>
        </p:nvCxnSpPr>
        <p:spPr>
          <a:xfrm rot="10800000">
            <a:off x="530921" y="3264293"/>
            <a:ext cx="858000" cy="36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3" name="Google Shape;643;p32"/>
          <p:cNvCxnSpPr>
            <a:endCxn id="614" idx="2"/>
          </p:cNvCxnSpPr>
          <p:nvPr/>
        </p:nvCxnSpPr>
        <p:spPr>
          <a:xfrm rot="10800000">
            <a:off x="316675" y="3400084"/>
            <a:ext cx="130500" cy="233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4" name="Google Shape;644;p32"/>
          <p:cNvCxnSpPr>
            <a:endCxn id="611" idx="0"/>
          </p:cNvCxnSpPr>
          <p:nvPr/>
        </p:nvCxnSpPr>
        <p:spPr>
          <a:xfrm>
            <a:off x="538709" y="2855080"/>
            <a:ext cx="105300" cy="764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5" name="Google Shape;645;p32"/>
          <p:cNvCxnSpPr/>
          <p:nvPr/>
        </p:nvCxnSpPr>
        <p:spPr>
          <a:xfrm flipH="1">
            <a:off x="1082925" y="1606088"/>
            <a:ext cx="27000" cy="28734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2"/>
          <p:cNvSpPr/>
          <p:nvPr/>
        </p:nvSpPr>
        <p:spPr>
          <a:xfrm>
            <a:off x="4274509" y="225124"/>
            <a:ext cx="1093200" cy="11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Storage</a:t>
            </a:r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7650859" y="1082524"/>
            <a:ext cx="1093200" cy="11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Networked </a:t>
            </a:r>
            <a:br>
              <a:rPr lang="en"/>
            </a:br>
            <a:r>
              <a:rPr lang="en"/>
              <a:t>storage</a:t>
            </a:r>
            <a:endParaRPr/>
          </a:p>
        </p:txBody>
      </p:sp>
      <p:sp>
        <p:nvSpPr>
          <p:cNvPr id="648" name="Google Shape;648;p32"/>
          <p:cNvSpPr/>
          <p:nvPr/>
        </p:nvSpPr>
        <p:spPr>
          <a:xfrm>
            <a:off x="7532675" y="24053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</a:t>
            </a:r>
            <a:endParaRPr/>
          </a:p>
        </p:txBody>
      </p:sp>
      <p:sp>
        <p:nvSpPr>
          <p:cNvPr id="649" name="Google Shape;649;p32"/>
          <p:cNvSpPr/>
          <p:nvPr/>
        </p:nvSpPr>
        <p:spPr>
          <a:xfrm>
            <a:off x="7532675" y="30063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 </a:t>
            </a:r>
            <a:endParaRPr/>
          </a:p>
        </p:txBody>
      </p:sp>
      <p:cxnSp>
        <p:nvCxnSpPr>
          <p:cNvPr id="650" name="Google Shape;650;p32"/>
          <p:cNvCxnSpPr/>
          <p:nvPr/>
        </p:nvCxnSpPr>
        <p:spPr>
          <a:xfrm flipH="1">
            <a:off x="6954675" y="1759625"/>
            <a:ext cx="25800" cy="27459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2"/>
          <p:cNvCxnSpPr>
            <a:stCxn id="648" idx="1"/>
          </p:cNvCxnSpPr>
          <p:nvPr/>
        </p:nvCxnSpPr>
        <p:spPr>
          <a:xfrm flipH="1">
            <a:off x="7064375" y="2646838"/>
            <a:ext cx="468300" cy="2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2"/>
          <p:cNvCxnSpPr/>
          <p:nvPr/>
        </p:nvCxnSpPr>
        <p:spPr>
          <a:xfrm rot="10800000">
            <a:off x="7049100" y="3230263"/>
            <a:ext cx="4962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2"/>
          <p:cNvCxnSpPr>
            <a:stCxn id="590" idx="2"/>
          </p:cNvCxnSpPr>
          <p:nvPr/>
        </p:nvCxnSpPr>
        <p:spPr>
          <a:xfrm>
            <a:off x="1429850" y="1356125"/>
            <a:ext cx="110700" cy="20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2"/>
          <p:cNvCxnSpPr>
            <a:stCxn id="599" idx="2"/>
          </p:cNvCxnSpPr>
          <p:nvPr/>
        </p:nvCxnSpPr>
        <p:spPr>
          <a:xfrm flipH="1">
            <a:off x="2468625" y="1356125"/>
            <a:ext cx="251400" cy="2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32"/>
          <p:cNvSpPr txBox="1"/>
          <p:nvPr/>
        </p:nvSpPr>
        <p:spPr>
          <a:xfrm>
            <a:off x="1650050" y="412500"/>
            <a:ext cx="371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Google Shape;656;p32"/>
          <p:cNvCxnSpPr/>
          <p:nvPr/>
        </p:nvCxnSpPr>
        <p:spPr>
          <a:xfrm>
            <a:off x="4613150" y="1384288"/>
            <a:ext cx="1800" cy="2463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32"/>
          <p:cNvSpPr txBox="1"/>
          <p:nvPr/>
        </p:nvSpPr>
        <p:spPr>
          <a:xfrm>
            <a:off x="278200" y="4515800"/>
            <a:ext cx="15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Parallel Queue</a:t>
            </a:r>
            <a:endParaRPr/>
          </a:p>
        </p:txBody>
      </p:sp>
      <p:sp>
        <p:nvSpPr>
          <p:cNvPr id="658" name="Google Shape;658;p32"/>
          <p:cNvSpPr txBox="1"/>
          <p:nvPr/>
        </p:nvSpPr>
        <p:spPr>
          <a:xfrm>
            <a:off x="2054000" y="4515800"/>
            <a:ext cx="15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GPU Queue</a:t>
            </a:r>
            <a:endParaRPr/>
          </a:p>
        </p:txBody>
      </p:sp>
      <p:sp>
        <p:nvSpPr>
          <p:cNvPr id="659" name="Google Shape;659;p32"/>
          <p:cNvSpPr txBox="1"/>
          <p:nvPr/>
        </p:nvSpPr>
        <p:spPr>
          <a:xfrm>
            <a:off x="6651775" y="4555575"/>
            <a:ext cx="183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 Mem Queue</a:t>
            </a:r>
            <a:endParaRPr/>
          </a:p>
        </p:txBody>
      </p:sp>
      <p:sp>
        <p:nvSpPr>
          <p:cNvPr id="660" name="Google Shape;660;p32"/>
          <p:cNvSpPr txBox="1"/>
          <p:nvPr/>
        </p:nvSpPr>
        <p:spPr>
          <a:xfrm>
            <a:off x="4039050" y="4515800"/>
            <a:ext cx="183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SMP Queue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3"/>
          <p:cNvSpPr/>
          <p:nvPr/>
        </p:nvSpPr>
        <p:spPr>
          <a:xfrm>
            <a:off x="805700" y="1017725"/>
            <a:ext cx="12483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Headnode0</a:t>
            </a:r>
            <a:endParaRPr/>
          </a:p>
        </p:txBody>
      </p:sp>
      <p:sp>
        <p:nvSpPr>
          <p:cNvPr id="666" name="Google Shape;666;p33"/>
          <p:cNvSpPr/>
          <p:nvPr/>
        </p:nvSpPr>
        <p:spPr>
          <a:xfrm>
            <a:off x="5411975" y="2151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sp>
        <p:nvSpPr>
          <p:cNvPr id="667" name="Google Shape;667;p33"/>
          <p:cNvSpPr/>
          <p:nvPr/>
        </p:nvSpPr>
        <p:spPr>
          <a:xfrm>
            <a:off x="5411975" y="3353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sp>
        <p:nvSpPr>
          <p:cNvPr id="668" name="Google Shape;668;p33"/>
          <p:cNvSpPr/>
          <p:nvPr/>
        </p:nvSpPr>
        <p:spPr>
          <a:xfrm>
            <a:off x="5411975" y="2752563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</a:t>
            </a:r>
            <a:endParaRPr/>
          </a:p>
        </p:txBody>
      </p:sp>
      <p:cxnSp>
        <p:nvCxnSpPr>
          <p:cNvPr id="669" name="Google Shape;669;p33"/>
          <p:cNvCxnSpPr/>
          <p:nvPr/>
        </p:nvCxnSpPr>
        <p:spPr>
          <a:xfrm flipH="1">
            <a:off x="4859900" y="1633013"/>
            <a:ext cx="12900" cy="29175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33"/>
          <p:cNvCxnSpPr/>
          <p:nvPr/>
        </p:nvCxnSpPr>
        <p:spPr>
          <a:xfrm>
            <a:off x="580100" y="1633013"/>
            <a:ext cx="7070700" cy="30000"/>
          </a:xfrm>
          <a:prstGeom prst="straightConnector1">
            <a:avLst/>
          </a:prstGeom>
          <a:noFill/>
          <a:ln cap="flat" cmpd="sng" w="1143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3"/>
          <p:cNvCxnSpPr>
            <a:stCxn id="666" idx="1"/>
          </p:cNvCxnSpPr>
          <p:nvPr/>
        </p:nvCxnSpPr>
        <p:spPr>
          <a:xfrm rot="10800000">
            <a:off x="4930775" y="2352563"/>
            <a:ext cx="481200" cy="4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3"/>
          <p:cNvCxnSpPr/>
          <p:nvPr/>
        </p:nvCxnSpPr>
        <p:spPr>
          <a:xfrm rot="10800000">
            <a:off x="4894288" y="2984388"/>
            <a:ext cx="4962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3"/>
          <p:cNvCxnSpPr/>
          <p:nvPr/>
        </p:nvCxnSpPr>
        <p:spPr>
          <a:xfrm rot="10800000">
            <a:off x="4866275" y="3590113"/>
            <a:ext cx="5457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33"/>
          <p:cNvSpPr/>
          <p:nvPr/>
        </p:nvSpPr>
        <p:spPr>
          <a:xfrm>
            <a:off x="2095875" y="1017725"/>
            <a:ext cx="12483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Headnode2</a:t>
            </a:r>
            <a:endParaRPr/>
          </a:p>
        </p:txBody>
      </p:sp>
      <p:sp>
        <p:nvSpPr>
          <p:cNvPr id="675" name="Google Shape;675;p33"/>
          <p:cNvSpPr/>
          <p:nvPr/>
        </p:nvSpPr>
        <p:spPr>
          <a:xfrm>
            <a:off x="5825350" y="4172500"/>
            <a:ext cx="774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3"/>
          <p:cNvSpPr/>
          <p:nvPr/>
        </p:nvSpPr>
        <p:spPr>
          <a:xfrm>
            <a:off x="5825350" y="4374250"/>
            <a:ext cx="774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3"/>
          <p:cNvSpPr/>
          <p:nvPr/>
        </p:nvSpPr>
        <p:spPr>
          <a:xfrm>
            <a:off x="3173100" y="2200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 Node</a:t>
            </a:r>
            <a:endParaRPr/>
          </a:p>
        </p:txBody>
      </p:sp>
      <p:sp>
        <p:nvSpPr>
          <p:cNvPr id="678" name="Google Shape;678;p33"/>
          <p:cNvSpPr/>
          <p:nvPr/>
        </p:nvSpPr>
        <p:spPr>
          <a:xfrm>
            <a:off x="3173100" y="3402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Node</a:t>
            </a:r>
            <a:endParaRPr/>
          </a:p>
        </p:txBody>
      </p:sp>
      <p:sp>
        <p:nvSpPr>
          <p:cNvPr id="679" name="Google Shape;679;p33"/>
          <p:cNvSpPr/>
          <p:nvPr/>
        </p:nvSpPr>
        <p:spPr>
          <a:xfrm>
            <a:off x="3173100" y="28018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Node</a:t>
            </a:r>
            <a:endParaRPr/>
          </a:p>
        </p:txBody>
      </p:sp>
      <p:cxnSp>
        <p:nvCxnSpPr>
          <p:cNvPr id="680" name="Google Shape;680;p33"/>
          <p:cNvCxnSpPr/>
          <p:nvPr/>
        </p:nvCxnSpPr>
        <p:spPr>
          <a:xfrm flipH="1">
            <a:off x="2629725" y="1682288"/>
            <a:ext cx="4200" cy="28683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33"/>
          <p:cNvCxnSpPr>
            <a:stCxn id="677" idx="1"/>
          </p:cNvCxnSpPr>
          <p:nvPr/>
        </p:nvCxnSpPr>
        <p:spPr>
          <a:xfrm flipH="1">
            <a:off x="2691900" y="2442338"/>
            <a:ext cx="481200" cy="4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3"/>
          <p:cNvCxnSpPr/>
          <p:nvPr/>
        </p:nvCxnSpPr>
        <p:spPr>
          <a:xfrm rot="10800000">
            <a:off x="2674775" y="2990563"/>
            <a:ext cx="545700" cy="2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33"/>
          <p:cNvCxnSpPr/>
          <p:nvPr/>
        </p:nvCxnSpPr>
        <p:spPr>
          <a:xfrm rot="10800000">
            <a:off x="2627400" y="3639388"/>
            <a:ext cx="5457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33"/>
          <p:cNvSpPr/>
          <p:nvPr/>
        </p:nvSpPr>
        <p:spPr>
          <a:xfrm>
            <a:off x="120268" y="2624155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5" name="Google Shape;685;p33"/>
          <p:cNvSpPr/>
          <p:nvPr/>
        </p:nvSpPr>
        <p:spPr>
          <a:xfrm>
            <a:off x="603539" y="2432216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6" name="Google Shape;686;p33"/>
          <p:cNvSpPr/>
          <p:nvPr/>
        </p:nvSpPr>
        <p:spPr>
          <a:xfrm>
            <a:off x="429809" y="3619780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87" name="Google Shape;687;p33"/>
          <p:cNvCxnSpPr>
            <a:endCxn id="684" idx="0"/>
          </p:cNvCxnSpPr>
          <p:nvPr/>
        </p:nvCxnSpPr>
        <p:spPr>
          <a:xfrm flipH="1">
            <a:off x="334468" y="2560855"/>
            <a:ext cx="269100" cy="6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8" name="Google Shape;688;p33"/>
          <p:cNvCxnSpPr>
            <a:stCxn id="689" idx="0"/>
          </p:cNvCxnSpPr>
          <p:nvPr/>
        </p:nvCxnSpPr>
        <p:spPr>
          <a:xfrm flipH="1" rot="10800000">
            <a:off x="316675" y="2895184"/>
            <a:ext cx="6300" cy="233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0" name="Google Shape;690;p33"/>
          <p:cNvSpPr/>
          <p:nvPr/>
        </p:nvSpPr>
        <p:spPr>
          <a:xfrm>
            <a:off x="1475294" y="2741197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1" name="Google Shape;691;p33"/>
          <p:cNvSpPr/>
          <p:nvPr/>
        </p:nvSpPr>
        <p:spPr>
          <a:xfrm>
            <a:off x="1215928" y="2432216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9" name="Google Shape;689;p33"/>
          <p:cNvSpPr/>
          <p:nvPr/>
        </p:nvSpPr>
        <p:spPr>
          <a:xfrm>
            <a:off x="102475" y="3128584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2" name="Google Shape;692;p33"/>
          <p:cNvSpPr/>
          <p:nvPr/>
        </p:nvSpPr>
        <p:spPr>
          <a:xfrm>
            <a:off x="1174721" y="3628493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3" name="Google Shape;693;p33"/>
          <p:cNvSpPr/>
          <p:nvPr/>
        </p:nvSpPr>
        <p:spPr>
          <a:xfrm>
            <a:off x="1472519" y="3209803"/>
            <a:ext cx="4284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94" name="Google Shape;694;p33"/>
          <p:cNvCxnSpPr>
            <a:stCxn id="691" idx="1"/>
            <a:endCxn id="685" idx="3"/>
          </p:cNvCxnSpPr>
          <p:nvPr/>
        </p:nvCxnSpPr>
        <p:spPr>
          <a:xfrm rot="10800000">
            <a:off x="1032028" y="2567966"/>
            <a:ext cx="1839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5" name="Google Shape;695;p33"/>
          <p:cNvCxnSpPr>
            <a:stCxn id="690" idx="1"/>
            <a:endCxn id="684" idx="3"/>
          </p:cNvCxnSpPr>
          <p:nvPr/>
        </p:nvCxnSpPr>
        <p:spPr>
          <a:xfrm rot="10800000">
            <a:off x="548594" y="2759947"/>
            <a:ext cx="926700" cy="117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6" name="Google Shape;696;p33"/>
          <p:cNvCxnSpPr>
            <a:stCxn id="690" idx="0"/>
          </p:cNvCxnSpPr>
          <p:nvPr/>
        </p:nvCxnSpPr>
        <p:spPr>
          <a:xfrm rot="10800000">
            <a:off x="1644194" y="2582197"/>
            <a:ext cx="45300" cy="15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7" name="Google Shape;697;p33"/>
          <p:cNvCxnSpPr>
            <a:stCxn id="693" idx="0"/>
            <a:endCxn id="690" idx="2"/>
          </p:cNvCxnSpPr>
          <p:nvPr/>
        </p:nvCxnSpPr>
        <p:spPr>
          <a:xfrm flipH="1" rot="10800000">
            <a:off x="1686719" y="3012703"/>
            <a:ext cx="2700" cy="197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8" name="Google Shape;698;p33"/>
          <p:cNvCxnSpPr>
            <a:stCxn id="691" idx="2"/>
            <a:endCxn id="686" idx="0"/>
          </p:cNvCxnSpPr>
          <p:nvPr/>
        </p:nvCxnSpPr>
        <p:spPr>
          <a:xfrm flipH="1">
            <a:off x="644128" y="2703716"/>
            <a:ext cx="786000" cy="916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9" name="Google Shape;699;p33"/>
          <p:cNvCxnSpPr>
            <a:stCxn id="691" idx="2"/>
            <a:endCxn id="689" idx="3"/>
          </p:cNvCxnSpPr>
          <p:nvPr/>
        </p:nvCxnSpPr>
        <p:spPr>
          <a:xfrm flipH="1">
            <a:off x="530728" y="2703716"/>
            <a:ext cx="899400" cy="560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0" name="Google Shape;700;p33"/>
          <p:cNvCxnSpPr>
            <a:stCxn id="685" idx="2"/>
            <a:endCxn id="686" idx="0"/>
          </p:cNvCxnSpPr>
          <p:nvPr/>
        </p:nvCxnSpPr>
        <p:spPr>
          <a:xfrm flipH="1">
            <a:off x="644039" y="2703716"/>
            <a:ext cx="173700" cy="916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1" name="Google Shape;701;p33"/>
          <p:cNvCxnSpPr>
            <a:endCxn id="689" idx="3"/>
          </p:cNvCxnSpPr>
          <p:nvPr/>
        </p:nvCxnSpPr>
        <p:spPr>
          <a:xfrm flipH="1">
            <a:off x="530875" y="2703634"/>
            <a:ext cx="261600" cy="560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2" name="Google Shape;702;p33"/>
          <p:cNvCxnSpPr>
            <a:stCxn id="685" idx="2"/>
            <a:endCxn id="692" idx="0"/>
          </p:cNvCxnSpPr>
          <p:nvPr/>
        </p:nvCxnSpPr>
        <p:spPr>
          <a:xfrm>
            <a:off x="817739" y="2703716"/>
            <a:ext cx="571200" cy="924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3" name="Google Shape;703;p33"/>
          <p:cNvCxnSpPr>
            <a:endCxn id="684" idx="3"/>
          </p:cNvCxnSpPr>
          <p:nvPr/>
        </p:nvCxnSpPr>
        <p:spPr>
          <a:xfrm flipH="1">
            <a:off x="548668" y="2703805"/>
            <a:ext cx="797400" cy="56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4" name="Google Shape;704;p33"/>
          <p:cNvCxnSpPr>
            <a:endCxn id="691" idx="2"/>
          </p:cNvCxnSpPr>
          <p:nvPr/>
        </p:nvCxnSpPr>
        <p:spPr>
          <a:xfrm rot="10800000">
            <a:off x="1430128" y="2703716"/>
            <a:ext cx="62400" cy="521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5" name="Google Shape;705;p33"/>
          <p:cNvCxnSpPr>
            <a:endCxn id="686" idx="0"/>
          </p:cNvCxnSpPr>
          <p:nvPr/>
        </p:nvCxnSpPr>
        <p:spPr>
          <a:xfrm flipH="1">
            <a:off x="644009" y="2974480"/>
            <a:ext cx="830700" cy="645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6" name="Google Shape;706;p33"/>
          <p:cNvCxnSpPr>
            <a:endCxn id="692" idx="0"/>
          </p:cNvCxnSpPr>
          <p:nvPr/>
        </p:nvCxnSpPr>
        <p:spPr>
          <a:xfrm flipH="1">
            <a:off x="1388921" y="2960393"/>
            <a:ext cx="204600" cy="668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7" name="Google Shape;707;p33"/>
          <p:cNvCxnSpPr>
            <a:stCxn id="690" idx="1"/>
          </p:cNvCxnSpPr>
          <p:nvPr/>
        </p:nvCxnSpPr>
        <p:spPr>
          <a:xfrm rot="10800000">
            <a:off x="1017194" y="2696947"/>
            <a:ext cx="458100" cy="180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8" name="Google Shape;708;p33"/>
          <p:cNvCxnSpPr>
            <a:stCxn id="690" idx="1"/>
            <a:endCxn id="689" idx="3"/>
          </p:cNvCxnSpPr>
          <p:nvPr/>
        </p:nvCxnSpPr>
        <p:spPr>
          <a:xfrm flipH="1">
            <a:off x="530894" y="2876947"/>
            <a:ext cx="944400" cy="387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9" name="Google Shape;709;p33"/>
          <p:cNvCxnSpPr/>
          <p:nvPr/>
        </p:nvCxnSpPr>
        <p:spPr>
          <a:xfrm rot="10800000">
            <a:off x="588484" y="3266234"/>
            <a:ext cx="901800" cy="79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0" name="Google Shape;710;p33"/>
          <p:cNvCxnSpPr>
            <a:stCxn id="684" idx="3"/>
            <a:endCxn id="692" idx="0"/>
          </p:cNvCxnSpPr>
          <p:nvPr/>
        </p:nvCxnSpPr>
        <p:spPr>
          <a:xfrm>
            <a:off x="548668" y="2759905"/>
            <a:ext cx="840300" cy="868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1" name="Google Shape;711;p33"/>
          <p:cNvCxnSpPr>
            <a:stCxn id="693" idx="1"/>
            <a:endCxn id="686" idx="3"/>
          </p:cNvCxnSpPr>
          <p:nvPr/>
        </p:nvCxnSpPr>
        <p:spPr>
          <a:xfrm flipH="1">
            <a:off x="858119" y="3345553"/>
            <a:ext cx="614400" cy="410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2" name="Google Shape;712;p33"/>
          <p:cNvCxnSpPr/>
          <p:nvPr/>
        </p:nvCxnSpPr>
        <p:spPr>
          <a:xfrm flipH="1">
            <a:off x="1492447" y="3496321"/>
            <a:ext cx="284700" cy="165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3" name="Google Shape;713;p33"/>
          <p:cNvCxnSpPr>
            <a:stCxn id="693" idx="1"/>
            <a:endCxn id="684" idx="3"/>
          </p:cNvCxnSpPr>
          <p:nvPr/>
        </p:nvCxnSpPr>
        <p:spPr>
          <a:xfrm rot="10800000">
            <a:off x="548519" y="2759953"/>
            <a:ext cx="924000" cy="585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4" name="Google Shape;714;p33"/>
          <p:cNvCxnSpPr>
            <a:stCxn id="693" idx="1"/>
          </p:cNvCxnSpPr>
          <p:nvPr/>
        </p:nvCxnSpPr>
        <p:spPr>
          <a:xfrm rot="10800000">
            <a:off x="1026419" y="2715253"/>
            <a:ext cx="446100" cy="630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5" name="Google Shape;715;p33"/>
          <p:cNvCxnSpPr>
            <a:stCxn id="692" idx="1"/>
            <a:endCxn id="686" idx="3"/>
          </p:cNvCxnSpPr>
          <p:nvPr/>
        </p:nvCxnSpPr>
        <p:spPr>
          <a:xfrm rot="10800000">
            <a:off x="858221" y="3755543"/>
            <a:ext cx="316500" cy="8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6" name="Google Shape;716;p33"/>
          <p:cNvCxnSpPr>
            <a:stCxn id="691" idx="2"/>
            <a:endCxn id="692" idx="0"/>
          </p:cNvCxnSpPr>
          <p:nvPr/>
        </p:nvCxnSpPr>
        <p:spPr>
          <a:xfrm flipH="1">
            <a:off x="1389028" y="2703716"/>
            <a:ext cx="41100" cy="924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7" name="Google Shape;717;p33"/>
          <p:cNvCxnSpPr>
            <a:stCxn id="692" idx="0"/>
            <a:endCxn id="689" idx="3"/>
          </p:cNvCxnSpPr>
          <p:nvPr/>
        </p:nvCxnSpPr>
        <p:spPr>
          <a:xfrm rot="10800000">
            <a:off x="530921" y="3264293"/>
            <a:ext cx="858000" cy="36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8" name="Google Shape;718;p33"/>
          <p:cNvCxnSpPr>
            <a:endCxn id="689" idx="2"/>
          </p:cNvCxnSpPr>
          <p:nvPr/>
        </p:nvCxnSpPr>
        <p:spPr>
          <a:xfrm rot="10800000">
            <a:off x="316675" y="3400084"/>
            <a:ext cx="130500" cy="233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9" name="Google Shape;719;p33"/>
          <p:cNvCxnSpPr>
            <a:endCxn id="686" idx="0"/>
          </p:cNvCxnSpPr>
          <p:nvPr/>
        </p:nvCxnSpPr>
        <p:spPr>
          <a:xfrm>
            <a:off x="538709" y="2855080"/>
            <a:ext cx="105300" cy="764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0" name="Google Shape;720;p33"/>
          <p:cNvCxnSpPr/>
          <p:nvPr/>
        </p:nvCxnSpPr>
        <p:spPr>
          <a:xfrm flipH="1">
            <a:off x="1082925" y="1606088"/>
            <a:ext cx="27000" cy="28734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33"/>
          <p:cNvSpPr/>
          <p:nvPr/>
        </p:nvSpPr>
        <p:spPr>
          <a:xfrm>
            <a:off x="4274509" y="225124"/>
            <a:ext cx="1093200" cy="11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Storage</a:t>
            </a:r>
            <a:endParaRPr/>
          </a:p>
        </p:txBody>
      </p:sp>
      <p:sp>
        <p:nvSpPr>
          <p:cNvPr id="722" name="Google Shape;722;p33"/>
          <p:cNvSpPr/>
          <p:nvPr/>
        </p:nvSpPr>
        <p:spPr>
          <a:xfrm>
            <a:off x="7650859" y="1082524"/>
            <a:ext cx="1093200" cy="11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Networked </a:t>
            </a:r>
            <a:br>
              <a:rPr lang="en"/>
            </a:br>
            <a:r>
              <a:rPr lang="en"/>
              <a:t>storage</a:t>
            </a:r>
            <a:endParaRPr/>
          </a:p>
        </p:txBody>
      </p:sp>
      <p:sp>
        <p:nvSpPr>
          <p:cNvPr id="723" name="Google Shape;723;p33"/>
          <p:cNvSpPr/>
          <p:nvPr/>
        </p:nvSpPr>
        <p:spPr>
          <a:xfrm>
            <a:off x="7532675" y="24053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</a:t>
            </a:r>
            <a:endParaRPr/>
          </a:p>
        </p:txBody>
      </p:sp>
      <p:sp>
        <p:nvSpPr>
          <p:cNvPr id="724" name="Google Shape;724;p33"/>
          <p:cNvSpPr/>
          <p:nvPr/>
        </p:nvSpPr>
        <p:spPr>
          <a:xfrm>
            <a:off x="7532675" y="3006338"/>
            <a:ext cx="1347000" cy="4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 </a:t>
            </a:r>
            <a:endParaRPr/>
          </a:p>
        </p:txBody>
      </p:sp>
      <p:cxnSp>
        <p:nvCxnSpPr>
          <p:cNvPr id="725" name="Google Shape;725;p33"/>
          <p:cNvCxnSpPr/>
          <p:nvPr/>
        </p:nvCxnSpPr>
        <p:spPr>
          <a:xfrm flipH="1">
            <a:off x="6954675" y="1759625"/>
            <a:ext cx="25800" cy="27459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3"/>
          <p:cNvCxnSpPr>
            <a:stCxn id="723" idx="1"/>
          </p:cNvCxnSpPr>
          <p:nvPr/>
        </p:nvCxnSpPr>
        <p:spPr>
          <a:xfrm flipH="1">
            <a:off x="7064375" y="2646838"/>
            <a:ext cx="468300" cy="2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33"/>
          <p:cNvCxnSpPr/>
          <p:nvPr/>
        </p:nvCxnSpPr>
        <p:spPr>
          <a:xfrm rot="10800000">
            <a:off x="7049100" y="3230263"/>
            <a:ext cx="4962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3"/>
          <p:cNvCxnSpPr>
            <a:stCxn id="665" idx="2"/>
          </p:cNvCxnSpPr>
          <p:nvPr/>
        </p:nvCxnSpPr>
        <p:spPr>
          <a:xfrm>
            <a:off x="1429850" y="1356125"/>
            <a:ext cx="110700" cy="20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3"/>
          <p:cNvCxnSpPr>
            <a:stCxn id="674" idx="2"/>
          </p:cNvCxnSpPr>
          <p:nvPr/>
        </p:nvCxnSpPr>
        <p:spPr>
          <a:xfrm flipH="1">
            <a:off x="2468625" y="1356125"/>
            <a:ext cx="251400" cy="2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3"/>
          <p:cNvSpPr txBox="1"/>
          <p:nvPr/>
        </p:nvSpPr>
        <p:spPr>
          <a:xfrm>
            <a:off x="1650050" y="412500"/>
            <a:ext cx="371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p33"/>
          <p:cNvCxnSpPr/>
          <p:nvPr/>
        </p:nvCxnSpPr>
        <p:spPr>
          <a:xfrm>
            <a:off x="4613150" y="1384288"/>
            <a:ext cx="1800" cy="2463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33"/>
          <p:cNvSpPr txBox="1"/>
          <p:nvPr/>
        </p:nvSpPr>
        <p:spPr>
          <a:xfrm>
            <a:off x="278200" y="4515800"/>
            <a:ext cx="15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Parallel Queue</a:t>
            </a:r>
            <a:endParaRPr/>
          </a:p>
        </p:txBody>
      </p:sp>
      <p:sp>
        <p:nvSpPr>
          <p:cNvPr id="733" name="Google Shape;733;p33"/>
          <p:cNvSpPr txBox="1"/>
          <p:nvPr/>
        </p:nvSpPr>
        <p:spPr>
          <a:xfrm>
            <a:off x="2054000" y="4515800"/>
            <a:ext cx="15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GPU Queue</a:t>
            </a:r>
            <a:endParaRPr/>
          </a:p>
        </p:txBody>
      </p:sp>
      <p:sp>
        <p:nvSpPr>
          <p:cNvPr id="734" name="Google Shape;734;p33"/>
          <p:cNvSpPr txBox="1"/>
          <p:nvPr/>
        </p:nvSpPr>
        <p:spPr>
          <a:xfrm>
            <a:off x="6651775" y="4555575"/>
            <a:ext cx="183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 Mem Queue</a:t>
            </a:r>
            <a:endParaRPr/>
          </a:p>
        </p:txBody>
      </p:sp>
      <p:sp>
        <p:nvSpPr>
          <p:cNvPr id="735" name="Google Shape;735;p33"/>
          <p:cNvSpPr txBox="1"/>
          <p:nvPr/>
        </p:nvSpPr>
        <p:spPr>
          <a:xfrm>
            <a:off x="4039050" y="4515800"/>
            <a:ext cx="183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SMP Queue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mile high View</a:t>
            </a:r>
            <a:endParaRPr/>
          </a:p>
        </p:txBody>
      </p:sp>
      <p:sp>
        <p:nvSpPr>
          <p:cNvPr id="741" name="Google Shape;741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 are </a:t>
            </a:r>
            <a:r>
              <a:rPr lang="en"/>
              <a:t>Organizational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Matches the hardware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patterns.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Queue </a:t>
            </a:r>
            <a:r>
              <a:rPr lang="en"/>
              <a:t>Scheduler</a:t>
            </a:r>
            <a:r>
              <a:rPr lang="en"/>
              <a:t> systems</a:t>
            </a:r>
            <a:endParaRPr/>
          </a:p>
        </p:txBody>
      </p:sp>
      <p:sp>
        <p:nvSpPr>
          <p:cNvPr id="747" name="Google Shape;747;p35"/>
          <p:cNvSpPr txBox="1"/>
          <p:nvPr/>
        </p:nvSpPr>
        <p:spPr>
          <a:xfrm>
            <a:off x="262450" y="1553925"/>
            <a:ext cx="39531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verage"/>
              <a:buChar char="●"/>
            </a:pPr>
            <a:r>
              <a:rPr b="1" lang="en" sz="24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HTCondor</a:t>
            </a:r>
            <a:endParaRPr sz="24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verage"/>
              <a:buChar char="●"/>
            </a:pPr>
            <a:r>
              <a:rPr b="1" lang="en" sz="24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Yarn</a:t>
            </a:r>
            <a:endParaRPr sz="24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8" name="Google Shape;748;p35"/>
          <p:cNvSpPr txBox="1"/>
          <p:nvPr>
            <p:ph idx="4294967295" type="title"/>
          </p:nvPr>
        </p:nvSpPr>
        <p:spPr>
          <a:xfrm>
            <a:off x="599450" y="1115100"/>
            <a:ext cx="32808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distributed</a:t>
            </a:r>
            <a:r>
              <a:rPr lang="en"/>
              <a:t> work</a:t>
            </a:r>
            <a:endParaRPr/>
          </a:p>
        </p:txBody>
      </p:sp>
      <p:sp>
        <p:nvSpPr>
          <p:cNvPr id="749" name="Google Shape;749;p35"/>
          <p:cNvSpPr txBox="1"/>
          <p:nvPr/>
        </p:nvSpPr>
        <p:spPr>
          <a:xfrm>
            <a:off x="4215550" y="1553950"/>
            <a:ext cx="39531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verage"/>
              <a:buChar char="●"/>
            </a:pPr>
            <a:r>
              <a:rPr b="1" lang="en" sz="24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Grid Engine (SGE, UGE)</a:t>
            </a:r>
            <a:endParaRPr sz="24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verage"/>
              <a:buChar char="●"/>
            </a:pPr>
            <a:r>
              <a:rPr b="1" lang="en" sz="24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PBS/torque</a:t>
            </a:r>
            <a:endParaRPr sz="24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Slurm</a:t>
            </a:r>
            <a:endParaRPr sz="24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0" name="Google Shape;750;p35"/>
          <p:cNvSpPr txBox="1"/>
          <p:nvPr>
            <p:ph idx="4294967295" type="title"/>
          </p:nvPr>
        </p:nvSpPr>
        <p:spPr>
          <a:xfrm>
            <a:off x="4481650" y="1115100"/>
            <a:ext cx="56268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localized systems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handling</a:t>
            </a:r>
            <a:endParaRPr/>
          </a:p>
        </p:txBody>
      </p:sp>
      <p:sp>
        <p:nvSpPr>
          <p:cNvPr id="756" name="Google Shape;756;p36"/>
          <p:cNvSpPr txBox="1"/>
          <p:nvPr/>
        </p:nvSpPr>
        <p:spPr>
          <a:xfrm>
            <a:off x="311700" y="1077075"/>
            <a:ext cx="85206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verage"/>
              <a:buChar char="●"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First in First Out FIFO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verage"/>
              <a:buChar char="●"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Priorities (Backfill scheduling)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verage"/>
              <a:buChar char="●"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Preemptions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handling</a:t>
            </a:r>
            <a:endParaRPr/>
          </a:p>
        </p:txBody>
      </p:sp>
      <p:sp>
        <p:nvSpPr>
          <p:cNvPr id="762" name="Google Shape;762;p37"/>
          <p:cNvSpPr txBox="1"/>
          <p:nvPr/>
        </p:nvSpPr>
        <p:spPr>
          <a:xfrm>
            <a:off x="311700" y="1077075"/>
            <a:ext cx="8048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First in First Out    FIFO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3" name="Google Shape;763;p37"/>
          <p:cNvSpPr/>
          <p:nvPr/>
        </p:nvSpPr>
        <p:spPr>
          <a:xfrm>
            <a:off x="311700" y="1830525"/>
            <a:ext cx="4535400" cy="30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843275" y="3254975"/>
            <a:ext cx="3789900" cy="12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7"/>
          <p:cNvSpPr txBox="1"/>
          <p:nvPr/>
        </p:nvSpPr>
        <p:spPr>
          <a:xfrm>
            <a:off x="438300" y="3074500"/>
            <a:ext cx="354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766" name="Google Shape;766;p37"/>
          <p:cNvSpPr txBox="1"/>
          <p:nvPr/>
        </p:nvSpPr>
        <p:spPr>
          <a:xfrm>
            <a:off x="1024850" y="4556850"/>
            <a:ext cx="3035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cxnSp>
        <p:nvCxnSpPr>
          <p:cNvPr id="767" name="Google Shape;767;p37"/>
          <p:cNvCxnSpPr/>
          <p:nvPr/>
        </p:nvCxnSpPr>
        <p:spPr>
          <a:xfrm>
            <a:off x="1688700" y="4730850"/>
            <a:ext cx="107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37"/>
          <p:cNvSpPr/>
          <p:nvPr/>
        </p:nvSpPr>
        <p:spPr>
          <a:xfrm>
            <a:off x="934600" y="4118675"/>
            <a:ext cx="1160100" cy="373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Job1</a:t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094700" y="3254975"/>
            <a:ext cx="354600" cy="1237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Job2</a:t>
            </a: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2481500" y="3899375"/>
            <a:ext cx="670500" cy="593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Job3</a:t>
            </a: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3120550" y="3306275"/>
            <a:ext cx="810600" cy="695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handling</a:t>
            </a:r>
            <a:endParaRPr/>
          </a:p>
        </p:txBody>
      </p:sp>
      <p:sp>
        <p:nvSpPr>
          <p:cNvPr id="777" name="Google Shape;777;p38"/>
          <p:cNvSpPr txBox="1"/>
          <p:nvPr/>
        </p:nvSpPr>
        <p:spPr>
          <a:xfrm>
            <a:off x="311700" y="1077075"/>
            <a:ext cx="8048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First in First Out    FIFO			BackFill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8" name="Google Shape;778;p38"/>
          <p:cNvSpPr/>
          <p:nvPr/>
        </p:nvSpPr>
        <p:spPr>
          <a:xfrm>
            <a:off x="311700" y="1862750"/>
            <a:ext cx="4116300" cy="30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8"/>
          <p:cNvSpPr/>
          <p:nvPr/>
        </p:nvSpPr>
        <p:spPr>
          <a:xfrm>
            <a:off x="857275" y="2971450"/>
            <a:ext cx="3390300" cy="15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8"/>
          <p:cNvSpPr txBox="1"/>
          <p:nvPr/>
        </p:nvSpPr>
        <p:spPr>
          <a:xfrm>
            <a:off x="438300" y="3074500"/>
            <a:ext cx="354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781" name="Google Shape;781;p38"/>
          <p:cNvSpPr txBox="1"/>
          <p:nvPr/>
        </p:nvSpPr>
        <p:spPr>
          <a:xfrm>
            <a:off x="1024850" y="4556850"/>
            <a:ext cx="3035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cxnSp>
        <p:nvCxnSpPr>
          <p:cNvPr id="782" name="Google Shape;782;p38"/>
          <p:cNvCxnSpPr/>
          <p:nvPr/>
        </p:nvCxnSpPr>
        <p:spPr>
          <a:xfrm>
            <a:off x="1688700" y="4730850"/>
            <a:ext cx="107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38"/>
          <p:cNvSpPr/>
          <p:nvPr/>
        </p:nvSpPr>
        <p:spPr>
          <a:xfrm>
            <a:off x="934600" y="4118675"/>
            <a:ext cx="1160100" cy="373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Job1</a:t>
            </a:r>
            <a:endParaRPr/>
          </a:p>
        </p:txBody>
      </p:sp>
      <p:sp>
        <p:nvSpPr>
          <p:cNvPr id="784" name="Google Shape;784;p38"/>
          <p:cNvSpPr/>
          <p:nvPr/>
        </p:nvSpPr>
        <p:spPr>
          <a:xfrm>
            <a:off x="2094700" y="3022925"/>
            <a:ext cx="354600" cy="1469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Job2</a:t>
            </a:r>
            <a:endParaRPr/>
          </a:p>
        </p:txBody>
      </p:sp>
      <p:sp>
        <p:nvSpPr>
          <p:cNvPr id="785" name="Google Shape;785;p38"/>
          <p:cNvSpPr/>
          <p:nvPr/>
        </p:nvSpPr>
        <p:spPr>
          <a:xfrm>
            <a:off x="2481500" y="3899375"/>
            <a:ext cx="670500" cy="593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Job3</a:t>
            </a:r>
            <a:endParaRPr/>
          </a:p>
        </p:txBody>
      </p:sp>
      <p:sp>
        <p:nvSpPr>
          <p:cNvPr id="786" name="Google Shape;786;p38"/>
          <p:cNvSpPr/>
          <p:nvPr/>
        </p:nvSpPr>
        <p:spPr>
          <a:xfrm>
            <a:off x="2517900" y="3306275"/>
            <a:ext cx="769200" cy="59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Job4</a:t>
            </a:r>
            <a:endParaRPr/>
          </a:p>
        </p:txBody>
      </p:sp>
      <p:sp>
        <p:nvSpPr>
          <p:cNvPr id="787" name="Google Shape;787;p38"/>
          <p:cNvSpPr/>
          <p:nvPr/>
        </p:nvSpPr>
        <p:spPr>
          <a:xfrm>
            <a:off x="4572000" y="1862725"/>
            <a:ext cx="4260300" cy="30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8"/>
          <p:cNvSpPr/>
          <p:nvPr/>
        </p:nvSpPr>
        <p:spPr>
          <a:xfrm>
            <a:off x="5117575" y="2971450"/>
            <a:ext cx="3551700" cy="15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8"/>
          <p:cNvSpPr txBox="1"/>
          <p:nvPr/>
        </p:nvSpPr>
        <p:spPr>
          <a:xfrm>
            <a:off x="4698600" y="3074500"/>
            <a:ext cx="354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790" name="Google Shape;790;p38"/>
          <p:cNvSpPr txBox="1"/>
          <p:nvPr/>
        </p:nvSpPr>
        <p:spPr>
          <a:xfrm>
            <a:off x="5285150" y="4556850"/>
            <a:ext cx="3035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cxnSp>
        <p:nvCxnSpPr>
          <p:cNvPr id="791" name="Google Shape;791;p38"/>
          <p:cNvCxnSpPr/>
          <p:nvPr/>
        </p:nvCxnSpPr>
        <p:spPr>
          <a:xfrm>
            <a:off x="5949000" y="4730850"/>
            <a:ext cx="107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38"/>
          <p:cNvSpPr/>
          <p:nvPr/>
        </p:nvSpPr>
        <p:spPr>
          <a:xfrm>
            <a:off x="5194900" y="4118675"/>
            <a:ext cx="1160100" cy="373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Job1</a:t>
            </a:r>
            <a:endParaRPr/>
          </a:p>
        </p:txBody>
      </p:sp>
      <p:sp>
        <p:nvSpPr>
          <p:cNvPr id="793" name="Google Shape;793;p38"/>
          <p:cNvSpPr/>
          <p:nvPr/>
        </p:nvSpPr>
        <p:spPr>
          <a:xfrm>
            <a:off x="6355000" y="3254975"/>
            <a:ext cx="354600" cy="1237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Job2</a:t>
            </a:r>
            <a:endParaRPr/>
          </a:p>
        </p:txBody>
      </p:sp>
      <p:sp>
        <p:nvSpPr>
          <p:cNvPr id="794" name="Google Shape;794;p38"/>
          <p:cNvSpPr/>
          <p:nvPr/>
        </p:nvSpPr>
        <p:spPr>
          <a:xfrm>
            <a:off x="5177638" y="3525575"/>
            <a:ext cx="670500" cy="593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Job3</a:t>
            </a:r>
            <a:endParaRPr/>
          </a:p>
        </p:txBody>
      </p:sp>
      <p:sp>
        <p:nvSpPr>
          <p:cNvPr id="795" name="Google Shape;795;p38"/>
          <p:cNvSpPr/>
          <p:nvPr/>
        </p:nvSpPr>
        <p:spPr>
          <a:xfrm>
            <a:off x="6778225" y="3306275"/>
            <a:ext cx="769200" cy="59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handling</a:t>
            </a:r>
            <a:endParaRPr/>
          </a:p>
        </p:txBody>
      </p:sp>
      <p:sp>
        <p:nvSpPr>
          <p:cNvPr id="801" name="Google Shape;801;p39"/>
          <p:cNvSpPr txBox="1"/>
          <p:nvPr/>
        </p:nvSpPr>
        <p:spPr>
          <a:xfrm>
            <a:off x="311700" y="1077075"/>
            <a:ext cx="8048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BackFill                             Optimizing backfill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2" name="Google Shape;802;p39"/>
          <p:cNvSpPr/>
          <p:nvPr/>
        </p:nvSpPr>
        <p:spPr>
          <a:xfrm>
            <a:off x="4572000" y="1862725"/>
            <a:ext cx="4260300" cy="30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9"/>
          <p:cNvSpPr/>
          <p:nvPr/>
        </p:nvSpPr>
        <p:spPr>
          <a:xfrm>
            <a:off x="5117575" y="3223450"/>
            <a:ext cx="3551700" cy="13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9"/>
          <p:cNvSpPr txBox="1"/>
          <p:nvPr/>
        </p:nvSpPr>
        <p:spPr>
          <a:xfrm>
            <a:off x="4698600" y="3074500"/>
            <a:ext cx="354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805" name="Google Shape;805;p39"/>
          <p:cNvSpPr txBox="1"/>
          <p:nvPr/>
        </p:nvSpPr>
        <p:spPr>
          <a:xfrm>
            <a:off x="5285150" y="4556850"/>
            <a:ext cx="3035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cxnSp>
        <p:nvCxnSpPr>
          <p:cNvPr id="806" name="Google Shape;806;p39"/>
          <p:cNvCxnSpPr/>
          <p:nvPr/>
        </p:nvCxnSpPr>
        <p:spPr>
          <a:xfrm>
            <a:off x="5949000" y="4730850"/>
            <a:ext cx="107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39"/>
          <p:cNvSpPr/>
          <p:nvPr/>
        </p:nvSpPr>
        <p:spPr>
          <a:xfrm>
            <a:off x="5194900" y="4118675"/>
            <a:ext cx="1160100" cy="373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Job1</a:t>
            </a:r>
            <a:endParaRPr/>
          </a:p>
        </p:txBody>
      </p:sp>
      <p:sp>
        <p:nvSpPr>
          <p:cNvPr id="808" name="Google Shape;808;p39"/>
          <p:cNvSpPr/>
          <p:nvPr/>
        </p:nvSpPr>
        <p:spPr>
          <a:xfrm>
            <a:off x="6625700" y="3254825"/>
            <a:ext cx="354600" cy="1237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Job2</a:t>
            </a:r>
            <a:endParaRPr/>
          </a:p>
        </p:txBody>
      </p:sp>
      <p:sp>
        <p:nvSpPr>
          <p:cNvPr id="809" name="Google Shape;809;p39"/>
          <p:cNvSpPr/>
          <p:nvPr/>
        </p:nvSpPr>
        <p:spPr>
          <a:xfrm>
            <a:off x="5177638" y="3525575"/>
            <a:ext cx="670500" cy="593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Job3</a:t>
            </a:r>
            <a:endParaRPr/>
          </a:p>
        </p:txBody>
      </p:sp>
      <p:sp>
        <p:nvSpPr>
          <p:cNvPr id="810" name="Google Shape;810;p39"/>
          <p:cNvSpPr/>
          <p:nvPr/>
        </p:nvSpPr>
        <p:spPr>
          <a:xfrm>
            <a:off x="5848150" y="3454700"/>
            <a:ext cx="769200" cy="6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Job4</a:t>
            </a:r>
            <a:endParaRPr/>
          </a:p>
        </p:txBody>
      </p:sp>
      <p:sp>
        <p:nvSpPr>
          <p:cNvPr id="811" name="Google Shape;811;p39"/>
          <p:cNvSpPr/>
          <p:nvPr/>
        </p:nvSpPr>
        <p:spPr>
          <a:xfrm>
            <a:off x="6329475" y="4144450"/>
            <a:ext cx="354600" cy="29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9"/>
          <p:cNvSpPr/>
          <p:nvPr/>
        </p:nvSpPr>
        <p:spPr>
          <a:xfrm>
            <a:off x="152400" y="1862725"/>
            <a:ext cx="4260300" cy="30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9"/>
          <p:cNvSpPr/>
          <p:nvPr/>
        </p:nvSpPr>
        <p:spPr>
          <a:xfrm>
            <a:off x="697975" y="3254825"/>
            <a:ext cx="3551700" cy="12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9"/>
          <p:cNvSpPr txBox="1"/>
          <p:nvPr/>
        </p:nvSpPr>
        <p:spPr>
          <a:xfrm>
            <a:off x="279000" y="3074500"/>
            <a:ext cx="354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815" name="Google Shape;815;p39"/>
          <p:cNvSpPr txBox="1"/>
          <p:nvPr/>
        </p:nvSpPr>
        <p:spPr>
          <a:xfrm>
            <a:off x="865550" y="4556850"/>
            <a:ext cx="3035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cxnSp>
        <p:nvCxnSpPr>
          <p:cNvPr id="816" name="Google Shape;816;p39"/>
          <p:cNvCxnSpPr/>
          <p:nvPr/>
        </p:nvCxnSpPr>
        <p:spPr>
          <a:xfrm>
            <a:off x="1529400" y="4730850"/>
            <a:ext cx="107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7" name="Google Shape;817;p39"/>
          <p:cNvSpPr/>
          <p:nvPr/>
        </p:nvSpPr>
        <p:spPr>
          <a:xfrm>
            <a:off x="775300" y="4118675"/>
            <a:ext cx="1160100" cy="373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Job1</a:t>
            </a:r>
            <a:endParaRPr/>
          </a:p>
        </p:txBody>
      </p:sp>
      <p:sp>
        <p:nvSpPr>
          <p:cNvPr id="818" name="Google Shape;818;p39"/>
          <p:cNvSpPr/>
          <p:nvPr/>
        </p:nvSpPr>
        <p:spPr>
          <a:xfrm>
            <a:off x="1935400" y="3254975"/>
            <a:ext cx="354600" cy="1237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Job2</a:t>
            </a:r>
            <a:endParaRPr/>
          </a:p>
        </p:txBody>
      </p:sp>
      <p:sp>
        <p:nvSpPr>
          <p:cNvPr id="819" name="Google Shape;819;p39"/>
          <p:cNvSpPr/>
          <p:nvPr/>
        </p:nvSpPr>
        <p:spPr>
          <a:xfrm>
            <a:off x="758038" y="3525575"/>
            <a:ext cx="670500" cy="593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Job3</a:t>
            </a:r>
            <a:endParaRPr/>
          </a:p>
        </p:txBody>
      </p:sp>
      <p:sp>
        <p:nvSpPr>
          <p:cNvPr id="820" name="Google Shape;820;p39"/>
          <p:cNvSpPr/>
          <p:nvPr/>
        </p:nvSpPr>
        <p:spPr>
          <a:xfrm>
            <a:off x="2290000" y="3292250"/>
            <a:ext cx="769200" cy="59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share</a:t>
            </a:r>
            <a:endParaRPr/>
          </a:p>
        </p:txBody>
      </p:sp>
      <p:sp>
        <p:nvSpPr>
          <p:cNvPr id="826" name="Google Shape;826;p40"/>
          <p:cNvSpPr txBox="1"/>
          <p:nvPr>
            <p:ph idx="4294967295"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27" name="Google Shape;827;p40"/>
          <p:cNvSpPr txBox="1"/>
          <p:nvPr>
            <p:ph idx="4294967295" type="body"/>
          </p:nvPr>
        </p:nvSpPr>
        <p:spPr>
          <a:xfrm>
            <a:off x="311700" y="1142175"/>
            <a:ext cx="54699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Adds Priorities to backfill scheduling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828" name="Google Shape;828;p40"/>
          <p:cNvSpPr txBox="1"/>
          <p:nvPr/>
        </p:nvSpPr>
        <p:spPr>
          <a:xfrm>
            <a:off x="653800" y="2183875"/>
            <a:ext cx="34869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Weight several factors to generate a priority level for each job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How long it has been waiting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Job Size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Where the job is being run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User’s base priority level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handling</a:t>
            </a:r>
            <a:endParaRPr/>
          </a:p>
        </p:txBody>
      </p:sp>
      <p:sp>
        <p:nvSpPr>
          <p:cNvPr id="834" name="Google Shape;834;p41"/>
          <p:cNvSpPr txBox="1"/>
          <p:nvPr/>
        </p:nvSpPr>
        <p:spPr>
          <a:xfrm>
            <a:off x="311700" y="1077075"/>
            <a:ext cx="8048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Preemption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5" name="Google Shape;835;p41"/>
          <p:cNvSpPr/>
          <p:nvPr/>
        </p:nvSpPr>
        <p:spPr>
          <a:xfrm>
            <a:off x="4631425" y="1952050"/>
            <a:ext cx="4260300" cy="30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1"/>
          <p:cNvSpPr/>
          <p:nvPr/>
        </p:nvSpPr>
        <p:spPr>
          <a:xfrm>
            <a:off x="5117575" y="3254825"/>
            <a:ext cx="3551700" cy="12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1"/>
          <p:cNvSpPr txBox="1"/>
          <p:nvPr/>
        </p:nvSpPr>
        <p:spPr>
          <a:xfrm>
            <a:off x="4698600" y="3074500"/>
            <a:ext cx="354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838" name="Google Shape;838;p41"/>
          <p:cNvSpPr txBox="1"/>
          <p:nvPr/>
        </p:nvSpPr>
        <p:spPr>
          <a:xfrm>
            <a:off x="5285150" y="4556850"/>
            <a:ext cx="3035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cxnSp>
        <p:nvCxnSpPr>
          <p:cNvPr id="839" name="Google Shape;839;p41"/>
          <p:cNvCxnSpPr/>
          <p:nvPr/>
        </p:nvCxnSpPr>
        <p:spPr>
          <a:xfrm>
            <a:off x="5949000" y="4730850"/>
            <a:ext cx="107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41"/>
          <p:cNvSpPr/>
          <p:nvPr/>
        </p:nvSpPr>
        <p:spPr>
          <a:xfrm>
            <a:off x="5194900" y="4118675"/>
            <a:ext cx="1160100" cy="373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Job1</a:t>
            </a:r>
            <a:endParaRPr/>
          </a:p>
        </p:txBody>
      </p:sp>
      <p:sp>
        <p:nvSpPr>
          <p:cNvPr id="841" name="Google Shape;841;p41"/>
          <p:cNvSpPr/>
          <p:nvPr/>
        </p:nvSpPr>
        <p:spPr>
          <a:xfrm>
            <a:off x="8132825" y="3292700"/>
            <a:ext cx="354600" cy="1237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Job2</a:t>
            </a:r>
            <a:endParaRPr/>
          </a:p>
        </p:txBody>
      </p:sp>
      <p:sp>
        <p:nvSpPr>
          <p:cNvPr id="842" name="Google Shape;842;p41"/>
          <p:cNvSpPr/>
          <p:nvPr/>
        </p:nvSpPr>
        <p:spPr>
          <a:xfrm>
            <a:off x="5177638" y="3525575"/>
            <a:ext cx="670500" cy="593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Job3</a:t>
            </a:r>
            <a:endParaRPr/>
          </a:p>
        </p:txBody>
      </p:sp>
      <p:sp>
        <p:nvSpPr>
          <p:cNvPr id="843" name="Google Shape;843;p41"/>
          <p:cNvSpPr/>
          <p:nvPr/>
        </p:nvSpPr>
        <p:spPr>
          <a:xfrm>
            <a:off x="5484975" y="3525575"/>
            <a:ext cx="847200" cy="1040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priority</a:t>
            </a:r>
            <a:endParaRPr/>
          </a:p>
        </p:txBody>
      </p:sp>
      <p:sp>
        <p:nvSpPr>
          <p:cNvPr id="844" name="Google Shape;844;p41"/>
          <p:cNvSpPr/>
          <p:nvPr/>
        </p:nvSpPr>
        <p:spPr>
          <a:xfrm>
            <a:off x="169550" y="1952050"/>
            <a:ext cx="4260300" cy="30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1"/>
          <p:cNvSpPr/>
          <p:nvPr/>
        </p:nvSpPr>
        <p:spPr>
          <a:xfrm>
            <a:off x="715125" y="3344150"/>
            <a:ext cx="3551700" cy="12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1"/>
          <p:cNvSpPr txBox="1"/>
          <p:nvPr/>
        </p:nvSpPr>
        <p:spPr>
          <a:xfrm>
            <a:off x="296150" y="3163825"/>
            <a:ext cx="354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847" name="Google Shape;847;p41"/>
          <p:cNvSpPr txBox="1"/>
          <p:nvPr/>
        </p:nvSpPr>
        <p:spPr>
          <a:xfrm>
            <a:off x="882700" y="4646175"/>
            <a:ext cx="3035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cxnSp>
        <p:nvCxnSpPr>
          <p:cNvPr id="848" name="Google Shape;848;p41"/>
          <p:cNvCxnSpPr/>
          <p:nvPr/>
        </p:nvCxnSpPr>
        <p:spPr>
          <a:xfrm>
            <a:off x="1546550" y="4820175"/>
            <a:ext cx="107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9" name="Google Shape;849;p41"/>
          <p:cNvSpPr/>
          <p:nvPr/>
        </p:nvSpPr>
        <p:spPr>
          <a:xfrm>
            <a:off x="792450" y="4208000"/>
            <a:ext cx="1160100" cy="373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Job1</a:t>
            </a:r>
            <a:endParaRPr/>
          </a:p>
        </p:txBody>
      </p:sp>
      <p:sp>
        <p:nvSpPr>
          <p:cNvPr id="850" name="Google Shape;850;p41"/>
          <p:cNvSpPr/>
          <p:nvPr/>
        </p:nvSpPr>
        <p:spPr>
          <a:xfrm>
            <a:off x="1964888" y="3369950"/>
            <a:ext cx="354600" cy="1237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Job2</a:t>
            </a:r>
            <a:endParaRPr/>
          </a:p>
        </p:txBody>
      </p:sp>
      <p:sp>
        <p:nvSpPr>
          <p:cNvPr id="851" name="Google Shape;851;p41"/>
          <p:cNvSpPr/>
          <p:nvPr/>
        </p:nvSpPr>
        <p:spPr>
          <a:xfrm>
            <a:off x="775188" y="3614900"/>
            <a:ext cx="670500" cy="593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Job3</a:t>
            </a:r>
            <a:endParaRPr/>
          </a:p>
        </p:txBody>
      </p:sp>
      <p:sp>
        <p:nvSpPr>
          <p:cNvPr id="852" name="Google Shape;852;p41"/>
          <p:cNvSpPr/>
          <p:nvPr/>
        </p:nvSpPr>
        <p:spPr>
          <a:xfrm>
            <a:off x="2189425" y="2241300"/>
            <a:ext cx="970500" cy="1012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priority1</a:t>
            </a:r>
            <a:endParaRPr/>
          </a:p>
        </p:txBody>
      </p:sp>
      <p:sp>
        <p:nvSpPr>
          <p:cNvPr id="853" name="Google Shape;853;p41"/>
          <p:cNvSpPr/>
          <p:nvPr/>
        </p:nvSpPr>
        <p:spPr>
          <a:xfrm>
            <a:off x="6332175" y="3774125"/>
            <a:ext cx="1070100" cy="373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priority 2</a:t>
            </a:r>
            <a:endParaRPr/>
          </a:p>
        </p:txBody>
      </p:sp>
      <p:sp>
        <p:nvSpPr>
          <p:cNvPr id="854" name="Google Shape;854;p41"/>
          <p:cNvSpPr txBox="1"/>
          <p:nvPr/>
        </p:nvSpPr>
        <p:spPr>
          <a:xfrm>
            <a:off x="3328475" y="2064025"/>
            <a:ext cx="970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jobs</a:t>
            </a:r>
            <a:endParaRPr/>
          </a:p>
        </p:txBody>
      </p:sp>
      <p:cxnSp>
        <p:nvCxnSpPr>
          <p:cNvPr id="855" name="Google Shape;855;p41"/>
          <p:cNvCxnSpPr/>
          <p:nvPr/>
        </p:nvCxnSpPr>
        <p:spPr>
          <a:xfrm flipH="1">
            <a:off x="1254150" y="3391625"/>
            <a:ext cx="7200" cy="113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56" name="Google Shape;856;p41"/>
          <p:cNvSpPr txBox="1"/>
          <p:nvPr/>
        </p:nvSpPr>
        <p:spPr>
          <a:xfrm>
            <a:off x="846075" y="2919438"/>
            <a:ext cx="970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857" name="Google Shape;857;p41"/>
          <p:cNvSpPr/>
          <p:nvPr/>
        </p:nvSpPr>
        <p:spPr>
          <a:xfrm>
            <a:off x="3278675" y="2790025"/>
            <a:ext cx="1070100" cy="373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priority 2</a:t>
            </a:r>
            <a:endParaRPr/>
          </a:p>
        </p:txBody>
      </p:sp>
      <p:sp>
        <p:nvSpPr>
          <p:cNvPr id="858" name="Google Shape;858;p41"/>
          <p:cNvSpPr/>
          <p:nvPr/>
        </p:nvSpPr>
        <p:spPr>
          <a:xfrm>
            <a:off x="6355000" y="4165488"/>
            <a:ext cx="1160100" cy="373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Job1</a:t>
            </a:r>
            <a:endParaRPr/>
          </a:p>
        </p:txBody>
      </p:sp>
      <p:sp>
        <p:nvSpPr>
          <p:cNvPr id="859" name="Google Shape;859;p41"/>
          <p:cNvSpPr/>
          <p:nvPr/>
        </p:nvSpPr>
        <p:spPr>
          <a:xfrm>
            <a:off x="7432288" y="3602825"/>
            <a:ext cx="670500" cy="593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Job3</a:t>
            </a:r>
            <a:endParaRPr/>
          </a:p>
        </p:txBody>
      </p:sp>
      <p:cxnSp>
        <p:nvCxnSpPr>
          <p:cNvPr id="860" name="Google Shape;860;p41"/>
          <p:cNvCxnSpPr/>
          <p:nvPr/>
        </p:nvCxnSpPr>
        <p:spPr>
          <a:xfrm flipH="1">
            <a:off x="1674800" y="3139350"/>
            <a:ext cx="371400" cy="6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41"/>
          <p:cNvSpPr txBox="1"/>
          <p:nvPr/>
        </p:nvSpPr>
        <p:spPr>
          <a:xfrm>
            <a:off x="4978500" y="2197950"/>
            <a:ext cx="28770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1 &amp; 3 are stopped and restarted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What is a HPC?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Checkpointing?</a:t>
            </a:r>
            <a:endParaRPr/>
          </a:p>
        </p:txBody>
      </p:sp>
      <p:sp>
        <p:nvSpPr>
          <p:cNvPr id="867" name="Google Shape;867;p42"/>
          <p:cNvSpPr txBox="1"/>
          <p:nvPr>
            <p:ph idx="4294967295"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68" name="Google Shape;868;p42"/>
          <p:cNvSpPr txBox="1"/>
          <p:nvPr>
            <p:ph idx="4294967295" type="body"/>
          </p:nvPr>
        </p:nvSpPr>
        <p:spPr>
          <a:xfrm>
            <a:off x="311700" y="1142175"/>
            <a:ext cx="8629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Saves a </a:t>
            </a:r>
            <a:r>
              <a:rPr lang="en" sz="2100">
                <a:solidFill>
                  <a:srgbClr val="F3F3F3"/>
                </a:solidFill>
              </a:rPr>
              <a:t>representation</a:t>
            </a:r>
            <a:r>
              <a:rPr lang="en" sz="2100">
                <a:solidFill>
                  <a:srgbClr val="F3F3F3"/>
                </a:solidFill>
              </a:rPr>
              <a:t> of the current state at </a:t>
            </a:r>
            <a:r>
              <a:rPr lang="en" sz="2100">
                <a:solidFill>
                  <a:srgbClr val="F3F3F3"/>
                </a:solidFill>
              </a:rPr>
              <a:t>regular</a:t>
            </a:r>
            <a:r>
              <a:rPr lang="en" sz="2100">
                <a:solidFill>
                  <a:srgbClr val="F3F3F3"/>
                </a:solidFill>
              </a:rPr>
              <a:t> intervals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Allows Automation</a:t>
            </a:r>
            <a:endParaRPr sz="2100">
              <a:solidFill>
                <a:srgbClr val="F3F3F3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○"/>
            </a:pPr>
            <a:r>
              <a:rPr lang="en" sz="2100">
                <a:solidFill>
                  <a:srgbClr val="F3F3F3"/>
                </a:solidFill>
              </a:rPr>
              <a:t>Scheduler with </a:t>
            </a:r>
            <a:r>
              <a:rPr lang="en" sz="2100">
                <a:solidFill>
                  <a:srgbClr val="F3F3F3"/>
                </a:solidFill>
              </a:rPr>
              <a:t>automatically</a:t>
            </a:r>
            <a:r>
              <a:rPr lang="en" sz="2100">
                <a:solidFill>
                  <a:srgbClr val="F3F3F3"/>
                </a:solidFill>
              </a:rPr>
              <a:t> restarts</a:t>
            </a:r>
            <a:endParaRPr sz="2100">
              <a:solidFill>
                <a:srgbClr val="F3F3F3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○"/>
            </a:pPr>
            <a:r>
              <a:rPr lang="en" sz="2100">
                <a:solidFill>
                  <a:srgbClr val="F3F3F3"/>
                </a:solidFill>
              </a:rPr>
              <a:t>Add a </a:t>
            </a:r>
            <a:r>
              <a:rPr lang="en" sz="2100">
                <a:solidFill>
                  <a:srgbClr val="F3F3F3"/>
                </a:solidFill>
              </a:rPr>
              <a:t>function</a:t>
            </a:r>
            <a:r>
              <a:rPr lang="en" sz="2100">
                <a:solidFill>
                  <a:srgbClr val="F3F3F3"/>
                </a:solidFill>
              </a:rPr>
              <a:t> at the </a:t>
            </a:r>
            <a:r>
              <a:rPr lang="en" sz="2100">
                <a:solidFill>
                  <a:srgbClr val="F3F3F3"/>
                </a:solidFill>
              </a:rPr>
              <a:t>beginning</a:t>
            </a:r>
            <a:r>
              <a:rPr lang="en" sz="2100">
                <a:solidFill>
                  <a:srgbClr val="F3F3F3"/>
                </a:solidFill>
              </a:rPr>
              <a:t> to check for the save state file</a:t>
            </a:r>
            <a:endParaRPr sz="2100">
              <a:solidFill>
                <a:srgbClr val="F3F3F3"/>
              </a:solidFill>
            </a:endParaRPr>
          </a:p>
          <a:p>
            <a:pPr indent="-3619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■"/>
            </a:pPr>
            <a:r>
              <a:rPr lang="en" sz="2100">
                <a:solidFill>
                  <a:srgbClr val="F3F3F3"/>
                </a:solidFill>
              </a:rPr>
              <a:t>If a save state file exists reads it in and starts from there.</a:t>
            </a:r>
            <a:endParaRPr sz="2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If statefile exits: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Startjobat(statefile)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lse: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Startjobat(beginning)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Checkpointing</a:t>
            </a:r>
            <a:endParaRPr/>
          </a:p>
        </p:txBody>
      </p:sp>
      <p:sp>
        <p:nvSpPr>
          <p:cNvPr id="874" name="Google Shape;874;p43"/>
          <p:cNvSpPr txBox="1"/>
          <p:nvPr>
            <p:ph idx="4294967295"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75" name="Google Shape;875;p43"/>
          <p:cNvSpPr txBox="1"/>
          <p:nvPr>
            <p:ph idx="4294967295" type="body"/>
          </p:nvPr>
        </p:nvSpPr>
        <p:spPr>
          <a:xfrm>
            <a:off x="311700" y="1142175"/>
            <a:ext cx="8629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Long running jobs</a:t>
            </a:r>
            <a:endParaRPr sz="2100">
              <a:solidFill>
                <a:srgbClr val="F3F3F3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○"/>
            </a:pPr>
            <a:r>
              <a:rPr lang="en" sz="2100">
                <a:solidFill>
                  <a:srgbClr val="F3F3F3"/>
                </a:solidFill>
              </a:rPr>
              <a:t> To not start over if there’s a “</a:t>
            </a:r>
            <a:r>
              <a:rPr lang="en" sz="2100">
                <a:solidFill>
                  <a:srgbClr val="F3F3F3"/>
                </a:solidFill>
              </a:rPr>
              <a:t>hiccup</a:t>
            </a:r>
            <a:r>
              <a:rPr lang="en" sz="2100">
                <a:solidFill>
                  <a:srgbClr val="F3F3F3"/>
                </a:solidFill>
              </a:rPr>
              <a:t>”</a:t>
            </a:r>
            <a:endParaRPr sz="2100">
              <a:solidFill>
                <a:srgbClr val="F3F3F3"/>
              </a:solidFill>
            </a:endParaRPr>
          </a:p>
          <a:p>
            <a:pPr indent="-3619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■"/>
            </a:pPr>
            <a:r>
              <a:rPr lang="en" sz="2100">
                <a:solidFill>
                  <a:srgbClr val="F3F3F3"/>
                </a:solidFill>
              </a:rPr>
              <a:t>Balancing</a:t>
            </a:r>
            <a:r>
              <a:rPr lang="en" sz="2100">
                <a:solidFill>
                  <a:srgbClr val="F3F3F3"/>
                </a:solidFill>
              </a:rPr>
              <a:t> between speed and loss</a:t>
            </a:r>
            <a:endParaRPr sz="2100">
              <a:solidFill>
                <a:srgbClr val="F3F3F3"/>
              </a:solidFill>
            </a:endParaRPr>
          </a:p>
          <a:p>
            <a:pPr indent="-3619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Writing to a file is much much slower than anything else.</a:t>
            </a:r>
            <a:endParaRPr sz="2100">
              <a:solidFill>
                <a:srgbClr val="F3F3F3"/>
              </a:solidFill>
            </a:endParaRPr>
          </a:p>
          <a:p>
            <a:pPr indent="-3619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Longer period between checkpoint means faster runs</a:t>
            </a:r>
            <a:endParaRPr sz="2100">
              <a:solidFill>
                <a:srgbClr val="F3F3F3"/>
              </a:solidFill>
            </a:endParaRPr>
          </a:p>
          <a:p>
            <a:pPr indent="-3619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Potential lost time with a restart is bigger.</a:t>
            </a:r>
            <a:endParaRPr sz="2100">
              <a:solidFill>
                <a:srgbClr val="F3F3F3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○"/>
            </a:pPr>
            <a:r>
              <a:rPr lang="en" sz="2100">
                <a:solidFill>
                  <a:srgbClr val="F3F3F3"/>
                </a:solidFill>
              </a:rPr>
              <a:t>Runtime is longer than maximum job time</a:t>
            </a:r>
            <a:endParaRPr sz="21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workflows</a:t>
            </a:r>
            <a:endParaRPr/>
          </a:p>
        </p:txBody>
      </p:sp>
      <p:sp>
        <p:nvSpPr>
          <p:cNvPr id="881" name="Google Shape;881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/>
              <a:t>Seperate jobs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dependencies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what (if any) </a:t>
            </a:r>
            <a:r>
              <a:rPr lang="en"/>
              <a:t>intermediate</a:t>
            </a:r>
            <a:r>
              <a:rPr lang="en"/>
              <a:t> data to keep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your pattern to </a:t>
            </a:r>
            <a:r>
              <a:rPr lang="en"/>
              <a:t>available</a:t>
            </a:r>
            <a:r>
              <a:rPr lang="en"/>
              <a:t> </a:t>
            </a:r>
            <a:r>
              <a:rPr lang="en"/>
              <a:t>resources and limitations.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/>
          <p:cNvSpPr txBox="1"/>
          <p:nvPr>
            <p:ph idx="4294967295" type="title"/>
          </p:nvPr>
        </p:nvSpPr>
        <p:spPr>
          <a:xfrm>
            <a:off x="311700" y="28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Turning compute-bound problems into I/O-bound problems.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887" name="Google Shape;887;p45"/>
          <p:cNvSpPr txBox="1"/>
          <p:nvPr>
            <p:ph idx="4294967295" type="title"/>
          </p:nvPr>
        </p:nvSpPr>
        <p:spPr>
          <a:xfrm>
            <a:off x="311700" y="7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SMP and NUMA</a:t>
            </a:r>
            <a:endParaRPr b="1"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 txBox="1"/>
          <p:nvPr>
            <p:ph idx="4294967295" type="title"/>
          </p:nvPr>
        </p:nvSpPr>
        <p:spPr>
          <a:xfrm>
            <a:off x="311700" y="28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Turning compute-bound problems into I/O-bound problems.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893" name="Google Shape;893;p46"/>
          <p:cNvSpPr txBox="1"/>
          <p:nvPr>
            <p:ph idx="4294967295" type="title"/>
          </p:nvPr>
        </p:nvSpPr>
        <p:spPr>
          <a:xfrm>
            <a:off x="311700" y="7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SMP and NUMA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894" name="Google Shape;894;p46"/>
          <p:cNvSpPr txBox="1"/>
          <p:nvPr>
            <p:ph idx="4294967295" type="title"/>
          </p:nvPr>
        </p:nvSpPr>
        <p:spPr>
          <a:xfrm>
            <a:off x="422050" y="120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Shared Memory Processing </a:t>
            </a:r>
            <a:r>
              <a:rPr i="1" lang="en" sz="2400">
                <a:solidFill>
                  <a:srgbClr val="F3F3F3"/>
                </a:solidFill>
              </a:rPr>
              <a:t>Uniform access</a:t>
            </a:r>
            <a:endParaRPr i="1" sz="2400">
              <a:solidFill>
                <a:srgbClr val="F3F3F3"/>
              </a:solidFill>
            </a:endParaRPr>
          </a:p>
        </p:txBody>
      </p:sp>
      <p:sp>
        <p:nvSpPr>
          <p:cNvPr id="895" name="Google Shape;895;p46"/>
          <p:cNvSpPr/>
          <p:nvPr/>
        </p:nvSpPr>
        <p:spPr>
          <a:xfrm>
            <a:off x="311700" y="1709825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896" name="Google Shape;896;p46"/>
          <p:cNvSpPr/>
          <p:nvPr/>
        </p:nvSpPr>
        <p:spPr>
          <a:xfrm>
            <a:off x="358527" y="2394153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897" name="Google Shape;897;p46"/>
          <p:cNvCxnSpPr/>
          <p:nvPr/>
        </p:nvCxnSpPr>
        <p:spPr>
          <a:xfrm flipH="1" rot="10800000">
            <a:off x="416941" y="2206378"/>
            <a:ext cx="58128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6"/>
          <p:cNvCxnSpPr>
            <a:stCxn id="895" idx="2"/>
          </p:cNvCxnSpPr>
          <p:nvPr/>
        </p:nvCxnSpPr>
        <p:spPr>
          <a:xfrm>
            <a:off x="836400" y="1978025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46"/>
          <p:cNvCxnSpPr/>
          <p:nvPr/>
        </p:nvCxnSpPr>
        <p:spPr>
          <a:xfrm>
            <a:off x="904713" y="2201676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46"/>
          <p:cNvSpPr/>
          <p:nvPr/>
        </p:nvSpPr>
        <p:spPr>
          <a:xfrm>
            <a:off x="1765145" y="1709825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901" name="Google Shape;901;p46"/>
          <p:cNvSpPr/>
          <p:nvPr/>
        </p:nvSpPr>
        <p:spPr>
          <a:xfrm>
            <a:off x="1811972" y="2394153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902" name="Google Shape;902;p46"/>
          <p:cNvCxnSpPr>
            <a:stCxn id="900" idx="2"/>
          </p:cNvCxnSpPr>
          <p:nvPr/>
        </p:nvCxnSpPr>
        <p:spPr>
          <a:xfrm>
            <a:off x="2289845" y="1978025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6"/>
          <p:cNvCxnSpPr/>
          <p:nvPr/>
        </p:nvCxnSpPr>
        <p:spPr>
          <a:xfrm>
            <a:off x="2358158" y="2201676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46"/>
          <p:cNvSpPr/>
          <p:nvPr/>
        </p:nvSpPr>
        <p:spPr>
          <a:xfrm>
            <a:off x="3363934" y="1709825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905" name="Google Shape;905;p46"/>
          <p:cNvSpPr/>
          <p:nvPr/>
        </p:nvSpPr>
        <p:spPr>
          <a:xfrm>
            <a:off x="3410761" y="2394153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906" name="Google Shape;906;p46"/>
          <p:cNvCxnSpPr>
            <a:stCxn id="904" idx="2"/>
          </p:cNvCxnSpPr>
          <p:nvPr/>
        </p:nvCxnSpPr>
        <p:spPr>
          <a:xfrm>
            <a:off x="3888634" y="1978025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46"/>
          <p:cNvCxnSpPr/>
          <p:nvPr/>
        </p:nvCxnSpPr>
        <p:spPr>
          <a:xfrm>
            <a:off x="3956948" y="2201676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46"/>
          <p:cNvSpPr/>
          <p:nvPr/>
        </p:nvSpPr>
        <p:spPr>
          <a:xfrm>
            <a:off x="4962724" y="1709825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909" name="Google Shape;909;p46"/>
          <p:cNvSpPr/>
          <p:nvPr/>
        </p:nvSpPr>
        <p:spPr>
          <a:xfrm>
            <a:off x="5009551" y="2394153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910" name="Google Shape;910;p46"/>
          <p:cNvCxnSpPr>
            <a:stCxn id="908" idx="2"/>
          </p:cNvCxnSpPr>
          <p:nvPr/>
        </p:nvCxnSpPr>
        <p:spPr>
          <a:xfrm>
            <a:off x="5487424" y="1978025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46"/>
          <p:cNvCxnSpPr/>
          <p:nvPr/>
        </p:nvCxnSpPr>
        <p:spPr>
          <a:xfrm>
            <a:off x="5555737" y="2201676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46"/>
          <p:cNvCxnSpPr/>
          <p:nvPr/>
        </p:nvCxnSpPr>
        <p:spPr>
          <a:xfrm flipH="1" rot="10800000">
            <a:off x="311691" y="1201078"/>
            <a:ext cx="8653200" cy="51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7"/>
          <p:cNvSpPr txBox="1"/>
          <p:nvPr>
            <p:ph idx="4294967295" type="title"/>
          </p:nvPr>
        </p:nvSpPr>
        <p:spPr>
          <a:xfrm>
            <a:off x="311700" y="28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Turning compute-bound problems into I/O-bound problems.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918" name="Google Shape;918;p47"/>
          <p:cNvSpPr txBox="1"/>
          <p:nvPr>
            <p:ph idx="4294967295" type="title"/>
          </p:nvPr>
        </p:nvSpPr>
        <p:spPr>
          <a:xfrm>
            <a:off x="311700" y="7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SMP and NUMA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919" name="Google Shape;919;p47"/>
          <p:cNvSpPr txBox="1"/>
          <p:nvPr>
            <p:ph idx="4294967295" type="title"/>
          </p:nvPr>
        </p:nvSpPr>
        <p:spPr>
          <a:xfrm>
            <a:off x="422050" y="120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Shared Memory  </a:t>
            </a:r>
            <a:r>
              <a:rPr i="1" lang="en" sz="2400">
                <a:solidFill>
                  <a:srgbClr val="F3F3F3"/>
                </a:solidFill>
              </a:rPr>
              <a:t>Uniform access</a:t>
            </a:r>
            <a:endParaRPr i="1"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920" name="Google Shape;920;p47"/>
          <p:cNvSpPr/>
          <p:nvPr/>
        </p:nvSpPr>
        <p:spPr>
          <a:xfrm>
            <a:off x="311700" y="1709825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921" name="Google Shape;921;p47"/>
          <p:cNvSpPr/>
          <p:nvPr/>
        </p:nvSpPr>
        <p:spPr>
          <a:xfrm>
            <a:off x="358527" y="2394153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922" name="Google Shape;922;p47"/>
          <p:cNvCxnSpPr/>
          <p:nvPr/>
        </p:nvCxnSpPr>
        <p:spPr>
          <a:xfrm flipH="1" rot="10800000">
            <a:off x="416941" y="2206378"/>
            <a:ext cx="58128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47"/>
          <p:cNvCxnSpPr>
            <a:stCxn id="920" idx="2"/>
          </p:cNvCxnSpPr>
          <p:nvPr/>
        </p:nvCxnSpPr>
        <p:spPr>
          <a:xfrm>
            <a:off x="836400" y="1978025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47"/>
          <p:cNvCxnSpPr/>
          <p:nvPr/>
        </p:nvCxnSpPr>
        <p:spPr>
          <a:xfrm>
            <a:off x="904713" y="2201676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47"/>
          <p:cNvSpPr/>
          <p:nvPr/>
        </p:nvSpPr>
        <p:spPr>
          <a:xfrm>
            <a:off x="1765145" y="1709825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926" name="Google Shape;926;p47"/>
          <p:cNvSpPr/>
          <p:nvPr/>
        </p:nvSpPr>
        <p:spPr>
          <a:xfrm>
            <a:off x="1811972" y="2394153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927" name="Google Shape;927;p47"/>
          <p:cNvCxnSpPr>
            <a:stCxn id="925" idx="2"/>
          </p:cNvCxnSpPr>
          <p:nvPr/>
        </p:nvCxnSpPr>
        <p:spPr>
          <a:xfrm>
            <a:off x="2289845" y="1978025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47"/>
          <p:cNvCxnSpPr/>
          <p:nvPr/>
        </p:nvCxnSpPr>
        <p:spPr>
          <a:xfrm>
            <a:off x="2358158" y="2201676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Google Shape;929;p47"/>
          <p:cNvSpPr/>
          <p:nvPr/>
        </p:nvSpPr>
        <p:spPr>
          <a:xfrm>
            <a:off x="3363934" y="1709825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930" name="Google Shape;930;p47"/>
          <p:cNvSpPr/>
          <p:nvPr/>
        </p:nvSpPr>
        <p:spPr>
          <a:xfrm>
            <a:off x="3410761" y="2394153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931" name="Google Shape;931;p47"/>
          <p:cNvCxnSpPr>
            <a:stCxn id="929" idx="2"/>
          </p:cNvCxnSpPr>
          <p:nvPr/>
        </p:nvCxnSpPr>
        <p:spPr>
          <a:xfrm>
            <a:off x="3888634" y="1978025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47"/>
          <p:cNvCxnSpPr/>
          <p:nvPr/>
        </p:nvCxnSpPr>
        <p:spPr>
          <a:xfrm>
            <a:off x="3956948" y="2201676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47"/>
          <p:cNvSpPr/>
          <p:nvPr/>
        </p:nvSpPr>
        <p:spPr>
          <a:xfrm>
            <a:off x="4962724" y="1709825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934" name="Google Shape;934;p47"/>
          <p:cNvSpPr/>
          <p:nvPr/>
        </p:nvSpPr>
        <p:spPr>
          <a:xfrm>
            <a:off x="5009551" y="2394153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935" name="Google Shape;935;p47"/>
          <p:cNvCxnSpPr>
            <a:stCxn id="933" idx="2"/>
          </p:cNvCxnSpPr>
          <p:nvPr/>
        </p:nvCxnSpPr>
        <p:spPr>
          <a:xfrm>
            <a:off x="5487424" y="1978025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47"/>
          <p:cNvCxnSpPr/>
          <p:nvPr/>
        </p:nvCxnSpPr>
        <p:spPr>
          <a:xfrm>
            <a:off x="5555737" y="2201676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7" name="Google Shape;937;p47"/>
          <p:cNvSpPr txBox="1"/>
          <p:nvPr>
            <p:ph idx="4294967295" type="title"/>
          </p:nvPr>
        </p:nvSpPr>
        <p:spPr>
          <a:xfrm>
            <a:off x="422050" y="29737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Shared Memory</a:t>
            </a:r>
            <a:r>
              <a:rPr i="1" lang="en" sz="2400">
                <a:solidFill>
                  <a:srgbClr val="F3F3F3"/>
                </a:solidFill>
              </a:rPr>
              <a:t> </a:t>
            </a:r>
            <a:r>
              <a:rPr i="1" lang="en" sz="2400">
                <a:solidFill>
                  <a:srgbClr val="F3F3F3"/>
                </a:solidFill>
              </a:rPr>
              <a:t>Non-Uniform Memory Access</a:t>
            </a:r>
            <a:endParaRPr i="1" sz="2400">
              <a:solidFill>
                <a:srgbClr val="F3F3F3"/>
              </a:solidFill>
            </a:endParaRPr>
          </a:p>
        </p:txBody>
      </p:sp>
      <p:sp>
        <p:nvSpPr>
          <p:cNvPr id="938" name="Google Shape;938;p47"/>
          <p:cNvSpPr/>
          <p:nvPr/>
        </p:nvSpPr>
        <p:spPr>
          <a:xfrm>
            <a:off x="522200" y="4537850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939" name="Google Shape;939;p47"/>
          <p:cNvSpPr/>
          <p:nvPr/>
        </p:nvSpPr>
        <p:spPr>
          <a:xfrm>
            <a:off x="463777" y="3808278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940" name="Google Shape;940;p47"/>
          <p:cNvCxnSpPr/>
          <p:nvPr/>
        </p:nvCxnSpPr>
        <p:spPr>
          <a:xfrm flipH="1" rot="10800000">
            <a:off x="522191" y="3620503"/>
            <a:ext cx="58128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47"/>
          <p:cNvCxnSpPr/>
          <p:nvPr/>
        </p:nvCxnSpPr>
        <p:spPr>
          <a:xfrm>
            <a:off x="970700" y="4120250"/>
            <a:ext cx="300" cy="41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47"/>
          <p:cNvCxnSpPr/>
          <p:nvPr/>
        </p:nvCxnSpPr>
        <p:spPr>
          <a:xfrm>
            <a:off x="1009963" y="3615801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47"/>
          <p:cNvSpPr/>
          <p:nvPr/>
        </p:nvSpPr>
        <p:spPr>
          <a:xfrm>
            <a:off x="1975645" y="4537850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944" name="Google Shape;944;p47"/>
          <p:cNvSpPr/>
          <p:nvPr/>
        </p:nvSpPr>
        <p:spPr>
          <a:xfrm>
            <a:off x="1917222" y="3808278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945" name="Google Shape;945;p47"/>
          <p:cNvCxnSpPr/>
          <p:nvPr/>
        </p:nvCxnSpPr>
        <p:spPr>
          <a:xfrm>
            <a:off x="2424145" y="4120250"/>
            <a:ext cx="300" cy="41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7"/>
          <p:cNvCxnSpPr/>
          <p:nvPr/>
        </p:nvCxnSpPr>
        <p:spPr>
          <a:xfrm>
            <a:off x="2463408" y="3615801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47"/>
          <p:cNvSpPr/>
          <p:nvPr/>
        </p:nvSpPr>
        <p:spPr>
          <a:xfrm>
            <a:off x="3574434" y="4537850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948" name="Google Shape;948;p47"/>
          <p:cNvSpPr/>
          <p:nvPr/>
        </p:nvSpPr>
        <p:spPr>
          <a:xfrm>
            <a:off x="3516011" y="3808278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949" name="Google Shape;949;p47"/>
          <p:cNvCxnSpPr/>
          <p:nvPr/>
        </p:nvCxnSpPr>
        <p:spPr>
          <a:xfrm>
            <a:off x="4022935" y="4120250"/>
            <a:ext cx="300" cy="41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47"/>
          <p:cNvCxnSpPr/>
          <p:nvPr/>
        </p:nvCxnSpPr>
        <p:spPr>
          <a:xfrm>
            <a:off x="4062198" y="3615801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1" name="Google Shape;951;p47"/>
          <p:cNvSpPr/>
          <p:nvPr/>
        </p:nvSpPr>
        <p:spPr>
          <a:xfrm>
            <a:off x="5173224" y="4537850"/>
            <a:ext cx="10494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952" name="Google Shape;952;p47"/>
          <p:cNvSpPr/>
          <p:nvPr/>
        </p:nvSpPr>
        <p:spPr>
          <a:xfrm>
            <a:off x="5114801" y="3808278"/>
            <a:ext cx="1092600" cy="317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953" name="Google Shape;953;p47"/>
          <p:cNvCxnSpPr/>
          <p:nvPr/>
        </p:nvCxnSpPr>
        <p:spPr>
          <a:xfrm>
            <a:off x="5621725" y="4120250"/>
            <a:ext cx="300" cy="41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47"/>
          <p:cNvCxnSpPr/>
          <p:nvPr/>
        </p:nvCxnSpPr>
        <p:spPr>
          <a:xfrm>
            <a:off x="5660987" y="3615801"/>
            <a:ext cx="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47"/>
          <p:cNvCxnSpPr/>
          <p:nvPr/>
        </p:nvCxnSpPr>
        <p:spPr>
          <a:xfrm flipH="1" rot="10800000">
            <a:off x="355741" y="2912890"/>
            <a:ext cx="8653200" cy="51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47"/>
          <p:cNvCxnSpPr/>
          <p:nvPr/>
        </p:nvCxnSpPr>
        <p:spPr>
          <a:xfrm flipH="1" rot="10800000">
            <a:off x="311691" y="1201078"/>
            <a:ext cx="8653200" cy="51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8"/>
          <p:cNvSpPr txBox="1"/>
          <p:nvPr>
            <p:ph idx="4294967295" type="title"/>
          </p:nvPr>
        </p:nvSpPr>
        <p:spPr>
          <a:xfrm>
            <a:off x="227625" y="4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Turning compute-bound problems into I/O-bound problems.</a:t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Everything is a graph </a:t>
            </a:r>
            <a:endParaRPr sz="2400">
              <a:solidFill>
                <a:srgbClr val="F3F3F3"/>
              </a:solidFill>
            </a:endParaRPr>
          </a:p>
        </p:txBody>
      </p:sp>
      <p:pic>
        <p:nvPicPr>
          <p:cNvPr id="962" name="Google Shape;962;p48"/>
          <p:cNvPicPr preferRelativeResize="0"/>
          <p:nvPr/>
        </p:nvPicPr>
        <p:blipFill rotWithShape="1">
          <a:blip r:embed="rId3">
            <a:alphaModFix/>
          </a:blip>
          <a:srcRect b="64993" l="0" r="0" t="0"/>
          <a:stretch/>
        </p:blipFill>
        <p:spPr>
          <a:xfrm>
            <a:off x="14975" y="1037513"/>
            <a:ext cx="9114026" cy="25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48"/>
          <p:cNvSpPr/>
          <p:nvPr/>
        </p:nvSpPr>
        <p:spPr>
          <a:xfrm>
            <a:off x="38693" y="4529727"/>
            <a:ext cx="879600" cy="2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</a:t>
            </a:r>
            <a:endParaRPr sz="1200"/>
          </a:p>
        </p:txBody>
      </p:sp>
      <p:sp>
        <p:nvSpPr>
          <p:cNvPr id="964" name="Google Shape;964;p48"/>
          <p:cNvSpPr/>
          <p:nvPr/>
        </p:nvSpPr>
        <p:spPr>
          <a:xfrm>
            <a:off x="-10275" y="3984025"/>
            <a:ext cx="3894900" cy="2382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Memory</a:t>
            </a:r>
            <a:endParaRPr sz="1200"/>
          </a:p>
        </p:txBody>
      </p:sp>
      <p:cxnSp>
        <p:nvCxnSpPr>
          <p:cNvPr id="965" name="Google Shape;965;p48"/>
          <p:cNvCxnSpPr/>
          <p:nvPr/>
        </p:nvCxnSpPr>
        <p:spPr>
          <a:xfrm>
            <a:off x="87217" y="3843049"/>
            <a:ext cx="88989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48"/>
          <p:cNvCxnSpPr/>
          <p:nvPr/>
        </p:nvCxnSpPr>
        <p:spPr>
          <a:xfrm>
            <a:off x="422545" y="4217370"/>
            <a:ext cx="300" cy="31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48"/>
          <p:cNvCxnSpPr/>
          <p:nvPr/>
        </p:nvCxnSpPr>
        <p:spPr>
          <a:xfrm>
            <a:off x="451127" y="3840050"/>
            <a:ext cx="300" cy="1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48"/>
          <p:cNvSpPr/>
          <p:nvPr/>
        </p:nvSpPr>
        <p:spPr>
          <a:xfrm>
            <a:off x="1077357" y="4522702"/>
            <a:ext cx="879600" cy="2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</a:t>
            </a:r>
            <a:endParaRPr sz="1200"/>
          </a:p>
        </p:txBody>
      </p:sp>
      <p:cxnSp>
        <p:nvCxnSpPr>
          <p:cNvPr id="969" name="Google Shape;969;p48"/>
          <p:cNvCxnSpPr/>
          <p:nvPr/>
        </p:nvCxnSpPr>
        <p:spPr>
          <a:xfrm>
            <a:off x="1453271" y="4210347"/>
            <a:ext cx="300" cy="31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48"/>
          <p:cNvCxnSpPr/>
          <p:nvPr/>
        </p:nvCxnSpPr>
        <p:spPr>
          <a:xfrm>
            <a:off x="1468421" y="3833025"/>
            <a:ext cx="300" cy="1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48"/>
          <p:cNvSpPr/>
          <p:nvPr/>
        </p:nvSpPr>
        <p:spPr>
          <a:xfrm>
            <a:off x="2188793" y="4522702"/>
            <a:ext cx="879600" cy="2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</a:t>
            </a:r>
            <a:endParaRPr sz="1200"/>
          </a:p>
        </p:txBody>
      </p:sp>
      <p:cxnSp>
        <p:nvCxnSpPr>
          <p:cNvPr id="972" name="Google Shape;972;p48"/>
          <p:cNvCxnSpPr/>
          <p:nvPr/>
        </p:nvCxnSpPr>
        <p:spPr>
          <a:xfrm>
            <a:off x="2564707" y="4210347"/>
            <a:ext cx="300" cy="31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48"/>
          <p:cNvCxnSpPr/>
          <p:nvPr/>
        </p:nvCxnSpPr>
        <p:spPr>
          <a:xfrm>
            <a:off x="2565658" y="3833025"/>
            <a:ext cx="300" cy="1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48"/>
          <p:cNvSpPr/>
          <p:nvPr/>
        </p:nvSpPr>
        <p:spPr>
          <a:xfrm>
            <a:off x="3300230" y="4522702"/>
            <a:ext cx="879600" cy="2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</a:t>
            </a:r>
            <a:endParaRPr sz="1200"/>
          </a:p>
        </p:txBody>
      </p:sp>
      <p:cxnSp>
        <p:nvCxnSpPr>
          <p:cNvPr id="975" name="Google Shape;975;p48"/>
          <p:cNvCxnSpPr/>
          <p:nvPr/>
        </p:nvCxnSpPr>
        <p:spPr>
          <a:xfrm>
            <a:off x="3676144" y="4210347"/>
            <a:ext cx="300" cy="31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48"/>
          <p:cNvCxnSpPr/>
          <p:nvPr/>
        </p:nvCxnSpPr>
        <p:spPr>
          <a:xfrm>
            <a:off x="3662895" y="3833025"/>
            <a:ext cx="300" cy="1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" name="Google Shape;977;p48"/>
          <p:cNvSpPr/>
          <p:nvPr/>
        </p:nvSpPr>
        <p:spPr>
          <a:xfrm>
            <a:off x="4729143" y="4539752"/>
            <a:ext cx="879600" cy="2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</a:t>
            </a:r>
            <a:endParaRPr sz="1200"/>
          </a:p>
        </p:txBody>
      </p:sp>
      <p:cxnSp>
        <p:nvCxnSpPr>
          <p:cNvPr id="978" name="Google Shape;978;p48"/>
          <p:cNvCxnSpPr/>
          <p:nvPr/>
        </p:nvCxnSpPr>
        <p:spPr>
          <a:xfrm>
            <a:off x="5112995" y="4227395"/>
            <a:ext cx="300" cy="31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48"/>
          <p:cNvCxnSpPr/>
          <p:nvPr/>
        </p:nvCxnSpPr>
        <p:spPr>
          <a:xfrm>
            <a:off x="5141577" y="3850075"/>
            <a:ext cx="300" cy="1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48"/>
          <p:cNvSpPr/>
          <p:nvPr/>
        </p:nvSpPr>
        <p:spPr>
          <a:xfrm>
            <a:off x="5767807" y="4532727"/>
            <a:ext cx="879600" cy="2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</a:t>
            </a:r>
            <a:endParaRPr sz="1200"/>
          </a:p>
        </p:txBody>
      </p:sp>
      <p:cxnSp>
        <p:nvCxnSpPr>
          <p:cNvPr id="981" name="Google Shape;981;p48"/>
          <p:cNvCxnSpPr/>
          <p:nvPr/>
        </p:nvCxnSpPr>
        <p:spPr>
          <a:xfrm>
            <a:off x="6143721" y="4220372"/>
            <a:ext cx="300" cy="31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48"/>
          <p:cNvCxnSpPr/>
          <p:nvPr/>
        </p:nvCxnSpPr>
        <p:spPr>
          <a:xfrm>
            <a:off x="6158871" y="3843050"/>
            <a:ext cx="300" cy="1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48"/>
          <p:cNvSpPr/>
          <p:nvPr/>
        </p:nvSpPr>
        <p:spPr>
          <a:xfrm>
            <a:off x="6879243" y="4532727"/>
            <a:ext cx="879600" cy="2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</a:t>
            </a:r>
            <a:endParaRPr sz="1200"/>
          </a:p>
        </p:txBody>
      </p:sp>
      <p:cxnSp>
        <p:nvCxnSpPr>
          <p:cNvPr id="984" name="Google Shape;984;p48"/>
          <p:cNvCxnSpPr/>
          <p:nvPr/>
        </p:nvCxnSpPr>
        <p:spPr>
          <a:xfrm>
            <a:off x="7255157" y="4220372"/>
            <a:ext cx="300" cy="31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48"/>
          <p:cNvCxnSpPr/>
          <p:nvPr/>
        </p:nvCxnSpPr>
        <p:spPr>
          <a:xfrm>
            <a:off x="7256108" y="3843050"/>
            <a:ext cx="300" cy="1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48"/>
          <p:cNvSpPr/>
          <p:nvPr/>
        </p:nvSpPr>
        <p:spPr>
          <a:xfrm>
            <a:off x="7990680" y="4532727"/>
            <a:ext cx="879600" cy="2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processor</a:t>
            </a:r>
            <a:endParaRPr sz="1200"/>
          </a:p>
        </p:txBody>
      </p:sp>
      <p:cxnSp>
        <p:nvCxnSpPr>
          <p:cNvPr id="987" name="Google Shape;987;p48"/>
          <p:cNvCxnSpPr/>
          <p:nvPr/>
        </p:nvCxnSpPr>
        <p:spPr>
          <a:xfrm>
            <a:off x="8366594" y="4220372"/>
            <a:ext cx="300" cy="31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48"/>
          <p:cNvCxnSpPr/>
          <p:nvPr/>
        </p:nvCxnSpPr>
        <p:spPr>
          <a:xfrm>
            <a:off x="8353345" y="3843050"/>
            <a:ext cx="300" cy="1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48"/>
          <p:cNvSpPr/>
          <p:nvPr/>
        </p:nvSpPr>
        <p:spPr>
          <a:xfrm>
            <a:off x="4942250" y="4017475"/>
            <a:ext cx="3894900" cy="2382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Memory</a:t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Turning compute-bound problems into I/O-bound problems.urning compute-bound problems into I/O-bound problems.</a:t>
            </a:r>
            <a:endParaRPr sz="2400">
              <a:solidFill>
                <a:srgbClr val="F3F3F3"/>
              </a:solidFill>
            </a:endParaRPr>
          </a:p>
        </p:txBody>
      </p:sp>
      <p:cxnSp>
        <p:nvCxnSpPr>
          <p:cNvPr id="995" name="Google Shape;995;p49"/>
          <p:cNvCxnSpPr/>
          <p:nvPr/>
        </p:nvCxnSpPr>
        <p:spPr>
          <a:xfrm>
            <a:off x="1093175" y="1913050"/>
            <a:ext cx="682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49"/>
          <p:cNvSpPr txBox="1"/>
          <p:nvPr/>
        </p:nvSpPr>
        <p:spPr>
          <a:xfrm>
            <a:off x="2389550" y="1442050"/>
            <a:ext cx="3237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Speed</a:t>
            </a:r>
            <a:endParaRPr sz="1800">
              <a:solidFill>
                <a:srgbClr val="EFEFEF"/>
              </a:solidFill>
            </a:endParaRPr>
          </a:p>
        </p:txBody>
      </p:sp>
      <p:cxnSp>
        <p:nvCxnSpPr>
          <p:cNvPr id="997" name="Google Shape;997;p49"/>
          <p:cNvCxnSpPr/>
          <p:nvPr/>
        </p:nvCxnSpPr>
        <p:spPr>
          <a:xfrm>
            <a:off x="1093175" y="4581150"/>
            <a:ext cx="682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98" name="Google Shape;998;p49"/>
          <p:cNvSpPr txBox="1"/>
          <p:nvPr/>
        </p:nvSpPr>
        <p:spPr>
          <a:xfrm>
            <a:off x="2389550" y="4110150"/>
            <a:ext cx="3237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Size</a:t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999" name="Google Shape;999;p49"/>
          <p:cNvSpPr/>
          <p:nvPr/>
        </p:nvSpPr>
        <p:spPr>
          <a:xfrm>
            <a:off x="7575100" y="2767950"/>
            <a:ext cx="1184400" cy="8058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sp>
        <p:nvSpPr>
          <p:cNvPr id="1000" name="Google Shape;1000;p49"/>
          <p:cNvSpPr/>
          <p:nvPr/>
        </p:nvSpPr>
        <p:spPr>
          <a:xfrm>
            <a:off x="2270425" y="2767950"/>
            <a:ext cx="1378800" cy="8058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(HDD, SSD)</a:t>
            </a:r>
            <a:endParaRPr/>
          </a:p>
        </p:txBody>
      </p:sp>
      <p:sp>
        <p:nvSpPr>
          <p:cNvPr id="1001" name="Google Shape;1001;p49"/>
          <p:cNvSpPr/>
          <p:nvPr/>
        </p:nvSpPr>
        <p:spPr>
          <a:xfrm>
            <a:off x="4320100" y="2767950"/>
            <a:ext cx="1184400" cy="8058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002" name="Google Shape;1002;p49"/>
          <p:cNvSpPr/>
          <p:nvPr/>
        </p:nvSpPr>
        <p:spPr>
          <a:xfrm>
            <a:off x="5986100" y="2767950"/>
            <a:ext cx="1184400" cy="8058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L1, L2 Cache</a:t>
            </a:r>
            <a:endParaRPr/>
          </a:p>
        </p:txBody>
      </p:sp>
      <p:sp>
        <p:nvSpPr>
          <p:cNvPr id="1003" name="Google Shape;1003;p49"/>
          <p:cNvSpPr/>
          <p:nvPr/>
        </p:nvSpPr>
        <p:spPr>
          <a:xfrm>
            <a:off x="311700" y="2767950"/>
            <a:ext cx="1184400" cy="8058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Tape</a:t>
            </a:r>
            <a:endParaRPr/>
          </a:p>
        </p:txBody>
      </p:sp>
      <p:sp>
        <p:nvSpPr>
          <p:cNvPr id="1004" name="Google Shape;1004;p49"/>
          <p:cNvSpPr txBox="1"/>
          <p:nvPr/>
        </p:nvSpPr>
        <p:spPr>
          <a:xfrm>
            <a:off x="214500" y="2356450"/>
            <a:ext cx="137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10s of sec’s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05" name="Google Shape;1005;p49"/>
          <p:cNvSpPr txBox="1"/>
          <p:nvPr/>
        </p:nvSpPr>
        <p:spPr>
          <a:xfrm>
            <a:off x="4158900" y="2393225"/>
            <a:ext cx="137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10’s of nsec’s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06" name="Google Shape;1006;p49"/>
          <p:cNvSpPr txBox="1"/>
          <p:nvPr/>
        </p:nvSpPr>
        <p:spPr>
          <a:xfrm>
            <a:off x="365150" y="3643850"/>
            <a:ext cx="137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10s of TB’s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07" name="Google Shape;1007;p49"/>
          <p:cNvSpPr txBox="1"/>
          <p:nvPr/>
        </p:nvSpPr>
        <p:spPr>
          <a:xfrm>
            <a:off x="5888900" y="2401050"/>
            <a:ext cx="137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</a:t>
            </a:r>
            <a:r>
              <a:rPr lang="en">
                <a:solidFill>
                  <a:srgbClr val="EFEFEF"/>
                </a:solidFill>
              </a:rPr>
              <a:t>nsec’s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08" name="Google Shape;1008;p49"/>
          <p:cNvSpPr txBox="1"/>
          <p:nvPr/>
        </p:nvSpPr>
        <p:spPr>
          <a:xfrm>
            <a:off x="7409375" y="2421250"/>
            <a:ext cx="137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&lt; 0.5 nsec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09" name="Google Shape;1009;p49"/>
          <p:cNvSpPr txBox="1"/>
          <p:nvPr/>
        </p:nvSpPr>
        <p:spPr>
          <a:xfrm>
            <a:off x="2270425" y="3705300"/>
            <a:ext cx="137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GB to TB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10" name="Google Shape;1010;p49"/>
          <p:cNvSpPr txBox="1"/>
          <p:nvPr/>
        </p:nvSpPr>
        <p:spPr>
          <a:xfrm>
            <a:off x="4125700" y="3735075"/>
            <a:ext cx="137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GB’s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11" name="Google Shape;1011;p49"/>
          <p:cNvSpPr txBox="1"/>
          <p:nvPr/>
        </p:nvSpPr>
        <p:spPr>
          <a:xfrm>
            <a:off x="5791700" y="3764650"/>
            <a:ext cx="137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KB to MB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12" name="Google Shape;1012;p49"/>
          <p:cNvSpPr txBox="1"/>
          <p:nvPr/>
        </p:nvSpPr>
        <p:spPr>
          <a:xfrm>
            <a:off x="7514450" y="3735075"/>
            <a:ext cx="137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100’s bytes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13" name="Google Shape;1013;p49"/>
          <p:cNvSpPr txBox="1"/>
          <p:nvPr/>
        </p:nvSpPr>
        <p:spPr>
          <a:xfrm>
            <a:off x="2202900" y="2421250"/>
            <a:ext cx="16512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10s of msec’s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0"/>
          <p:cNvSpPr txBox="1"/>
          <p:nvPr/>
        </p:nvSpPr>
        <p:spPr>
          <a:xfrm>
            <a:off x="311700" y="1049050"/>
            <a:ext cx="85206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019" name="Google Shape;1019;p50"/>
          <p:cNvGraphicFramePr/>
          <p:nvPr/>
        </p:nvGraphicFramePr>
        <p:xfrm>
          <a:off x="230725" y="11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{2AFEC84E-3E82-4189-B3DF-3C065478A45A}</a:tableStyleId>
              </a:tblPr>
              <a:tblGrid>
                <a:gridCol w="2838150"/>
                <a:gridCol w="2407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Remote networked storage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Slow - not for computing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Nearby networked/warm storage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Pre-staging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Completed data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7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‘Fast scratch’ (or /tmp if not </a:t>
                      </a:r>
                      <a:r>
                        <a:rPr lang="en">
                          <a:solidFill>
                            <a:srgbClr val="F3F3F3"/>
                          </a:solidFill>
                        </a:rPr>
                        <a:t>available</a:t>
                      </a:r>
                      <a:r>
                        <a:rPr lang="en">
                          <a:solidFill>
                            <a:srgbClr val="F3F3F3"/>
                          </a:solidFill>
                        </a:rPr>
                        <a:t>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Staging, interprocess holding, bigger than RAM for for worker I/o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Tmpfs (memory as filesystem)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For faster I/o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0" name="Google Shape;1020;p50"/>
          <p:cNvSpPr txBox="1"/>
          <p:nvPr>
            <p:ph idx="4294967295" type="title"/>
          </p:nvPr>
        </p:nvSpPr>
        <p:spPr>
          <a:xfrm>
            <a:off x="311700" y="20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Distance = 1/Speed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1"/>
          <p:cNvSpPr txBox="1"/>
          <p:nvPr/>
        </p:nvSpPr>
        <p:spPr>
          <a:xfrm>
            <a:off x="311700" y="1049050"/>
            <a:ext cx="85206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026" name="Google Shape;1026;p51"/>
          <p:cNvGraphicFramePr/>
          <p:nvPr/>
        </p:nvGraphicFramePr>
        <p:xfrm>
          <a:off x="230725" y="11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{2AFEC84E-3E82-4189-B3DF-3C065478A45A}</a:tableStyleId>
              </a:tblPr>
              <a:tblGrid>
                <a:gridCol w="2838150"/>
                <a:gridCol w="2407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Remote networked storage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Slow - not for computing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Nearby networked/warm storage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Pre-staging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Completed data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7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‘Fast scratch’ (or /tmp if not </a:t>
                      </a:r>
                      <a:r>
                        <a:rPr lang="en">
                          <a:solidFill>
                            <a:srgbClr val="F3F3F3"/>
                          </a:solidFill>
                        </a:rPr>
                        <a:t>available</a:t>
                      </a:r>
                      <a:r>
                        <a:rPr lang="en">
                          <a:solidFill>
                            <a:srgbClr val="F3F3F3"/>
                          </a:solidFill>
                        </a:rPr>
                        <a:t>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Staging, interprocess holding, bigger than RAM for for worker I/o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Tmpfs (memory as filesystem)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For faster I/o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7" name="Google Shape;1027;p51"/>
          <p:cNvSpPr txBox="1"/>
          <p:nvPr>
            <p:ph idx="4294967295" type="title"/>
          </p:nvPr>
        </p:nvSpPr>
        <p:spPr>
          <a:xfrm>
            <a:off x="311700" y="20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Distance = 1/Speed						Caution every system is different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1028" name="Google Shape;1028;p51"/>
          <p:cNvSpPr txBox="1"/>
          <p:nvPr/>
        </p:nvSpPr>
        <p:spPr>
          <a:xfrm>
            <a:off x="5662050" y="2571750"/>
            <a:ext cx="22704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Check with your local systems documentation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Or ask the system folks.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90250" y="526350"/>
            <a:ext cx="742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What is a HPC?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 device for turning compute-bound problems into I/O-bound problems.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 	 </a:t>
            </a:r>
            <a:r>
              <a:rPr lang="en" sz="3600"/>
              <a:t>– Ken Batcher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2"/>
          <p:cNvSpPr txBox="1"/>
          <p:nvPr>
            <p:ph type="title"/>
          </p:nvPr>
        </p:nvSpPr>
        <p:spPr>
          <a:xfrm>
            <a:off x="111350" y="1691800"/>
            <a:ext cx="44397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Modules</a:t>
            </a:r>
            <a:r>
              <a:rPr lang="en" sz="4000"/>
              <a:t> </a:t>
            </a:r>
            <a:endParaRPr sz="4000"/>
          </a:p>
        </p:txBody>
      </p:sp>
      <p:sp>
        <p:nvSpPr>
          <p:cNvPr id="1034" name="Google Shape;1034;p52"/>
          <p:cNvSpPr txBox="1"/>
          <p:nvPr>
            <p:ph idx="2" type="body"/>
          </p:nvPr>
        </p:nvSpPr>
        <p:spPr>
          <a:xfrm>
            <a:off x="4550975" y="0"/>
            <a:ext cx="4516800" cy="4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Modules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odules allow us to keep the working space clean, when there are a lot of installed programs.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$module avail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Will list the currently </a:t>
            </a:r>
            <a:r>
              <a:rPr i="1"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available</a:t>
            </a:r>
            <a:r>
              <a:rPr i="1"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 modules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$module load </a:t>
            </a:r>
            <a:r>
              <a:rPr b="1" i="1" lang="en" sz="1400">
                <a:latin typeface="Roboto Mono"/>
                <a:ea typeface="Roboto Mono"/>
                <a:cs typeface="Roboto Mono"/>
                <a:sym typeface="Roboto Mono"/>
              </a:rPr>
              <a:t>&lt;modulename&gt;</a:t>
            </a:r>
            <a:br>
              <a:rPr b="1" i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Will make the module available</a:t>
            </a:r>
            <a:br>
              <a:rPr i="1"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i="1"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Be explicit!</a:t>
            </a:r>
            <a:endParaRPr i="1"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$module unload &lt;</a:t>
            </a:r>
            <a:r>
              <a:rPr b="1" i="1" lang="en" sz="1400">
                <a:latin typeface="Roboto Mono"/>
                <a:ea typeface="Roboto Mono"/>
                <a:cs typeface="Roboto Mono"/>
                <a:sym typeface="Roboto Mono"/>
              </a:rPr>
              <a:t>modulename&gt;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Will unload the module</a:t>
            </a:r>
            <a:endParaRPr i="1"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$module purge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Will unload all modules</a:t>
            </a:r>
            <a:endParaRPr i="1"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$module whatis &lt;</a:t>
            </a:r>
            <a:r>
              <a:rPr b="1" i="1" lang="en" sz="1400">
                <a:latin typeface="Roboto Mono"/>
                <a:ea typeface="Roboto Mono"/>
                <a:cs typeface="Roboto Mono"/>
                <a:sym typeface="Roboto Mono"/>
              </a:rPr>
              <a:t>modulename&gt;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Will show the module information</a:t>
            </a:r>
            <a:endParaRPr i="1" sz="14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Examples</a:t>
            </a:r>
            <a:endParaRPr sz="4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4"/>
          <p:cNvSpPr txBox="1"/>
          <p:nvPr>
            <p:ph type="title"/>
          </p:nvPr>
        </p:nvSpPr>
        <p:spPr>
          <a:xfrm>
            <a:off x="167400" y="169882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SGE basics</a:t>
            </a:r>
            <a:endParaRPr/>
          </a:p>
        </p:txBody>
      </p:sp>
      <p:sp>
        <p:nvSpPr>
          <p:cNvPr id="1045" name="Google Shape;1045;p54"/>
          <p:cNvSpPr txBox="1"/>
          <p:nvPr>
            <p:ph idx="2" type="body"/>
          </p:nvPr>
        </p:nvSpPr>
        <p:spPr>
          <a:xfrm>
            <a:off x="4550975" y="0"/>
            <a:ext cx="4516800" cy="4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#!/bin/bash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 bigio_example.sh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 jobname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-N example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 use this shell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-S /bin/bash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 how much </a:t>
            </a: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memory</a:t>
            </a: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 per processor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-l h_vmem=1g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 maximum run time 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-l h_rt=00:05:00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 </a:t>
            </a: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parallel</a:t>
            </a: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 environment SMP, 4 processes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-pe smp 4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 email user when done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-m me@myemail.com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runscript “$mytmp”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5"/>
          <p:cNvSpPr txBox="1"/>
          <p:nvPr>
            <p:ph type="title"/>
          </p:nvPr>
        </p:nvSpPr>
        <p:spPr>
          <a:xfrm>
            <a:off x="188425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“Big” I/O</a:t>
            </a:r>
            <a:endParaRPr/>
          </a:p>
        </p:txBody>
      </p:sp>
      <p:sp>
        <p:nvSpPr>
          <p:cNvPr id="1051" name="Google Shape;1051;p55"/>
          <p:cNvSpPr txBox="1"/>
          <p:nvPr>
            <p:ph idx="2" type="body"/>
          </p:nvPr>
        </p:nvSpPr>
        <p:spPr>
          <a:xfrm>
            <a:off x="4572000" y="35025"/>
            <a:ext cx="45168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mkdir mytemp @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/tmp, or /dev/shm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Copy files into and untar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cp  remote/myfiles.tar mytempdir/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tar xf myfiles.tar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 Run jobscript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with working output pointed to mytempdir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Tar contents of mytempdir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tar cf myresults.tar myfiles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Copy the results back to storage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cp myresults.tar remote/myresults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(check the move with checksum)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Cleanup (some systems do this for you)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rm -r mytempdir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6"/>
          <p:cNvSpPr txBox="1"/>
          <p:nvPr>
            <p:ph type="title"/>
          </p:nvPr>
        </p:nvSpPr>
        <p:spPr>
          <a:xfrm>
            <a:off x="111350" y="1691800"/>
            <a:ext cx="44397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Using the /tmp space</a:t>
            </a:r>
            <a:endParaRPr sz="4000"/>
          </a:p>
        </p:txBody>
      </p:sp>
      <p:sp>
        <p:nvSpPr>
          <p:cNvPr id="1057" name="Google Shape;1057;p56"/>
          <p:cNvSpPr txBox="1"/>
          <p:nvPr>
            <p:ph idx="2" type="body"/>
          </p:nvPr>
        </p:nvSpPr>
        <p:spPr>
          <a:xfrm>
            <a:off x="4550975" y="0"/>
            <a:ext cx="4516800" cy="4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#!/bin/bash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-N bigIO_example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-S /bin/bash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-l h_vmem=1g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-l h_rt=02:00:00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-pe smp 4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```startupscript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 mydir=”$2” tmploc=”$1”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starttar=$3 #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mytmp=”$1”/”$2”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mkdir “$mytmp”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cp “$starttar” “$mytmp”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cd $mytmp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tar xf ”$startar”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runscript “$mytmp”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tar cf results.tar $mytmp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cp results.tar &lt;</a:t>
            </a:r>
            <a:r>
              <a:rPr i="1"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remote system&gt;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rm -r “$mytemp”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```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7"/>
          <p:cNvSpPr txBox="1"/>
          <p:nvPr>
            <p:ph type="title"/>
          </p:nvPr>
        </p:nvSpPr>
        <p:spPr>
          <a:xfrm>
            <a:off x="111350" y="1691800"/>
            <a:ext cx="35676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Array jobs</a:t>
            </a:r>
            <a:endParaRPr sz="4000"/>
          </a:p>
        </p:txBody>
      </p:sp>
      <p:sp>
        <p:nvSpPr>
          <p:cNvPr id="1063" name="Google Shape;1063;p57"/>
          <p:cNvSpPr/>
          <p:nvPr/>
        </p:nvSpPr>
        <p:spPr>
          <a:xfrm>
            <a:off x="3854125" y="0"/>
            <a:ext cx="5367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3F3F3"/>
              </a:highlight>
            </a:endParaRPr>
          </a:p>
        </p:txBody>
      </p:sp>
      <p:sp>
        <p:nvSpPr>
          <p:cNvPr id="1064" name="Google Shape;1064;p57"/>
          <p:cNvSpPr txBox="1"/>
          <p:nvPr>
            <p:ph idx="2" type="body"/>
          </p:nvPr>
        </p:nvSpPr>
        <p:spPr>
          <a:xfrm>
            <a:off x="4021500" y="77100"/>
            <a:ext cx="5122500" cy="4989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#!/bin/bash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-N bigIO_example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-S /bin/bash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-l h_vmem=500m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-l h_rt=00:015:00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-pe smp 1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-t 1-5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e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 don’t do this</a:t>
            </a:r>
            <a:endParaRPr sz="1400">
              <a:solidFill>
                <a:srgbClr val="FF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8"/>
          <p:cNvSpPr txBox="1"/>
          <p:nvPr>
            <p:ph type="title"/>
          </p:nvPr>
        </p:nvSpPr>
        <p:spPr>
          <a:xfrm>
            <a:off x="118350" y="143150"/>
            <a:ext cx="35676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Array jobs</a:t>
            </a:r>
            <a:endParaRPr sz="4000"/>
          </a:p>
        </p:txBody>
      </p:sp>
      <p:sp>
        <p:nvSpPr>
          <p:cNvPr id="1070" name="Google Shape;1070;p58"/>
          <p:cNvSpPr/>
          <p:nvPr/>
        </p:nvSpPr>
        <p:spPr>
          <a:xfrm>
            <a:off x="3854125" y="0"/>
            <a:ext cx="5367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3F3F3"/>
              </a:highlight>
            </a:endParaRPr>
          </a:p>
        </p:txBody>
      </p:sp>
      <p:sp>
        <p:nvSpPr>
          <p:cNvPr id="1071" name="Google Shape;1071;p58"/>
          <p:cNvSpPr txBox="1"/>
          <p:nvPr>
            <p:ph idx="2" type="body"/>
          </p:nvPr>
        </p:nvSpPr>
        <p:spPr>
          <a:xfrm>
            <a:off x="3854125" y="77100"/>
            <a:ext cx="5683200" cy="506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#!/bin/bash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-N bigIO_example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-S /bin/bash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-l h_vmem=500m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-l h_rt=00:015:00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#$ </a:t>
            </a: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-pe smp</a:t>
            </a: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 1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#</a:t>
            </a: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$ -t 1-&lt;number from “wc -l”&gt;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infile=$(sed -n -e "$SGE_TASK_ID p" list.txt)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starttar=”$infile” 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mytmp=/tmp/”$2”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mkdir “$mytmp”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cp “$starttar” “$mytmp”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cd $mytmp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tar xf ”$startar”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runscript “$mytmp”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tar cf “$infile”_results.tar $mytmp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cp “$infile”_results.tar &lt;</a:t>
            </a:r>
            <a:r>
              <a:rPr i="1"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remote system&gt;</a:t>
            </a:r>
            <a:b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rm -r “$mytemp”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72" name="Google Shape;1072;p58"/>
          <p:cNvSpPr txBox="1"/>
          <p:nvPr/>
        </p:nvSpPr>
        <p:spPr>
          <a:xfrm>
            <a:off x="420450" y="2067200"/>
            <a:ext cx="3160500" cy="29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Mono"/>
              <a:buAutoNum type="arabicPeriod"/>
            </a:pPr>
            <a:r>
              <a:rPr lang="en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Split the files into batched directories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Mono"/>
              <a:buAutoNum type="arabicPeriod"/>
            </a:pPr>
            <a:r>
              <a:rPr lang="en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Make a file listing those directories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Mono"/>
              <a:buAutoNum type="alphaLcPeriod"/>
            </a:pPr>
            <a:r>
              <a:rPr lang="en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ls -1 * &gt; list.txt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Mono"/>
              <a:buAutoNum type="arabicPeriod"/>
            </a:pPr>
            <a:r>
              <a:rPr lang="en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Get a count of files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Mono"/>
              <a:buAutoNum type="alphaLcPeriod"/>
            </a:pPr>
            <a:r>
              <a:rPr lang="en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c -l list.txt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Mono"/>
              <a:buAutoNum type="arabicPeriod"/>
            </a:pPr>
            <a:r>
              <a:rPr lang="en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Use sed or awk to pop from list.txt and use bigIO pattern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HPC </a:t>
            </a:r>
            <a:r>
              <a:rPr b="1" lang="en" sz="4200"/>
              <a:t>resources</a:t>
            </a:r>
            <a:endParaRPr b="1" sz="42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With ITsupport at Einstein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XSEDE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Open Science Grid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“The Cloud”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2800"/>
              <a:t>Amazon, Google, Microsoft and others</a:t>
            </a:r>
            <a:br>
              <a:rPr lang="en" sz="3000"/>
            </a:b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powerful CPU’s,   More Chips Per board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68675"/>
            <a:ext cx="8520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8475"/>
            <a:ext cx="3981450" cy="36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29975" y="4729500"/>
            <a:ext cx="3951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‘Business Laptop’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powerful CPU’s,   More Chips Per board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450" y="1048475"/>
            <a:ext cx="5162551" cy="36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48475"/>
            <a:ext cx="3981450" cy="36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981450" y="4729500"/>
            <a:ext cx="51129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‘Mid-level Workstation’</a:t>
            </a:r>
            <a:endParaRPr sz="1100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29975" y="4729500"/>
            <a:ext cx="39516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‘Business Laptop’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powerful CPU’s,   More Chips Per board - Reorganized</a:t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29975" y="4729500"/>
            <a:ext cx="31929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Head node</a:t>
            </a:r>
            <a:endParaRPr sz="11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1033100"/>
            <a:ext cx="3222750" cy="36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450" y="1048475"/>
            <a:ext cx="5162551" cy="36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3981450" y="4729500"/>
            <a:ext cx="51129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‘Mid-level Workstation’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powerful CPU’s,   More Chips Per board - Reorganized</a:t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29975" y="4729500"/>
            <a:ext cx="31929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Head node</a:t>
            </a:r>
            <a:endParaRPr sz="1100"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64993" l="0" r="0" t="0"/>
          <a:stretch/>
        </p:blipFill>
        <p:spPr>
          <a:xfrm>
            <a:off x="15000" y="663225"/>
            <a:ext cx="9114026" cy="2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41979" l="0" r="0" t="1558"/>
          <a:stretch/>
        </p:blipFill>
        <p:spPr>
          <a:xfrm>
            <a:off x="29975" y="3082425"/>
            <a:ext cx="5162551" cy="20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6206950" y="3218975"/>
            <a:ext cx="17985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Small worker node</a:t>
            </a:r>
            <a:endParaRPr sz="1100"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5192525" y="4640750"/>
            <a:ext cx="1581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Same</a:t>
            </a:r>
            <a:br>
              <a:rPr lang="en" sz="1100"/>
            </a:br>
            <a:r>
              <a:rPr lang="en" sz="1100"/>
              <a:t>‘Mid-level Workstation’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powerful CPU’s,   More Chips Per board - Reorganized</a:t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29975" y="4729500"/>
            <a:ext cx="31929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Head node</a:t>
            </a:r>
            <a:endParaRPr sz="1100"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4144450" y="725375"/>
            <a:ext cx="13083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Small worker </a:t>
            </a:r>
            <a:r>
              <a:rPr lang="en" sz="1100"/>
              <a:t>n</a:t>
            </a:r>
            <a:r>
              <a:rPr lang="en" sz="1100"/>
              <a:t>ode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2x 6 cores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2x 24Gb RAM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4144450" y="1529525"/>
            <a:ext cx="1585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Mid-size worker node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2x 12 cores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2x 128 Gb RAM</a:t>
            </a:r>
            <a:endParaRPr sz="1100"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9309" l="0" r="0" t="0"/>
          <a:stretch/>
        </p:blipFill>
        <p:spPr>
          <a:xfrm>
            <a:off x="29975" y="725375"/>
            <a:ext cx="4114476" cy="151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5" y="2239725"/>
            <a:ext cx="4591451" cy="290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1425" y="2239675"/>
            <a:ext cx="4522576" cy="29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type="title"/>
          </p:nvPr>
        </p:nvSpPr>
        <p:spPr>
          <a:xfrm>
            <a:off x="7403575" y="1529525"/>
            <a:ext cx="1585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Big-compute worker node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2x 14 cores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2x 128 Gb RAM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