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2" r:id="rId2"/>
    <p:sldId id="262" r:id="rId3"/>
    <p:sldId id="273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6" r:id="rId16"/>
    <p:sldId id="287" r:id="rId17"/>
    <p:sldId id="285" r:id="rId18"/>
    <p:sldId id="290" r:id="rId19"/>
    <p:sldId id="288" r:id="rId20"/>
    <p:sldId id="28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3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79"/>
    <p:restoredTop sz="94710"/>
  </p:normalViewPr>
  <p:slideViewPr>
    <p:cSldViewPr snapToGrid="0">
      <p:cViewPr varScale="1">
        <p:scale>
          <a:sx n="87" d="100"/>
          <a:sy n="87" d="100"/>
        </p:scale>
        <p:origin x="20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47DB7-86F8-094D-9A1B-71B69B02A48C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870BF-315E-4642-9006-50513F6A00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669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Started 2015</a:t>
            </a:r>
          </a:p>
        </p:txBody>
      </p:sp>
    </p:spTree>
    <p:extLst>
      <p:ext uri="{BB962C8B-B14F-4D97-AF65-F5344CB8AC3E}">
        <p14:creationId xmlns:p14="http://schemas.microsoft.com/office/powerpoint/2010/main" val="83572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4DF7E-106F-5D2D-8575-5E8B98AF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88294-3541-2E1C-CD8B-634C6B068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7B50F0-1070-1C9B-94CE-BBC32BB37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Started 2015</a:t>
            </a:r>
          </a:p>
        </p:txBody>
      </p:sp>
    </p:spTree>
    <p:extLst>
      <p:ext uri="{BB962C8B-B14F-4D97-AF65-F5344CB8AC3E}">
        <p14:creationId xmlns:p14="http://schemas.microsoft.com/office/powerpoint/2010/main" val="168071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4B21-CE0C-233B-3EB0-58BACBAE9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552A5-E49B-42D8-ACD9-395252701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B6DAA-D2B5-2CAC-E74A-19DB992C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9615E-9FDB-A788-A969-3B81B2971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D322-4565-AEB8-C1BE-93497ED9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75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9718-0A15-85F8-7F6D-9060279F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C5C7B-E964-3E87-8480-62B27BB0E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93DD8-267E-5C1C-4A03-083B6C2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31652-7DBE-7987-E6D8-161308D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62BF-441F-1F47-A97E-9E6EF33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A53D0-C0D6-5057-05BA-CB891D37E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EC5EF-9750-BFFC-7852-552BA798E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D432-C3A5-2210-9A27-34DB96DD0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473A-6D8C-F3FC-DB78-49BD4B09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ABA1-283F-927A-1D85-D088D94A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81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F4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B60AB5FA-18ED-6239-A839-70D496ED74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3709" y="532057"/>
            <a:ext cx="4169887" cy="1521025"/>
          </a:xfrm>
          <a:prstGeom prst="rect">
            <a:avLst/>
          </a:prstGeom>
        </p:spPr>
      </p:pic>
      <p:sp>
        <p:nvSpPr>
          <p:cNvPr id="8" name="Rechteck 8">
            <a:extLst>
              <a:ext uri="{FF2B5EF4-FFF2-40B4-BE49-F238E27FC236}">
                <a16:creationId xmlns:a16="http://schemas.microsoft.com/office/drawing/2014/main" id="{94762156-A548-735B-FCA4-937DF384D281}"/>
              </a:ext>
            </a:extLst>
          </p:cNvPr>
          <p:cNvSpPr/>
          <p:nvPr userDrawn="1"/>
        </p:nvSpPr>
        <p:spPr>
          <a:xfrm>
            <a:off x="10014113" y="6055895"/>
            <a:ext cx="1762287" cy="702715"/>
          </a:xfrm>
          <a:prstGeom prst="rect">
            <a:avLst/>
          </a:prstGeom>
          <a:solidFill>
            <a:srgbClr val="F4F6F8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2" name="Title 9">
            <a:extLst>
              <a:ext uri="{FF2B5EF4-FFF2-40B4-BE49-F238E27FC236}">
                <a16:creationId xmlns:a16="http://schemas.microsoft.com/office/drawing/2014/main" id="{99E73173-1893-37F5-45C1-40ADF789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7" y="2709097"/>
            <a:ext cx="10577384" cy="2634935"/>
          </a:xfrm>
        </p:spPr>
        <p:txBody>
          <a:bodyPr anchor="ctr" anchorCtr="0">
            <a:norm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DE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915B33-BF4C-F2DC-805E-6B6C39CE30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04546" y="5344031"/>
            <a:ext cx="10577383" cy="57107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67" b="0" i="0">
                <a:solidFill>
                  <a:srgbClr val="70777D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 dirty="0"/>
              <a:t>Click to add subtitle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461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D6409-1185-B2B9-7D63-C7A8B23B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600" y="595200"/>
            <a:ext cx="10824000" cy="763200"/>
          </a:xfrm>
        </p:spPr>
        <p:txBody>
          <a:bodyPr anchor="t" anchorCtr="0">
            <a:normAutofit/>
          </a:bodyPr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9E2AB-F077-B152-5DF4-1F12E454D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8399A-5858-0647-AB87-97CC497AC7D5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7C428E4-6536-17A0-26A4-C8031EDCFC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1600" y="1507200"/>
            <a:ext cx="10824000" cy="4324800"/>
          </a:xfrm>
        </p:spPr>
        <p:txBody>
          <a:bodyPr>
            <a:normAutofit/>
          </a:bodyPr>
          <a:lstStyle>
            <a:lvl1pPr marL="568186" indent="-380990">
              <a:lnSpc>
                <a:spcPct val="114000"/>
              </a:lnSpc>
              <a:spcBef>
                <a:spcPts val="0"/>
              </a:spcBef>
              <a:buFont typeface="System Font Regular"/>
              <a:buChar char="•"/>
              <a:defRPr sz="2400" b="0" i="0">
                <a:latin typeface="Trebuchet MS" panose="020B0703020202090204" pitchFamily="34" charset="0"/>
              </a:defRPr>
            </a:lvl1pPr>
            <a:lvl2pPr>
              <a:defRPr b="0" i="0">
                <a:latin typeface="Trebuchet MS" panose="020B0703020202090204" pitchFamily="34" charset="0"/>
              </a:defRPr>
            </a:lvl2pPr>
            <a:lvl3pPr>
              <a:defRPr b="0" i="0">
                <a:latin typeface="Trebuchet MS" panose="020B0703020202090204" pitchFamily="34" charset="0"/>
              </a:defRPr>
            </a:lvl3pPr>
            <a:lvl4pPr>
              <a:defRPr b="0" i="0">
                <a:latin typeface="Trebuchet MS" panose="020B0703020202090204" pitchFamily="34" charset="0"/>
              </a:defRPr>
            </a:lvl4pPr>
            <a:lvl5pPr>
              <a:defRPr b="0" i="0">
                <a:latin typeface="Trebuchet MS" panose="020B070302020209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83FA1B-8F0C-6F93-B79B-A40548256C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200" y="6216000"/>
            <a:ext cx="7891200" cy="5232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600">
                <a:solidFill>
                  <a:srgbClr val="70777D"/>
                </a:solidFill>
              </a:defRPr>
            </a:lvl1pPr>
          </a:lstStyle>
          <a:p>
            <a:pPr lvl="0"/>
            <a:r>
              <a:rPr lang="en-GB" dirty="0"/>
              <a:t>Click to add section title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1064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3292-2192-CD99-1C59-663FAEFF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9C1E-E940-5492-A515-7F6EE7CF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41D7-25E0-F19D-A366-9D683863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3A3D3-B0A6-2D26-A32F-00806393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610C-7A89-3B7F-04D1-5620FCFD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8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3C334-0765-C2D9-011D-A881C37C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D78A6-A2FD-E8B2-434B-A5A5BB073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93FC-1542-D08D-C0BE-55493842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0B0B-40CF-1F4A-0B35-8534CB8E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A282-3050-806F-FC65-92592093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FAF6-01B5-36A5-BE87-3AFCF8AEB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BB14-6B9F-7008-A784-5B00E754F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15192-1B19-D518-2652-31BC90A4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10BC-81C0-725B-4653-34BEE412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E6196-0163-1E77-6E3F-0441B9B2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8838B-ADC9-7B9B-6F2A-CC55907F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8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DA37-D413-568B-E69C-32791A98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678B-8E14-CF50-FA11-F01FEB52E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FF977-8EC4-87DF-774F-0A8A71DCE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A9BD-91F8-F7D8-4B07-0CDFB1D2C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4A851-9CAF-A385-D287-5EB08DFB4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21FDF-600C-FB80-8071-8C1249F3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4DDDC-C191-81C0-2537-F644784B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D4734-C45D-C602-8C44-A8DF1265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1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C115-C1AD-7C4C-B557-80111177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FA4BA-4469-8B80-7607-6AFF3FA8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69999-F0AC-D9F3-AD7E-2151C2EE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28338-00E4-00E4-9C2D-DA58C23B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7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3C586A-B33D-D681-1D9C-A1829CA6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ADB5A-F4FA-554B-8D98-4839C3E5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79309-1246-DA55-0636-3533FA6A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0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B1E-5657-6EAA-2787-7AFB0432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9E2A-C230-14D9-6959-E08B171D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A0407-E476-388B-3A79-A29E178C4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E412-5333-3D5C-D6F0-93DBC29E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33007-DBCC-DE76-5A12-3F151A0B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F92FF-6878-3091-8566-E6DCAFC8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3380-A331-8643-E2C4-1FC70FFB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6842BE-DFC1-B3CE-D5F7-560470920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18C67-FE6B-C825-4611-5CCE4804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EDB2-F51B-41C3-A06D-0C74DC8EC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C44B1-3B39-1E18-944A-FD325393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F53E0-DD11-C71D-E08F-083DA788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220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8CAC0-0764-7BD8-66D6-602A57AC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2E6E-A64B-165C-5C7D-CEE69E107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CA27-EA28-A814-6E1D-39892774F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55143-C972-0E4F-B90E-2C256C203BA6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D94F4-F30D-D3F8-43FC-EFEE547AF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BD28-3A52-E475-35D9-ABCEBFCF1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77AB3-3264-8D41-9F7F-F341C66104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1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antearth.github.io/stac-browser/#/external/api.stac.164.30.69.113.nip.io/collections/cci_opene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i.stac.164.30.69.113.nip.io/collections/cci_opene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antearth.github.io/stac-browser/#/external/api.stac.164.30.69.113.nip.io/collections/cci_opene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i.stac.164.30.69.113.nip.io/collections/cci_opene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c.164.30.69.113.nip.io/collections/esacci-l3s_fire-ba-avhrr-ltdr-fv1.1.openeo" TargetMode="External"/><Relationship Id="rId2" Type="http://schemas.openxmlformats.org/officeDocument/2006/relationships/hyperlink" Target="https://radiantearth.github.io/stac-browser/#/external/api.stac.164.30.69.113.nip.io/collections/esacci-l3s_fire-ba-avhrr-ltdr-fv1.1.opene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c.164.30.69.113.nip.io/collections/esacci-l3s_fire-ba-avhrr-ltdr-fv1.1.openeo" TargetMode="External"/><Relationship Id="rId2" Type="http://schemas.openxmlformats.org/officeDocument/2006/relationships/hyperlink" Target="https://radiantearth.github.io/stac-browser/#/external/api.stac.164.30.69.113.nip.io/collections/esacci-l3s_fire-ba-avhrr-ltdr-fv1.1.opene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c.164.30.69.113.nip.io/collections/esacci-l3s_fire-ba-avhrr-ltdr-fv1.1.openeo" TargetMode="External"/><Relationship Id="rId2" Type="http://schemas.openxmlformats.org/officeDocument/2006/relationships/hyperlink" Target="https://radiantearth.github.io/stac-browser/#/external/api.stac.164.30.69.113.nip.io/collections/esacci-l3s_fire-ba-avhrr-ltdr-fv1.1.opene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c.164.30.69.113.nip.io/collections/esacci-l3s_fire-ba-avhrr-ltdr-fv1.1.openeo" TargetMode="External"/><Relationship Id="rId2" Type="http://schemas.openxmlformats.org/officeDocument/2006/relationships/hyperlink" Target="https://radiantearth.github.io/stac-browser/#/external/api.stac.164.30.69.113.nip.io/collections/esacci-l3s_fire-ba-avhrr-ltdr-fv1.1.openeo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pi.stac.164.30.69.113.nip.io/collections/cci" TargetMode="External"/><Relationship Id="rId4" Type="http://schemas.openxmlformats.org/officeDocument/2006/relationships/hyperlink" Target="https://radiantearth.github.io/stac-browser/#/external/api.stac.164.30.69.113.nip.io/collections/cci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antearth.github.io/stac-browser/#/external/api.stac.164.30.69.113.nip.io/collections/aeros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i.stac.164.30.69.113.nip.io/collections/aeroso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tac.164.30.69.113.nip.io/collections/d12fc40e4f254ce38303157fa460f01c" TargetMode="External"/><Relationship Id="rId2" Type="http://schemas.openxmlformats.org/officeDocument/2006/relationships/hyperlink" Target="https://radiantearth.github.io/stac-browser/#/external/api.stac.164.30.69.113.nip.io/collections/d12fc40e4f254ce38303157fa460f01c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antearth.github.io/stac-browser/#/external/api.stac.164.30.69.113.nip.io/collections/esacci.aerosol.day.l3c.aer_products.aatsr.envisat.su.4-3.r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pi.stac.164.30.69.113.nip.io/collections/esacci.aerosol.day.l3c.aer_products.aatsr.envisat.su.4-3.r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4A82-2416-CEA7-CFCD-2EB1618D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8" y="2111532"/>
            <a:ext cx="10577384" cy="26349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A Tour of the CCI STAC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D6A97-245B-EA61-8942-8AE9C6B04950}"/>
              </a:ext>
            </a:extLst>
          </p:cNvPr>
          <p:cNvSpPr txBox="1"/>
          <p:nvPr/>
        </p:nvSpPr>
        <p:spPr>
          <a:xfrm>
            <a:off x="10100441" y="6147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r>
              <a:rPr lang="en-GB" dirty="0">
                <a:solidFill>
                  <a:srgbClr val="000000"/>
                </a:solidFill>
                <a:latin typeface="Times"/>
              </a:rPr>
              <a:t>September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00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A2DE-7419-C044-627B-C1103839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EE4007-0C9B-5FBE-A260-F1E17F2B2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" y="894401"/>
            <a:ext cx="11076888" cy="478372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ABD572-6286-9579-4E70-00C21C04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8530490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DRS-Level Collections (Item Searchable)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83C74F5-F595-8AD8-69A8-494D6F17D8A5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Tour of the CCI STAC Collection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813A48-C994-F75B-6115-C0A4A7F16884}"/>
              </a:ext>
            </a:extLst>
          </p:cNvPr>
          <p:cNvCxnSpPr/>
          <p:nvPr/>
        </p:nvCxnSpPr>
        <p:spPr>
          <a:xfrm flipH="1" flipV="1">
            <a:off x="5136444" y="1930400"/>
            <a:ext cx="1444978" cy="390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D48D64-47D7-EF5F-AF3B-D76B2AB74A28}"/>
              </a:ext>
            </a:extLst>
          </p:cNvPr>
          <p:cNvSpPr txBox="1"/>
          <p:nvPr/>
        </p:nvSpPr>
        <p:spPr>
          <a:xfrm>
            <a:off x="9144867" y="5707201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STAC Items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8D8A6-FC4B-6F69-CB81-632A9EC116FB}"/>
              </a:ext>
            </a:extLst>
          </p:cNvPr>
          <p:cNvSpPr txBox="1"/>
          <p:nvPr/>
        </p:nvSpPr>
        <p:spPr>
          <a:xfrm>
            <a:off x="5537200" y="5988756"/>
            <a:ext cx="289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 to </a:t>
            </a:r>
            <a:r>
              <a:rPr lang="en-GB" dirty="0" err="1"/>
              <a:t>Opensearch</a:t>
            </a:r>
            <a:r>
              <a:rPr lang="en-GB" dirty="0"/>
              <a:t> Service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21FF1-5FAE-8918-6515-7F5A5DF020F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516533" y="5080000"/>
            <a:ext cx="284957" cy="62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4EDFCC-FE8E-B9CD-FE42-98D555B76623}"/>
              </a:ext>
            </a:extLst>
          </p:cNvPr>
          <p:cNvCxnSpPr>
            <a:cxnSpLocks/>
          </p:cNvCxnSpPr>
          <p:nvPr/>
        </p:nvCxnSpPr>
        <p:spPr>
          <a:xfrm flipH="1" flipV="1">
            <a:off x="8138855" y="5080000"/>
            <a:ext cx="1106745" cy="627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88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A297-306E-80A2-9BF4-7046E80F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95FBA5-2F6C-8BAA-BA7A-3B205B13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CCI Collection Levels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BDEF7F8-A823-AEA9-1ED4-ACE9E65F8447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Tour of the CCI STAC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F589B-26ED-B78D-ABA4-A0C925D7D9F3}"/>
              </a:ext>
            </a:extLst>
          </p:cNvPr>
          <p:cNvSpPr txBox="1"/>
          <p:nvPr/>
        </p:nvSpPr>
        <p:spPr>
          <a:xfrm>
            <a:off x="1049867" y="1348299"/>
            <a:ext cx="56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CCI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F12F75-3B30-BC88-05C0-0FFD70C30ABB}"/>
              </a:ext>
            </a:extLst>
          </p:cNvPr>
          <p:cNvSpPr txBox="1"/>
          <p:nvPr/>
        </p:nvSpPr>
        <p:spPr>
          <a:xfrm>
            <a:off x="1569156" y="2077156"/>
            <a:ext cx="1758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Project: Aerosol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B5244A-4DAD-E8AA-10B6-C13A945BB6AC}"/>
              </a:ext>
            </a:extLst>
          </p:cNvPr>
          <p:cNvSpPr txBox="1"/>
          <p:nvPr/>
        </p:nvSpPr>
        <p:spPr>
          <a:xfrm>
            <a:off x="2244533" y="299067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37FFE-1FF2-0F19-3371-B47203CFF9EE}"/>
              </a:ext>
            </a:extLst>
          </p:cNvPr>
          <p:cNvSpPr txBox="1"/>
          <p:nvPr/>
        </p:nvSpPr>
        <p:spPr>
          <a:xfrm>
            <a:off x="2841587" y="390420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EB804-B6A3-2A07-4F0C-75A4F1AF18BE}"/>
              </a:ext>
            </a:extLst>
          </p:cNvPr>
          <p:cNvSpPr txBox="1"/>
          <p:nvPr/>
        </p:nvSpPr>
        <p:spPr>
          <a:xfrm>
            <a:off x="3327458" y="4817725"/>
            <a:ext cx="74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Items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BF06D9-BA4E-DA4E-FB63-D7608F1696F2}"/>
              </a:ext>
            </a:extLst>
          </p:cNvPr>
          <p:cNvCxnSpPr>
            <a:endCxn id="14" idx="1"/>
          </p:cNvCxnSpPr>
          <p:nvPr/>
        </p:nvCxnSpPr>
        <p:spPr>
          <a:xfrm>
            <a:off x="1049867" y="1717631"/>
            <a:ext cx="2277591" cy="3284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3D84CC-11BD-9177-59C1-4E0CA1313581}"/>
              </a:ext>
            </a:extLst>
          </p:cNvPr>
          <p:cNvSpPr txBox="1"/>
          <p:nvPr/>
        </p:nvSpPr>
        <p:spPr>
          <a:xfrm>
            <a:off x="4820355" y="1251062"/>
            <a:ext cx="65831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Navigate STAC browser to locate collections/items of interest.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Locate DRS collections of interest.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Search programmatically using </a:t>
            </a:r>
            <a:r>
              <a:rPr lang="en-GB" dirty="0" err="1"/>
              <a:t>pystac</a:t>
            </a:r>
            <a:r>
              <a:rPr lang="en-GB" dirty="0"/>
              <a:t>-client for each DRS.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31C3E03-4960-6160-F538-DA1A0FC9D012}"/>
              </a:ext>
            </a:extLst>
          </p:cNvPr>
          <p:cNvSpPr/>
          <p:nvPr/>
        </p:nvSpPr>
        <p:spPr>
          <a:xfrm>
            <a:off x="5007994" y="2516435"/>
            <a:ext cx="6018819" cy="1554700"/>
          </a:xfrm>
          <a:prstGeom prst="roundRect">
            <a:avLst/>
          </a:prstGeom>
          <a:solidFill>
            <a:srgbClr val="0838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Note: Searching for items using </a:t>
            </a:r>
            <a:r>
              <a:rPr lang="en-GB" sz="1600" dirty="0" err="1"/>
              <a:t>pystac</a:t>
            </a:r>
            <a:r>
              <a:rPr lang="en-GB" sz="1600" dirty="0"/>
              <a:t> at collection-levels higher than the DRS-level will not display all items. </a:t>
            </a:r>
            <a:r>
              <a:rPr lang="en-GB" sz="1600" dirty="0" err="1"/>
              <a:t>Pystac</a:t>
            </a:r>
            <a:r>
              <a:rPr lang="en-GB" sz="1600" dirty="0"/>
              <a:t> does not search all nested collections for items.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26CBE-99C6-155C-8EB2-AD08296D5FDE}"/>
              </a:ext>
            </a:extLst>
          </p:cNvPr>
          <p:cNvSpPr txBox="1"/>
          <p:nvPr/>
        </p:nvSpPr>
        <p:spPr>
          <a:xfrm>
            <a:off x="4820355" y="4273534"/>
            <a:ext cx="63217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Dataset-level programmatic access: STAC Collection ID is the UUID of the dataset record in the CEDA Catalogue.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DRS-level programmatic access: All DRS identifiers are lower-case to fit with STAC collection name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082464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DB96-F346-C8CC-8AC8-363C2100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159D-628F-9856-CC63-74368FB69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08" y="2111532"/>
            <a:ext cx="10577384" cy="263493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The CCI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37A8-5CBD-1FCC-F054-B1AF9FB29161}"/>
              </a:ext>
            </a:extLst>
          </p:cNvPr>
          <p:cNvSpPr txBox="1"/>
          <p:nvPr/>
        </p:nvSpPr>
        <p:spPr>
          <a:xfrm>
            <a:off x="10100441" y="6147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"/>
              </a:rPr>
              <a:t> </a:t>
            </a:r>
            <a:r>
              <a:rPr lang="en-GB" dirty="0">
                <a:solidFill>
                  <a:srgbClr val="000000"/>
                </a:solidFill>
                <a:latin typeface="Times"/>
              </a:rPr>
              <a:t>September 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52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3A140-66BD-6887-554F-F7C7645D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8B61075-73DE-57B1-6E03-7E206FE9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CCI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667ED7B-D26E-E30C-76F7-113A547E0EC8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87E3A6-2467-6E9F-345D-93CD7F73D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0" y="924120"/>
            <a:ext cx="10478690" cy="4525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1F7555-B68A-686A-5CDC-532CE8691937}"/>
              </a:ext>
            </a:extLst>
          </p:cNvPr>
          <p:cNvSpPr txBox="1"/>
          <p:nvPr/>
        </p:nvSpPr>
        <p:spPr>
          <a:xfrm>
            <a:off x="164407" y="5569669"/>
            <a:ext cx="1202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Browser: </a:t>
            </a:r>
            <a:r>
              <a:rPr lang="en-GB" dirty="0">
                <a:hlinkClick r:id="rId3"/>
              </a:rPr>
              <a:t>https://radiantearth.github.io/stac-browser/#/external/api.stac.164.30.69.113.nip.io/collections/cci_openeo</a:t>
            </a:r>
            <a:endParaRPr lang="en-GB" dirty="0"/>
          </a:p>
          <a:p>
            <a:r>
              <a:rPr lang="en-GB" dirty="0"/>
              <a:t>API: </a:t>
            </a:r>
            <a:r>
              <a:rPr lang="en-GB" dirty="0">
                <a:hlinkClick r:id="rId4"/>
              </a:rPr>
              <a:t>https://api.stac.164.30.69.113.nip.io/collections/cci_openeo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836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563D-AF6C-FB12-39A8-14B51225C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E35CA88-7BE2-E006-0D09-82B70F7F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CCI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481766-E9AD-0B4A-D8C4-81D06DA5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0" y="924120"/>
            <a:ext cx="10478690" cy="4525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88E3B-EBA2-3325-8776-6C86F22899C4}"/>
              </a:ext>
            </a:extLst>
          </p:cNvPr>
          <p:cNvSpPr txBox="1"/>
          <p:nvPr/>
        </p:nvSpPr>
        <p:spPr>
          <a:xfrm>
            <a:off x="164407" y="5569669"/>
            <a:ext cx="1202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Browser: </a:t>
            </a:r>
            <a:r>
              <a:rPr lang="en-GB" dirty="0">
                <a:hlinkClick r:id="rId3"/>
              </a:rPr>
              <a:t>https://radiantearth.github.io/stac-browser/#/external/api.stac.164.30.69.113.nip.io/collections/cci_openeo</a:t>
            </a:r>
            <a:endParaRPr lang="en-GB" dirty="0"/>
          </a:p>
          <a:p>
            <a:r>
              <a:rPr lang="en-GB" dirty="0"/>
              <a:t>API: </a:t>
            </a:r>
            <a:r>
              <a:rPr lang="en-GB" dirty="0">
                <a:hlinkClick r:id="rId4"/>
              </a:rPr>
              <a:t>https://api.stac.164.30.69.113.nip.io/collections/cci_openeo</a:t>
            </a:r>
            <a:endParaRPr lang="en-GB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FC0398A-2BAA-20A6-769F-7003D741FDCA}"/>
              </a:ext>
            </a:extLst>
          </p:cNvPr>
          <p:cNvSpPr/>
          <p:nvPr/>
        </p:nvSpPr>
        <p:spPr>
          <a:xfrm>
            <a:off x="7642578" y="2516435"/>
            <a:ext cx="3384235" cy="1554700"/>
          </a:xfrm>
          <a:prstGeom prst="roundRect">
            <a:avLst/>
          </a:prstGeom>
          <a:solidFill>
            <a:srgbClr val="0838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ECV/Projects compatible with </a:t>
            </a:r>
            <a:r>
              <a:rPr lang="en-GB" sz="1600" dirty="0" err="1"/>
              <a:t>OpenEO</a:t>
            </a:r>
            <a:r>
              <a:rPr lang="en-GB" sz="1600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Fire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Biomass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Land Cover/HRLC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Greenland Ice Sheets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B3BBCD-EB14-4745-8B80-471F1584099F}"/>
              </a:ext>
            </a:extLst>
          </p:cNvPr>
          <p:cNvCxnSpPr>
            <a:cxnSpLocks/>
          </p:cNvCxnSpPr>
          <p:nvPr/>
        </p:nvCxnSpPr>
        <p:spPr>
          <a:xfrm flipH="1">
            <a:off x="5904089" y="924120"/>
            <a:ext cx="1738489" cy="949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280BCF-10F7-CCE2-1B06-7F595780A3A5}"/>
              </a:ext>
            </a:extLst>
          </p:cNvPr>
          <p:cNvSpPr txBox="1"/>
          <p:nvPr/>
        </p:nvSpPr>
        <p:spPr>
          <a:xfrm>
            <a:off x="6363688" y="434625"/>
            <a:ext cx="440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Search/Filter by </a:t>
            </a:r>
            <a:r>
              <a:rPr lang="en-GB" dirty="0" err="1"/>
              <a:t>OpenEODataset</a:t>
            </a:r>
            <a:r>
              <a:rPr lang="en-GB" dirty="0"/>
              <a:t> keywords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91E439-5CFC-1DD8-A05D-D0BEC0A7575C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63060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4FDC2-C7A8-C7BD-59B4-AED82404F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403E6F-1AC9-403A-6B6C-60B650DE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672FA-3573-476D-F0A5-D32BD3F70627}"/>
              </a:ext>
            </a:extLst>
          </p:cNvPr>
          <p:cNvSpPr txBox="1"/>
          <p:nvPr/>
        </p:nvSpPr>
        <p:spPr>
          <a:xfrm>
            <a:off x="164407" y="5508122"/>
            <a:ext cx="1202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2"/>
              </a:rPr>
              <a:t>https://radiantearth.github.io/stac-browser/#/external/api.stac.164.30.69.113.nip.io/collections/esacci-l3s_fire-ba-avhrr-ltdr-fv1.1.openeo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3"/>
              </a:rPr>
              <a:t>https://api.stac.164.30.69.113.nip.io/collections/esacci-l3s_fire-ba-avhrr-ltdr-fv1.1.openeo</a:t>
            </a:r>
            <a:endParaRPr lang="en-GB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C88FE-861A-672C-3BA3-89D534E3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0" y="924120"/>
            <a:ext cx="10680756" cy="461265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54363AD-4E71-E6AF-440C-616AA817288D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3668924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D68C7-5C76-7C55-888F-15B39AC3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FEB88F4-1861-1E13-381A-413EBF2A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03F83-F36B-D451-A383-8A50A578AC15}"/>
              </a:ext>
            </a:extLst>
          </p:cNvPr>
          <p:cNvSpPr txBox="1"/>
          <p:nvPr/>
        </p:nvSpPr>
        <p:spPr>
          <a:xfrm>
            <a:off x="164407" y="5508122"/>
            <a:ext cx="1202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2"/>
              </a:rPr>
              <a:t>https://radiantearth.github.io/stac-browser/#/external/api.stac.164.30.69.113.nip.io/collections/esacci-l3s_fire-ba-avhrr-ltdr-fv1.1.openeo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3"/>
              </a:rPr>
              <a:t>https://api.stac.164.30.69.113.nip.io/collections/esacci-l3s_fire-ba-avhrr-ltdr-fv1.1.openeo</a:t>
            </a:r>
            <a:endParaRPr lang="en-GB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B43AB-A325-077C-0D01-DCA456D19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0" y="924120"/>
            <a:ext cx="10680756" cy="461265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26A3E6-7A97-8CA7-B825-3C9CA9491B0B}"/>
              </a:ext>
            </a:extLst>
          </p:cNvPr>
          <p:cNvCxnSpPr/>
          <p:nvPr/>
        </p:nvCxnSpPr>
        <p:spPr>
          <a:xfrm flipH="1" flipV="1">
            <a:off x="4346222" y="3070578"/>
            <a:ext cx="2889956" cy="1749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E6DBB1-FCFC-B442-67AF-79E943AE7F9C}"/>
              </a:ext>
            </a:extLst>
          </p:cNvPr>
          <p:cNvSpPr txBox="1"/>
          <p:nvPr/>
        </p:nvSpPr>
        <p:spPr>
          <a:xfrm>
            <a:off x="6460724" y="4828886"/>
            <a:ext cx="390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Collection-level temporal information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413C50-6F98-74CC-791F-A5A0C8B75858}"/>
              </a:ext>
            </a:extLst>
          </p:cNvPr>
          <p:cNvCxnSpPr/>
          <p:nvPr/>
        </p:nvCxnSpPr>
        <p:spPr>
          <a:xfrm>
            <a:off x="8414400" y="1095022"/>
            <a:ext cx="0" cy="93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E6536E-1938-8863-868F-4291A8CF8919}"/>
              </a:ext>
            </a:extLst>
          </p:cNvPr>
          <p:cNvSpPr txBox="1"/>
          <p:nvPr/>
        </p:nvSpPr>
        <p:spPr>
          <a:xfrm>
            <a:off x="6745733" y="570738"/>
            <a:ext cx="3511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OpenEO</a:t>
            </a:r>
            <a:r>
              <a:rPr lang="en-GB" dirty="0"/>
              <a:t>-Compliant </a:t>
            </a:r>
            <a:r>
              <a:rPr lang="en-GB" dirty="0" err="1"/>
              <a:t>GeoTiff</a:t>
            </a:r>
            <a:r>
              <a:rPr lang="en-GB" dirty="0"/>
              <a:t> Items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EEBF184-D092-2D9A-D3D9-B2FAAC09789E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973144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A617-8470-9A7D-BB3E-6B2E6FAA3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7BD9EF-8BC1-3DB1-292C-AA6FEFD3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25C77-C69B-CC0F-4024-E14ECB083842}"/>
              </a:ext>
            </a:extLst>
          </p:cNvPr>
          <p:cNvSpPr txBox="1"/>
          <p:nvPr/>
        </p:nvSpPr>
        <p:spPr>
          <a:xfrm>
            <a:off x="164407" y="5508122"/>
            <a:ext cx="1202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2"/>
              </a:rPr>
              <a:t>https://radiantearth.github.io/stac-browser/#/external/api.stac.164.30.69.113.nip.io/collections/esacci-l3s_fire-ba-avhrr-ltdr-fv1.1.openeo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3"/>
              </a:rPr>
              <a:t>https://api.stac.164.30.69.113.nip.io/collections/esacci-l3s_fire-ba-avhrr-ltdr-fv1.1.openeo</a:t>
            </a:r>
            <a:endParaRPr lang="en-GB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485A3-581A-58CF-CC52-E917D2F23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00" y="924120"/>
            <a:ext cx="10680756" cy="46126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B92D5D3-CEEE-C935-99B3-0C150DB91B72}"/>
              </a:ext>
            </a:extLst>
          </p:cNvPr>
          <p:cNvSpPr/>
          <p:nvPr/>
        </p:nvSpPr>
        <p:spPr>
          <a:xfrm>
            <a:off x="6807200" y="2308688"/>
            <a:ext cx="3907422" cy="2213609"/>
          </a:xfrm>
          <a:prstGeom prst="roundRect">
            <a:avLst/>
          </a:prstGeom>
          <a:solidFill>
            <a:srgbClr val="0838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Using the </a:t>
            </a:r>
            <a:r>
              <a:rPr lang="en-GB" sz="1600" dirty="0" err="1"/>
              <a:t>OpenEO</a:t>
            </a:r>
            <a:r>
              <a:rPr lang="en-GB" sz="1600" dirty="0"/>
              <a:t> Python Client: Use the API URL below in the </a:t>
            </a:r>
            <a:r>
              <a:rPr lang="en-GB" sz="1600" dirty="0" err="1"/>
              <a:t>openeo</a:t>
            </a:r>
            <a:r>
              <a:rPr lang="en-GB" sz="1600" dirty="0"/>
              <a:t> </a:t>
            </a:r>
            <a:r>
              <a:rPr lang="en-GB" sz="1600" dirty="0" err="1"/>
              <a:t>load_stac</a:t>
            </a:r>
            <a:r>
              <a:rPr lang="en-GB" sz="1600" dirty="0"/>
              <a:t> function to enable local processing of this dataset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EA28F26-E710-9FC1-3E70-35391205753C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</p:spTree>
    <p:extLst>
      <p:ext uri="{BB962C8B-B14F-4D97-AF65-F5344CB8AC3E}">
        <p14:creationId xmlns:p14="http://schemas.microsoft.com/office/powerpoint/2010/main" val="57444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A009D-6C9C-56E8-D308-007455836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743B7F2-5D77-4924-2E8C-22374CEE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9697026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Dataset: Additional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AC6AA-F673-B9CF-A54B-940474A8E7B0}"/>
              </a:ext>
            </a:extLst>
          </p:cNvPr>
          <p:cNvSpPr txBox="1"/>
          <p:nvPr/>
        </p:nvSpPr>
        <p:spPr>
          <a:xfrm>
            <a:off x="164407" y="5508122"/>
            <a:ext cx="12027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2"/>
              </a:rPr>
              <a:t>https://radiantearth.github.io/stac-browser/#/external/api.stac.164.30.69.113.nip.io/collections/esacci-l3s_fire-ba-avhrr-ltdr-fv1.1.openeo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3"/>
              </a:rPr>
              <a:t>https://api.stac.164.30.69.113.nip.io/collections/esacci-l3s_fire-ba-avhrr-ltdr-fv1.1.openeo</a:t>
            </a:r>
            <a:endParaRPr lang="en-GB" sz="1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0A9C7B-9166-E2E4-30D2-8B86CA6FC869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D2510-9AD9-E374-D739-62B9EC688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87" y="841473"/>
            <a:ext cx="9697026" cy="45743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74C45E-545A-E329-A00F-87245B488E4D}"/>
              </a:ext>
            </a:extLst>
          </p:cNvPr>
          <p:cNvCxnSpPr/>
          <p:nvPr/>
        </p:nvCxnSpPr>
        <p:spPr>
          <a:xfrm flipH="1">
            <a:off x="5751871" y="3731342"/>
            <a:ext cx="1578077" cy="206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3BB96D-7412-DAE3-5BCC-A0B0048C6011}"/>
              </a:ext>
            </a:extLst>
          </p:cNvPr>
          <p:cNvSpPr txBox="1"/>
          <p:nvPr/>
        </p:nvSpPr>
        <p:spPr>
          <a:xfrm>
            <a:off x="7551174" y="3569110"/>
            <a:ext cx="222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OpenEO</a:t>
            </a:r>
            <a:r>
              <a:rPr lang="en-GB" dirty="0"/>
              <a:t> ”EO Bands”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FE31F5-4729-3745-58FA-C3CBB213F4AE}"/>
              </a:ext>
            </a:extLst>
          </p:cNvPr>
          <p:cNvSpPr txBox="1"/>
          <p:nvPr/>
        </p:nvSpPr>
        <p:spPr>
          <a:xfrm>
            <a:off x="7669161" y="3008671"/>
            <a:ext cx="2080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Provider/Host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DE3348-DE52-A340-83BD-B88D08336710}"/>
              </a:ext>
            </a:extLst>
          </p:cNvPr>
          <p:cNvCxnSpPr>
            <a:stCxn id="11" idx="1"/>
          </p:cNvCxnSpPr>
          <p:nvPr/>
        </p:nvCxnSpPr>
        <p:spPr>
          <a:xfrm flipH="1">
            <a:off x="6096000" y="3193337"/>
            <a:ext cx="1573161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9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63BBC-1B02-1F86-9E91-71BD57BD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0693D6-223E-2826-6DDE-6F5E52F3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Item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224BF30-D49F-E24C-B483-33F3674D4A8D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46057-21C0-3917-9C5E-989823A75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55" y="924119"/>
            <a:ext cx="10501701" cy="45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3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AB60C-2C68-3724-627B-C3F4D6397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Tour of the CCI STAC Collection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5F5A0F7-235F-7511-9A26-4683880A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0" y="255838"/>
            <a:ext cx="426395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The CCI STAC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B54376-371B-D483-B3AB-AF0D35CB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94401"/>
            <a:ext cx="7250289" cy="4682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AA39AA-861B-F269-C2E1-92145DE86F0E}"/>
              </a:ext>
            </a:extLst>
          </p:cNvPr>
          <p:cNvSpPr txBox="1"/>
          <p:nvPr/>
        </p:nvSpPr>
        <p:spPr>
          <a:xfrm>
            <a:off x="688622" y="5569669"/>
            <a:ext cx="10980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Browser: </a:t>
            </a:r>
            <a:r>
              <a:rPr lang="en-GB" dirty="0">
                <a:hlinkClick r:id="rId4"/>
              </a:rPr>
              <a:t>https://radiantearth.github.io/stac-browser/#/external/api.stac.164.30.69.113.nip.io/collections/cci</a:t>
            </a:r>
            <a:endParaRPr lang="en-GB" dirty="0"/>
          </a:p>
          <a:p>
            <a:r>
              <a:rPr lang="en-GB" dirty="0"/>
              <a:t>API: </a:t>
            </a:r>
            <a:r>
              <a:rPr lang="en-GB" dirty="0">
                <a:hlinkClick r:id="rId5"/>
              </a:rPr>
              <a:t>https://api.stac.164.30.69.113.nip.io/collections/cci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865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24548-B8A4-5E6C-41B3-97E33A4C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75754D-BAE9-4E9F-C8EB-EA4A8C4A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07" y="285557"/>
            <a:ext cx="610373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Example </a:t>
            </a:r>
            <a:r>
              <a:rPr lang="en-GB" dirty="0" err="1">
                <a:solidFill>
                  <a:srgbClr val="08385C"/>
                </a:solidFill>
              </a:rPr>
              <a:t>OpenEO</a:t>
            </a:r>
            <a:r>
              <a:rPr lang="en-GB" dirty="0">
                <a:solidFill>
                  <a:srgbClr val="08385C"/>
                </a:solidFill>
              </a:rPr>
              <a:t> Item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8ECD3B5-CD21-93B8-C5CD-39334F724B0A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CCI </a:t>
            </a:r>
            <a:r>
              <a:rPr lang="en-GB" dirty="0" err="1"/>
              <a:t>OpenEO</a:t>
            </a:r>
            <a:r>
              <a:rPr lang="en-GB" dirty="0"/>
              <a:t>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32E08-BFDC-4A20-BCC8-DEAC5EEC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06" y="1012610"/>
            <a:ext cx="10010787" cy="437712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86C9EC7-8322-1B30-E5C5-8EBE1CC10923}"/>
              </a:ext>
            </a:extLst>
          </p:cNvPr>
          <p:cNvCxnSpPr>
            <a:cxnSpLocks/>
          </p:cNvCxnSpPr>
          <p:nvPr/>
        </p:nvCxnSpPr>
        <p:spPr>
          <a:xfrm flipV="1">
            <a:off x="1090606" y="4542503"/>
            <a:ext cx="236749" cy="458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D2AB66-A89D-31B9-BCE2-6068B7D9F5DA}"/>
              </a:ext>
            </a:extLst>
          </p:cNvPr>
          <p:cNvSpPr txBox="1"/>
          <p:nvPr/>
        </p:nvSpPr>
        <p:spPr>
          <a:xfrm>
            <a:off x="790223" y="5046133"/>
            <a:ext cx="3088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EO Bands for </a:t>
            </a:r>
            <a:r>
              <a:rPr lang="en-GB" dirty="0" err="1"/>
              <a:t>OpenEO</a:t>
            </a:r>
            <a:r>
              <a:rPr lang="en-GB" dirty="0"/>
              <a:t> (See dataset-level summary info) for use with </a:t>
            </a:r>
            <a:r>
              <a:rPr lang="en-GB" dirty="0" err="1"/>
              <a:t>OpenEO</a:t>
            </a:r>
            <a:r>
              <a:rPr lang="en-GB" dirty="0"/>
              <a:t> client.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DE4E3B-7765-7B28-2068-56B735D9B6F6}"/>
              </a:ext>
            </a:extLst>
          </p:cNvPr>
          <p:cNvCxnSpPr>
            <a:cxnSpLocks/>
          </p:cNvCxnSpPr>
          <p:nvPr/>
        </p:nvCxnSpPr>
        <p:spPr>
          <a:xfrm flipH="1" flipV="1">
            <a:off x="8598310" y="4542503"/>
            <a:ext cx="663677" cy="5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98EB2E-2431-2008-22E4-8AC73D818A07}"/>
              </a:ext>
            </a:extLst>
          </p:cNvPr>
          <p:cNvSpPr txBox="1"/>
          <p:nvPr/>
        </p:nvSpPr>
        <p:spPr>
          <a:xfrm>
            <a:off x="8760542" y="5184632"/>
            <a:ext cx="175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Item/file-level properties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4FB62-A4CB-F546-7919-3DCA33DD2E68}"/>
              </a:ext>
            </a:extLst>
          </p:cNvPr>
          <p:cNvSpPr txBox="1"/>
          <p:nvPr/>
        </p:nvSpPr>
        <p:spPr>
          <a:xfrm>
            <a:off x="9638071" y="4174774"/>
            <a:ext cx="217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OpenEO</a:t>
            </a:r>
            <a:r>
              <a:rPr lang="en-GB" dirty="0"/>
              <a:t> Compliant Projection Metadata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39D2A-269D-3D91-82B6-8F22E87562D2}"/>
              </a:ext>
            </a:extLst>
          </p:cNvPr>
          <p:cNvCxnSpPr>
            <a:cxnSpLocks/>
          </p:cNvCxnSpPr>
          <p:nvPr/>
        </p:nvCxnSpPr>
        <p:spPr>
          <a:xfrm flipH="1" flipV="1">
            <a:off x="9424219" y="3973869"/>
            <a:ext cx="213852" cy="524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61B2-E117-16B4-86DA-CB406167E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8E531-B23F-966B-2D65-ACE7A66D0F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 Tour of the CCI STAC Collection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ED7EE-6F5F-F6CD-104C-E7D7D6FD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0" y="255838"/>
            <a:ext cx="4263953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The CCI STAC Index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184BDB-B316-2FF6-A053-E7ACB0A4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94401"/>
            <a:ext cx="7772400" cy="5020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9D0D6A-90BE-DFF0-EC8F-B04C0C81D293}"/>
              </a:ext>
            </a:extLst>
          </p:cNvPr>
          <p:cNvCxnSpPr/>
          <p:nvPr/>
        </p:nvCxnSpPr>
        <p:spPr>
          <a:xfrm flipH="1" flipV="1">
            <a:off x="7145867" y="2359378"/>
            <a:ext cx="948266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CFE94B-C957-5A16-7147-5D76181DDF17}"/>
              </a:ext>
            </a:extLst>
          </p:cNvPr>
          <p:cNvSpPr txBox="1"/>
          <p:nvPr/>
        </p:nvSpPr>
        <p:spPr>
          <a:xfrm>
            <a:off x="8094133" y="2739156"/>
            <a:ext cx="321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Project Level STAC Collections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F1FB53-D64C-010D-DD00-81F40EF54BB5}"/>
              </a:ext>
            </a:extLst>
          </p:cNvPr>
          <p:cNvCxnSpPr/>
          <p:nvPr/>
        </p:nvCxnSpPr>
        <p:spPr>
          <a:xfrm flipH="1">
            <a:off x="6558844" y="1004711"/>
            <a:ext cx="959556" cy="756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93B8E-FE08-9F1B-69D4-9838165D3699}"/>
              </a:ext>
            </a:extLst>
          </p:cNvPr>
          <p:cNvSpPr txBox="1"/>
          <p:nvPr/>
        </p:nvSpPr>
        <p:spPr>
          <a:xfrm>
            <a:off x="7038622" y="495868"/>
            <a:ext cx="302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Search/Filter at Project Level</a:t>
            </a:r>
          </a:p>
        </p:txBody>
      </p:sp>
    </p:spTree>
    <p:extLst>
      <p:ext uri="{BB962C8B-B14F-4D97-AF65-F5344CB8AC3E}">
        <p14:creationId xmlns:p14="http://schemas.microsoft.com/office/powerpoint/2010/main" val="362338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6911-F5F3-A8CD-13BF-E6FE9ACBA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B7C932-6748-7938-4E1C-0DF70C29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1" y="774701"/>
            <a:ext cx="7398400" cy="48320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8B3B851-4CE4-0E65-04FC-A565CF7E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6724267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Project-Level Collection: Aerosol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EE56EC0-EA9D-FF25-5373-9DC5725AD666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Tour of the CCI STAC Collection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4AC0F-570F-F9C9-8119-D5F789EF50C5}"/>
              </a:ext>
            </a:extLst>
          </p:cNvPr>
          <p:cNvSpPr txBox="1"/>
          <p:nvPr/>
        </p:nvSpPr>
        <p:spPr>
          <a:xfrm>
            <a:off x="688622" y="5569669"/>
            <a:ext cx="11322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Browser: </a:t>
            </a:r>
            <a:r>
              <a:rPr lang="en-GB" dirty="0">
                <a:hlinkClick r:id="rId3"/>
              </a:rPr>
              <a:t>https://radiantearth.github.io/stac-browser/#/external/api.stac.164.30.69.113.nip.io/collections/aerosol</a:t>
            </a:r>
            <a:endParaRPr lang="en-GB" dirty="0"/>
          </a:p>
          <a:p>
            <a:r>
              <a:rPr lang="en-GB" dirty="0"/>
              <a:t>API: </a:t>
            </a:r>
            <a:r>
              <a:rPr lang="en-GB" dirty="0">
                <a:hlinkClick r:id="rId4"/>
              </a:rPr>
              <a:t>https://api.stac.164.30.69.113.nip.io/collections/aerosol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52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21986E-6BD7-7356-91EF-D27310D1C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74700"/>
            <a:ext cx="7772400" cy="50763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E8D0D1E-6FA0-F404-7E78-BD9262C5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6724267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Project-Level Collection: Aerosol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F6416C6-26EE-70FA-4672-3B6335B546B4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Tour of the CCI STAC Collection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5512E7-F72A-175D-D2AE-0E9FE6CE9BF3}"/>
              </a:ext>
            </a:extLst>
          </p:cNvPr>
          <p:cNvCxnSpPr/>
          <p:nvPr/>
        </p:nvCxnSpPr>
        <p:spPr>
          <a:xfrm flipH="1" flipV="1">
            <a:off x="8626446" y="2748430"/>
            <a:ext cx="948266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BE2F53-BBF5-F150-0D48-5AB74B480B41}"/>
              </a:ext>
            </a:extLst>
          </p:cNvPr>
          <p:cNvSpPr txBox="1"/>
          <p:nvPr/>
        </p:nvSpPr>
        <p:spPr>
          <a:xfrm>
            <a:off x="8884355" y="3312874"/>
            <a:ext cx="29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Individual Aerosol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99C9-5380-0954-26DD-E414438EADC9}"/>
              </a:ext>
            </a:extLst>
          </p:cNvPr>
          <p:cNvSpPr txBox="1"/>
          <p:nvPr/>
        </p:nvSpPr>
        <p:spPr>
          <a:xfrm>
            <a:off x="8061060" y="1163633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Search/Filter by Dataset keywords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450CFE-6E82-908D-7B5D-6F2A5804F76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759157" y="1532965"/>
            <a:ext cx="2083641" cy="28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07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88FE-2052-F086-8C17-273D5F6C9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2764DF-78EF-CB3D-1E84-FF560736B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774700"/>
            <a:ext cx="7772400" cy="507634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1B95B9-4A81-BA6D-E5CE-B9171AB1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6724267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Project-Level Collection: Aerosol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693068-E6F2-EC10-6DDA-C8B8AFF9CE17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 Tour of the CCI STAC Collection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02AD27-EAA2-F07E-254B-C828ED5F1910}"/>
              </a:ext>
            </a:extLst>
          </p:cNvPr>
          <p:cNvCxnSpPr/>
          <p:nvPr/>
        </p:nvCxnSpPr>
        <p:spPr>
          <a:xfrm flipH="1" flipV="1">
            <a:off x="8626446" y="2748430"/>
            <a:ext cx="948266" cy="564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82D677-4242-533C-749F-6F28298890C0}"/>
              </a:ext>
            </a:extLst>
          </p:cNvPr>
          <p:cNvSpPr txBox="1"/>
          <p:nvPr/>
        </p:nvSpPr>
        <p:spPr>
          <a:xfrm>
            <a:off x="8884355" y="3312874"/>
            <a:ext cx="29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Individual Aerosol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663CE-8768-7961-9C9C-6791EBFFAABB}"/>
              </a:ext>
            </a:extLst>
          </p:cNvPr>
          <p:cNvSpPr txBox="1"/>
          <p:nvPr/>
        </p:nvSpPr>
        <p:spPr>
          <a:xfrm>
            <a:off x="8061060" y="1163633"/>
            <a:ext cx="356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Search/Filter by Dataset keywords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DBF918-E1F4-52A6-0BC8-B28EDFBA2183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759157" y="1532965"/>
            <a:ext cx="2083641" cy="28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2E17E44-F126-A6B6-853D-CF04F658DCF8}"/>
              </a:ext>
            </a:extLst>
          </p:cNvPr>
          <p:cNvSpPr/>
          <p:nvPr/>
        </p:nvSpPr>
        <p:spPr>
          <a:xfrm>
            <a:off x="5170157" y="2390458"/>
            <a:ext cx="3352800" cy="2652889"/>
          </a:xfrm>
          <a:prstGeom prst="roundRect">
            <a:avLst/>
          </a:prstGeom>
          <a:solidFill>
            <a:srgbClr val="0838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Note: Datasets that have been superseded with newer versions will be removed from the STAC collections. </a:t>
            </a:r>
          </a:p>
        </p:txBody>
      </p:sp>
    </p:spTree>
    <p:extLst>
      <p:ext uri="{BB962C8B-B14F-4D97-AF65-F5344CB8AC3E}">
        <p14:creationId xmlns:p14="http://schemas.microsoft.com/office/powerpoint/2010/main" val="372409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A0670-E749-3B42-4F00-03DB8603B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B484F9-65B5-E7C9-BF28-9FA1ADDC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6724267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Dataset-Level Collections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3B284AA6-6B64-79FC-F660-2AEC3B4850D9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Tour of the CCI STAC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AEE93-BFCC-825E-8B85-17435132192F}"/>
              </a:ext>
            </a:extLst>
          </p:cNvPr>
          <p:cNvSpPr txBox="1"/>
          <p:nvPr/>
        </p:nvSpPr>
        <p:spPr>
          <a:xfrm>
            <a:off x="688622" y="5569669"/>
            <a:ext cx="113227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2"/>
              </a:rPr>
              <a:t>https://radiantearth.github.io/stac-browser/#/external/api.stac.164.30.69.113.nip.io/collections/d12fc40e4f254ce38303157fa460f01c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3"/>
              </a:rPr>
              <a:t>https://api.stac.164.30.69.113.nip.io/collections/d12fc40e4f254ce38303157fa460f01c</a:t>
            </a:r>
            <a:endParaRPr lang="en-GB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2DC88A-8520-C5FA-2516-153BFA504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22" y="857885"/>
            <a:ext cx="10634134" cy="459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70380-327D-F7A9-7340-752E448D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1345E05-358C-3718-7F56-F47DD17E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749664"/>
            <a:ext cx="10634134" cy="459251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2A614D-0BAA-B68E-FA85-E57DC76F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6724267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Dataset-Level Collections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393945-9B45-2524-C719-9CF7F8988120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Tour of the CCI STAC Collection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BD370D-E85F-45BE-6516-391AB6BDEBCE}"/>
              </a:ext>
            </a:extLst>
          </p:cNvPr>
          <p:cNvCxnSpPr>
            <a:cxnSpLocks/>
          </p:cNvCxnSpPr>
          <p:nvPr/>
        </p:nvCxnSpPr>
        <p:spPr>
          <a:xfrm flipH="1" flipV="1">
            <a:off x="7721600" y="2573867"/>
            <a:ext cx="1411111" cy="85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278EAFE-FF9F-5701-0FBC-44897DE4888D}"/>
              </a:ext>
            </a:extLst>
          </p:cNvPr>
          <p:cNvSpPr txBox="1"/>
          <p:nvPr/>
        </p:nvSpPr>
        <p:spPr>
          <a:xfrm>
            <a:off x="9210971" y="3229865"/>
            <a:ext cx="2566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DRS-Level: Dataset Resource Syntax. (Further grouping of data within datasets)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B1A8A6-35BF-A3AE-A63A-39039ACA40C5}"/>
              </a:ext>
            </a:extLst>
          </p:cNvPr>
          <p:cNvCxnSpPr>
            <a:cxnSpLocks/>
          </p:cNvCxnSpPr>
          <p:nvPr/>
        </p:nvCxnSpPr>
        <p:spPr>
          <a:xfrm flipH="1" flipV="1">
            <a:off x="3127022" y="2494844"/>
            <a:ext cx="4718756" cy="3115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298B12-6354-B4A9-AC22-4B770F5E52E4}"/>
              </a:ext>
            </a:extLst>
          </p:cNvPr>
          <p:cNvSpPr txBox="1"/>
          <p:nvPr/>
        </p:nvSpPr>
        <p:spPr>
          <a:xfrm>
            <a:off x="7892976" y="5277271"/>
            <a:ext cx="2052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Link to CEDA Catalogue Page</a:t>
            </a:r>
          </a:p>
        </p:txBody>
      </p:sp>
    </p:spTree>
    <p:extLst>
      <p:ext uri="{BB962C8B-B14F-4D97-AF65-F5344CB8AC3E}">
        <p14:creationId xmlns:p14="http://schemas.microsoft.com/office/powerpoint/2010/main" val="91632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74A1-0810-6938-1B62-BB647AD5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2223F8B-408E-85F5-466B-445A1750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8" y="255838"/>
            <a:ext cx="8530490" cy="1277127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08385C"/>
                </a:solidFill>
              </a:rPr>
              <a:t>DRS-Level Collections (Item Searchable)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5EA7DEA-88E6-2E18-E9FC-9EF1499EA7C6}"/>
              </a:ext>
            </a:extLst>
          </p:cNvPr>
          <p:cNvSpPr txBox="1">
            <a:spLocks/>
          </p:cNvSpPr>
          <p:nvPr/>
        </p:nvSpPr>
        <p:spPr>
          <a:xfrm>
            <a:off x="523200" y="6216000"/>
            <a:ext cx="7891200" cy="523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rgbClr val="70777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Tour of the CCI STAC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2482E8-D1E6-F760-1E1B-CA72D43B5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00" y="894401"/>
            <a:ext cx="11076888" cy="4783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AE539-A255-20D3-571B-6360B98216E7}"/>
              </a:ext>
            </a:extLst>
          </p:cNvPr>
          <p:cNvSpPr txBox="1"/>
          <p:nvPr/>
        </p:nvSpPr>
        <p:spPr>
          <a:xfrm>
            <a:off x="688622" y="5569669"/>
            <a:ext cx="11322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Browser: </a:t>
            </a:r>
            <a:r>
              <a:rPr lang="en-GB" sz="1400" dirty="0">
                <a:hlinkClick r:id="rId3"/>
              </a:rPr>
              <a:t>https://radiantearth.github.io/stac-browser/#/external/api.stac.164.30.69.113.nip.io/collections/esacci.aerosol.day.l3c.aer_products.aatsr.envisat.su.4-3.r1</a:t>
            </a:r>
            <a:endParaRPr lang="en-GB" sz="1400" dirty="0"/>
          </a:p>
          <a:p>
            <a:r>
              <a:rPr lang="en-GB" sz="1400" dirty="0"/>
              <a:t>API: </a:t>
            </a:r>
            <a:r>
              <a:rPr lang="en-GB" sz="1400" dirty="0">
                <a:hlinkClick r:id="rId4"/>
              </a:rPr>
              <a:t>https://api.stac.164.30.69.113.nip.io/collections/esacci.aerosol.day.l3c.aer_products.aatsr.envisat.su.4-3.r1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28834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963</Words>
  <Application>Microsoft Macintosh PowerPoint</Application>
  <PresentationFormat>Widescreen</PresentationFormat>
  <Paragraphs>98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System Font Regular</vt:lpstr>
      <vt:lpstr>Times</vt:lpstr>
      <vt:lpstr>Trebuchet MS</vt:lpstr>
      <vt:lpstr>Office Theme</vt:lpstr>
      <vt:lpstr>A Tour of the CCI STAC Collection</vt:lpstr>
      <vt:lpstr>The CCI STAC Index</vt:lpstr>
      <vt:lpstr>The CCI STAC Index</vt:lpstr>
      <vt:lpstr>Project-Level Collection: Aerosol</vt:lpstr>
      <vt:lpstr>Project-Level Collection: Aerosol</vt:lpstr>
      <vt:lpstr>Project-Level Collection: Aerosol</vt:lpstr>
      <vt:lpstr>Dataset-Level Collections</vt:lpstr>
      <vt:lpstr>Dataset-Level Collections</vt:lpstr>
      <vt:lpstr>DRS-Level Collections (Item Searchable)</vt:lpstr>
      <vt:lpstr>DRS-Level Collections (Item Searchable)</vt:lpstr>
      <vt:lpstr>CCI Collection Levels</vt:lpstr>
      <vt:lpstr>The CCI OpenEO Collection</vt:lpstr>
      <vt:lpstr>CCI OpenEO Datasets</vt:lpstr>
      <vt:lpstr>CCI OpenEO Datasets</vt:lpstr>
      <vt:lpstr>Example OpenEO Dataset</vt:lpstr>
      <vt:lpstr>Example OpenEO Dataset</vt:lpstr>
      <vt:lpstr>Example OpenEO Dataset</vt:lpstr>
      <vt:lpstr>Example OpenEO Dataset: Additional Metadata</vt:lpstr>
      <vt:lpstr>Example OpenEO Item</vt:lpstr>
      <vt:lpstr>Example OpenEO 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Westwood, Daniel (STFC,RAL,RALSP)</dc:creator>
  <cp:lastModifiedBy>Westwood, Daniel (STFC,RAL,RALSP)</cp:lastModifiedBy>
  <cp:revision>2</cp:revision>
  <dcterms:created xsi:type="dcterms:W3CDTF">2025-09-25T13:25:21Z</dcterms:created>
  <dcterms:modified xsi:type="dcterms:W3CDTF">2025-09-28T12:04:14Z</dcterms:modified>
</cp:coreProperties>
</file>