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sldIdLst>
    <p:sldId id="256" r:id="rId2"/>
    <p:sldId id="258" r:id="rId3"/>
    <p:sldId id="278" r:id="rId4"/>
    <p:sldId id="273" r:id="rId5"/>
    <p:sldId id="274" r:id="rId6"/>
    <p:sldId id="275" r:id="rId7"/>
    <p:sldId id="276" r:id="rId8"/>
    <p:sldId id="277" r:id="rId9"/>
    <p:sldId id="271" r:id="rId10"/>
    <p:sldId id="27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3"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9" y="1871133"/>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9"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3" y="5037663"/>
            <a:ext cx="897467" cy="279400"/>
          </a:xfrm>
        </p:spPr>
        <p:txBody>
          <a:bodyPr/>
          <a:lstStyle/>
          <a:p>
            <a:fld id="{2BA632C7-9ABC-434A-A19F-7BCEB0C88045}" type="datetimeFigureOut">
              <a:rPr lang="en-US" smtClean="0"/>
              <a:t>11/18/2023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2" y="5037663"/>
            <a:ext cx="551167" cy="279400"/>
          </a:xfrm>
        </p:spPr>
        <p:txBody>
          <a:bodyPr/>
          <a:lstStyle/>
          <a:p>
            <a:fld id="{78B7F584-8683-4490-B4C3-56050ECDDEC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5093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7"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401"/>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7"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A632C7-9ABC-434A-A19F-7BCEB0C88045}" type="datetimeFigureOut">
              <a:rPr lang="en-US" smtClean="0"/>
              <a:t>11/18/2023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B7F584-8683-4490-B4C3-56050ECDDEC5}" type="slidenum">
              <a:rPr lang="en-US" smtClean="0"/>
              <a:t>‹#›</a:t>
            </a:fld>
            <a:endParaRPr lang="en-US" dirty="0"/>
          </a:p>
        </p:txBody>
      </p:sp>
    </p:spTree>
    <p:extLst>
      <p:ext uri="{BB962C8B-B14F-4D97-AF65-F5344CB8AC3E}">
        <p14:creationId xmlns:p14="http://schemas.microsoft.com/office/powerpoint/2010/main" val="1719415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9"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9" y="4343401"/>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A632C7-9ABC-434A-A19F-7BCEB0C88045}" type="datetimeFigureOut">
              <a:rPr lang="en-US" smtClean="0"/>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B7F584-8683-4490-B4C3-56050ECDDEC5}" type="slidenum">
              <a:rPr lang="en-US" smtClean="0"/>
              <a:t>‹#›</a:t>
            </a:fld>
            <a:endParaRPr lang="en-US" dirty="0"/>
          </a:p>
        </p:txBody>
      </p:sp>
      <p:cxnSp>
        <p:nvCxnSpPr>
          <p:cNvPr id="15" name="Straight Connector 14"/>
          <p:cNvCxnSpPr/>
          <p:nvPr/>
        </p:nvCxnSpPr>
        <p:spPr>
          <a:xfrm>
            <a:off x="1396169" y="4140199"/>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0803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4" y="982132"/>
            <a:ext cx="9296399"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3"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401"/>
            <a:ext cx="9609667"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A632C7-9ABC-434A-A19F-7BCEB0C88045}" type="datetimeFigureOut">
              <a:rPr lang="en-US" smtClean="0"/>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B7F584-8683-4490-B4C3-56050ECDDEC5}"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6135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3"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2"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A632C7-9ABC-434A-A19F-7BCEB0C88045}" type="datetimeFigureOut">
              <a:rPr lang="en-US" smtClean="0"/>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B7F584-8683-4490-B4C3-56050ECDDEC5}" type="slidenum">
              <a:rPr lang="en-US" smtClean="0"/>
              <a:t>‹#›</a:t>
            </a:fld>
            <a:endParaRPr lang="en-US" dirty="0"/>
          </a:p>
        </p:txBody>
      </p:sp>
    </p:spTree>
    <p:extLst>
      <p:ext uri="{BB962C8B-B14F-4D97-AF65-F5344CB8AC3E}">
        <p14:creationId xmlns:p14="http://schemas.microsoft.com/office/powerpoint/2010/main" val="2094500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4" y="982132"/>
            <a:ext cx="9296399"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2"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2"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A632C7-9ABC-434A-A19F-7BCEB0C88045}" type="datetimeFigureOut">
              <a:rPr lang="en-US" smtClean="0"/>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B7F584-8683-4490-B4C3-56050ECDDEC5}"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0543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7"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2"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470401"/>
            <a:ext cx="9609671"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A632C7-9ABC-434A-A19F-7BCEB0C88045}" type="datetimeFigureOut">
              <a:rPr lang="en-US" smtClean="0"/>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B7F584-8683-4490-B4C3-56050ECDDEC5}" type="slidenum">
              <a:rPr lang="en-US" smtClean="0"/>
              <a:t>‹#›</a:t>
            </a:fld>
            <a:endParaRPr lang="en-US" dirty="0"/>
          </a:p>
        </p:txBody>
      </p:sp>
      <p:cxnSp>
        <p:nvCxnSpPr>
          <p:cNvPr id="15" name="Straight Connector 14"/>
          <p:cNvCxnSpPr/>
          <p:nvPr/>
        </p:nvCxnSpPr>
        <p:spPr>
          <a:xfrm>
            <a:off x="1396169" y="3429000"/>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0056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A632C7-9ABC-434A-A19F-7BCEB0C88045}" type="datetimeFigureOut">
              <a:rPr lang="en-US" smtClean="0"/>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B7F584-8683-4490-B4C3-56050ECDDEC5}" type="slidenum">
              <a:rPr lang="en-US" smtClean="0"/>
              <a:t>‹#›</a:t>
            </a:fld>
            <a:endParaRPr lang="en-US" dirty="0"/>
          </a:p>
        </p:txBody>
      </p:sp>
      <p:cxnSp>
        <p:nvCxnSpPr>
          <p:cNvPr id="14" name="Straight Connector 13"/>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02272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8" y="982133"/>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400"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A632C7-9ABC-434A-A19F-7BCEB0C88045}" type="datetimeFigureOut">
              <a:rPr lang="en-US" smtClean="0"/>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B7F584-8683-4490-B4C3-56050ECDDEC5}" type="slidenum">
              <a:rPr lang="en-US" smtClean="0"/>
              <a:t>‹#›</a:t>
            </a:fld>
            <a:endParaRPr lang="en-US" dirty="0"/>
          </a:p>
        </p:txBody>
      </p:sp>
      <p:cxnSp>
        <p:nvCxnSpPr>
          <p:cNvPr id="14" name="Straight Connector 13"/>
          <p:cNvCxnSpPr/>
          <p:nvPr/>
        </p:nvCxnSpPr>
        <p:spPr>
          <a:xfrm>
            <a:off x="8863891"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6780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A632C7-9ABC-434A-A19F-7BCEB0C88045}" type="datetimeFigureOut">
              <a:rPr lang="en-US" smtClean="0"/>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B7F584-8683-4490-B4C3-56050ECDDEC5}" type="slidenum">
              <a:rPr lang="en-US" smtClean="0"/>
              <a:t>‹#›</a:t>
            </a:fld>
            <a:endParaRPr lang="en-US" dirty="0"/>
          </a:p>
        </p:txBody>
      </p:sp>
    </p:spTree>
    <p:extLst>
      <p:ext uri="{BB962C8B-B14F-4D97-AF65-F5344CB8AC3E}">
        <p14:creationId xmlns:p14="http://schemas.microsoft.com/office/powerpoint/2010/main" val="3685359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3"/>
            <a:ext cx="8158691"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A632C7-9ABC-434A-A19F-7BCEB0C88045}" type="datetimeFigureOut">
              <a:rPr lang="en-US" smtClean="0"/>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B7F584-8683-4490-B4C3-56050ECDDEC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610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A632C7-9ABC-434A-A19F-7BCEB0C88045}" type="datetimeFigureOut">
              <a:rPr lang="en-US" smtClean="0"/>
              <a:t>11/18/2023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B7F584-8683-4490-B4C3-56050ECDDEC5}" type="slidenum">
              <a:rPr lang="en-US" smtClean="0"/>
              <a:t>‹#›</a:t>
            </a:fld>
            <a:endParaRPr lang="en-US" dirty="0"/>
          </a:p>
        </p:txBody>
      </p:sp>
    </p:spTree>
    <p:extLst>
      <p:ext uri="{BB962C8B-B14F-4D97-AF65-F5344CB8AC3E}">
        <p14:creationId xmlns:p14="http://schemas.microsoft.com/office/powerpoint/2010/main" val="5327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4"/>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4"/>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A632C7-9ABC-434A-A19F-7BCEB0C88045}" type="datetimeFigureOut">
              <a:rPr lang="en-US" smtClean="0"/>
              <a:t>11/18/2023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8B7F584-8683-4490-B4C3-56050ECDDEC5}" type="slidenum">
              <a:rPr lang="en-US" smtClean="0"/>
              <a:t>‹#›</a:t>
            </a:fld>
            <a:endParaRPr lang="en-US" dirty="0"/>
          </a:p>
        </p:txBody>
      </p:sp>
      <p:cxnSp>
        <p:nvCxnSpPr>
          <p:cNvPr id="18" name="Straight Connector 17"/>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93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A632C7-9ABC-434A-A19F-7BCEB0C88045}" type="datetimeFigureOut">
              <a:rPr lang="en-US" smtClean="0"/>
              <a:t>11/18/2023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8B7F584-8683-4490-B4C3-56050ECDDEC5}" type="slidenum">
              <a:rPr lang="en-US" smtClean="0"/>
              <a:t>‹#›</a:t>
            </a:fld>
            <a:endParaRPr lang="en-US" dirty="0"/>
          </a:p>
        </p:txBody>
      </p:sp>
      <p:cxnSp>
        <p:nvCxnSpPr>
          <p:cNvPr id="14" name="Straight Connector 13"/>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6790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A632C7-9ABC-434A-A19F-7BCEB0C88045}" type="datetimeFigureOut">
              <a:rPr lang="en-US" smtClean="0"/>
              <a:t>11/18/2023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8B7F584-8683-4490-B4C3-56050ECDDEC5}" type="slidenum">
              <a:rPr lang="en-US" smtClean="0"/>
              <a:t>‹#›</a:t>
            </a:fld>
            <a:endParaRPr lang="en-US" dirty="0"/>
          </a:p>
        </p:txBody>
      </p:sp>
    </p:spTree>
    <p:extLst>
      <p:ext uri="{BB962C8B-B14F-4D97-AF65-F5344CB8AC3E}">
        <p14:creationId xmlns:p14="http://schemas.microsoft.com/office/powerpoint/2010/main" val="151570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3"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3"/>
            <a:ext cx="5469467"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3"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A632C7-9ABC-434A-A19F-7BCEB0C88045}" type="datetimeFigureOut">
              <a:rPr lang="en-US" smtClean="0"/>
              <a:t>11/18/2023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B7F584-8683-4490-B4C3-56050ECDDEC5}" type="slidenum">
              <a:rPr lang="en-US" smtClean="0"/>
              <a:t>‹#›</a:t>
            </a:fld>
            <a:endParaRPr lang="en-US" dirty="0"/>
          </a:p>
        </p:txBody>
      </p:sp>
      <p:cxnSp>
        <p:nvCxnSpPr>
          <p:cNvPr id="16" name="Straight Connector 15"/>
          <p:cNvCxnSpPr/>
          <p:nvPr/>
        </p:nvCxnSpPr>
        <p:spPr>
          <a:xfrm>
            <a:off x="1396169" y="2912533"/>
            <a:ext cx="35144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9495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2"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A632C7-9ABC-434A-A19F-7BCEB0C88045}" type="datetimeFigureOut">
              <a:rPr lang="en-US" smtClean="0"/>
              <a:t>11/18/2023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B7F584-8683-4490-B4C3-56050ECDDEC5}" type="slidenum">
              <a:rPr lang="en-US" smtClean="0"/>
              <a:t>‹#›</a:t>
            </a:fld>
            <a:endParaRPr lang="en-US" dirty="0"/>
          </a:p>
        </p:txBody>
      </p:sp>
    </p:spTree>
    <p:extLst>
      <p:ext uri="{BB962C8B-B14F-4D97-AF65-F5344CB8AC3E}">
        <p14:creationId xmlns:p14="http://schemas.microsoft.com/office/powerpoint/2010/main" val="3115455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3"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3" y="982134"/>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2"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A632C7-9ABC-434A-A19F-7BCEB0C88045}" type="datetimeFigureOut">
              <a:rPr lang="en-US" smtClean="0"/>
              <a:t>11/18/2023</a:t>
            </a:fld>
            <a:endParaRPr lang="en-US" dirty="0"/>
          </a:p>
        </p:txBody>
      </p:sp>
      <p:sp>
        <p:nvSpPr>
          <p:cNvPr id="5" name="Footer Placeholder 4"/>
          <p:cNvSpPr>
            <a:spLocks noGrp="1"/>
          </p:cNvSpPr>
          <p:nvPr>
            <p:ph type="ftr" sz="quarter" idx="3"/>
          </p:nvPr>
        </p:nvSpPr>
        <p:spPr>
          <a:xfrm>
            <a:off x="1295402"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2"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8B7F584-8683-4490-B4C3-56050ECDDEC5}" type="slidenum">
              <a:rPr lang="en-US" smtClean="0"/>
              <a:t>‹#›</a:t>
            </a:fld>
            <a:endParaRPr lang="en-US" dirty="0"/>
          </a:p>
        </p:txBody>
      </p:sp>
    </p:spTree>
    <p:extLst>
      <p:ext uri="{BB962C8B-B14F-4D97-AF65-F5344CB8AC3E}">
        <p14:creationId xmlns:p14="http://schemas.microsoft.com/office/powerpoint/2010/main" val="4061681436"/>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91510" y="2464783"/>
            <a:ext cx="6971649" cy="1515533"/>
          </a:xfrm>
        </p:spPr>
        <p:txBody>
          <a:bodyPr/>
          <a:lstStyle/>
          <a:p>
            <a:pPr defTabSz="914400" rtl="1" eaLnBrk="0" fontAlgn="base" hangingPunct="0">
              <a:spcAft>
                <a:spcPct val="0"/>
              </a:spcAft>
            </a:pPr>
            <a:r>
              <a:rPr lang="ps-AF" sz="7200" dirty="0">
                <a:ln>
                  <a:noFill/>
                </a:ln>
                <a:solidFill>
                  <a:schemeClr val="accent6">
                    <a:lumMod val="50000"/>
                  </a:schemeClr>
                </a:solidFill>
                <a:latin typeface="Bahij Titr" panose="02040703060201020203" pitchFamily="18" charset="-78"/>
                <a:cs typeface="Bahij Titr" panose="02040703060201020203" pitchFamily="18" charset="-78"/>
              </a:rPr>
              <a:t>بسم الله الرحمن الرحیم </a:t>
            </a:r>
            <a:endParaRPr lang="en-US" sz="7200" dirty="0">
              <a:solidFill>
                <a:schemeClr val="accent6">
                  <a:lumMod val="50000"/>
                </a:schemeClr>
              </a:solidFill>
            </a:endParaRPr>
          </a:p>
        </p:txBody>
      </p:sp>
      <p:sp>
        <p:nvSpPr>
          <p:cNvPr id="4" name="Rectangle 4"/>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Tree>
    <p:extLst>
      <p:ext uri="{BB962C8B-B14F-4D97-AF65-F5344CB8AC3E}">
        <p14:creationId xmlns:p14="http://schemas.microsoft.com/office/powerpoint/2010/main" val="18725673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410C2-840B-4F8B-8FA2-FDE234BDF6C0}"/>
              </a:ext>
            </a:extLst>
          </p:cNvPr>
          <p:cNvSpPr>
            <a:spLocks noGrp="1"/>
          </p:cNvSpPr>
          <p:nvPr>
            <p:ph type="title"/>
          </p:nvPr>
        </p:nvSpPr>
        <p:spPr>
          <a:xfrm>
            <a:off x="1134882" y="2391071"/>
            <a:ext cx="10192060" cy="2075861"/>
          </a:xfrm>
        </p:spPr>
        <p:txBody>
          <a:bodyPr>
            <a:normAutofit/>
          </a:bodyPr>
          <a:lstStyle/>
          <a:p>
            <a:r>
              <a:rPr lang="ps-AF" sz="8000" dirty="0">
                <a:solidFill>
                  <a:schemeClr val="tx1"/>
                </a:solidFill>
                <a:latin typeface="Bahij Titr" panose="02040703060201020203" pitchFamily="18" charset="-78"/>
                <a:cs typeface="Bahij Titr" panose="02040703060201020203" pitchFamily="18" charset="-78"/>
              </a:rPr>
              <a:t>له توجه مو يوه نړۍ مننه!!!</a:t>
            </a:r>
            <a:endParaRPr lang="en-US" sz="8000" dirty="0">
              <a:solidFill>
                <a:schemeClr val="tx1"/>
              </a:solidFill>
              <a:latin typeface="Bahij Titr" panose="02040703060201020203" pitchFamily="18" charset="-78"/>
              <a:cs typeface="Bahij Titr" panose="02040703060201020203" pitchFamily="18" charset="-78"/>
            </a:endParaRPr>
          </a:p>
        </p:txBody>
      </p:sp>
    </p:spTree>
    <p:extLst>
      <p:ext uri="{BB962C8B-B14F-4D97-AF65-F5344CB8AC3E}">
        <p14:creationId xmlns:p14="http://schemas.microsoft.com/office/powerpoint/2010/main" val="28181891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7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306474" y="2240540"/>
            <a:ext cx="6815669" cy="1515533"/>
          </a:xfrm>
        </p:spPr>
        <p:txBody>
          <a:bodyPr>
            <a:normAutofit fontScale="90000"/>
          </a:bodyPr>
          <a:lstStyle/>
          <a:p>
            <a:pPr defTabSz="914400" rtl="1" eaLnBrk="0" fontAlgn="base" hangingPunct="0">
              <a:spcAft>
                <a:spcPct val="0"/>
              </a:spcAft>
            </a:pPr>
            <a:r>
              <a:rPr lang="ar-SA" sz="2400" dirty="0">
                <a:ln>
                  <a:noFill/>
                </a:ln>
                <a:solidFill>
                  <a:schemeClr val="tx1"/>
                </a:solidFill>
                <a:latin typeface="Bahij Titr" panose="02040703060201020203" pitchFamily="18" charset="-78"/>
                <a:ea typeface="Calibri" panose="020F0502020204030204" pitchFamily="34" charset="0"/>
                <a:cs typeface="Bahij Titr" panose="02040703060201020203" pitchFamily="18" charset="-78"/>
              </a:rPr>
              <a:t>د افغانستــان اسلامـــي امارت </a:t>
            </a:r>
            <a:br>
              <a:rPr lang="en-US" sz="1200" dirty="0">
                <a:ln>
                  <a:noFill/>
                </a:ln>
                <a:solidFill>
                  <a:schemeClr val="tx1"/>
                </a:solidFill>
              </a:rPr>
            </a:br>
            <a:r>
              <a:rPr lang="ar-SA" sz="2400" dirty="0">
                <a:ln>
                  <a:noFill/>
                </a:ln>
                <a:solidFill>
                  <a:schemeClr val="tx1"/>
                </a:solidFill>
                <a:latin typeface="Bahij Titr" panose="02040703060201020203" pitchFamily="18" charset="-78"/>
                <a:ea typeface="Calibri" panose="020F0502020204030204" pitchFamily="34" charset="0"/>
                <a:cs typeface="Bahij Titr" panose="02040703060201020203" pitchFamily="18" charset="-78"/>
              </a:rPr>
              <a:t>د لـــوړو زده کړو وزارت </a:t>
            </a:r>
            <a:br>
              <a:rPr lang="en-US" sz="1200" dirty="0">
                <a:ln>
                  <a:noFill/>
                </a:ln>
                <a:solidFill>
                  <a:schemeClr val="tx1"/>
                </a:solidFill>
              </a:rPr>
            </a:br>
            <a:r>
              <a:rPr lang="ps-AF" sz="2000" dirty="0">
                <a:ln>
                  <a:noFill/>
                </a:ln>
                <a:solidFill>
                  <a:schemeClr val="tx1"/>
                </a:solidFill>
                <a:latin typeface="Bahij Titr" panose="02040703060201020203" pitchFamily="18" charset="-78"/>
                <a:ea typeface="Calibri" panose="020F0502020204030204" pitchFamily="34" charset="0"/>
                <a:cs typeface="Bahij Titr" panose="02040703060201020203" pitchFamily="18" charset="-78"/>
              </a:rPr>
              <a:t>کندهار پوهنتون</a:t>
            </a:r>
            <a:br>
              <a:rPr lang="en-US" sz="1200" dirty="0">
                <a:ln>
                  <a:noFill/>
                </a:ln>
                <a:solidFill>
                  <a:schemeClr val="tx1"/>
                </a:solidFill>
              </a:rPr>
            </a:br>
            <a:r>
              <a:rPr lang="ar-SA" sz="2000" dirty="0">
                <a:ln>
                  <a:noFill/>
                </a:ln>
                <a:solidFill>
                  <a:schemeClr val="tx1"/>
                </a:solidFill>
                <a:latin typeface="Bahij Titr" panose="02040703060201020203" pitchFamily="18" charset="-78"/>
                <a:ea typeface="Calibri" panose="020F0502020204030204" pitchFamily="34" charset="0"/>
                <a:cs typeface="Bahij Titr" panose="02040703060201020203" pitchFamily="18" charset="-78"/>
              </a:rPr>
              <a:t>کمپيوټر ساينس پوهنځی</a:t>
            </a:r>
            <a:br>
              <a:rPr lang="en-US" sz="1200" dirty="0">
                <a:ln>
                  <a:noFill/>
                </a:ln>
                <a:solidFill>
                  <a:schemeClr val="tx1"/>
                </a:solidFill>
              </a:rPr>
            </a:br>
            <a:r>
              <a:rPr lang="ps-AF" sz="2000" dirty="0">
                <a:ln>
                  <a:noFill/>
                </a:ln>
                <a:solidFill>
                  <a:schemeClr val="tx1"/>
                </a:solidFill>
                <a:latin typeface="Bahij Titr" panose="02040703060201020203" pitchFamily="18" charset="-78"/>
                <a:ea typeface="Calibri" panose="020F0502020204030204" pitchFamily="34" charset="0"/>
                <a:cs typeface="Bahij Titr" panose="02040703060201020203" pitchFamily="18" charset="-78"/>
              </a:rPr>
              <a:t> </a:t>
            </a:r>
            <a:br>
              <a:rPr lang="ar-SA" sz="2000" dirty="0">
                <a:ln>
                  <a:noFill/>
                </a:ln>
                <a:solidFill>
                  <a:schemeClr val="tx1"/>
                </a:solidFill>
                <a:latin typeface="Arial" panose="020B0604020202020204" pitchFamily="34" charset="0"/>
              </a:rPr>
            </a:br>
            <a:endParaRPr lang="en-US" sz="2400" dirty="0"/>
          </a:p>
        </p:txBody>
      </p:sp>
      <p:sp>
        <p:nvSpPr>
          <p:cNvPr id="3" name="Subtitle 2"/>
          <p:cNvSpPr>
            <a:spLocks noGrp="1"/>
          </p:cNvSpPr>
          <p:nvPr>
            <p:ph type="subTitle" idx="1"/>
          </p:nvPr>
        </p:nvSpPr>
        <p:spPr>
          <a:xfrm>
            <a:off x="2306474" y="3565475"/>
            <a:ext cx="7424381" cy="1661617"/>
          </a:xfrm>
        </p:spPr>
        <p:txBody>
          <a:bodyPr>
            <a:normAutofit fontScale="47500" lnSpcReduction="20000"/>
          </a:bodyPr>
          <a:lstStyle/>
          <a:p>
            <a:pPr lvl="2" algn="just" rtl="1">
              <a:lnSpc>
                <a:spcPct val="107000"/>
              </a:lnSpc>
              <a:spcBef>
                <a:spcPts val="0"/>
              </a:spcBef>
              <a:spcAft>
                <a:spcPts val="800"/>
              </a:spcAft>
            </a:pPr>
            <a:r>
              <a:rPr lang="en-US" sz="5400" b="1" dirty="0">
                <a:solidFill>
                  <a:schemeClr val="accent1">
                    <a:lumMod val="50000"/>
                  </a:schemeClr>
                </a:solidFill>
                <a:latin typeface="Calibri" panose="020F0502020204030204" pitchFamily="34" charset="0"/>
                <a:ea typeface="Calibri" panose="020F0502020204030204" pitchFamily="34" charset="0"/>
              </a:rPr>
              <a:t>color detection                   </a:t>
            </a:r>
            <a:r>
              <a:rPr lang="ps-AF" sz="5400" b="1" dirty="0">
                <a:solidFill>
                  <a:schemeClr val="accent1">
                    <a:lumMod val="50000"/>
                  </a:schemeClr>
                </a:solidFill>
                <a:latin typeface="Calibri" panose="020F0502020204030204" pitchFamily="34" charset="0"/>
                <a:ea typeface="Calibri" panose="020F0502020204030204" pitchFamily="34" charset="0"/>
              </a:rPr>
              <a:t> </a:t>
            </a:r>
            <a:r>
              <a:rPr lang="ps-PK" sz="5400" b="1" dirty="0">
                <a:solidFill>
                  <a:schemeClr val="accent1">
                    <a:lumMod val="50000"/>
                  </a:schemeClr>
                </a:solidFill>
                <a:latin typeface="Calibri" panose="020F0502020204030204" pitchFamily="34" charset="0"/>
                <a:ea typeface="Calibri" panose="020F0502020204030204" pitchFamily="34" charset="0"/>
              </a:rPr>
              <a:t>                          </a:t>
            </a:r>
            <a:endParaRPr lang="en-US" sz="5400" b="1" dirty="0">
              <a:solidFill>
                <a:schemeClr val="accent1">
                  <a:lumMod val="50000"/>
                </a:schemeClr>
              </a:solidFill>
              <a:latin typeface="Calibri" panose="020F0502020204030204" pitchFamily="34" charset="0"/>
              <a:ea typeface="Calibri" panose="020F0502020204030204" pitchFamily="34" charset="0"/>
            </a:endParaRPr>
          </a:p>
          <a:p>
            <a:pPr algn="r" rtl="1"/>
            <a:r>
              <a:rPr lang="ps-AF" sz="2900" dirty="0">
                <a:latin typeface="Bahij Mitra" panose="02040503050201020203" pitchFamily="18" charset="-78"/>
                <a:cs typeface="Bahij Mitra" panose="02040503050201020203" pitchFamily="18" charset="-78"/>
              </a:rPr>
              <a:t>لارښود استاد: </a:t>
            </a:r>
            <a:r>
              <a:rPr lang="ps-PK" sz="2900" dirty="0">
                <a:latin typeface="Bahij Mitra" panose="02040503050201020203" pitchFamily="18" charset="-78"/>
                <a:cs typeface="Bahij Mitra" panose="02040503050201020203" pitchFamily="18" charset="-78"/>
              </a:rPr>
              <a:t>نويداحمد         </a:t>
            </a:r>
            <a:endParaRPr lang="en-US" sz="2900" dirty="0">
              <a:latin typeface="Bahij Mitra" panose="02040503050201020203" pitchFamily="18" charset="-78"/>
              <a:cs typeface="Bahij Mitra" panose="02040503050201020203" pitchFamily="18" charset="-78"/>
            </a:endParaRPr>
          </a:p>
          <a:p>
            <a:pPr algn="r" rtl="1"/>
            <a:r>
              <a:rPr lang="ps-AF" sz="2900" dirty="0">
                <a:latin typeface="Bahij Mitra" panose="02040503050201020203" pitchFamily="18" charset="-78"/>
                <a:cs typeface="Bahij Mitra" panose="02040503050201020203" pitchFamily="18" charset="-78"/>
              </a:rPr>
              <a:t>ترتیب کوونکی: محمد الله محمدي</a:t>
            </a:r>
            <a:r>
              <a:rPr lang="en-US" sz="2900" dirty="0">
                <a:latin typeface="Bahij Mitra" panose="02040503050201020203" pitchFamily="18" charset="-78"/>
                <a:cs typeface="Bahij Mitra" panose="02040503050201020203" pitchFamily="18" charset="-78"/>
              </a:rPr>
              <a:t> </a:t>
            </a:r>
          </a:p>
          <a:p>
            <a:pPr algn="l"/>
            <a:r>
              <a:rPr lang="ps-AF" sz="2400" dirty="0">
                <a:latin typeface="Bahij Mitra" panose="02040503050201020203" pitchFamily="18" charset="-78"/>
                <a:cs typeface="Bahij Mitra" panose="02040503050201020203" pitchFamily="18" charset="-78"/>
              </a:rPr>
              <a:t>کال:۱۴۰۲ لمریز</a:t>
            </a:r>
            <a:endParaRPr lang="en-US" sz="2400" dirty="0">
              <a:latin typeface="Bahij Mitra" panose="02040503050201020203" pitchFamily="18" charset="-78"/>
              <a:cs typeface="Bahij Mitra" panose="02040503050201020203" pitchFamily="18" charset="-78"/>
            </a:endParaRPr>
          </a:p>
        </p:txBody>
      </p:sp>
      <p:pic>
        <p:nvPicPr>
          <p:cNvPr id="204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9581" y="1630907"/>
            <a:ext cx="1661616" cy="166161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Tree>
    <p:extLst>
      <p:ext uri="{BB962C8B-B14F-4D97-AF65-F5344CB8AC3E}">
        <p14:creationId xmlns:p14="http://schemas.microsoft.com/office/powerpoint/2010/main" val="11989281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F32A92-7895-4FF8-A5A0-6C6BCEADBA0C}"/>
              </a:ext>
            </a:extLst>
          </p:cNvPr>
          <p:cNvSpPr>
            <a:spLocks noGrp="1"/>
          </p:cNvSpPr>
          <p:nvPr>
            <p:ph type="title"/>
          </p:nvPr>
        </p:nvSpPr>
        <p:spPr/>
        <p:txBody>
          <a:bodyPr>
            <a:normAutofit/>
          </a:bodyPr>
          <a:lstStyle/>
          <a:p>
            <a:r>
              <a:rPr lang="ps-PK" dirty="0"/>
              <a:t>دګروف غړی</a:t>
            </a:r>
            <a:endParaRPr lang="en-US" dirty="0"/>
          </a:p>
        </p:txBody>
      </p:sp>
      <p:sp>
        <p:nvSpPr>
          <p:cNvPr id="4" name="Content Placeholder 3">
            <a:extLst>
              <a:ext uri="{FF2B5EF4-FFF2-40B4-BE49-F238E27FC236}">
                <a16:creationId xmlns:a16="http://schemas.microsoft.com/office/drawing/2014/main" id="{832098CB-3D6E-4C82-82E2-4DBDC42C4CF6}"/>
              </a:ext>
            </a:extLst>
          </p:cNvPr>
          <p:cNvSpPr>
            <a:spLocks noGrp="1"/>
          </p:cNvSpPr>
          <p:nvPr>
            <p:ph idx="1"/>
          </p:nvPr>
        </p:nvSpPr>
        <p:spPr/>
        <p:txBody>
          <a:bodyPr>
            <a:normAutofit/>
          </a:bodyPr>
          <a:lstStyle/>
          <a:p>
            <a:pPr algn="r" rtl="1">
              <a:buFont typeface="Arial" panose="020B0604020202020204" pitchFamily="34" charset="0"/>
              <a:buChar char="•"/>
            </a:pPr>
            <a:r>
              <a:rPr lang="ps-PK" dirty="0"/>
              <a:t>خالد احمد</a:t>
            </a:r>
          </a:p>
          <a:p>
            <a:pPr algn="r" rtl="1">
              <a:buFont typeface="Arial" panose="020B0604020202020204" pitchFamily="34" charset="0"/>
              <a:buChar char="•"/>
            </a:pPr>
            <a:r>
              <a:rPr lang="ps-PK" dirty="0"/>
              <a:t>نوراحمد</a:t>
            </a:r>
          </a:p>
          <a:p>
            <a:pPr algn="r" rtl="1">
              <a:buFont typeface="Arial" panose="020B0604020202020204" pitchFamily="34" charset="0"/>
              <a:buChar char="•"/>
            </a:pPr>
            <a:r>
              <a:rPr lang="ps-PK" dirty="0"/>
              <a:t>محمد عسی</a:t>
            </a:r>
          </a:p>
          <a:p>
            <a:pPr algn="r" rtl="1">
              <a:buFont typeface="Arial" panose="020B0604020202020204" pitchFamily="34" charset="0"/>
              <a:buChar char="•"/>
            </a:pPr>
            <a:r>
              <a:rPr lang="ps-PK" dirty="0"/>
              <a:t>محمد الله</a:t>
            </a:r>
          </a:p>
          <a:p>
            <a:pPr algn="r" rtl="1">
              <a:buFont typeface="Arial" panose="020B0604020202020204" pitchFamily="34" charset="0"/>
              <a:buChar char="•"/>
            </a:pPr>
            <a:r>
              <a:rPr lang="ps-PK" dirty="0"/>
              <a:t>شفیع الله</a:t>
            </a:r>
          </a:p>
          <a:p>
            <a:pPr marL="0" indent="0" algn="r" rtl="1">
              <a:buNone/>
            </a:pPr>
            <a:endParaRPr lang="en-US" dirty="0"/>
          </a:p>
        </p:txBody>
      </p:sp>
    </p:spTree>
    <p:extLst>
      <p:ext uri="{BB962C8B-B14F-4D97-AF65-F5344CB8AC3E}">
        <p14:creationId xmlns:p14="http://schemas.microsoft.com/office/powerpoint/2010/main" val="1964585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4ADA-AE75-57DD-9111-831A2F428182}"/>
              </a:ext>
            </a:extLst>
          </p:cNvPr>
          <p:cNvSpPr>
            <a:spLocks noGrp="1"/>
          </p:cNvSpPr>
          <p:nvPr>
            <p:ph type="title"/>
          </p:nvPr>
        </p:nvSpPr>
        <p:spPr>
          <a:xfrm>
            <a:off x="-294247" y="827388"/>
            <a:ext cx="9601196" cy="1303867"/>
          </a:xfrm>
        </p:spPr>
        <p:txBody>
          <a:bodyPr>
            <a:normAutofit/>
          </a:bodyPr>
          <a:lstStyle/>
          <a:p>
            <a:r>
              <a:rPr lang="en-US" sz="4000" b="1" dirty="0">
                <a:latin typeface="Times New Roman" panose="02020603050405020304" pitchFamily="18" charset="0"/>
                <a:ea typeface="Calibri" panose="020F0502020204030204" pitchFamily="34" charset="0"/>
                <a:cs typeface="Times New Roman" panose="02020603050405020304" pitchFamily="18" charset="0"/>
              </a:rPr>
              <a:t>What is color detection</a:t>
            </a:r>
            <a:endParaRPr lang="en-US" sz="8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90AD35-0F26-DE94-5E46-6CAE82A7F28A}"/>
              </a:ext>
            </a:extLst>
          </p:cNvPr>
          <p:cNvSpPr>
            <a:spLocks noGrp="1"/>
          </p:cNvSpPr>
          <p:nvPr>
            <p:ph idx="1"/>
          </p:nvPr>
        </p:nvSpPr>
        <p:spPr/>
        <p:txBody>
          <a:bodyPr>
            <a:normAutofit/>
          </a:bodyPr>
          <a:lstStyle/>
          <a:p>
            <a:pPr marL="0" indent="0" algn="just">
              <a:buNone/>
            </a:pPr>
            <a:r>
              <a:rPr lang="en-US" dirty="0">
                <a:solidFill>
                  <a:schemeClr val="tx1">
                    <a:lumMod val="95000"/>
                    <a:lumOff val="5000"/>
                  </a:schemeClr>
                </a:solidFill>
                <a:effectLst/>
                <a:latin typeface="Calibri" panose="020F0502020204030204" pitchFamily="34" charset="0"/>
                <a:ea typeface="Calibri" panose="020F0502020204030204" pitchFamily="34" charset="0"/>
                <a:cs typeface="Arial" panose="020B0604020202020204" pitchFamily="34" charset="0"/>
              </a:rPr>
              <a:t>Color detection refers to the process of identifying and distinguishing different colors within an image or a physical object. This can be done through the use of technology such as color sensors, cameras, or software programs that are able to analyze and interpret the colors present</a:t>
            </a:r>
            <a:endParaRPr lang="en-US" sz="3200" dirty="0">
              <a:solidFill>
                <a:schemeClr val="tx1">
                  <a:lumMod val="95000"/>
                  <a:lumOff val="5000"/>
                </a:schemeClr>
              </a:solidFill>
            </a:endParaRPr>
          </a:p>
        </p:txBody>
      </p:sp>
      <p:pic>
        <p:nvPicPr>
          <p:cNvPr id="5" name="Picture 4">
            <a:extLst>
              <a:ext uri="{FF2B5EF4-FFF2-40B4-BE49-F238E27FC236}">
                <a16:creationId xmlns:a16="http://schemas.microsoft.com/office/drawing/2014/main" id="{114C55CA-B6C0-8BA7-1C87-8E8773FCDA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81822" y="4332850"/>
            <a:ext cx="5254280" cy="1784399"/>
          </a:xfrm>
          <a:prstGeom prst="rect">
            <a:avLst/>
          </a:prstGeom>
        </p:spPr>
      </p:pic>
      <p:pic>
        <p:nvPicPr>
          <p:cNvPr id="6" name="Picture 5">
            <a:extLst>
              <a:ext uri="{FF2B5EF4-FFF2-40B4-BE49-F238E27FC236}">
                <a16:creationId xmlns:a16="http://schemas.microsoft.com/office/drawing/2014/main" id="{B6091537-1FE5-432F-80C8-040F0CEB66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905" y="4332848"/>
            <a:ext cx="4661094" cy="1784399"/>
          </a:xfrm>
          <a:prstGeom prst="rect">
            <a:avLst/>
          </a:prstGeom>
        </p:spPr>
      </p:pic>
    </p:spTree>
    <p:extLst>
      <p:ext uri="{BB962C8B-B14F-4D97-AF65-F5344CB8AC3E}">
        <p14:creationId xmlns:p14="http://schemas.microsoft.com/office/powerpoint/2010/main" val="3568210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234C5-2DE5-6DA0-74D3-C6A7E52B254A}"/>
              </a:ext>
            </a:extLst>
          </p:cNvPr>
          <p:cNvSpPr>
            <a:spLocks noGrp="1"/>
          </p:cNvSpPr>
          <p:nvPr>
            <p:ph type="title"/>
          </p:nvPr>
        </p:nvSpPr>
        <p:spPr>
          <a:xfrm>
            <a:off x="1056251" y="330198"/>
            <a:ext cx="9601196" cy="1303867"/>
          </a:xfrm>
        </p:spPr>
        <p:txBody>
          <a:bodyPr>
            <a:normAutofit/>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Why do use color detection</a:t>
            </a:r>
            <a:endParaRPr lang="en-US" sz="8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3AAEC07-DF6D-DD57-AF96-B25AD45D8AC7}"/>
              </a:ext>
            </a:extLst>
          </p:cNvPr>
          <p:cNvSpPr>
            <a:spLocks noGrp="1"/>
          </p:cNvSpPr>
          <p:nvPr>
            <p:ph idx="1"/>
          </p:nvPr>
        </p:nvSpPr>
        <p:spPr>
          <a:xfrm>
            <a:off x="675249" y="1871003"/>
            <a:ext cx="10221348" cy="4004865"/>
          </a:xfrm>
        </p:spPr>
        <p:txBody>
          <a:bodyPr/>
          <a:lstStyle/>
          <a:p>
            <a:pPr marL="0" indent="0">
              <a:buNone/>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Color detection is used for a variety of reasons, including:</a:t>
            </a:r>
          </a:p>
          <a:p>
            <a:pPr marL="457200" indent="-457200">
              <a:buFont typeface="+mj-lt"/>
              <a:buAutoNum type="arabicPeriod"/>
            </a:pPr>
            <a:r>
              <a:rPr lang="en-US" sz="2000" b="1" dirty="0">
                <a:latin typeface="Calibri" panose="020F0502020204030204" pitchFamily="34" charset="0"/>
                <a:ea typeface="Calibri" panose="020F0502020204030204" pitchFamily="34" charset="0"/>
                <a:cs typeface="Arial" panose="020B0604020202020204" pitchFamily="34" charset="0"/>
              </a:rPr>
              <a:t>Quality control: </a:t>
            </a:r>
            <a:r>
              <a:rPr lang="en-US" sz="1800" dirty="0">
                <a:latin typeface="Calibri" panose="020F0502020204030204" pitchFamily="34" charset="0"/>
                <a:ea typeface="Calibri" panose="020F0502020204030204" pitchFamily="34" charset="0"/>
                <a:cs typeface="Arial" panose="020B0604020202020204" pitchFamily="34" charset="0"/>
              </a:rPr>
              <a:t>This can help to maintain consistency and quality in the final products.</a:t>
            </a:r>
          </a:p>
          <a:p>
            <a:pPr marL="457200" indent="-457200">
              <a:buFont typeface="+mj-lt"/>
              <a:buAutoNum type="arabicPeriod"/>
            </a:pPr>
            <a:r>
              <a:rPr lang="en-US" sz="2000" b="1" dirty="0">
                <a:latin typeface="Calibri" panose="020F0502020204030204" pitchFamily="34" charset="0"/>
                <a:cs typeface="Arial" panose="020B0604020202020204" pitchFamily="34" charset="0"/>
              </a:rPr>
              <a:t>Sorting and categorization: </a:t>
            </a:r>
            <a:r>
              <a:rPr lang="en-US" sz="1800" dirty="0">
                <a:latin typeface="Calibri" panose="020F0502020204030204" pitchFamily="34" charset="0"/>
                <a:ea typeface="Calibri" panose="020F0502020204030204" pitchFamily="34" charset="0"/>
                <a:cs typeface="Arial" panose="020B0604020202020204" pitchFamily="34" charset="0"/>
              </a:rPr>
              <a:t>Color detection is often used in sorting and categorizing objects based on their color. This can be useful in industries such as agriculture, recycling and logistics.</a:t>
            </a:r>
          </a:p>
          <a:p>
            <a:pPr marL="457200" indent="-457200">
              <a:buFont typeface="+mj-lt"/>
              <a:buAutoNum type="arabicPeriod"/>
            </a:pPr>
            <a:r>
              <a:rPr lang="en-US" sz="2000" b="1" dirty="0">
                <a:latin typeface="Calibri" panose="020F0502020204030204" pitchFamily="34" charset="0"/>
                <a:cs typeface="Arial" panose="020B0604020202020204" pitchFamily="34" charset="0"/>
              </a:rPr>
              <a:t>Image processing</a:t>
            </a:r>
            <a:r>
              <a:rPr lang="en-US" sz="1800" dirty="0">
                <a:latin typeface="Calibri" panose="020F0502020204030204" pitchFamily="34" charset="0"/>
                <a:ea typeface="Calibri" panose="020F0502020204030204" pitchFamily="34" charset="0"/>
                <a:cs typeface="Arial" panose="020B0604020202020204" pitchFamily="34" charset="0"/>
              </a:rPr>
              <a:t>: This can be used for tasks such as color correction, enhancement, and editing.  </a:t>
            </a:r>
            <a:endParaRPr lang="en-US" sz="2000" b="1" dirty="0">
              <a:latin typeface="Calibri" panose="020F0502020204030204" pitchFamily="34" charset="0"/>
              <a:cs typeface="Arial" panose="020B0604020202020204" pitchFamily="34" charset="0"/>
            </a:endParaRPr>
          </a:p>
          <a:p>
            <a:pPr marL="0" indent="0">
              <a:buNone/>
            </a:pPr>
            <a:endParaRPr lang="en-US" dirty="0"/>
          </a:p>
        </p:txBody>
      </p:sp>
      <p:pic>
        <p:nvPicPr>
          <p:cNvPr id="7" name="Picture 6">
            <a:extLst>
              <a:ext uri="{FF2B5EF4-FFF2-40B4-BE49-F238E27FC236}">
                <a16:creationId xmlns:a16="http://schemas.microsoft.com/office/drawing/2014/main" id="{9AF85929-0084-2ACF-93C9-872B4DA3A1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3" y="4019382"/>
            <a:ext cx="10079496" cy="2207108"/>
          </a:xfrm>
          <a:prstGeom prst="rect">
            <a:avLst/>
          </a:prstGeom>
        </p:spPr>
      </p:pic>
    </p:spTree>
    <p:extLst>
      <p:ext uri="{BB962C8B-B14F-4D97-AF65-F5344CB8AC3E}">
        <p14:creationId xmlns:p14="http://schemas.microsoft.com/office/powerpoint/2010/main" val="1645281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07895-BE23-D075-1727-7ACF5736211B}"/>
              </a:ext>
            </a:extLst>
          </p:cNvPr>
          <p:cNvSpPr>
            <a:spLocks noGrp="1"/>
          </p:cNvSpPr>
          <p:nvPr>
            <p:ph type="title"/>
          </p:nvPr>
        </p:nvSpPr>
        <p:spPr/>
        <p:txBody>
          <a:bodyPr>
            <a:normAutofit/>
          </a:bodyPr>
          <a:lstStyle/>
          <a:p>
            <a:pPr algn="l"/>
            <a:r>
              <a:rPr lang="en-US" sz="5400" b="1" dirty="0"/>
              <a:t>Continues …</a:t>
            </a:r>
          </a:p>
        </p:txBody>
      </p:sp>
      <p:sp>
        <p:nvSpPr>
          <p:cNvPr id="3" name="Content Placeholder 2">
            <a:extLst>
              <a:ext uri="{FF2B5EF4-FFF2-40B4-BE49-F238E27FC236}">
                <a16:creationId xmlns:a16="http://schemas.microsoft.com/office/drawing/2014/main" id="{D7398F28-861A-B874-1E75-9D347048CABC}"/>
              </a:ext>
            </a:extLst>
          </p:cNvPr>
          <p:cNvSpPr>
            <a:spLocks noGrp="1"/>
          </p:cNvSpPr>
          <p:nvPr>
            <p:ph idx="1"/>
          </p:nvPr>
        </p:nvSpPr>
        <p:spPr>
          <a:xfrm>
            <a:off x="1295402" y="2519900"/>
            <a:ext cx="9601196" cy="3318936"/>
          </a:xfrm>
        </p:spPr>
        <p:txBody>
          <a:bodyPr/>
          <a:lstStyle/>
          <a:p>
            <a:pPr marL="457200" indent="-457200">
              <a:buFont typeface="+mj-lt"/>
              <a:buAutoNum type="arabicPeriod"/>
            </a:pPr>
            <a:r>
              <a:rPr lang="en-US" sz="2800" dirty="0">
                <a:solidFill>
                  <a:schemeClr val="tx1">
                    <a:lumMod val="95000"/>
                    <a:lumOff val="5000"/>
                  </a:schemeClr>
                </a:solidFill>
                <a:latin typeface="Calibri" panose="020F0502020204030204" pitchFamily="34" charset="0"/>
                <a:ea typeface="Calibri" panose="020F0502020204030204" pitchFamily="34" charset="0"/>
                <a:cs typeface="Arial" panose="020B0604020202020204" pitchFamily="34" charset="0"/>
              </a:rPr>
              <a:t>. </a:t>
            </a:r>
            <a:r>
              <a:rPr lang="en-US" sz="2800" b="1" dirty="0">
                <a:solidFill>
                  <a:schemeClr val="tx1">
                    <a:lumMod val="95000"/>
                    <a:lumOff val="5000"/>
                  </a:schemeClr>
                </a:solidFill>
                <a:latin typeface="Calibri" panose="020F0502020204030204" pitchFamily="34" charset="0"/>
                <a:cs typeface="Arial" panose="020B0604020202020204" pitchFamily="34" charset="0"/>
              </a:rPr>
              <a:t>Accessibility: </a:t>
            </a:r>
            <a:r>
              <a:rPr lang="en-US" sz="2800" dirty="0">
                <a:solidFill>
                  <a:schemeClr val="tx1">
                    <a:lumMod val="95000"/>
                    <a:lumOff val="5000"/>
                  </a:schemeClr>
                </a:solidFill>
                <a:latin typeface="Calibri" panose="020F0502020204030204" pitchFamily="34" charset="0"/>
                <a:ea typeface="Calibri" panose="020F0502020204030204" pitchFamily="34" charset="0"/>
                <a:cs typeface="Arial" panose="020B0604020202020204" pitchFamily="34" charset="0"/>
              </a:rPr>
              <a:t>Color detection technology can also be used to assist individuals with color vision deficiencies or other visual impairments. </a:t>
            </a:r>
          </a:p>
          <a:p>
            <a:pPr marL="457200" indent="-457200">
              <a:buFont typeface="+mj-lt"/>
              <a:buAutoNum type="arabicPeriod"/>
            </a:pPr>
            <a:r>
              <a:rPr lang="en-US" sz="2800" b="1" dirty="0">
                <a:solidFill>
                  <a:schemeClr val="tx1">
                    <a:lumMod val="95000"/>
                    <a:lumOff val="5000"/>
                  </a:schemeClr>
                </a:solidFill>
                <a:latin typeface="Calibri" panose="020F0502020204030204" pitchFamily="34" charset="0"/>
                <a:cs typeface="Arial" panose="020B0604020202020204" pitchFamily="34" charset="0"/>
              </a:rPr>
              <a:t>Automation: </a:t>
            </a:r>
            <a:r>
              <a:rPr lang="en-US" sz="2800" dirty="0">
                <a:solidFill>
                  <a:schemeClr val="tx1">
                    <a:lumMod val="95000"/>
                    <a:lumOff val="5000"/>
                  </a:schemeClr>
                </a:solidFill>
                <a:latin typeface="Calibri" panose="020F0502020204030204" pitchFamily="34" charset="0"/>
                <a:ea typeface="Calibri" panose="020F0502020204030204" pitchFamily="34" charset="0"/>
                <a:cs typeface="Arial" panose="020B0604020202020204" pitchFamily="34" charset="0"/>
              </a:rPr>
              <a:t>Color detection is often used in automated systems and robotics to enable machines to identify and interact with colored objects. </a:t>
            </a:r>
          </a:p>
          <a:p>
            <a:pPr marL="457200" indent="-457200">
              <a:buFont typeface="+mj-lt"/>
              <a:buAutoNum type="arabicPeriod"/>
            </a:pPr>
            <a:endParaRPr lang="en-US" sz="2000" b="1" dirty="0">
              <a:latin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AA3FBB3-246D-6C02-E1F9-784BFD34B48C}"/>
              </a:ext>
            </a:extLst>
          </p:cNvPr>
          <p:cNvPicPr>
            <a:picLocks noChangeAspect="1"/>
          </p:cNvPicPr>
          <p:nvPr/>
        </p:nvPicPr>
        <p:blipFill rotWithShape="1">
          <a:blip r:embed="rId2">
            <a:extLst>
              <a:ext uri="{28A0092B-C50C-407E-A947-70E740481C1C}">
                <a14:useLocalDpi xmlns:a14="http://schemas.microsoft.com/office/drawing/2010/main" val="0"/>
              </a:ext>
            </a:extLst>
          </a:blip>
          <a:srcRect t="1078" r="50000" b="11346"/>
          <a:stretch/>
        </p:blipFill>
        <p:spPr>
          <a:xfrm>
            <a:off x="8426549" y="4816576"/>
            <a:ext cx="3052691" cy="1415412"/>
          </a:xfrm>
          <a:prstGeom prst="rect">
            <a:avLst/>
          </a:prstGeom>
        </p:spPr>
      </p:pic>
    </p:spTree>
    <p:extLst>
      <p:ext uri="{BB962C8B-B14F-4D97-AF65-F5344CB8AC3E}">
        <p14:creationId xmlns:p14="http://schemas.microsoft.com/office/powerpoint/2010/main" val="1562210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B939E-85AE-81F0-9201-7EFB6ED1B24C}"/>
              </a:ext>
            </a:extLst>
          </p:cNvPr>
          <p:cNvSpPr>
            <a:spLocks noGrp="1"/>
          </p:cNvSpPr>
          <p:nvPr>
            <p:ph type="title"/>
          </p:nvPr>
        </p:nvSpPr>
        <p:spPr/>
        <p:txBody>
          <a:bodyPr>
            <a:normAutofit/>
          </a:bodyPr>
          <a:lstStyle/>
          <a:p>
            <a:pPr algn="l"/>
            <a:r>
              <a:rPr lang="en-US" sz="4000" b="1" dirty="0">
                <a:latin typeface="Times New Roman" panose="02020603050405020304" pitchFamily="18" charset="0"/>
                <a:ea typeface="Calibri" panose="020F0502020204030204" pitchFamily="34" charset="0"/>
                <a:cs typeface="Times New Roman" panose="02020603050405020304" pitchFamily="18" charset="0"/>
              </a:rPr>
              <a:t>What is RJB color</a:t>
            </a:r>
            <a:endParaRPr lang="en-US" sz="8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13E635-5059-2BC1-060A-10B0BE2837E3}"/>
              </a:ext>
            </a:extLst>
          </p:cNvPr>
          <p:cNvSpPr>
            <a:spLocks noGrp="1"/>
          </p:cNvSpPr>
          <p:nvPr>
            <p:ph idx="1"/>
          </p:nvPr>
        </p:nvSpPr>
        <p:spPr/>
        <p:txBody>
          <a:bodyPr>
            <a:normAutofit/>
          </a:bodyPr>
          <a:lstStyle/>
          <a:p>
            <a:pPr marL="0" indent="0" algn="just">
              <a:buNone/>
            </a:pPr>
            <a:r>
              <a:rPr lang="en-US" dirty="0">
                <a:effectLst/>
                <a:latin typeface="Calibri" panose="020F0502020204030204" pitchFamily="34" charset="0"/>
                <a:ea typeface="Calibri" panose="020F0502020204030204" pitchFamily="34" charset="0"/>
                <a:cs typeface="Arial" panose="020B0604020202020204" pitchFamily="34" charset="0"/>
              </a:rPr>
              <a:t>RJB color refers to a specific color model that uses red, green, and blue as its primary colors. This color model is often used in digital imaging and display technologies, such as computer monitors, TVs, and digital cameras. In the RJB color model, different combinations of red, green, and blue are used to create a wide range of colors, making it a popular choice for digital color representation.</a:t>
            </a:r>
          </a:p>
          <a:p>
            <a:pPr marL="0" indent="0" algn="just">
              <a:buNone/>
            </a:pPr>
            <a:endParaRPr lang="en-US" sz="3200" dirty="0"/>
          </a:p>
        </p:txBody>
      </p:sp>
      <p:pic>
        <p:nvPicPr>
          <p:cNvPr id="5" name="Picture 4">
            <a:extLst>
              <a:ext uri="{FF2B5EF4-FFF2-40B4-BE49-F238E27FC236}">
                <a16:creationId xmlns:a16="http://schemas.microsoft.com/office/drawing/2014/main" id="{33BFA7B9-EC7C-4B3D-B0CA-E44968FE15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8580" y="982133"/>
            <a:ext cx="2391509" cy="1303867"/>
          </a:xfrm>
          <a:prstGeom prst="rect">
            <a:avLst/>
          </a:prstGeom>
        </p:spPr>
      </p:pic>
    </p:spTree>
    <p:extLst>
      <p:ext uri="{BB962C8B-B14F-4D97-AF65-F5344CB8AC3E}">
        <p14:creationId xmlns:p14="http://schemas.microsoft.com/office/powerpoint/2010/main" val="2969231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3930C-BC76-17AF-AE0D-40298D781962}"/>
              </a:ext>
            </a:extLst>
          </p:cNvPr>
          <p:cNvSpPr>
            <a:spLocks noGrp="1"/>
          </p:cNvSpPr>
          <p:nvPr>
            <p:ph type="title"/>
          </p:nvPr>
        </p:nvSpPr>
        <p:spPr/>
        <p:txBody>
          <a:bodyPr>
            <a:normAutofit/>
          </a:bodyPr>
          <a:lstStyle/>
          <a:p>
            <a:pPr algn="l"/>
            <a:r>
              <a:rPr lang="en-US" sz="3600" b="1" dirty="0">
                <a:latin typeface="Times New Roman" panose="02020603050405020304" pitchFamily="18" charset="0"/>
                <a:ea typeface="Calibri" panose="020F0502020204030204" pitchFamily="34" charset="0"/>
                <a:cs typeface="Times New Roman" panose="02020603050405020304" pitchFamily="18" charset="0"/>
              </a:rPr>
              <a:t>Why do use RJB color</a:t>
            </a:r>
            <a:endParaRPr lang="en-US" sz="7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2CDB3D-8065-3124-DD62-48856ADBCF7B}"/>
              </a:ext>
            </a:extLst>
          </p:cNvPr>
          <p:cNvSpPr>
            <a:spLocks noGrp="1"/>
          </p:cNvSpPr>
          <p:nvPr>
            <p:ph idx="1"/>
          </p:nvPr>
        </p:nvSpPr>
        <p:spPr/>
        <p:txBody>
          <a:bodyPr>
            <a:normAutofit/>
          </a:bodyPr>
          <a:lstStyle/>
          <a:p>
            <a:pPr marL="0" indent="0" algn="just">
              <a:buNone/>
            </a:pPr>
            <a:r>
              <a:rPr lang="en-US" dirty="0">
                <a:effectLst/>
                <a:latin typeface="Calibri" panose="020F0502020204030204" pitchFamily="34" charset="0"/>
                <a:ea typeface="Calibri" panose="020F0502020204030204" pitchFamily="34" charset="0"/>
                <a:cs typeface="Arial" panose="020B0604020202020204" pitchFamily="34" charset="0"/>
              </a:rPr>
              <a:t>The RJB color model is used because it closely mimics the way the human eye perceives color. By using red, green, and blue as primary colors, the RJB color model is able to create a wide range of colors that are similar to those seen in the natural world. Additionally, digital devices such as computer monitors and TVs use red, green, and blue pixels to create images, so the RJB color model is well-suited for representing colors in these digital displays. </a:t>
            </a:r>
            <a:endParaRPr lang="en-US" sz="3200" dirty="0"/>
          </a:p>
        </p:txBody>
      </p:sp>
    </p:spTree>
    <p:extLst>
      <p:ext uri="{BB962C8B-B14F-4D97-AF65-F5344CB8AC3E}">
        <p14:creationId xmlns:p14="http://schemas.microsoft.com/office/powerpoint/2010/main" val="786723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2698393"/>
            <a:ext cx="9601196" cy="523111"/>
          </a:xfrm>
        </p:spPr>
        <p:txBody>
          <a:bodyPr>
            <a:noAutofit/>
          </a:bodyPr>
          <a:lstStyle/>
          <a:p>
            <a:r>
              <a:rPr lang="ps-AF" sz="16600" dirty="0">
                <a:latin typeface="Bahij Titr" panose="02040703060201020203" pitchFamily="18" charset="-78"/>
                <a:cs typeface="Bahij Titr" panose="02040703060201020203" pitchFamily="18" charset="-78"/>
              </a:rPr>
              <a:t>پوښتنې</a:t>
            </a:r>
            <a:r>
              <a:rPr lang="ps-AF" sz="59500" dirty="0">
                <a:latin typeface="Bahij Titr" panose="02040703060201020203" pitchFamily="18" charset="-78"/>
                <a:cs typeface="Bahij Titr" panose="02040703060201020203" pitchFamily="18" charset="-78"/>
              </a:rPr>
              <a:t>؟</a:t>
            </a:r>
            <a:endParaRPr lang="en-US" sz="59500" dirty="0">
              <a:latin typeface="Bahij Titr" panose="02040703060201020203" pitchFamily="18" charset="-78"/>
              <a:cs typeface="Bahij Titr" panose="02040703060201020203" pitchFamily="18" charset="-78"/>
            </a:endParaRPr>
          </a:p>
        </p:txBody>
      </p:sp>
    </p:spTree>
    <p:extLst>
      <p:ext uri="{BB962C8B-B14F-4D97-AF65-F5344CB8AC3E}">
        <p14:creationId xmlns:p14="http://schemas.microsoft.com/office/powerpoint/2010/main" val="17263454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220</TotalTime>
  <Words>425</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Bahij Mitra</vt:lpstr>
      <vt:lpstr>Bahij Titr</vt:lpstr>
      <vt:lpstr>Calibri</vt:lpstr>
      <vt:lpstr>Garamond</vt:lpstr>
      <vt:lpstr>Times New Roman</vt:lpstr>
      <vt:lpstr>Organic</vt:lpstr>
      <vt:lpstr>بسم الله الرحمن الرحیم </vt:lpstr>
      <vt:lpstr>د افغانستــان اسلامـــي امارت  د لـــوړو زده کړو وزارت  کندهار پوهنتون کمپيوټر ساينس پوهنځی   </vt:lpstr>
      <vt:lpstr>دګروف غړی</vt:lpstr>
      <vt:lpstr>What is color detection</vt:lpstr>
      <vt:lpstr>Why do use color detection</vt:lpstr>
      <vt:lpstr>Continues …</vt:lpstr>
      <vt:lpstr>What is RJB color</vt:lpstr>
      <vt:lpstr>Why do use RJB color</vt:lpstr>
      <vt:lpstr>پوښتنې؟</vt:lpstr>
      <vt:lpstr>له توجه مو يوه نړۍ مننه!!!</vt:lpstr>
    </vt:vector>
  </TitlesOfParts>
  <Company>Moorche 30 DVDs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الرحیم </dc:title>
  <dc:creator>Pamir photo copy</dc:creator>
  <cp:lastModifiedBy>MASHAL</cp:lastModifiedBy>
  <cp:revision>36</cp:revision>
  <dcterms:created xsi:type="dcterms:W3CDTF">2023-10-08T10:35:53Z</dcterms:created>
  <dcterms:modified xsi:type="dcterms:W3CDTF">2023-11-19T02:54:49Z</dcterms:modified>
</cp:coreProperties>
</file>