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81C1B-B68E-436C-A301-4E872E88BA39}" type="datetimeFigureOut">
              <a:rPr lang="en-US" smtClean="0"/>
              <a:t>23-Jun-21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241B4-5913-4786-9240-C5E6FFCC6A25}" type="slidenum">
              <a:rPr lang="en-US" smtClean="0"/>
              <a:t>‹#›</a:t>
            </a:fld>
            <a:endParaRPr lang="en-US"/>
          </a:p>
        </p:txBody>
      </p:sp>
    </p:spTree>
    <p:extLst>
      <p:ext uri="{BB962C8B-B14F-4D97-AF65-F5344CB8AC3E}">
        <p14:creationId xmlns:p14="http://schemas.microsoft.com/office/powerpoint/2010/main" val="418882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2ECEC-3911-405C-8A1C-1ABC9B5290E6}" type="slidenum">
              <a:rPr lang="ar-EG" smtClean="0"/>
              <a:t>1</a:t>
            </a:fld>
            <a:endParaRPr lang="ar-EG" dirty="0"/>
          </a:p>
        </p:txBody>
      </p:sp>
    </p:spTree>
    <p:extLst>
      <p:ext uri="{BB962C8B-B14F-4D97-AF65-F5344CB8AC3E}">
        <p14:creationId xmlns:p14="http://schemas.microsoft.com/office/powerpoint/2010/main" val="374839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7C66B-AABE-4BEB-ABBF-F487D55AA907}" type="datetimeFigureOut">
              <a:rPr lang="en-US" smtClean="0"/>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262144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7C66B-AABE-4BEB-ABBF-F487D55AA907}" type="datetimeFigureOut">
              <a:rPr lang="en-US" smtClean="0"/>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226241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7C66B-AABE-4BEB-ABBF-F487D55AA907}" type="datetimeFigureOut">
              <a:rPr lang="en-US" smtClean="0"/>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1688923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5401" y="6575426"/>
            <a:ext cx="1913836" cy="365125"/>
          </a:xfrm>
        </p:spPr>
        <p:txBody>
          <a:bodyPr/>
          <a:lstStyle>
            <a:lvl1pPr>
              <a:defRPr>
                <a:latin typeface="Sakkal Majalla" panose="02000000000000000000" pitchFamily="2" charset="-78"/>
                <a:cs typeface="Sakkal Majalla" panose="02000000000000000000" pitchFamily="2" charset="-78"/>
              </a:defRPr>
            </a:lvl1pPr>
          </a:lstStyle>
          <a:p>
            <a:fld id="{EC687477-8BF3-4BB8-8D09-EFBD67F7CAAA}" type="slidenum">
              <a:rPr lang="ar-EG" smtClean="0"/>
              <a:pPr/>
              <a:t>‹#›</a:t>
            </a:fld>
            <a:endParaRPr lang="ar-EG" dirty="0"/>
          </a:p>
        </p:txBody>
      </p:sp>
    </p:spTree>
    <p:extLst>
      <p:ext uri="{BB962C8B-B14F-4D97-AF65-F5344CB8AC3E}">
        <p14:creationId xmlns:p14="http://schemas.microsoft.com/office/powerpoint/2010/main" val="25919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7C66B-AABE-4BEB-ABBF-F487D55AA907}" type="datetimeFigureOut">
              <a:rPr lang="en-US" smtClean="0"/>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26568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7C66B-AABE-4BEB-ABBF-F487D55AA907}" type="datetimeFigureOut">
              <a:rPr lang="en-US" smtClean="0"/>
              <a:t>23-Jun-21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37612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7C66B-AABE-4BEB-ABBF-F487D55AA907}" type="datetimeFigureOut">
              <a:rPr lang="en-US" smtClean="0"/>
              <a:t>23-Jun-21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63281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7C66B-AABE-4BEB-ABBF-F487D55AA907}" type="datetimeFigureOut">
              <a:rPr lang="en-US" smtClean="0"/>
              <a:t>23-Jun-21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84671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7C66B-AABE-4BEB-ABBF-F487D55AA907}" type="datetimeFigureOut">
              <a:rPr lang="en-US" smtClean="0"/>
              <a:t>23-Jun-21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88695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7C66B-AABE-4BEB-ABBF-F487D55AA907}" type="datetimeFigureOut">
              <a:rPr lang="en-US" smtClean="0"/>
              <a:t>23-Jun-21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104855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7C66B-AABE-4BEB-ABBF-F487D55AA907}" type="datetimeFigureOut">
              <a:rPr lang="en-US" smtClean="0"/>
              <a:t>23-Jun-21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317814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7C66B-AABE-4BEB-ABBF-F487D55AA907}" type="datetimeFigureOut">
              <a:rPr lang="en-US" smtClean="0"/>
              <a:t>23-Jun-21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08924-D234-48AC-BDE7-350B96F09B58}" type="slidenum">
              <a:rPr lang="en-US" smtClean="0"/>
              <a:t>‹#›</a:t>
            </a:fld>
            <a:endParaRPr lang="en-US"/>
          </a:p>
        </p:txBody>
      </p:sp>
    </p:spTree>
    <p:extLst>
      <p:ext uri="{BB962C8B-B14F-4D97-AF65-F5344CB8AC3E}">
        <p14:creationId xmlns:p14="http://schemas.microsoft.com/office/powerpoint/2010/main" val="108158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7C66B-AABE-4BEB-ABBF-F487D55AA907}" type="datetimeFigureOut">
              <a:rPr lang="en-US" smtClean="0"/>
              <a:t>23-Jun-21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08924-D234-48AC-BDE7-350B96F09B58}" type="slidenum">
              <a:rPr lang="en-US" smtClean="0"/>
              <a:t>‹#›</a:t>
            </a:fld>
            <a:endParaRPr lang="en-US"/>
          </a:p>
        </p:txBody>
      </p:sp>
    </p:spTree>
    <p:extLst>
      <p:ext uri="{BB962C8B-B14F-4D97-AF65-F5344CB8AC3E}">
        <p14:creationId xmlns:p14="http://schemas.microsoft.com/office/powerpoint/2010/main" val="334105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687477-8BF3-4BB8-8D09-EFBD67F7CAAA}" type="slidenum">
              <a:rPr lang="ar-EG" smtClean="0"/>
              <a:t>1</a:t>
            </a:fld>
            <a:endParaRPr lang="ar-EG" dirty="0"/>
          </a:p>
        </p:txBody>
      </p:sp>
      <p:graphicFrame>
        <p:nvGraphicFramePr>
          <p:cNvPr id="4" name="Group 53">
            <a:extLst>
              <a:ext uri="{FF2B5EF4-FFF2-40B4-BE49-F238E27FC236}">
                <a16:creationId xmlns="" xmlns:a16="http://schemas.microsoft.com/office/drawing/2014/main" id="{3E631726-1270-4461-B694-688FAE634938}"/>
              </a:ext>
            </a:extLst>
          </p:cNvPr>
          <p:cNvGraphicFramePr>
            <a:graphicFrameLocks/>
          </p:cNvGraphicFramePr>
          <p:nvPr>
            <p:extLst>
              <p:ext uri="{D42A27DB-BD31-4B8C-83A1-F6EECF244321}">
                <p14:modId xmlns:p14="http://schemas.microsoft.com/office/powerpoint/2010/main" val="4047229580"/>
              </p:ext>
            </p:extLst>
          </p:nvPr>
        </p:nvGraphicFramePr>
        <p:xfrm>
          <a:off x="1543050" y="1391751"/>
          <a:ext cx="9097166" cy="5122714"/>
        </p:xfrm>
        <a:graphic>
          <a:graphicData uri="http://schemas.openxmlformats.org/drawingml/2006/table">
            <a:tbl>
              <a:tblPr>
                <a:tableStyleId>{5940675A-B579-460E-94D1-54222C63F5DA}</a:tableStyleId>
              </a:tblPr>
              <a:tblGrid>
                <a:gridCol w="3167615">
                  <a:extLst>
                    <a:ext uri="{9D8B030D-6E8A-4147-A177-3AD203B41FA5}">
                      <a16:colId xmlns="" xmlns:a16="http://schemas.microsoft.com/office/drawing/2014/main" val="20000"/>
                    </a:ext>
                  </a:extLst>
                </a:gridCol>
                <a:gridCol w="3229759">
                  <a:extLst>
                    <a:ext uri="{9D8B030D-6E8A-4147-A177-3AD203B41FA5}">
                      <a16:colId xmlns="" xmlns:a16="http://schemas.microsoft.com/office/drawing/2014/main" val="2815592889"/>
                    </a:ext>
                  </a:extLst>
                </a:gridCol>
                <a:gridCol w="1152128">
                  <a:extLst>
                    <a:ext uri="{9D8B030D-6E8A-4147-A177-3AD203B41FA5}">
                      <a16:colId xmlns="" xmlns:a16="http://schemas.microsoft.com/office/drawing/2014/main" val="20001"/>
                    </a:ext>
                  </a:extLst>
                </a:gridCol>
                <a:gridCol w="1547664">
                  <a:extLst>
                    <a:ext uri="{9D8B030D-6E8A-4147-A177-3AD203B41FA5}">
                      <a16:colId xmlns="" xmlns:a16="http://schemas.microsoft.com/office/drawing/2014/main" val="362460132"/>
                    </a:ext>
                  </a:extLst>
                </a:gridCol>
              </a:tblGrid>
              <a:tr h="382328">
                <a:tc gridSpan="2">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just" defTabSz="914400" rtl="1" eaLnBrk="0" fontAlgn="base" latinLnBrk="0" hangingPunct="0">
                        <a:lnSpc>
                          <a:spcPct val="150000"/>
                        </a:lnSpc>
                        <a:spcBef>
                          <a:spcPct val="0"/>
                        </a:spcBef>
                        <a:spcAft>
                          <a:spcPct val="0"/>
                        </a:spcAft>
                        <a:buClrTx/>
                        <a:buSzTx/>
                        <a:buFont typeface="Arial" panose="020B0604020202020204" pitchFamily="34" charset="0"/>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شرقاوي </a:t>
                      </a:r>
                      <a:r>
                        <a:rPr kumimoji="0" lang="ar-EG" sz="1600" b="1" u="none" strike="noStrike" cap="none" normalizeH="0" baseline="0" dirty="0" smtClean="0">
                          <a:ln>
                            <a:noFill/>
                          </a:ln>
                          <a:effectLst/>
                          <a:latin typeface="Sakkal Majalla" panose="02000000000000000000" pitchFamily="2" charset="-78"/>
                          <a:cs typeface="Sakkal Majalla" panose="02000000000000000000" pitchFamily="2" charset="-78"/>
                        </a:rPr>
                        <a:t>عبد الظاهر شرقاوي خميس </a:t>
                      </a: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الفار</a:t>
                      </a:r>
                      <a:endParaRPr kumimoji="0" lang="en-GB" sz="1600" b="1" i="0" u="none" strike="noStrike" cap="none" normalizeH="0" baseline="0" dirty="0">
                        <a:ln>
                          <a:noFill/>
                        </a:ln>
                        <a:solidFill>
                          <a:schemeClr val="tx1"/>
                        </a:solidFill>
                        <a:effectLst/>
                        <a:latin typeface="Sakkal Majalla" panose="02000000000000000000" pitchFamily="2" charset="-78"/>
                        <a:ea typeface="MS PGothic" panose="020B0600070205080204" pitchFamily="34" charset="-128"/>
                        <a:cs typeface="Sakkal Majalla" panose="02000000000000000000" pitchFamily="2" charset="-78"/>
                      </a:endParaRPr>
                    </a:p>
                  </a:txBody>
                  <a:tcPr marL="100572" marR="100572" marT="48880" marB="48880" horzOverflow="overflow"/>
                </a:tc>
                <a:tc hMerge="1">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just" defTabSz="914400" rtl="1" eaLnBrk="0" fontAlgn="base" latinLnBrk="0" hangingPunct="0">
                        <a:lnSpc>
                          <a:spcPct val="150000"/>
                        </a:lnSpc>
                        <a:spcBef>
                          <a:spcPct val="0"/>
                        </a:spcBef>
                        <a:spcAft>
                          <a:spcPct val="0"/>
                        </a:spcAft>
                        <a:buClrTx/>
                        <a:buSzTx/>
                        <a:buFont typeface="Arial" panose="020B0604020202020204" pitchFamily="34" charset="0"/>
                        <a:buNone/>
                        <a:tabLst/>
                      </a:pPr>
                      <a:r>
                        <a:rPr lang="ar-EG" sz="1600" b="1" kern="1200" dirty="0">
                          <a:latin typeface="Sakkal Majalla" panose="02000000000000000000" pitchFamily="2" charset="-78"/>
                          <a:cs typeface="Sakkal Majalla" panose="02000000000000000000" pitchFamily="2" charset="-78"/>
                        </a:rPr>
                        <a:t>محمد عبدالظاهر شرقاوي</a:t>
                      </a:r>
                      <a:r>
                        <a:rPr lang="en-US" sz="1600" b="1" kern="1200" dirty="0">
                          <a:latin typeface="Sakkal Majalla" panose="02000000000000000000" pitchFamily="2" charset="-78"/>
                          <a:cs typeface="Sakkal Majalla" panose="02000000000000000000" pitchFamily="2" charset="-78"/>
                        </a:rPr>
                        <a:t> </a:t>
                      </a:r>
                      <a:r>
                        <a:rPr lang="ar-EG" sz="1600" b="1" kern="1200" dirty="0">
                          <a:latin typeface="Sakkal Majalla" panose="02000000000000000000" pitchFamily="2" charset="-78"/>
                          <a:cs typeface="Sakkal Majalla" panose="02000000000000000000" pitchFamily="2" charset="-78"/>
                        </a:rPr>
                        <a:t>الفار</a:t>
                      </a:r>
                      <a:endParaRPr lang="en-GB" sz="1600" b="1" kern="1200" dirty="0">
                        <a:solidFill>
                          <a:schemeClr val="tx1"/>
                        </a:solidFill>
                        <a:latin typeface="Sakkal Majalla" panose="02000000000000000000" pitchFamily="2" charset="-78"/>
                        <a:ea typeface="+mn-ea"/>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الاسم</a:t>
                      </a: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anchor="ctr" horzOverflow="overflow"/>
                </a:tc>
                <a:tc rowSpan="3">
                  <a:txBody>
                    <a:body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horzOverflow="overflow"/>
                </a:tc>
                <a:extLst>
                  <a:ext uri="{0D108BD9-81ED-4DB2-BD59-A6C34878D82A}">
                    <a16:rowId xmlns="" xmlns:a16="http://schemas.microsoft.com/office/drawing/2014/main" val="10000"/>
                  </a:ext>
                </a:extLst>
              </a:tr>
              <a:tr h="374458">
                <a:tc gridSpan="2">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just" defTabSz="914400" rtl="1" eaLnBrk="0" fontAlgn="base" latinLnBrk="0" hangingPunct="0">
                        <a:lnSpc>
                          <a:spcPct val="150000"/>
                        </a:lnSpc>
                        <a:spcBef>
                          <a:spcPct val="0"/>
                        </a:spcBef>
                        <a:spcAft>
                          <a:spcPct val="0"/>
                        </a:spcAft>
                        <a:buClrTx/>
                        <a:buSzTx/>
                        <a:buFont typeface="Arial" panose="020B0604020202020204" pitchFamily="34" charset="0"/>
                        <a:buNone/>
                        <a:tabLst/>
                      </a:pPr>
                      <a:r>
                        <a:rPr lang="ar-EG" sz="1600" b="1" kern="1200" dirty="0">
                          <a:latin typeface="Sakkal Majalla" panose="02000000000000000000" pitchFamily="2" charset="-78"/>
                          <a:cs typeface="Sakkal Majalla" panose="02000000000000000000" pitchFamily="2" charset="-78"/>
                        </a:rPr>
                        <a:t>الشريك التنفيذي</a:t>
                      </a:r>
                    </a:p>
                  </a:txBody>
                  <a:tcPr marL="100572" marR="100572" marT="48880" marB="48880" horzOverflow="overflow"/>
                </a:tc>
                <a:tc hMerge="1">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just" defTabSz="914400" rtl="1" eaLnBrk="0" fontAlgn="base" latinLnBrk="0" hangingPunct="0">
                        <a:lnSpc>
                          <a:spcPct val="150000"/>
                        </a:lnSpc>
                        <a:spcBef>
                          <a:spcPct val="0"/>
                        </a:spcBef>
                        <a:spcAft>
                          <a:spcPct val="0"/>
                        </a:spcAft>
                        <a:buClrTx/>
                        <a:buSzTx/>
                        <a:buFont typeface="Arial" panose="020B0604020202020204" pitchFamily="34" charset="0"/>
                        <a:buNone/>
                        <a:tabLst/>
                      </a:pPr>
                      <a:r>
                        <a:rPr lang="ar-EG" sz="1600" b="1" kern="1200" dirty="0">
                          <a:latin typeface="Sakkal Majalla" panose="02000000000000000000" pitchFamily="2" charset="-78"/>
                          <a:cs typeface="Sakkal Majalla" panose="02000000000000000000" pitchFamily="2" charset="-78"/>
                        </a:rPr>
                        <a:t>شريك الخبرة الاستشارية</a:t>
                      </a:r>
                      <a:endParaRPr lang="ar-EG" sz="1600" b="1" kern="1200" dirty="0">
                        <a:solidFill>
                          <a:schemeClr val="tx1"/>
                        </a:solidFill>
                        <a:latin typeface="Sakkal Majalla" panose="02000000000000000000" pitchFamily="2" charset="-78"/>
                        <a:ea typeface="+mn-ea"/>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المسئولية</a:t>
                      </a:r>
                      <a:endParaRPr kumimoji="0" lang="ar-EG"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anchor="ctr" horzOverflow="overflow"/>
                </a:tc>
                <a:tc vMerge="1">
                  <a:txBody>
                    <a:body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endParaRPr kumimoji="0" lang="ar-EG"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horzOverflow="overflow"/>
                </a:tc>
                <a:extLst>
                  <a:ext uri="{0D108BD9-81ED-4DB2-BD59-A6C34878D82A}">
                    <a16:rowId xmlns="" xmlns:a16="http://schemas.microsoft.com/office/drawing/2014/main" val="10001"/>
                  </a:ext>
                </a:extLst>
              </a:tr>
              <a:tr h="1159094">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شهادة خبير ضريبي معتمد</a:t>
                      </a: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مراجع داخلي معتمد لدى هيئة الرقابة المالية</a:t>
                      </a: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عضو مجلس إدارة معتمد لدى هيئة الرقابة </a:t>
                      </a:r>
                      <a:r>
                        <a:rPr lang="ar-EG" sz="1600" kern="1200" dirty="0" smtClean="0">
                          <a:latin typeface="Sakkal Majalla" panose="02000000000000000000" pitchFamily="2" charset="-78"/>
                          <a:cs typeface="Sakkal Majalla" panose="02000000000000000000" pitchFamily="2" charset="-78"/>
                        </a:rPr>
                        <a:t>المالية</a:t>
                      </a: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smtClean="0">
                          <a:latin typeface="Sakkal Majalla" panose="02000000000000000000" pitchFamily="2" charset="-78"/>
                          <a:cs typeface="Sakkal Majalla" panose="02000000000000000000" pitchFamily="2" charset="-78"/>
                        </a:rPr>
                        <a:t>عضو مجلس إدارة جمعية المحاسبين والمراجعين</a:t>
                      </a:r>
                      <a:r>
                        <a:rPr lang="ar-EG" sz="1600" kern="1200" baseline="0" dirty="0" smtClean="0">
                          <a:latin typeface="Sakkal Majalla" panose="02000000000000000000" pitchFamily="2" charset="-78"/>
                          <a:cs typeface="Sakkal Majalla" panose="02000000000000000000" pitchFamily="2" charset="-78"/>
                        </a:rPr>
                        <a:t> المصرية</a:t>
                      </a:r>
                      <a:endParaRPr lang="ar-EG" sz="1600" kern="1200" dirty="0">
                        <a:latin typeface="Sakkal Majalla" panose="02000000000000000000" pitchFamily="2" charset="-78"/>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زميل جمعية المحاسبين والمراجعين المصرية</a:t>
                      </a: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ماجستير محاسبة </a:t>
                      </a: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بكالوريوس المحاسبة ، جامعة القاهرة </a:t>
                      </a:r>
                      <a:endParaRPr lang="ar-EG" sz="1600" kern="1200" dirty="0" smtClean="0">
                        <a:latin typeface="Sakkal Majalla" panose="02000000000000000000" pitchFamily="2" charset="-78"/>
                        <a:cs typeface="Sakkal Majalla" panose="02000000000000000000" pitchFamily="2" charset="-78"/>
                      </a:endParaRPr>
                    </a:p>
                    <a:p>
                      <a:pPr marL="171450" marR="0" lvl="0" indent="-171450" algn="r" defTabSz="762000" rtl="1" eaLnBrk="0" fontAlgn="base" latinLnBrk="0" hangingPunct="0">
                        <a:lnSpc>
                          <a:spcPct val="100000"/>
                        </a:lnSpc>
                        <a:spcBef>
                          <a:spcPct val="55000"/>
                        </a:spcBef>
                        <a:spcAft>
                          <a:spcPct val="0"/>
                        </a:spcAft>
                        <a:buClr>
                          <a:srgbClr val="000066"/>
                        </a:buClr>
                        <a:buSzPct val="85000"/>
                        <a:buFont typeface="Arial" panose="020B0604020202020204" pitchFamily="34" charset="0"/>
                        <a:buChar char="•"/>
                        <a:tabLst/>
                      </a:pPr>
                      <a:r>
                        <a:rPr lang="ar-EG" sz="1600" kern="1200" dirty="0" smtClean="0">
                          <a:latin typeface="Sakkal Majalla" panose="02000000000000000000" pitchFamily="2" charset="-78"/>
                          <a:cs typeface="Sakkal Majalla" panose="02000000000000000000" pitchFamily="2" charset="-78"/>
                        </a:rPr>
                        <a:t>باحث دكتوراه</a:t>
                      </a:r>
                      <a:endParaRPr lang="ar-EG" sz="1600" kern="1200" dirty="0">
                        <a:latin typeface="Sakkal Majalla" panose="02000000000000000000" pitchFamily="2" charset="-78"/>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المؤهلات</a:t>
                      </a: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anchor="ctr" horzOverflow="overflow"/>
                </a:tc>
                <a:tc vMerge="1">
                  <a:txBody>
                    <a:body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horzOverflow="overflow"/>
                </a:tc>
                <a:extLst>
                  <a:ext uri="{0D108BD9-81ED-4DB2-BD59-A6C34878D82A}">
                    <a16:rowId xmlns="" xmlns:a16="http://schemas.microsoft.com/office/drawing/2014/main" val="10002"/>
                  </a:ext>
                </a:extLst>
              </a:tr>
              <a:tr h="1323298">
                <a:tc gridSpan="2">
                  <a:txBody>
                    <a:bodyPr/>
                    <a:lstStyle>
                      <a:lvl1pPr marL="174625" indent="-174625"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285750" marR="0" lvl="0" indent="-2857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r>
                        <a:rPr kumimoji="0" lang="ar-EG" sz="1600" u="none" strike="noStrike" cap="none" normalizeH="0" baseline="0" dirty="0">
                          <a:ln>
                            <a:noFill/>
                          </a:ln>
                          <a:effectLst/>
                          <a:latin typeface="Sakkal Majalla" panose="02000000000000000000" pitchFamily="2" charset="-78"/>
                          <a:cs typeface="Sakkal Majalla" panose="02000000000000000000" pitchFamily="2" charset="-78"/>
                        </a:rPr>
                        <a:t>شرقاوي لدية خبرات متعمقة وواسعة في مجال الضرائب والفحص الضريبي للضريبة على شركات الاموال وضريبة الدمغة والضريبة على المرتبات والاجور وما في حكمها بالإضافة الي الضرائب العقارية وضريبة المبيعات والقيمة المضافة حيث عمل سابقا عن انضمامه للمؤسسة  15 عاما بمصلحة الضرائب المصرية منها خمسة اعوام </a:t>
                      </a:r>
                      <a:r>
                        <a:rPr kumimoji="0" lang="ar-EG" sz="1600" u="none" strike="noStrike" cap="none" normalizeH="0" baseline="0" dirty="0" smtClean="0">
                          <a:ln>
                            <a:noFill/>
                          </a:ln>
                          <a:effectLst/>
                          <a:latin typeface="Sakkal Majalla" panose="02000000000000000000" pitchFamily="2" charset="-78"/>
                          <a:cs typeface="Sakkal Majalla" panose="02000000000000000000" pitchFamily="2" charset="-78"/>
                        </a:rPr>
                        <a:t>بمصلحة ضرائب.</a:t>
                      </a:r>
                      <a:endParaRPr kumimoji="0" lang="en-GB" sz="1600" b="0" i="0" u="none" strike="noStrike" cap="none" normalizeH="0" baseline="0" dirty="0">
                        <a:ln>
                          <a:noFill/>
                        </a:ln>
                        <a:solidFill>
                          <a:schemeClr val="tx1"/>
                        </a:solidFill>
                        <a:effectLst/>
                        <a:latin typeface="Sakkal Majalla" panose="02000000000000000000" pitchFamily="2" charset="-78"/>
                        <a:ea typeface="MS PGothic" panose="020B0600070205080204" pitchFamily="34" charset="-128"/>
                        <a:cs typeface="Sakkal Majalla" panose="02000000000000000000" pitchFamily="2" charset="-78"/>
                      </a:endParaRPr>
                    </a:p>
                  </a:txBody>
                  <a:tcPr marL="100572" marR="100572" marT="48880" marB="48880" horzOverflow="overflow"/>
                </a:tc>
                <a:tc hMerge="1">
                  <a:txBody>
                    <a:bodyPr/>
                    <a:lstStyle>
                      <a:lvl1pPr marL="174625" indent="-174625"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285750" marR="0" lvl="0" indent="-2857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مراقب مالي رئيسي سابق في وزارة المالية الامارتية.</a:t>
                      </a:r>
                    </a:p>
                    <a:p>
                      <a:pPr marL="285750" marR="0" lvl="0" indent="-2857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r>
                        <a:rPr lang="ar-EG" sz="1600" kern="1200" dirty="0">
                          <a:latin typeface="Sakkal Majalla" panose="02000000000000000000" pitchFamily="2" charset="-78"/>
                          <a:cs typeface="Sakkal Majalla" panose="02000000000000000000" pitchFamily="2" charset="-78"/>
                        </a:rPr>
                        <a:t>محمد له خبرات</a:t>
                      </a:r>
                      <a:r>
                        <a:rPr lang="ar-EG" sz="1600" kern="1200" baseline="0" dirty="0">
                          <a:latin typeface="Sakkal Majalla" panose="02000000000000000000" pitchFamily="2" charset="-78"/>
                          <a:cs typeface="Sakkal Majalla" panose="02000000000000000000" pitchFamily="2" charset="-78"/>
                        </a:rPr>
                        <a:t> واسعة ومتعمقة في عمليات مراجعة البنوك والمؤسسات المالية بما في ذلك الخدمات الاستشارية حيث عمل بمجال الاستشارات لمدة 12 عاما منها 8 سنوات في دولة الامارات العربية المتحدة</a:t>
                      </a:r>
                    </a:p>
                    <a:p>
                      <a:pPr marL="285750" marR="0" lvl="0" indent="-2857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r>
                        <a:rPr lang="ar-EG" sz="1600" kern="1200" baseline="0" dirty="0">
                          <a:latin typeface="Sakkal Majalla" panose="02000000000000000000" pitchFamily="2" charset="-78"/>
                          <a:cs typeface="Sakkal Majalla" panose="02000000000000000000" pitchFamily="2" charset="-78"/>
                        </a:rPr>
                        <a:t>اسس مجموعة اكتفتي للاستشارات المالية بدولة الامارات العربية المتحدة</a:t>
                      </a:r>
                      <a:endParaRPr lang="en-GB" sz="1600" b="0" kern="1200" dirty="0">
                        <a:solidFill>
                          <a:schemeClr val="tx1"/>
                        </a:solidFill>
                        <a:latin typeface="Sakkal Majalla" panose="02000000000000000000" pitchFamily="2" charset="-78"/>
                        <a:ea typeface="+mn-ea"/>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الخبرات السابقة</a:t>
                      </a: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anchor="ctr" horzOverflow="overflow"/>
                </a:tc>
                <a:tc>
                  <a:txBody>
                    <a:body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horzOverflow="overflow"/>
                </a:tc>
                <a:extLst>
                  <a:ext uri="{0D108BD9-81ED-4DB2-BD59-A6C34878D82A}">
                    <a16:rowId xmlns="" xmlns:a16="http://schemas.microsoft.com/office/drawing/2014/main" val="10003"/>
                  </a:ext>
                </a:extLst>
              </a:tr>
              <a:tr h="1007018">
                <a:tc gridSpan="2">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171450" marR="0" lvl="0" indent="-1714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r>
                        <a:rPr kumimoji="0" lang="ar-EG" sz="1600" u="none" strike="noStrike" cap="none" normalizeH="0" baseline="0" dirty="0">
                          <a:ln>
                            <a:noFill/>
                          </a:ln>
                          <a:effectLst/>
                          <a:latin typeface="Sakkal Majalla" panose="02000000000000000000" pitchFamily="2" charset="-78"/>
                          <a:cs typeface="Sakkal Majalla" panose="02000000000000000000" pitchFamily="2" charset="-78"/>
                        </a:rPr>
                        <a:t>عمل كشريك مسئول عن عمليات فحص ضريبي هامة لبنك الاسكان والتعمير وبنك مصر والبنك الاهلي المصري في مجال ضريبة شركات الاموال، ضريبة الدمغة، ضريبة المرتبات وضريبة القيمة المضافة. </a:t>
                      </a:r>
                      <a:endParaRPr kumimoji="0" lang="en-US" sz="1600" b="0" i="0" u="none" strike="noStrike" cap="none" normalizeH="0" baseline="0" dirty="0">
                        <a:ln>
                          <a:noFill/>
                        </a:ln>
                        <a:solidFill>
                          <a:schemeClr val="tx1"/>
                        </a:solidFill>
                        <a:effectLst/>
                        <a:latin typeface="Sakkal Majalla" panose="02000000000000000000" pitchFamily="2" charset="-78"/>
                        <a:ea typeface="MS PGothic" panose="020B0600070205080204" pitchFamily="34" charset="-128"/>
                        <a:cs typeface="Sakkal Majalla" panose="02000000000000000000" pitchFamily="2" charset="-78"/>
                      </a:endParaRPr>
                    </a:p>
                  </a:txBody>
                  <a:tcPr marL="100572" marR="100572" marT="48880" marB="48880" horzOverflow="overflow"/>
                </a:tc>
                <a:tc hMerge="1">
                  <a:txBody>
                    <a:bodyPr/>
                    <a:lstStyle/>
                    <a:p>
                      <a:pPr marL="171450" marR="0" lvl="0" indent="-171450" algn="just" defTabSz="914400" rtl="1" eaLnBrk="0" fontAlgn="base" latinLnBrk="0" hangingPunct="0">
                        <a:lnSpc>
                          <a:spcPct val="150000"/>
                        </a:lnSpc>
                        <a:spcBef>
                          <a:spcPct val="0"/>
                        </a:spcBef>
                        <a:spcAft>
                          <a:spcPct val="0"/>
                        </a:spcAft>
                        <a:buClrTx/>
                        <a:buSzTx/>
                        <a:buFont typeface="Arial" panose="020B0604020202020204" pitchFamily="34" charset="0"/>
                        <a:buChar char="•"/>
                        <a:tabLst/>
                      </a:pPr>
                      <a:endParaRPr lang="en-US" sz="1600" b="0" kern="1200" dirty="0">
                        <a:solidFill>
                          <a:schemeClr val="tx1"/>
                        </a:solidFill>
                        <a:latin typeface="Sakkal Majalla" panose="02000000000000000000" pitchFamily="2" charset="-78"/>
                        <a:ea typeface="+mn-ea"/>
                        <a:cs typeface="Sakkal Majalla" panose="02000000000000000000" pitchFamily="2" charset="-78"/>
                      </a:endParaRPr>
                    </a:p>
                  </a:txBody>
                  <a:tcPr marL="100572" marR="100572" marT="48880" marB="48880" horzOverflow="overflow"/>
                </a:tc>
                <a:tc>
                  <a:txBody>
                    <a:bodyPr/>
                    <a:lstStyle>
                      <a:lvl1pPr defTabSz="762000">
                        <a:spcBef>
                          <a:spcPct val="55000"/>
                        </a:spcBef>
                        <a:buClr>
                          <a:srgbClr val="000066"/>
                        </a:buClr>
                        <a:buSzPct val="85000"/>
                        <a:buFont typeface="Wingdings" panose="05000000000000000000" pitchFamily="2" charset="2"/>
                        <a:defRPr sz="1000">
                          <a:solidFill>
                            <a:schemeClr val="tx1"/>
                          </a:solidFill>
                          <a:latin typeface="Univers 55" pitchFamily="2" charset="0"/>
                        </a:defRPr>
                      </a:lvl1pPr>
                      <a:lvl2pPr marL="400050"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2pPr>
                      <a:lvl3pPr marL="676275" defTabSz="762000">
                        <a:spcBef>
                          <a:spcPct val="20000"/>
                        </a:spcBef>
                        <a:buClr>
                          <a:srgbClr val="000080"/>
                        </a:buClr>
                        <a:buSzPct val="100000"/>
                        <a:buFont typeface="Times New Roman" panose="02020603050405020304" pitchFamily="18" charset="0"/>
                        <a:defRPr sz="900" i="1">
                          <a:solidFill>
                            <a:schemeClr val="tx1"/>
                          </a:solidFill>
                          <a:latin typeface="Univers 55" pitchFamily="2" charset="0"/>
                        </a:defRPr>
                      </a:lvl3pPr>
                      <a:lvl4pPr marL="96202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4pPr>
                      <a:lvl5pPr marL="1247775" defTabSz="762000">
                        <a:spcBef>
                          <a:spcPct val="20000"/>
                        </a:spcBef>
                        <a:buClr>
                          <a:srgbClr val="000080"/>
                        </a:buClr>
                        <a:buSzPct val="100000"/>
                        <a:buFont typeface="Times New Roman" panose="02020603050405020304" pitchFamily="18" charset="0"/>
                        <a:defRPr sz="800">
                          <a:solidFill>
                            <a:schemeClr val="tx1"/>
                          </a:solidFill>
                          <a:latin typeface="Univers 45 Light" pitchFamily="2" charset="0"/>
                        </a:defRPr>
                      </a:lvl5pPr>
                      <a:lvl6pPr marL="17049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6pPr>
                      <a:lvl7pPr marL="21621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7pPr>
                      <a:lvl8pPr marL="26193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8pPr>
                      <a:lvl9pPr marL="3076575" defTabSz="762000" eaLnBrk="0" fontAlgn="base" hangingPunct="0">
                        <a:spcBef>
                          <a:spcPct val="20000"/>
                        </a:spcBef>
                        <a:spcAft>
                          <a:spcPct val="0"/>
                        </a:spcAft>
                        <a:buClr>
                          <a:srgbClr val="000080"/>
                        </a:buClr>
                        <a:buSzPct val="100000"/>
                        <a:buFont typeface="Times New Roman" panose="02020603050405020304" pitchFamily="18" charset="0"/>
                        <a:defRPr sz="800">
                          <a:solidFill>
                            <a:schemeClr val="tx1"/>
                          </a:solidFill>
                          <a:latin typeface="Univers 45 Light" pitchFamily="2" charset="0"/>
                        </a:defRPr>
                      </a:lvl9p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r>
                        <a:rPr kumimoji="0" lang="ar-EG" sz="1600" b="1" u="none" strike="noStrike" cap="none" normalizeH="0" baseline="0" dirty="0">
                          <a:ln>
                            <a:noFill/>
                          </a:ln>
                          <a:effectLst/>
                          <a:latin typeface="Sakkal Majalla" panose="02000000000000000000" pitchFamily="2" charset="-78"/>
                          <a:cs typeface="Sakkal Majalla" panose="02000000000000000000" pitchFamily="2" charset="-78"/>
                        </a:rPr>
                        <a:t>الخبرات المثيلة</a:t>
                      </a: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anchor="ctr" horzOverflow="overflow"/>
                </a:tc>
                <a:tc>
                  <a:txBody>
                    <a:bodyPr/>
                    <a:lstStyle/>
                    <a:p>
                      <a:pPr marL="0" marR="0" lvl="0" indent="0" algn="r" defTabSz="762000" rtl="1" eaLnBrk="0" fontAlgn="base" latinLnBrk="0" hangingPunct="0">
                        <a:lnSpc>
                          <a:spcPct val="150000"/>
                        </a:lnSpc>
                        <a:spcBef>
                          <a:spcPct val="55000"/>
                        </a:spcBef>
                        <a:spcAft>
                          <a:spcPct val="0"/>
                        </a:spcAft>
                        <a:buClr>
                          <a:srgbClr val="000066"/>
                        </a:buClr>
                        <a:buSzPct val="85000"/>
                        <a:buFont typeface="Wingdings" panose="05000000000000000000" pitchFamily="2" charset="2"/>
                        <a:buNone/>
                        <a:tabLst/>
                      </a:pPr>
                      <a:endParaRPr kumimoji="0" lang="en-US" sz="1600" b="1" i="0" u="none" strike="noStrike" cap="none" normalizeH="0" baseline="0" dirty="0">
                        <a:ln>
                          <a:noFill/>
                        </a:ln>
                        <a:solidFill>
                          <a:schemeClr val="tx1"/>
                        </a:solidFill>
                        <a:effectLst/>
                        <a:latin typeface="Sakkal Majalla" panose="02000000000000000000" pitchFamily="2" charset="-78"/>
                        <a:cs typeface="Sakkal Majalla" panose="02000000000000000000" pitchFamily="2" charset="-78"/>
                      </a:endParaRPr>
                    </a:p>
                  </a:txBody>
                  <a:tcPr marL="100572" marR="100572" marT="48880" marB="48880" horzOverflow="overflow"/>
                </a:tc>
                <a:extLst>
                  <a:ext uri="{0D108BD9-81ED-4DB2-BD59-A6C34878D82A}">
                    <a16:rowId xmlns="" xmlns:a16="http://schemas.microsoft.com/office/drawing/2014/main" val="10004"/>
                  </a:ext>
                </a:extLst>
              </a:tr>
            </a:tbl>
          </a:graphicData>
        </a:graphic>
      </p:graphicFrame>
      <p:pic>
        <p:nvPicPr>
          <p:cNvPr id="6" name="Picture 5">
            <a:extLst>
              <a:ext uri="{FF2B5EF4-FFF2-40B4-BE49-F238E27FC236}">
                <a16:creationId xmlns="" xmlns:a16="http://schemas.microsoft.com/office/drawing/2014/main" id="{4BD5CCE9-E698-45DA-83AF-B3A245D131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2345" y="1700809"/>
            <a:ext cx="1326509" cy="1989145"/>
          </a:xfrm>
          <a:prstGeom prst="rect">
            <a:avLst/>
          </a:prstGeom>
        </p:spPr>
      </p:pic>
    </p:spTree>
    <p:extLst>
      <p:ext uri="{BB962C8B-B14F-4D97-AF65-F5344CB8AC3E}">
        <p14:creationId xmlns:p14="http://schemas.microsoft.com/office/powerpoint/2010/main" val="1091098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Words>
  <Application>Microsoft Office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Arial</vt:lpstr>
      <vt:lpstr>Calibri</vt:lpstr>
      <vt:lpstr>Calibri Light</vt:lpstr>
      <vt:lpstr>Sakkal Majalla</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Hadeer abdelrhman</dc:creator>
  <cp:lastModifiedBy>Hadeer abdelrhman</cp:lastModifiedBy>
  <cp:revision>1</cp:revision>
  <dcterms:created xsi:type="dcterms:W3CDTF">2021-06-23T10:35:26Z</dcterms:created>
  <dcterms:modified xsi:type="dcterms:W3CDTF">2021-06-23T10:36:04Z</dcterms:modified>
</cp:coreProperties>
</file>