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8" r:id="rId4"/>
    <p:sldId id="269" r:id="rId5"/>
    <p:sldId id="270" r:id="rId6"/>
    <p:sldId id="271" r:id="rId7"/>
    <p:sldId id="263" r:id="rId8"/>
    <p:sldId id="272" r:id="rId9"/>
    <p:sldId id="273" r:id="rId10"/>
    <p:sldId id="274" r:id="rId11"/>
    <p:sldId id="275" r:id="rId12"/>
    <p:sldId id="276" r:id="rId13"/>
    <p:sldId id="278"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4" d="100"/>
          <a:sy n="64" d="100"/>
        </p:scale>
        <p:origin x="96" y="1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E2820E-0FD5-44D7-AE0D-1D5150EF1B42}"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67604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2820E-0FD5-44D7-AE0D-1D5150EF1B42}"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61971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2820E-0FD5-44D7-AE0D-1D5150EF1B42}"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121280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2820E-0FD5-44D7-AE0D-1D5150EF1B42}"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206219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2820E-0FD5-44D7-AE0D-1D5150EF1B42}"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365609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E2820E-0FD5-44D7-AE0D-1D5150EF1B42}"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224343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E2820E-0FD5-44D7-AE0D-1D5150EF1B42}" type="datetimeFigureOut">
              <a:rPr lang="en-US" smtClean="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196491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E2820E-0FD5-44D7-AE0D-1D5150EF1B42}"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206005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2820E-0FD5-44D7-AE0D-1D5150EF1B42}" type="datetimeFigureOut">
              <a:rPr lang="en-US" smtClean="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139523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2820E-0FD5-44D7-AE0D-1D5150EF1B42}"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180389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2820E-0FD5-44D7-AE0D-1D5150EF1B42}"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CCABD-EDC2-47C7-9D42-E215F9E9CED6}" type="slidenum">
              <a:rPr lang="en-US" smtClean="0"/>
              <a:t>‹#›</a:t>
            </a:fld>
            <a:endParaRPr lang="en-US"/>
          </a:p>
        </p:txBody>
      </p:sp>
    </p:spTree>
    <p:extLst>
      <p:ext uri="{BB962C8B-B14F-4D97-AF65-F5344CB8AC3E}">
        <p14:creationId xmlns:p14="http://schemas.microsoft.com/office/powerpoint/2010/main" val="295898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2820E-0FD5-44D7-AE0D-1D5150EF1B42}" type="datetimeFigureOut">
              <a:rPr lang="en-US" smtClean="0"/>
              <a:t>12/29/2021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CCABD-EDC2-47C7-9D42-E215F9E9CED6}" type="slidenum">
              <a:rPr lang="en-US" smtClean="0"/>
              <a:t>‹#›</a:t>
            </a:fld>
            <a:endParaRPr lang="en-US"/>
          </a:p>
        </p:txBody>
      </p:sp>
    </p:spTree>
    <p:extLst>
      <p:ext uri="{BB962C8B-B14F-4D97-AF65-F5344CB8AC3E}">
        <p14:creationId xmlns:p14="http://schemas.microsoft.com/office/powerpoint/2010/main" val="15996008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3527" y="2123142"/>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413" y="4788281"/>
            <a:ext cx="2853267" cy="2853267"/>
          </a:xfrm>
          <a:prstGeom prst="rect">
            <a:avLst/>
          </a:prstGeom>
        </p:spPr>
      </p:pic>
      <p:sp>
        <p:nvSpPr>
          <p:cNvPr id="7" name="Rectangle 6"/>
          <p:cNvSpPr/>
          <p:nvPr/>
        </p:nvSpPr>
        <p:spPr>
          <a:xfrm>
            <a:off x="6280909" y="2123142"/>
            <a:ext cx="7744373" cy="5607867"/>
          </a:xfrm>
          <a:prstGeom prst="rect">
            <a:avLst/>
          </a:prstGeom>
          <a:noFill/>
        </p:spPr>
        <p:txBody>
          <a:bodyPr wrap="square" lIns="91440" tIns="45720" rIns="91440" bIns="45720">
            <a:spAutoFit/>
          </a:bodyPr>
          <a:lstStyle/>
          <a:p>
            <a:pPr algn="ctr"/>
            <a:r>
              <a:rPr lang="ar-EG" sz="8800" b="1" dirty="0" smtClean="0">
                <a:solidFill>
                  <a:srgbClr val="00B0F0"/>
                </a:solidFill>
                <a:cs typeface="Sultan bold" pitchFamily="2" charset="-78"/>
              </a:rPr>
              <a:t>رؤسـاء </a:t>
            </a:r>
          </a:p>
          <a:p>
            <a:pPr algn="ctr"/>
            <a:r>
              <a:rPr lang="ar-EG" sz="8800" b="1" dirty="0" smtClean="0">
                <a:solidFill>
                  <a:srgbClr val="00B0F0"/>
                </a:solidFill>
                <a:cs typeface="Sultan bold" pitchFamily="2" charset="-78"/>
              </a:rPr>
              <a:t>مجلـس </a:t>
            </a:r>
          </a:p>
          <a:p>
            <a:pPr algn="ctr"/>
            <a:r>
              <a:rPr lang="ar-EG" sz="8800" b="1" dirty="0" smtClean="0">
                <a:solidFill>
                  <a:srgbClr val="00B0F0"/>
                </a:solidFill>
                <a:cs typeface="Sultan bold" pitchFamily="2" charset="-78"/>
              </a:rPr>
              <a:t>الإدارة </a:t>
            </a:r>
          </a:p>
          <a:p>
            <a:pPr algn="ctr"/>
            <a:endParaRPr lang="en-US" sz="8800" b="1" dirty="0">
              <a:solidFill>
                <a:srgbClr val="00B0F0"/>
              </a:solidFill>
              <a:cs typeface="Sultan bold" pitchFamily="2"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885" y="1029405"/>
            <a:ext cx="2787138" cy="2397679"/>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568" y="1051163"/>
            <a:ext cx="2787138" cy="2397679"/>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35" y="1029405"/>
            <a:ext cx="2787138" cy="2397679"/>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35" y="3448840"/>
            <a:ext cx="2787138" cy="2397679"/>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162" y="3448840"/>
            <a:ext cx="2787138" cy="2397679"/>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479" y="3427084"/>
            <a:ext cx="2787138" cy="2397679"/>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2158" y="1268448"/>
            <a:ext cx="2255221" cy="1906722"/>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5301" y="1251515"/>
            <a:ext cx="2384284" cy="1957519"/>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010" y="1251515"/>
            <a:ext cx="2269066" cy="1957518"/>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2179" y="3695931"/>
            <a:ext cx="2235200" cy="1893851"/>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43188" y="3678998"/>
            <a:ext cx="2183047" cy="1893851"/>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1884" y="3688646"/>
            <a:ext cx="2219621" cy="1918065"/>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45706" y="134471"/>
            <a:ext cx="2021229" cy="2084294"/>
          </a:xfrm>
          <a:prstGeom prst="rect">
            <a:avLst/>
          </a:prstGeom>
        </p:spPr>
      </p:pic>
    </p:spTree>
    <p:extLst>
      <p:ext uri="{BB962C8B-B14F-4D97-AF65-F5344CB8AC3E}">
        <p14:creationId xmlns:p14="http://schemas.microsoft.com/office/powerpoint/2010/main" val="2624596871"/>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1000"/>
                                  </p:iterate>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wd">
                                    <p:tmAbs val="1000"/>
                                  </p:iterate>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iterate type="wd">
                                    <p:tmAbs val="1000"/>
                                  </p:iterate>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0.18802 0.00069 L 1.11022E-16 0 " pathEditMode="relative" rAng="0" ptsTypes="AA">
                                      <p:cBhvr>
                                        <p:cTn id="13" dur="2000" fill="hold"/>
                                        <p:tgtEl>
                                          <p:spTgt spid="9"/>
                                        </p:tgtEl>
                                        <p:attrNameLst>
                                          <p:attrName>ppt_x</p:attrName>
                                          <p:attrName>ppt_y</p:attrName>
                                        </p:attrNameLst>
                                      </p:cBhvr>
                                      <p:rCtr x="-9401" y="-46"/>
                                    </p:animMotion>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0.26914 0.2081 L 0.06693 0.19861 " pathEditMode="relative" rAng="0" ptsTypes="AA">
                                      <p:cBhvr>
                                        <p:cTn id="16" dur="2000" fill="hold"/>
                                        <p:tgtEl>
                                          <p:spTgt spid="10"/>
                                        </p:tgtEl>
                                        <p:attrNameLst>
                                          <p:attrName>ppt_x</p:attrName>
                                          <p:attrName>ppt_y</p:attrName>
                                        </p:attrNameLst>
                                      </p:cBhvr>
                                      <p:rCtr x="-10117"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251585" y="752436"/>
            <a:ext cx="6022803" cy="923330"/>
          </a:xfrm>
          <a:prstGeom prst="rect">
            <a:avLst/>
          </a:prstGeom>
          <a:noFill/>
        </p:spPr>
        <p:txBody>
          <a:bodyPr wrap="none" lIns="91440" tIns="45720" rIns="91440" bIns="45720">
            <a:spAutoFit/>
          </a:bodyPr>
          <a:lstStyle/>
          <a:p>
            <a:pPr algn="ctr"/>
            <a:r>
              <a:rPr lang="ar-EG" sz="5400" dirty="0">
                <a:cs typeface="Sultan bold" pitchFamily="2" charset="-78"/>
              </a:rPr>
              <a:t>المرحوم الأستاذ / زكي حسن </a:t>
            </a:r>
            <a:endParaRPr lang="en-US" sz="5400" dirty="0">
              <a:cs typeface="Sultan bold" pitchFamily="2" charset="-78"/>
            </a:endParaRPr>
          </a:p>
        </p:txBody>
      </p:sp>
      <p:sp>
        <p:nvSpPr>
          <p:cNvPr id="7" name="Rectangle 6"/>
          <p:cNvSpPr/>
          <p:nvPr/>
        </p:nvSpPr>
        <p:spPr>
          <a:xfrm>
            <a:off x="918129" y="1919677"/>
            <a:ext cx="6567168" cy="646331"/>
          </a:xfrm>
          <a:prstGeom prst="rect">
            <a:avLst/>
          </a:prstGeom>
          <a:noFill/>
        </p:spPr>
        <p:txBody>
          <a:bodyPr wrap="square" lIns="91440" tIns="45720" rIns="91440" bIns="45720">
            <a:spAutoFit/>
          </a:bodyPr>
          <a:lstStyle/>
          <a:p>
            <a:pPr rtl="1"/>
            <a:r>
              <a:rPr lang="ar-EG" sz="3600" dirty="0">
                <a:cs typeface="Sultan bold" pitchFamily="2" charset="-78"/>
              </a:rPr>
              <a:t>ثاني رئيس لجمعية المحاسبين والمراجعين المصرية</a:t>
            </a:r>
            <a:endParaRPr lang="en-US" sz="3600" dirty="0">
              <a:cs typeface="Sultan bold" pitchFamily="2" charset="-78"/>
            </a:endParaRPr>
          </a:p>
        </p:txBody>
      </p:sp>
      <p:sp>
        <p:nvSpPr>
          <p:cNvPr id="8" name="Rectangle 7"/>
          <p:cNvSpPr/>
          <p:nvPr/>
        </p:nvSpPr>
        <p:spPr>
          <a:xfrm>
            <a:off x="406020" y="2907958"/>
            <a:ext cx="6977297" cy="3539430"/>
          </a:xfrm>
          <a:prstGeom prst="rect">
            <a:avLst/>
          </a:prstGeom>
          <a:noFill/>
        </p:spPr>
        <p:txBody>
          <a:bodyPr wrap="square" lIns="91440" tIns="45720" rIns="91440" bIns="45720">
            <a:spAutoFit/>
          </a:bodyPr>
          <a:lstStyle/>
          <a:p>
            <a:pPr algn="just" rtl="1"/>
            <a:r>
              <a:rPr lang="ar-EG" sz="3200" b="1" dirty="0">
                <a:solidFill>
                  <a:srgbClr val="FFC000"/>
                </a:solidFill>
                <a:cs typeface="Sultan bold" pitchFamily="2" charset="-78"/>
              </a:rPr>
              <a:t>كما اختير عضواً بمجلس كلية التجارة جامعة الأزهر وبالإضافة  إلى ذلك فقد رأس العديد من لجان مناقشة رسائل الدكتوراه في المحاسبة والمراجعة بكليات التجارة بالجامعات المصرية . وخلال فترة عمادته لكلية التجارة جامعة الاسكندرية ثم اختياره عضوا في اللجنة التي كلفت عام 1950 بمراجعة واعتماد الأنظمةالمالية لصندوق النقد الدولي التابع للبنك الدولي . </a:t>
            </a:r>
          </a:p>
        </p:txBody>
      </p:sp>
      <p:sp>
        <p:nvSpPr>
          <p:cNvPr id="11" name="Rectangle 10"/>
          <p:cNvSpPr/>
          <p:nvPr/>
        </p:nvSpPr>
        <p:spPr>
          <a:xfrm>
            <a:off x="8166119" y="5285606"/>
            <a:ext cx="3195105" cy="523220"/>
          </a:xfrm>
          <a:prstGeom prst="rect">
            <a:avLst/>
          </a:prstGeom>
          <a:noFill/>
        </p:spPr>
        <p:txBody>
          <a:bodyPr wrap="none" lIns="91440" tIns="45720" rIns="91440" bIns="45720">
            <a:spAutoFit/>
          </a:bodyPr>
          <a:lstStyle/>
          <a:p>
            <a:pPr algn="ctr"/>
            <a:r>
              <a:rPr lang="ar-EG" sz="2800" dirty="0">
                <a:solidFill>
                  <a:srgbClr val="FFC000"/>
                </a:solidFill>
                <a:cs typeface="Sultan bold" pitchFamily="2" charset="-78"/>
              </a:rPr>
              <a:t>من عام 1961 حتى عام </a:t>
            </a:r>
            <a:r>
              <a:rPr lang="ar-EG" sz="2800" dirty="0" smtClean="0">
                <a:solidFill>
                  <a:srgbClr val="FFC000"/>
                </a:solidFill>
                <a:cs typeface="Sultan bold" pitchFamily="2" charset="-78"/>
              </a:rPr>
              <a:t>1974</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098" y="752436"/>
            <a:ext cx="2991146" cy="384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464623605"/>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4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24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251585" y="752436"/>
            <a:ext cx="6022803" cy="923330"/>
          </a:xfrm>
          <a:prstGeom prst="rect">
            <a:avLst/>
          </a:prstGeom>
          <a:noFill/>
        </p:spPr>
        <p:txBody>
          <a:bodyPr wrap="none" lIns="91440" tIns="45720" rIns="91440" bIns="45720">
            <a:spAutoFit/>
          </a:bodyPr>
          <a:lstStyle/>
          <a:p>
            <a:pPr algn="ctr"/>
            <a:r>
              <a:rPr lang="ar-EG" sz="5400" dirty="0">
                <a:cs typeface="Sultan bold" pitchFamily="2" charset="-78"/>
              </a:rPr>
              <a:t>المرحوم الأستاذ / زكي حسن </a:t>
            </a:r>
            <a:endParaRPr lang="en-US" sz="5400" dirty="0">
              <a:cs typeface="Sultan bold" pitchFamily="2" charset="-78"/>
            </a:endParaRPr>
          </a:p>
        </p:txBody>
      </p:sp>
      <p:sp>
        <p:nvSpPr>
          <p:cNvPr id="7" name="Rectangle 6"/>
          <p:cNvSpPr/>
          <p:nvPr/>
        </p:nvSpPr>
        <p:spPr>
          <a:xfrm>
            <a:off x="918129" y="1919677"/>
            <a:ext cx="6567168" cy="646331"/>
          </a:xfrm>
          <a:prstGeom prst="rect">
            <a:avLst/>
          </a:prstGeom>
          <a:noFill/>
        </p:spPr>
        <p:txBody>
          <a:bodyPr wrap="square" lIns="91440" tIns="45720" rIns="91440" bIns="45720">
            <a:spAutoFit/>
          </a:bodyPr>
          <a:lstStyle/>
          <a:p>
            <a:pPr rtl="1"/>
            <a:r>
              <a:rPr lang="ar-EG" sz="3600" dirty="0">
                <a:cs typeface="Sultan bold" pitchFamily="2" charset="-78"/>
              </a:rPr>
              <a:t>ثاني رئيس لجمعية المحاسبين والمراجعين المصرية</a:t>
            </a:r>
            <a:endParaRPr lang="en-US" sz="3600" dirty="0">
              <a:cs typeface="Sultan bold" pitchFamily="2" charset="-78"/>
            </a:endParaRPr>
          </a:p>
        </p:txBody>
      </p:sp>
      <p:sp>
        <p:nvSpPr>
          <p:cNvPr id="8" name="Rectangle 7"/>
          <p:cNvSpPr/>
          <p:nvPr/>
        </p:nvSpPr>
        <p:spPr>
          <a:xfrm>
            <a:off x="406020" y="2907958"/>
            <a:ext cx="6977297" cy="2062103"/>
          </a:xfrm>
          <a:prstGeom prst="rect">
            <a:avLst/>
          </a:prstGeom>
          <a:noFill/>
        </p:spPr>
        <p:txBody>
          <a:bodyPr wrap="square" lIns="91440" tIns="45720" rIns="91440" bIns="45720">
            <a:spAutoFit/>
          </a:bodyPr>
          <a:lstStyle/>
          <a:p>
            <a:pPr algn="just" rtl="1"/>
            <a:r>
              <a:rPr lang="ar-EG" sz="3200" b="1" dirty="0">
                <a:solidFill>
                  <a:srgbClr val="FFC000"/>
                </a:solidFill>
                <a:cs typeface="Sultan bold" pitchFamily="2" charset="-78"/>
              </a:rPr>
              <a:t>وقد اشترك المرحوم زكي حسن ( مع المرحوم عبد المقصود باشا أحمد ) في تأسيس جمعية المحاسبين والمراجعين عام 1946 وعمل نائباً للرئيس ثم رئيساً للجمعية لمدة ثلاثين سنة متصلة </a:t>
            </a:r>
          </a:p>
        </p:txBody>
      </p:sp>
      <p:sp>
        <p:nvSpPr>
          <p:cNvPr id="11" name="Rectangle 10"/>
          <p:cNvSpPr/>
          <p:nvPr/>
        </p:nvSpPr>
        <p:spPr>
          <a:xfrm>
            <a:off x="8166119" y="5285606"/>
            <a:ext cx="3195105" cy="523220"/>
          </a:xfrm>
          <a:prstGeom prst="rect">
            <a:avLst/>
          </a:prstGeom>
          <a:noFill/>
        </p:spPr>
        <p:txBody>
          <a:bodyPr wrap="none" lIns="91440" tIns="45720" rIns="91440" bIns="45720">
            <a:spAutoFit/>
          </a:bodyPr>
          <a:lstStyle/>
          <a:p>
            <a:pPr algn="ctr"/>
            <a:r>
              <a:rPr lang="ar-EG" sz="2800" dirty="0">
                <a:solidFill>
                  <a:srgbClr val="FFC000"/>
                </a:solidFill>
                <a:cs typeface="Sultan bold" pitchFamily="2" charset="-78"/>
              </a:rPr>
              <a:t>من عام 1961 حتى عام </a:t>
            </a:r>
            <a:r>
              <a:rPr lang="ar-EG" sz="2800" dirty="0" smtClean="0">
                <a:solidFill>
                  <a:srgbClr val="FFC000"/>
                </a:solidFill>
                <a:cs typeface="Sultan bold" pitchFamily="2" charset="-78"/>
              </a:rPr>
              <a:t>1974</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098" y="752436"/>
            <a:ext cx="2991146" cy="384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4203000003"/>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58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78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251585" y="752436"/>
            <a:ext cx="6022803" cy="923330"/>
          </a:xfrm>
          <a:prstGeom prst="rect">
            <a:avLst/>
          </a:prstGeom>
          <a:noFill/>
        </p:spPr>
        <p:txBody>
          <a:bodyPr wrap="none" lIns="91440" tIns="45720" rIns="91440" bIns="45720">
            <a:spAutoFit/>
          </a:bodyPr>
          <a:lstStyle/>
          <a:p>
            <a:pPr algn="ctr"/>
            <a:r>
              <a:rPr lang="ar-EG" sz="5400" dirty="0">
                <a:cs typeface="Sultan bold" pitchFamily="2" charset="-78"/>
              </a:rPr>
              <a:t>المرحوم الأستاذ / زكي حسن </a:t>
            </a:r>
            <a:endParaRPr lang="en-US" sz="5400" dirty="0">
              <a:cs typeface="Sultan bold" pitchFamily="2" charset="-78"/>
            </a:endParaRPr>
          </a:p>
        </p:txBody>
      </p:sp>
      <p:sp>
        <p:nvSpPr>
          <p:cNvPr id="7" name="Rectangle 6"/>
          <p:cNvSpPr/>
          <p:nvPr/>
        </p:nvSpPr>
        <p:spPr>
          <a:xfrm>
            <a:off x="918129" y="1919677"/>
            <a:ext cx="6567168" cy="646331"/>
          </a:xfrm>
          <a:prstGeom prst="rect">
            <a:avLst/>
          </a:prstGeom>
          <a:noFill/>
        </p:spPr>
        <p:txBody>
          <a:bodyPr wrap="square" lIns="91440" tIns="45720" rIns="91440" bIns="45720">
            <a:spAutoFit/>
          </a:bodyPr>
          <a:lstStyle/>
          <a:p>
            <a:pPr rtl="1"/>
            <a:r>
              <a:rPr lang="ar-EG" sz="3600" dirty="0">
                <a:cs typeface="Sultan bold" pitchFamily="2" charset="-78"/>
              </a:rPr>
              <a:t>ثاني رئيس لجمعية المحاسبين والمراجعين المصرية</a:t>
            </a:r>
            <a:endParaRPr lang="en-US" sz="3600" dirty="0">
              <a:cs typeface="Sultan bold" pitchFamily="2" charset="-78"/>
            </a:endParaRPr>
          </a:p>
        </p:txBody>
      </p:sp>
      <p:sp>
        <p:nvSpPr>
          <p:cNvPr id="8" name="Rectangle 7"/>
          <p:cNvSpPr/>
          <p:nvPr/>
        </p:nvSpPr>
        <p:spPr>
          <a:xfrm>
            <a:off x="406020" y="2907958"/>
            <a:ext cx="6977297" cy="3046988"/>
          </a:xfrm>
          <a:prstGeom prst="rect">
            <a:avLst/>
          </a:prstGeom>
          <a:noFill/>
        </p:spPr>
        <p:txBody>
          <a:bodyPr wrap="square" lIns="91440" tIns="45720" rIns="91440" bIns="45720">
            <a:spAutoFit/>
          </a:bodyPr>
          <a:lstStyle/>
          <a:p>
            <a:pPr algn="just" rtl="1"/>
            <a:r>
              <a:rPr lang="ar-EG" sz="3200" b="1" dirty="0">
                <a:solidFill>
                  <a:srgbClr val="FFC000"/>
                </a:solidFill>
                <a:cs typeface="Sultan bold" pitchFamily="2" charset="-78"/>
              </a:rPr>
              <a:t>وبالنسبة للجانب المهني فإن المرحوم زكي حسن هو من أوائل المصريين المزاولين لمهنة المحاسبة والمراجعة حيث أسس أول مكتب محاسبة مصري عام 1942 منافساً للمكاتب </a:t>
            </a:r>
            <a:r>
              <a:rPr lang="ar-EG" sz="3200" b="1" dirty="0" smtClean="0">
                <a:solidFill>
                  <a:srgbClr val="FFC000"/>
                </a:solidFill>
                <a:cs typeface="Sultan bold" pitchFamily="2" charset="-78"/>
              </a:rPr>
              <a:t>الإنـجليزية </a:t>
            </a:r>
            <a:r>
              <a:rPr lang="ar-EG" sz="3200" b="1" dirty="0">
                <a:solidFill>
                  <a:srgbClr val="FFC000"/>
                </a:solidFill>
                <a:cs typeface="Sultan bold" pitchFamily="2" charset="-78"/>
              </a:rPr>
              <a:t>التي كانت تزاول المهنة في مصر في ذلك الوقت . وقد تطور ذلك المكتب منذ ذلك الحين حتى أصبح كبرى المؤسسات المهنية في مصر والعالم العربي . </a:t>
            </a:r>
          </a:p>
        </p:txBody>
      </p:sp>
      <p:sp>
        <p:nvSpPr>
          <p:cNvPr id="11" name="Rectangle 10"/>
          <p:cNvSpPr/>
          <p:nvPr/>
        </p:nvSpPr>
        <p:spPr>
          <a:xfrm>
            <a:off x="8166119" y="5285606"/>
            <a:ext cx="3195105" cy="523220"/>
          </a:xfrm>
          <a:prstGeom prst="rect">
            <a:avLst/>
          </a:prstGeom>
          <a:noFill/>
        </p:spPr>
        <p:txBody>
          <a:bodyPr wrap="none" lIns="91440" tIns="45720" rIns="91440" bIns="45720">
            <a:spAutoFit/>
          </a:bodyPr>
          <a:lstStyle/>
          <a:p>
            <a:pPr algn="ctr"/>
            <a:r>
              <a:rPr lang="ar-EG" sz="2800" dirty="0">
                <a:solidFill>
                  <a:srgbClr val="FFC000"/>
                </a:solidFill>
                <a:cs typeface="Sultan bold" pitchFamily="2" charset="-78"/>
              </a:rPr>
              <a:t>من عام 1961 حتى عام </a:t>
            </a:r>
            <a:r>
              <a:rPr lang="ar-EG" sz="2800" dirty="0" smtClean="0">
                <a:solidFill>
                  <a:srgbClr val="FFC000"/>
                </a:solidFill>
                <a:cs typeface="Sultan bold" pitchFamily="2" charset="-78"/>
              </a:rPr>
              <a:t>1974</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098" y="752436"/>
            <a:ext cx="2991146" cy="384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87064912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4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24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251585" y="752436"/>
            <a:ext cx="6022803" cy="923330"/>
          </a:xfrm>
          <a:prstGeom prst="rect">
            <a:avLst/>
          </a:prstGeom>
          <a:noFill/>
        </p:spPr>
        <p:txBody>
          <a:bodyPr wrap="none" lIns="91440" tIns="45720" rIns="91440" bIns="45720">
            <a:spAutoFit/>
          </a:bodyPr>
          <a:lstStyle/>
          <a:p>
            <a:pPr algn="ctr"/>
            <a:r>
              <a:rPr lang="ar-EG" sz="5400" dirty="0">
                <a:cs typeface="Sultan bold" pitchFamily="2" charset="-78"/>
              </a:rPr>
              <a:t>المرحوم الأستاذ / زكي حسن </a:t>
            </a:r>
            <a:endParaRPr lang="en-US" sz="5400" dirty="0">
              <a:cs typeface="Sultan bold" pitchFamily="2" charset="-78"/>
            </a:endParaRPr>
          </a:p>
        </p:txBody>
      </p:sp>
      <p:sp>
        <p:nvSpPr>
          <p:cNvPr id="7" name="Rectangle 6"/>
          <p:cNvSpPr/>
          <p:nvPr/>
        </p:nvSpPr>
        <p:spPr>
          <a:xfrm>
            <a:off x="918129" y="1919677"/>
            <a:ext cx="6567168" cy="646331"/>
          </a:xfrm>
          <a:prstGeom prst="rect">
            <a:avLst/>
          </a:prstGeom>
          <a:noFill/>
        </p:spPr>
        <p:txBody>
          <a:bodyPr wrap="square" lIns="91440" tIns="45720" rIns="91440" bIns="45720">
            <a:spAutoFit/>
          </a:bodyPr>
          <a:lstStyle/>
          <a:p>
            <a:pPr rtl="1"/>
            <a:r>
              <a:rPr lang="ar-EG" sz="3600" dirty="0">
                <a:cs typeface="Sultan bold" pitchFamily="2" charset="-78"/>
              </a:rPr>
              <a:t>ثاني رئيس لجمعية المحاسبين والمراجعين المصرية</a:t>
            </a:r>
            <a:endParaRPr lang="en-US" sz="3600" dirty="0">
              <a:cs typeface="Sultan bold" pitchFamily="2" charset="-78"/>
            </a:endParaRPr>
          </a:p>
        </p:txBody>
      </p:sp>
      <p:sp>
        <p:nvSpPr>
          <p:cNvPr id="8" name="Rectangle 7"/>
          <p:cNvSpPr/>
          <p:nvPr/>
        </p:nvSpPr>
        <p:spPr>
          <a:xfrm>
            <a:off x="406020" y="2907958"/>
            <a:ext cx="6977297" cy="3046988"/>
          </a:xfrm>
          <a:prstGeom prst="rect">
            <a:avLst/>
          </a:prstGeom>
          <a:noFill/>
        </p:spPr>
        <p:txBody>
          <a:bodyPr wrap="square" lIns="91440" tIns="45720" rIns="91440" bIns="45720">
            <a:spAutoFit/>
          </a:bodyPr>
          <a:lstStyle/>
          <a:p>
            <a:pPr algn="just" rtl="1"/>
            <a:r>
              <a:rPr lang="ar-EG" sz="3200" b="1" dirty="0">
                <a:solidFill>
                  <a:srgbClr val="FFC000"/>
                </a:solidFill>
                <a:cs typeface="Sultan bold" pitchFamily="2" charset="-78"/>
              </a:rPr>
              <a:t>والمرحوم زكي حسن هو أول مصري يعين مراقباً لحسابات بنك مصر والبنك الأهلي المصري عام 1956 وذلك بعد تمصير مهنة المحاسبة والمراجعة ، كما عمل مراقباً لحسابات البنك المركزي المصري من عام 1963 وحتى عام 1975 وعين رئيساً لأول لجنة دائمة شكلها محافظ البنك المركزي لوضع المعايير المحاسبية للبنوك العاملة في مصر . </a:t>
            </a:r>
          </a:p>
        </p:txBody>
      </p:sp>
      <p:sp>
        <p:nvSpPr>
          <p:cNvPr id="11" name="Rectangle 10"/>
          <p:cNvSpPr/>
          <p:nvPr/>
        </p:nvSpPr>
        <p:spPr>
          <a:xfrm>
            <a:off x="8166119" y="5285606"/>
            <a:ext cx="3195105" cy="523220"/>
          </a:xfrm>
          <a:prstGeom prst="rect">
            <a:avLst/>
          </a:prstGeom>
          <a:noFill/>
        </p:spPr>
        <p:txBody>
          <a:bodyPr wrap="none" lIns="91440" tIns="45720" rIns="91440" bIns="45720">
            <a:spAutoFit/>
          </a:bodyPr>
          <a:lstStyle/>
          <a:p>
            <a:pPr algn="ctr"/>
            <a:r>
              <a:rPr lang="ar-EG" sz="2800" dirty="0">
                <a:solidFill>
                  <a:srgbClr val="FFC000"/>
                </a:solidFill>
                <a:cs typeface="Sultan bold" pitchFamily="2" charset="-78"/>
              </a:rPr>
              <a:t>من عام 1961 حتى عام </a:t>
            </a:r>
            <a:r>
              <a:rPr lang="ar-EG" sz="2800" dirty="0" smtClean="0">
                <a:solidFill>
                  <a:srgbClr val="FFC000"/>
                </a:solidFill>
                <a:cs typeface="Sultan bold" pitchFamily="2" charset="-78"/>
              </a:rPr>
              <a:t>1974</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098" y="752436"/>
            <a:ext cx="2991146" cy="384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11630599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4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24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251585" y="752436"/>
            <a:ext cx="6022803" cy="923330"/>
          </a:xfrm>
          <a:prstGeom prst="rect">
            <a:avLst/>
          </a:prstGeom>
          <a:noFill/>
        </p:spPr>
        <p:txBody>
          <a:bodyPr wrap="none" lIns="91440" tIns="45720" rIns="91440" bIns="45720">
            <a:spAutoFit/>
          </a:bodyPr>
          <a:lstStyle/>
          <a:p>
            <a:pPr algn="ctr"/>
            <a:r>
              <a:rPr lang="ar-EG" sz="5400" dirty="0">
                <a:cs typeface="Sultan bold" pitchFamily="2" charset="-78"/>
              </a:rPr>
              <a:t>المرحوم الأستاذ / زكي حسن </a:t>
            </a:r>
            <a:endParaRPr lang="en-US" sz="5400" dirty="0">
              <a:cs typeface="Sultan bold" pitchFamily="2" charset="-78"/>
            </a:endParaRPr>
          </a:p>
        </p:txBody>
      </p:sp>
      <p:sp>
        <p:nvSpPr>
          <p:cNvPr id="7" name="Rectangle 6"/>
          <p:cNvSpPr/>
          <p:nvPr/>
        </p:nvSpPr>
        <p:spPr>
          <a:xfrm>
            <a:off x="918129" y="1919677"/>
            <a:ext cx="6567168" cy="646331"/>
          </a:xfrm>
          <a:prstGeom prst="rect">
            <a:avLst/>
          </a:prstGeom>
          <a:noFill/>
        </p:spPr>
        <p:txBody>
          <a:bodyPr wrap="square" lIns="91440" tIns="45720" rIns="91440" bIns="45720">
            <a:spAutoFit/>
          </a:bodyPr>
          <a:lstStyle/>
          <a:p>
            <a:pPr rtl="1"/>
            <a:r>
              <a:rPr lang="ar-EG" sz="3600" dirty="0">
                <a:cs typeface="Sultan bold" pitchFamily="2" charset="-78"/>
              </a:rPr>
              <a:t>ثاني رئيس لجمعية المحاسبين والمراجعين المصرية</a:t>
            </a:r>
            <a:endParaRPr lang="en-US" sz="3600" dirty="0">
              <a:cs typeface="Sultan bold" pitchFamily="2" charset="-78"/>
            </a:endParaRPr>
          </a:p>
        </p:txBody>
      </p:sp>
      <p:sp>
        <p:nvSpPr>
          <p:cNvPr id="8" name="Rectangle 7"/>
          <p:cNvSpPr/>
          <p:nvPr/>
        </p:nvSpPr>
        <p:spPr>
          <a:xfrm>
            <a:off x="406020" y="2907958"/>
            <a:ext cx="6977297" cy="3046988"/>
          </a:xfrm>
          <a:prstGeom prst="rect">
            <a:avLst/>
          </a:prstGeom>
          <a:noFill/>
        </p:spPr>
        <p:txBody>
          <a:bodyPr wrap="square" lIns="91440" tIns="45720" rIns="91440" bIns="45720">
            <a:spAutoFit/>
          </a:bodyPr>
          <a:lstStyle/>
          <a:p>
            <a:pPr algn="just" rtl="1"/>
            <a:r>
              <a:rPr lang="ar-EG" sz="3200" b="1" dirty="0">
                <a:solidFill>
                  <a:srgbClr val="FFC000"/>
                </a:solidFill>
                <a:cs typeface="Sultan bold" pitchFamily="2" charset="-78"/>
              </a:rPr>
              <a:t>وقد شارك المرحوم زكي حسن – بصفة أساسية في وضع العديد من القوانين التي كانت تحكم النشاط الاقتصادي في ذلك الوقت ومنها قانون الضرائب رقم 14 لسنة 1939 وقانون الضريبة العامة على الإيراد رقم 99 لسنة 1949 وقانون تنظيم مهنة المحاسبة والمراجعة رقم 133 لسنة 1951 وقانون الشركات المساهمة رقم 26 لسنة 1954 . </a:t>
            </a:r>
          </a:p>
        </p:txBody>
      </p:sp>
      <p:sp>
        <p:nvSpPr>
          <p:cNvPr id="11" name="Rectangle 10"/>
          <p:cNvSpPr/>
          <p:nvPr/>
        </p:nvSpPr>
        <p:spPr>
          <a:xfrm>
            <a:off x="8166119" y="5285606"/>
            <a:ext cx="3195105" cy="523220"/>
          </a:xfrm>
          <a:prstGeom prst="rect">
            <a:avLst/>
          </a:prstGeom>
          <a:noFill/>
        </p:spPr>
        <p:txBody>
          <a:bodyPr wrap="none" lIns="91440" tIns="45720" rIns="91440" bIns="45720">
            <a:spAutoFit/>
          </a:bodyPr>
          <a:lstStyle/>
          <a:p>
            <a:pPr algn="ctr"/>
            <a:r>
              <a:rPr lang="ar-EG" sz="2800" dirty="0">
                <a:solidFill>
                  <a:srgbClr val="FFC000"/>
                </a:solidFill>
                <a:cs typeface="Sultan bold" pitchFamily="2" charset="-78"/>
              </a:rPr>
              <a:t>من عام 1961 حتى عام 1976</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098" y="752436"/>
            <a:ext cx="2991146" cy="384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26397223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6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26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251585" y="752436"/>
            <a:ext cx="6022803" cy="923330"/>
          </a:xfrm>
          <a:prstGeom prst="rect">
            <a:avLst/>
          </a:prstGeom>
          <a:noFill/>
        </p:spPr>
        <p:txBody>
          <a:bodyPr wrap="none" lIns="91440" tIns="45720" rIns="91440" bIns="45720">
            <a:spAutoFit/>
          </a:bodyPr>
          <a:lstStyle/>
          <a:p>
            <a:pPr algn="ctr"/>
            <a:r>
              <a:rPr lang="ar-EG" sz="5400" dirty="0">
                <a:cs typeface="Sultan bold" pitchFamily="2" charset="-78"/>
              </a:rPr>
              <a:t>المرحوم الأستاذ / زكي حسن </a:t>
            </a:r>
            <a:endParaRPr lang="en-US" sz="5400" dirty="0">
              <a:cs typeface="Sultan bold" pitchFamily="2" charset="-78"/>
            </a:endParaRPr>
          </a:p>
        </p:txBody>
      </p:sp>
      <p:sp>
        <p:nvSpPr>
          <p:cNvPr id="7" name="Rectangle 6"/>
          <p:cNvSpPr/>
          <p:nvPr/>
        </p:nvSpPr>
        <p:spPr>
          <a:xfrm>
            <a:off x="918129" y="1919677"/>
            <a:ext cx="6567168" cy="646331"/>
          </a:xfrm>
          <a:prstGeom prst="rect">
            <a:avLst/>
          </a:prstGeom>
          <a:noFill/>
        </p:spPr>
        <p:txBody>
          <a:bodyPr wrap="square" lIns="91440" tIns="45720" rIns="91440" bIns="45720">
            <a:spAutoFit/>
          </a:bodyPr>
          <a:lstStyle/>
          <a:p>
            <a:pPr rtl="1"/>
            <a:r>
              <a:rPr lang="ar-EG" sz="3600" dirty="0">
                <a:cs typeface="Sultan bold" pitchFamily="2" charset="-78"/>
              </a:rPr>
              <a:t>ثاني رئيس لجمعية المحاسبين والمراجعين المصرية</a:t>
            </a:r>
            <a:endParaRPr lang="en-US" sz="3600" dirty="0">
              <a:cs typeface="Sultan bold" pitchFamily="2" charset="-78"/>
            </a:endParaRPr>
          </a:p>
        </p:txBody>
      </p:sp>
      <p:sp>
        <p:nvSpPr>
          <p:cNvPr id="8" name="Rectangle 7"/>
          <p:cNvSpPr/>
          <p:nvPr/>
        </p:nvSpPr>
        <p:spPr>
          <a:xfrm>
            <a:off x="406020" y="2907958"/>
            <a:ext cx="6977297" cy="2554545"/>
          </a:xfrm>
          <a:prstGeom prst="rect">
            <a:avLst/>
          </a:prstGeom>
          <a:noFill/>
        </p:spPr>
        <p:txBody>
          <a:bodyPr wrap="square" lIns="91440" tIns="45720" rIns="91440" bIns="45720">
            <a:spAutoFit/>
          </a:bodyPr>
          <a:lstStyle/>
          <a:p>
            <a:pPr algn="just" rtl="1"/>
            <a:r>
              <a:rPr lang="ar-EG" sz="3200" b="1" dirty="0">
                <a:solidFill>
                  <a:srgbClr val="FFC000"/>
                </a:solidFill>
                <a:cs typeface="Sultan bold" pitchFamily="2" charset="-78"/>
              </a:rPr>
              <a:t>وقد توفى الأستاذ زكي حسن إلى رحمة الله عام 1976 بعد حياة حافلة كان فيها مثلاً أعلى للسلوك المهني والعطاء والنزاهة والسماحة والتواضع وعزة النفس ، وسوف يرتبط تاريخ وتطور مهنة المحاسبة والمراجعة في مصر دائماً بإسمه وأعماله .</a:t>
            </a:r>
          </a:p>
        </p:txBody>
      </p:sp>
      <p:sp>
        <p:nvSpPr>
          <p:cNvPr id="11" name="Rectangle 10"/>
          <p:cNvSpPr/>
          <p:nvPr/>
        </p:nvSpPr>
        <p:spPr>
          <a:xfrm>
            <a:off x="8166119" y="5285606"/>
            <a:ext cx="3195105" cy="523220"/>
          </a:xfrm>
          <a:prstGeom prst="rect">
            <a:avLst/>
          </a:prstGeom>
          <a:noFill/>
        </p:spPr>
        <p:txBody>
          <a:bodyPr wrap="none" lIns="91440" tIns="45720" rIns="91440" bIns="45720">
            <a:spAutoFit/>
          </a:bodyPr>
          <a:lstStyle/>
          <a:p>
            <a:pPr algn="ctr"/>
            <a:r>
              <a:rPr lang="ar-EG" sz="2800" dirty="0">
                <a:solidFill>
                  <a:srgbClr val="FFC000"/>
                </a:solidFill>
                <a:cs typeface="Sultan bold" pitchFamily="2" charset="-78"/>
              </a:rPr>
              <a:t>من عام 1961 حتى عام </a:t>
            </a:r>
            <a:r>
              <a:rPr lang="ar-EG" sz="2800" dirty="0" smtClean="0">
                <a:solidFill>
                  <a:srgbClr val="FFC000"/>
                </a:solidFill>
                <a:cs typeface="Sultan bold" pitchFamily="2" charset="-78"/>
              </a:rPr>
              <a:t>1974</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098" y="752436"/>
            <a:ext cx="2991146" cy="384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520975711"/>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76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96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96257" y="742408"/>
            <a:ext cx="6587060" cy="707886"/>
          </a:xfrm>
          <a:prstGeom prst="rect">
            <a:avLst/>
          </a:prstGeom>
          <a:noFill/>
        </p:spPr>
        <p:txBody>
          <a:bodyPr wrap="none" lIns="91440" tIns="45720" rIns="91440" bIns="45720">
            <a:spAutoFit/>
          </a:bodyPr>
          <a:lstStyle/>
          <a:p>
            <a:pPr algn="ctr"/>
            <a:r>
              <a:rPr lang="ar-EG" sz="4000" dirty="0">
                <a:cs typeface="Sultan bold" pitchFamily="2" charset="-78"/>
              </a:rPr>
              <a:t>المرحوم الأستاذ / محمد عبد الفتاح إبراهيم </a:t>
            </a:r>
            <a:endParaRPr lang="en-US" sz="40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ثالث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06020" y="2849600"/>
            <a:ext cx="6977297" cy="3539430"/>
          </a:xfrm>
          <a:prstGeom prst="rect">
            <a:avLst/>
          </a:prstGeom>
          <a:noFill/>
        </p:spPr>
        <p:txBody>
          <a:bodyPr wrap="square" lIns="91440" tIns="45720" rIns="91440" bIns="45720">
            <a:spAutoFit/>
          </a:bodyPr>
          <a:lstStyle/>
          <a:p>
            <a:pPr algn="just" rtl="1"/>
            <a:r>
              <a:rPr lang="ar-EG" sz="3200" dirty="0">
                <a:solidFill>
                  <a:srgbClr val="FFFF00"/>
                </a:solidFill>
                <a:cs typeface="Sultan bold" pitchFamily="2" charset="-78"/>
              </a:rPr>
              <a:t>ولد عام 1921 في 28 سبتمبر في مدينة الخرطوم بالسودان ، حصل على بكالوريوس تجارة شعبة محاسبة – جامعة القاهرة عام 1943 ، حصل على ليسانس أداب شعبة اقتصاد جامعة شيفلد </a:t>
            </a:r>
            <a:r>
              <a:rPr lang="ar-EG" sz="3200" dirty="0" smtClean="0">
                <a:solidFill>
                  <a:srgbClr val="FFFF00"/>
                </a:solidFill>
                <a:cs typeface="Sultan bold" pitchFamily="2" charset="-78"/>
              </a:rPr>
              <a:t>بانـجلترا </a:t>
            </a:r>
            <a:r>
              <a:rPr lang="ar-EG" sz="3200" dirty="0">
                <a:solidFill>
                  <a:srgbClr val="FFFF00"/>
                </a:solidFill>
                <a:cs typeface="Sultan bold" pitchFamily="2" charset="-78"/>
              </a:rPr>
              <a:t>عام 1950 ، حصل على زمالة مجمع المحاسبين القانونيين </a:t>
            </a:r>
            <a:r>
              <a:rPr lang="ar-EG" sz="3200" dirty="0" smtClean="0">
                <a:solidFill>
                  <a:srgbClr val="FFFF00"/>
                </a:solidFill>
                <a:cs typeface="Sultan bold" pitchFamily="2" charset="-78"/>
              </a:rPr>
              <a:t>بانـجلترا </a:t>
            </a:r>
            <a:r>
              <a:rPr lang="ar-EG" sz="3200" dirty="0">
                <a:solidFill>
                  <a:srgbClr val="FFFF00"/>
                </a:solidFill>
                <a:cs typeface="Sultan bold" pitchFamily="2" charset="-78"/>
              </a:rPr>
              <a:t>وويلز في نفس العام ، حصل على زمالة جمعية المحاسبية والمراجعين المصرية عام 1954 .</a:t>
            </a:r>
            <a:endParaRPr lang="ar-EG" sz="3200" b="1" dirty="0">
              <a:solidFill>
                <a:srgbClr val="FFFF00"/>
              </a:solidFill>
              <a:cs typeface="Sultan bold" pitchFamily="2" charset="-78"/>
            </a:endParaRPr>
          </a:p>
        </p:txBody>
      </p:sp>
      <p:sp>
        <p:nvSpPr>
          <p:cNvPr id="11" name="Rectangle 10"/>
          <p:cNvSpPr/>
          <p:nvPr/>
        </p:nvSpPr>
        <p:spPr>
          <a:xfrm>
            <a:off x="8186958" y="5285606"/>
            <a:ext cx="3153428"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1974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1991</a:t>
            </a:r>
            <a:endParaRPr lang="en-US" sz="2800" dirty="0">
              <a:solidFill>
                <a:srgbClr val="FFFF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118" y="758774"/>
            <a:ext cx="3195105" cy="3914826"/>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9222102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12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32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96257" y="742408"/>
            <a:ext cx="6587060" cy="707886"/>
          </a:xfrm>
          <a:prstGeom prst="rect">
            <a:avLst/>
          </a:prstGeom>
          <a:noFill/>
        </p:spPr>
        <p:txBody>
          <a:bodyPr wrap="none" lIns="91440" tIns="45720" rIns="91440" bIns="45720">
            <a:spAutoFit/>
          </a:bodyPr>
          <a:lstStyle/>
          <a:p>
            <a:pPr algn="ctr"/>
            <a:r>
              <a:rPr lang="ar-EG" sz="4000" dirty="0">
                <a:cs typeface="Sultan bold" pitchFamily="2" charset="-78"/>
              </a:rPr>
              <a:t>المرحوم الأستاذ / محمد عبد الفتاح إبراهيم </a:t>
            </a:r>
            <a:endParaRPr lang="en-US" sz="40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ثالث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06020" y="2849600"/>
            <a:ext cx="6977297" cy="3046988"/>
          </a:xfrm>
          <a:prstGeom prst="rect">
            <a:avLst/>
          </a:prstGeom>
          <a:noFill/>
        </p:spPr>
        <p:txBody>
          <a:bodyPr wrap="square" lIns="91440" tIns="45720" rIns="91440" bIns="45720">
            <a:spAutoFit/>
          </a:bodyPr>
          <a:lstStyle/>
          <a:p>
            <a:pPr algn="just" rtl="1"/>
            <a:r>
              <a:rPr lang="ar-EG" sz="3200" dirty="0">
                <a:solidFill>
                  <a:srgbClr val="FFFF00"/>
                </a:solidFill>
                <a:cs typeface="Sultan bold" pitchFamily="2" charset="-78"/>
              </a:rPr>
              <a:t>عين وكيلاً أول لوزارة الصناعة والبترول والثروة المعدنية عام 1971 . </a:t>
            </a:r>
            <a:r>
              <a:rPr lang="ar-EG" sz="3200" dirty="0" smtClean="0">
                <a:solidFill>
                  <a:srgbClr val="FFFF00"/>
                </a:solidFill>
                <a:cs typeface="Sultan bold" pitchFamily="2" charset="-78"/>
              </a:rPr>
              <a:t>عين </a:t>
            </a:r>
            <a:r>
              <a:rPr lang="ar-EG" sz="3200" dirty="0">
                <a:solidFill>
                  <a:srgbClr val="FFFF00"/>
                </a:solidFill>
                <a:cs typeface="Sultan bold" pitchFamily="2" charset="-78"/>
              </a:rPr>
              <a:t>وزيراً للمالية في 25/4/1974 ثم وزيراً للتأمينات الاجتماعية في </a:t>
            </a:r>
            <a:r>
              <a:rPr lang="ar-EG" sz="3200" dirty="0" smtClean="0">
                <a:solidFill>
                  <a:srgbClr val="FFFF00"/>
                </a:solidFill>
                <a:cs typeface="Sultan bold" pitchFamily="2" charset="-78"/>
              </a:rPr>
              <a:t>1974 عين </a:t>
            </a:r>
            <a:r>
              <a:rPr lang="ar-EG" sz="3200" dirty="0">
                <a:solidFill>
                  <a:srgbClr val="FFFF00"/>
                </a:solidFill>
                <a:cs typeface="Sultan bold" pitchFamily="2" charset="-78"/>
              </a:rPr>
              <a:t>محافظاً للبنك المركزي المصري في </a:t>
            </a:r>
            <a:r>
              <a:rPr lang="ar-EG" sz="3200" dirty="0" smtClean="0">
                <a:solidFill>
                  <a:srgbClr val="FFFF00"/>
                </a:solidFill>
                <a:cs typeface="Sultan bold" pitchFamily="2" charset="-78"/>
              </a:rPr>
              <a:t>1976 </a:t>
            </a:r>
            <a:r>
              <a:rPr lang="ar-EG" sz="3200" dirty="0">
                <a:solidFill>
                  <a:srgbClr val="FFFF00"/>
                </a:solidFill>
                <a:cs typeface="Sultan bold" pitchFamily="2" charset="-78"/>
              </a:rPr>
              <a:t>، وتم تعينه نائباً لرئيس الوزراء للشئون المالية والاقتصادية ورئيس المجموعة الاقتصادية في عام 1982.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118" y="758774"/>
            <a:ext cx="3195105" cy="3914826"/>
          </a:xfrm>
          <a:prstGeom prst="rect">
            <a:avLst/>
          </a:prstGeom>
        </p:spPr>
      </p:pic>
      <p:sp>
        <p:nvSpPr>
          <p:cNvPr id="13" name="Rectangle 12"/>
          <p:cNvSpPr/>
          <p:nvPr/>
        </p:nvSpPr>
        <p:spPr>
          <a:xfrm>
            <a:off x="8186958" y="5285606"/>
            <a:ext cx="3153428"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1974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1991</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160108282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88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08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96257" y="742408"/>
            <a:ext cx="6587060" cy="707886"/>
          </a:xfrm>
          <a:prstGeom prst="rect">
            <a:avLst/>
          </a:prstGeom>
          <a:noFill/>
        </p:spPr>
        <p:txBody>
          <a:bodyPr wrap="none" lIns="91440" tIns="45720" rIns="91440" bIns="45720">
            <a:spAutoFit/>
          </a:bodyPr>
          <a:lstStyle/>
          <a:p>
            <a:pPr algn="ctr"/>
            <a:r>
              <a:rPr lang="ar-EG" sz="4000" dirty="0">
                <a:cs typeface="Sultan bold" pitchFamily="2" charset="-78"/>
              </a:rPr>
              <a:t>المرحوم الأستاذ / محمد عبد الفتاح إبراهيم </a:t>
            </a:r>
            <a:endParaRPr lang="en-US" sz="40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ثالث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06020" y="2849600"/>
            <a:ext cx="6977297" cy="3046988"/>
          </a:xfrm>
          <a:prstGeom prst="rect">
            <a:avLst/>
          </a:prstGeom>
          <a:noFill/>
        </p:spPr>
        <p:txBody>
          <a:bodyPr wrap="square" lIns="91440" tIns="45720" rIns="91440" bIns="45720">
            <a:spAutoFit/>
          </a:bodyPr>
          <a:lstStyle/>
          <a:p>
            <a:pPr algn="just" rtl="1"/>
            <a:r>
              <a:rPr lang="ar-EG" sz="3200" dirty="0">
                <a:solidFill>
                  <a:srgbClr val="FFFF00"/>
                </a:solidFill>
                <a:cs typeface="Sultan bold" pitchFamily="2" charset="-78"/>
              </a:rPr>
              <a:t>شغل عدة مناصب حتى وفاته منها رئيس جمعية إدارة الأعمال المصرية منذ عام 1975 ، ونائب رئيس جمعية التكاليف المصرية من تاريخ انشائها ، ورئيس جمعية المحاسبين والمراجعين المصرية منذ عام 1974 ، رئيس مجلس إدارة الميكروفيلم لتكنولوجيا النظم منذ عام 1984 ، ونائب رئيس المعهد المصري للتكاليف منذ تاريخ انشائه .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118" y="758774"/>
            <a:ext cx="3195105" cy="3914826"/>
          </a:xfrm>
          <a:prstGeom prst="rect">
            <a:avLst/>
          </a:prstGeom>
        </p:spPr>
      </p:pic>
      <p:sp>
        <p:nvSpPr>
          <p:cNvPr id="13" name="Rectangle 12"/>
          <p:cNvSpPr/>
          <p:nvPr/>
        </p:nvSpPr>
        <p:spPr>
          <a:xfrm>
            <a:off x="8186958" y="5285606"/>
            <a:ext cx="3153428"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1974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1991</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64312983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2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22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96257" y="742408"/>
            <a:ext cx="6587060" cy="707886"/>
          </a:xfrm>
          <a:prstGeom prst="rect">
            <a:avLst/>
          </a:prstGeom>
          <a:noFill/>
        </p:spPr>
        <p:txBody>
          <a:bodyPr wrap="none" lIns="91440" tIns="45720" rIns="91440" bIns="45720">
            <a:spAutoFit/>
          </a:bodyPr>
          <a:lstStyle/>
          <a:p>
            <a:pPr algn="ctr"/>
            <a:r>
              <a:rPr lang="ar-EG" sz="4000" dirty="0">
                <a:cs typeface="Sultan bold" pitchFamily="2" charset="-78"/>
              </a:rPr>
              <a:t>المرحوم الأستاذ / محمد عبد الفتاح إبراهيم </a:t>
            </a:r>
            <a:endParaRPr lang="en-US" sz="40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ثالث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06020" y="2849600"/>
            <a:ext cx="6977297" cy="3539430"/>
          </a:xfrm>
          <a:prstGeom prst="rect">
            <a:avLst/>
          </a:prstGeom>
          <a:noFill/>
        </p:spPr>
        <p:txBody>
          <a:bodyPr wrap="square" lIns="91440" tIns="45720" rIns="91440" bIns="45720">
            <a:spAutoFit/>
          </a:bodyPr>
          <a:lstStyle/>
          <a:p>
            <a:pPr algn="just" rtl="1"/>
            <a:r>
              <a:rPr lang="ar-EG" sz="3200" dirty="0">
                <a:solidFill>
                  <a:srgbClr val="FFFF00"/>
                </a:solidFill>
                <a:cs typeface="Sultan bold" pitchFamily="2" charset="-78"/>
              </a:rPr>
              <a:t>حصل على عدة أوسمة ونياشين منها وسام الاستحقاق عام 1989 ، ووسام العلوم والفنون الطبقة الأولى عام 1983 ، ونوط الامتياز عام 1990 . </a:t>
            </a:r>
          </a:p>
          <a:p>
            <a:pPr algn="just" rtl="1"/>
            <a:r>
              <a:rPr lang="ar-EG" sz="3200" dirty="0">
                <a:solidFill>
                  <a:srgbClr val="FFFF00"/>
                </a:solidFill>
                <a:cs typeface="Sultan bold" pitchFamily="2" charset="-78"/>
              </a:rPr>
              <a:t>شارك في إعداد النظام المحاسبي الموحد وكان عضوا في المجالس القومية المتخصصة منذ عام 1975 وحتى وفاته وعضواً بمجلس الشورى في الفترة من عام 1976 وحتى عام 1982 وله أبحاث مهنية عديدة .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118" y="758774"/>
            <a:ext cx="3195105" cy="3914826"/>
          </a:xfrm>
          <a:prstGeom prst="rect">
            <a:avLst/>
          </a:prstGeom>
        </p:spPr>
      </p:pic>
      <p:sp>
        <p:nvSpPr>
          <p:cNvPr id="13" name="Rectangle 12"/>
          <p:cNvSpPr/>
          <p:nvPr/>
        </p:nvSpPr>
        <p:spPr>
          <a:xfrm>
            <a:off x="8186958" y="5285606"/>
            <a:ext cx="3153428"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1974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1991</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258921235"/>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3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wd">
                                    <p:tmAbs val="200"/>
                                  </p:iterate>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par>
                          <p:cTn id="9" fill="hold">
                            <p:stCondLst>
                              <p:cond delay="6901"/>
                            </p:stCondLst>
                            <p:childTnLst>
                              <p:par>
                                <p:cTn id="10" presetID="42" presetClass="path" presetSubtype="0" accel="50000" decel="50000" fill="hold" nodeType="afterEffect">
                                  <p:stCondLst>
                                    <p:cond delay="0"/>
                                  </p:stCondLst>
                                  <p:childTnLst>
                                    <p:animMotion origin="layout" path="M -0.30677 -0.0375 L -0.78347 -0.04144 " pathEditMode="relative" rAng="0" ptsTypes="AA">
                                      <p:cBhvr>
                                        <p:cTn id="11" dur="2000" fill="hold"/>
                                        <p:tgtEl>
                                          <p:spTgt spid="9"/>
                                        </p:tgtEl>
                                        <p:attrNameLst>
                                          <p:attrName>ppt_x</p:attrName>
                                          <p:attrName>ppt_y</p:attrName>
                                        </p:attrNameLst>
                                      </p:cBhvr>
                                      <p:rCtr x="-23841" y="-208"/>
                                    </p:animMotion>
                                  </p:childTnLst>
                                </p:cTn>
                              </p:par>
                            </p:childTnLst>
                          </p:cTn>
                        </p:par>
                        <p:par>
                          <p:cTn id="12" fill="hold">
                            <p:stCondLst>
                              <p:cond delay="8901"/>
                            </p:stCondLst>
                            <p:childTnLst>
                              <p:par>
                                <p:cTn id="13" presetID="42" presetClass="path" presetSubtype="0" accel="50000" decel="50000" fill="hold" nodeType="afterEffect">
                                  <p:stCondLst>
                                    <p:cond delay="0"/>
                                  </p:stCondLst>
                                  <p:childTnLst>
                                    <p:animMotion origin="layout" path="M -0.2983 -0.01366 L -0.775 -0.0176 " pathEditMode="relative" rAng="0" ptsTypes="AA">
                                      <p:cBhvr>
                                        <p:cTn id="14"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3897"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0473" y="1422967"/>
            <a:ext cx="2853267" cy="2853267"/>
          </a:xfrm>
          <a:prstGeom prst="rect">
            <a:avLst/>
          </a:prstGeom>
        </p:spPr>
      </p:pic>
      <p:sp>
        <p:nvSpPr>
          <p:cNvPr id="6" name="Rectangle 5"/>
          <p:cNvSpPr/>
          <p:nvPr/>
        </p:nvSpPr>
        <p:spPr>
          <a:xfrm>
            <a:off x="615027" y="815493"/>
            <a:ext cx="6449201" cy="923330"/>
          </a:xfrm>
          <a:prstGeom prst="rect">
            <a:avLst/>
          </a:prstGeom>
          <a:noFill/>
        </p:spPr>
        <p:txBody>
          <a:bodyPr wrap="none" lIns="91440" tIns="45720" rIns="91440" bIns="45720">
            <a:spAutoFit/>
          </a:bodyPr>
          <a:lstStyle/>
          <a:p>
            <a:pPr algn="ctr"/>
            <a:r>
              <a:rPr lang="ar-EG" sz="5400" dirty="0">
                <a:cs typeface="Sultan bold" pitchFamily="2" charset="-78"/>
              </a:rPr>
              <a:t>المرحوم عبد المقصود باشا أحمد </a:t>
            </a:r>
            <a:endParaRPr lang="en-US" sz="5400" b="0" cap="none" spc="0" dirty="0">
              <a:ln w="0"/>
              <a:solidFill>
                <a:schemeClr val="tx1"/>
              </a:solidFill>
              <a:effectLst>
                <a:outerShdw blurRad="38100" dist="19050" dir="2700000" algn="tl" rotWithShape="0">
                  <a:schemeClr val="dk1">
                    <a:alpha val="40000"/>
                  </a:schemeClr>
                </a:outerShdw>
              </a:effectLst>
              <a:cs typeface="Sultan bold" pitchFamily="2" charset="-78"/>
            </a:endParaRPr>
          </a:p>
        </p:txBody>
      </p:sp>
      <p:sp>
        <p:nvSpPr>
          <p:cNvPr id="7" name="Rectangle 6"/>
          <p:cNvSpPr/>
          <p:nvPr/>
        </p:nvSpPr>
        <p:spPr>
          <a:xfrm>
            <a:off x="742263" y="2117617"/>
            <a:ext cx="6126480" cy="523220"/>
          </a:xfrm>
          <a:prstGeom prst="rect">
            <a:avLst/>
          </a:prstGeom>
          <a:noFill/>
        </p:spPr>
        <p:txBody>
          <a:bodyPr wrap="square" lIns="91440" tIns="45720" rIns="91440" bIns="45720">
            <a:spAutoFit/>
          </a:bodyPr>
          <a:lstStyle/>
          <a:p>
            <a:pPr algn="ctr"/>
            <a:r>
              <a:rPr lang="ar-EG" sz="2800" dirty="0">
                <a:cs typeface="Sultan bold" pitchFamily="2" charset="-78"/>
              </a:rPr>
              <a:t>مؤسس وأول رئيس لجمعية المحاسبين والمراجعين المصرية </a:t>
            </a:r>
            <a:endParaRPr lang="en-US" sz="2800" dirty="0">
              <a:cs typeface="Sultan bold" pitchFamily="2" charset="-78"/>
            </a:endParaRPr>
          </a:p>
        </p:txBody>
      </p:sp>
      <p:sp>
        <p:nvSpPr>
          <p:cNvPr id="8" name="Rectangle 7"/>
          <p:cNvSpPr/>
          <p:nvPr/>
        </p:nvSpPr>
        <p:spPr>
          <a:xfrm>
            <a:off x="346758" y="3542851"/>
            <a:ext cx="7111999" cy="2800767"/>
          </a:xfrm>
          <a:prstGeom prst="rect">
            <a:avLst/>
          </a:prstGeom>
          <a:noFill/>
        </p:spPr>
        <p:txBody>
          <a:bodyPr wrap="square" lIns="91440" tIns="45720" rIns="91440" bIns="45720">
            <a:spAutoFit/>
          </a:bodyPr>
          <a:lstStyle/>
          <a:p>
            <a:pPr algn="just" rtl="1"/>
            <a:r>
              <a:rPr lang="ar-EG" sz="4400" b="1" dirty="0">
                <a:solidFill>
                  <a:srgbClr val="FFFF00"/>
                </a:solidFill>
                <a:cs typeface="Sultan bold" pitchFamily="2" charset="-78"/>
              </a:rPr>
              <a:t>ولد المرحوم عبد المقصود باشا أحمد في القاهرة عام 1897 ، وتميزت حياته التي امتدت لمدة 92 عاماً بالعديد من </a:t>
            </a:r>
            <a:r>
              <a:rPr lang="ar-EG" sz="4400" b="1" dirty="0" smtClean="0">
                <a:solidFill>
                  <a:srgbClr val="FFFF00"/>
                </a:solidFill>
                <a:cs typeface="Sultan bold" pitchFamily="2" charset="-78"/>
              </a:rPr>
              <a:t>الانـجازات العظيمة </a:t>
            </a:r>
            <a:r>
              <a:rPr lang="ar-EG" sz="4400" b="1" dirty="0">
                <a:solidFill>
                  <a:srgbClr val="FFFF00"/>
                </a:solidFill>
                <a:cs typeface="Sultan bold" pitchFamily="2" charset="-78"/>
              </a:rPr>
              <a:t>. </a:t>
            </a:r>
            <a:endParaRPr lang="en-US" sz="4400" b="1" dirty="0">
              <a:solidFill>
                <a:srgbClr val="FFFF00"/>
              </a:solidFill>
              <a:cs typeface="Sultan bold" pitchFamily="2" charset="-78"/>
            </a:endParaRPr>
          </a:p>
        </p:txBody>
      </p:sp>
      <p:sp>
        <p:nvSpPr>
          <p:cNvPr id="2" name="Rectangle 1"/>
          <p:cNvSpPr/>
          <p:nvPr/>
        </p:nvSpPr>
        <p:spPr>
          <a:xfrm>
            <a:off x="8020984" y="5188604"/>
            <a:ext cx="3191899" cy="523220"/>
          </a:xfrm>
          <a:prstGeom prst="rect">
            <a:avLst/>
          </a:prstGeom>
        </p:spPr>
        <p:txBody>
          <a:bodyPr wrap="none">
            <a:spAutoFit/>
          </a:bodyPr>
          <a:lstStyle/>
          <a:p>
            <a:pPr algn="ctr"/>
            <a:r>
              <a:rPr lang="ar-EG" sz="2800" dirty="0" smtClean="0">
                <a:solidFill>
                  <a:srgbClr val="FFFF00"/>
                </a:solidFill>
                <a:cs typeface="Sultan bold" pitchFamily="2" charset="-78"/>
              </a:rPr>
              <a:t>من عام 1946 حتى عام 1961</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133" y="531133"/>
            <a:ext cx="4061603" cy="439646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7104" y="815493"/>
            <a:ext cx="3286458" cy="370570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388835533"/>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3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6601"/>
                            </p:stCondLst>
                            <p:childTnLst>
                              <p:par>
                                <p:cTn id="8" presetID="42" presetClass="path" presetSubtype="0" accel="50000" decel="50000" fill="hold" nodeType="afterEffect">
                                  <p:stCondLst>
                                    <p:cond delay="0"/>
                                  </p:stCondLst>
                                  <p:childTnLst>
                                    <p:animMotion origin="layout" path="M -0.00052 -0.00671 L -0.47721 -0.01065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8601"/>
                            </p:stCondLst>
                            <p:childTnLst>
                              <p:par>
                                <p:cTn id="11" presetID="42" presetClass="path" presetSubtype="0" accel="50000" decel="50000" fill="hold" nodeType="afterEffect">
                                  <p:stCondLst>
                                    <p:cond delay="0"/>
                                  </p:stCondLst>
                                  <p:childTnLst>
                                    <p:animMotion origin="layout" path="M -0.00053 -0.00672 L -0.47722 -0.01065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96257" y="742408"/>
            <a:ext cx="6587060" cy="707886"/>
          </a:xfrm>
          <a:prstGeom prst="rect">
            <a:avLst/>
          </a:prstGeom>
          <a:noFill/>
        </p:spPr>
        <p:txBody>
          <a:bodyPr wrap="none" lIns="91440" tIns="45720" rIns="91440" bIns="45720">
            <a:spAutoFit/>
          </a:bodyPr>
          <a:lstStyle/>
          <a:p>
            <a:pPr algn="ctr"/>
            <a:r>
              <a:rPr lang="ar-EG" sz="4000" dirty="0">
                <a:cs typeface="Sultan bold" pitchFamily="2" charset="-78"/>
              </a:rPr>
              <a:t>المرحوم الأستاذ / محمد عبد الفتاح إبراهيم </a:t>
            </a:r>
            <a:endParaRPr lang="en-US" sz="40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ثالث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06020" y="2849600"/>
            <a:ext cx="6977297" cy="2062103"/>
          </a:xfrm>
          <a:prstGeom prst="rect">
            <a:avLst/>
          </a:prstGeom>
          <a:noFill/>
        </p:spPr>
        <p:txBody>
          <a:bodyPr wrap="square" lIns="91440" tIns="45720" rIns="91440" bIns="45720">
            <a:spAutoFit/>
          </a:bodyPr>
          <a:lstStyle/>
          <a:p>
            <a:pPr algn="just" rtl="1"/>
            <a:r>
              <a:rPr lang="ar-EG" sz="3200" dirty="0">
                <a:solidFill>
                  <a:srgbClr val="FFFF00"/>
                </a:solidFill>
                <a:cs typeface="Sultan bold" pitchFamily="2" charset="-78"/>
              </a:rPr>
              <a:t>وتوفي الأستاذ محمد عبد الفتاح إبراهيم عام 1991 بعد حياة حافلة كان فيها مثلاً للعلم والأخلاق والكرامة وعزة النفس ، وتركت شخصيته بصماتها الواضحة على كل المجالات التي عمل بها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118" y="758774"/>
            <a:ext cx="3195105" cy="3914826"/>
          </a:xfrm>
          <a:prstGeom prst="rect">
            <a:avLst/>
          </a:prstGeom>
        </p:spPr>
      </p:pic>
      <p:sp>
        <p:nvSpPr>
          <p:cNvPr id="13" name="Rectangle 12"/>
          <p:cNvSpPr/>
          <p:nvPr/>
        </p:nvSpPr>
        <p:spPr>
          <a:xfrm>
            <a:off x="8186958" y="5285606"/>
            <a:ext cx="3153428"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1974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1991</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825487927"/>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5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wd">
                                    <p:tmAbs val="500"/>
                                  </p:iterate>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iterate type="wd">
                                    <p:tmAbs val="200"/>
                                  </p:iterate>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par>
                          <p:cTn id="11" fill="hold">
                            <p:stCondLst>
                              <p:cond delay="5801"/>
                            </p:stCondLst>
                            <p:childTnLst>
                              <p:par>
                                <p:cTn id="12" presetID="42" presetClass="path" presetSubtype="0" accel="50000" decel="50000" fill="hold" nodeType="afterEffect">
                                  <p:stCondLst>
                                    <p:cond delay="0"/>
                                  </p:stCondLst>
                                  <p:childTnLst>
                                    <p:animMotion origin="layout" path="M -0.30677 -0.0375 L -0.78347 -0.04144 " pathEditMode="relative" rAng="0" ptsTypes="AA">
                                      <p:cBhvr>
                                        <p:cTn id="13" dur="2000" fill="hold"/>
                                        <p:tgtEl>
                                          <p:spTgt spid="9"/>
                                        </p:tgtEl>
                                        <p:attrNameLst>
                                          <p:attrName>ppt_x</p:attrName>
                                          <p:attrName>ppt_y</p:attrName>
                                        </p:attrNameLst>
                                      </p:cBhvr>
                                      <p:rCtr x="-23841" y="-208"/>
                                    </p:animMotion>
                                  </p:childTnLst>
                                </p:cTn>
                              </p:par>
                            </p:childTnLst>
                          </p:cTn>
                        </p:par>
                        <p:par>
                          <p:cTn id="14" fill="hold">
                            <p:stCondLst>
                              <p:cond delay="7801"/>
                            </p:stCondLst>
                            <p:childTnLst>
                              <p:par>
                                <p:cTn id="15" presetID="42" presetClass="path" presetSubtype="0" accel="50000" decel="50000" fill="hold" nodeType="afterEffect">
                                  <p:stCondLst>
                                    <p:cond delay="0"/>
                                  </p:stCondLst>
                                  <p:childTnLst>
                                    <p:animMotion origin="layout" path="M -0.2983 -0.01366 L -0.775 -0.0176 " pathEditMode="relative" rAng="0" ptsTypes="AA">
                                      <p:cBhvr>
                                        <p:cTn id="16" dur="2000" fill="hold"/>
                                        <p:tgtEl>
                                          <p:spTgt spid="10"/>
                                        </p:tgtEl>
                                        <p:attrNameLst>
                                          <p:attrName>ppt_x</p:attrName>
                                          <p:attrName>ppt_y</p:attrName>
                                        </p:attrNameLst>
                                      </p:cBhvr>
                                      <p:rCtr x="-23841" y="-208"/>
                                    </p:animMotion>
                                  </p:childTnLst>
                                </p:cTn>
                              </p:par>
                              <p:par>
                                <p:cTn id="17" presetID="1" presetClass="entr" presetSubtype="0" fill="hold"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164950" y="742408"/>
            <a:ext cx="5849678" cy="830997"/>
          </a:xfrm>
          <a:prstGeom prst="rect">
            <a:avLst/>
          </a:prstGeom>
          <a:noFill/>
        </p:spPr>
        <p:txBody>
          <a:bodyPr wrap="none" lIns="91440" tIns="45720" rIns="91440" bIns="45720">
            <a:spAutoFit/>
          </a:bodyPr>
          <a:lstStyle/>
          <a:p>
            <a:pPr algn="ctr"/>
            <a:r>
              <a:rPr lang="ar-EG" sz="4800" dirty="0">
                <a:cs typeface="Sultan bold" pitchFamily="2" charset="-78"/>
              </a:rPr>
              <a:t>المرحوم الأستاذ / مصطفى شوقي</a:t>
            </a:r>
            <a:endParaRPr lang="en-US" sz="48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رابع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06020" y="2849600"/>
            <a:ext cx="6977297" cy="3539430"/>
          </a:xfrm>
          <a:prstGeom prst="rect">
            <a:avLst/>
          </a:prstGeom>
          <a:noFill/>
        </p:spPr>
        <p:txBody>
          <a:bodyPr wrap="square" lIns="91440" tIns="45720" rIns="91440" bIns="45720">
            <a:spAutoFit/>
          </a:bodyPr>
          <a:lstStyle/>
          <a:p>
            <a:pPr algn="just" rtl="1"/>
            <a:r>
              <a:rPr lang="ar-EG" sz="3200" dirty="0">
                <a:solidFill>
                  <a:srgbClr val="FFC000"/>
                </a:solidFill>
                <a:cs typeface="Sultan bold" pitchFamily="2" charset="-78"/>
              </a:rPr>
              <a:t>الاسم : مصطفى محمد </a:t>
            </a:r>
            <a:r>
              <a:rPr lang="ar-EG" sz="3200" dirty="0" smtClean="0">
                <a:solidFill>
                  <a:srgbClr val="FFC000"/>
                </a:solidFill>
                <a:cs typeface="Sultan bold" pitchFamily="2" charset="-78"/>
              </a:rPr>
              <a:t>شوقى ولد </a:t>
            </a:r>
            <a:r>
              <a:rPr lang="ar-EG" sz="3200" dirty="0">
                <a:solidFill>
                  <a:srgbClr val="FFC000"/>
                </a:solidFill>
                <a:cs typeface="Sultan bold" pitchFamily="2" charset="-78"/>
              </a:rPr>
              <a:t>بالاسكندرية في </a:t>
            </a:r>
            <a:r>
              <a:rPr lang="ar-EG" sz="3200" dirty="0" smtClean="0">
                <a:solidFill>
                  <a:srgbClr val="FFC000"/>
                </a:solidFill>
                <a:cs typeface="Sultan bold" pitchFamily="2" charset="-78"/>
              </a:rPr>
              <a:t>1915  المؤهلات </a:t>
            </a:r>
            <a:r>
              <a:rPr lang="ar-EG" sz="3200" dirty="0">
                <a:solidFill>
                  <a:srgbClr val="FFC000"/>
                </a:solidFill>
                <a:cs typeface="Sultan bold" pitchFamily="2" charset="-78"/>
              </a:rPr>
              <a:t>العلمية  بكالوريوس التجارة ( شعبة محاسبة ) من جامعة فؤاد الأول ( القاهرة حالياً ) دور مايو سنة 1937 </a:t>
            </a:r>
            <a:r>
              <a:rPr lang="ar-EG" sz="3200" dirty="0" smtClean="0">
                <a:solidFill>
                  <a:srgbClr val="FFC000"/>
                </a:solidFill>
                <a:cs typeface="Sultan bold" pitchFamily="2" charset="-78"/>
              </a:rPr>
              <a:t>دبلوم </a:t>
            </a:r>
            <a:r>
              <a:rPr lang="ar-EG" sz="3200" dirty="0">
                <a:solidFill>
                  <a:srgbClr val="FFC000"/>
                </a:solidFill>
                <a:cs typeface="Sultan bold" pitchFamily="2" charset="-78"/>
              </a:rPr>
              <a:t>الدراسات العليا للعلوم الاقتصادية من كلية الحقوق جامعة فؤاد الأول في </a:t>
            </a:r>
            <a:r>
              <a:rPr lang="ar-EG" sz="3200" dirty="0" smtClean="0">
                <a:solidFill>
                  <a:srgbClr val="FFC000"/>
                </a:solidFill>
                <a:cs typeface="Sultan bold" pitchFamily="2" charset="-78"/>
              </a:rPr>
              <a:t>1940دبلوم </a:t>
            </a:r>
            <a:r>
              <a:rPr lang="ar-EG" sz="3200" dirty="0">
                <a:solidFill>
                  <a:srgbClr val="FFC000"/>
                </a:solidFill>
                <a:cs typeface="Sultan bold" pitchFamily="2" charset="-78"/>
              </a:rPr>
              <a:t>الدراسات العليا للعلوم الاقتصادية من كلية الحقوق جامعة </a:t>
            </a:r>
            <a:r>
              <a:rPr lang="ar-EG" sz="3200" dirty="0" smtClean="0">
                <a:solidFill>
                  <a:srgbClr val="FFC000"/>
                </a:solidFill>
                <a:cs typeface="Sultan bold" pitchFamily="2" charset="-78"/>
              </a:rPr>
              <a:t>فؤاد </a:t>
            </a:r>
            <a:r>
              <a:rPr lang="ar-EG" sz="3200" dirty="0">
                <a:solidFill>
                  <a:srgbClr val="FFC000"/>
                </a:solidFill>
                <a:cs typeface="Sultan bold" pitchFamily="2" charset="-78"/>
              </a:rPr>
              <a:t>الأول في </a:t>
            </a:r>
            <a:r>
              <a:rPr lang="ar-EG" sz="3200" dirty="0">
                <a:solidFill>
                  <a:srgbClr val="FFC000"/>
                </a:solidFill>
              </a:rPr>
              <a:t>1941 . </a:t>
            </a:r>
            <a:endParaRPr lang="en-US" sz="3200" dirty="0">
              <a:solidFill>
                <a:srgbClr val="FFC000"/>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3" name="Rectangle 12"/>
          <p:cNvSpPr/>
          <p:nvPr/>
        </p:nvSpPr>
        <p:spPr>
          <a:xfrm>
            <a:off x="8187759" y="5285606"/>
            <a:ext cx="3151825"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1991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1995</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8760" y="798422"/>
            <a:ext cx="3141626" cy="3841311"/>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8108760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8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28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164950" y="742408"/>
            <a:ext cx="5849678" cy="830997"/>
          </a:xfrm>
          <a:prstGeom prst="rect">
            <a:avLst/>
          </a:prstGeom>
          <a:noFill/>
        </p:spPr>
        <p:txBody>
          <a:bodyPr wrap="none" lIns="91440" tIns="45720" rIns="91440" bIns="45720">
            <a:spAutoFit/>
          </a:bodyPr>
          <a:lstStyle/>
          <a:p>
            <a:pPr algn="ctr"/>
            <a:r>
              <a:rPr lang="ar-EG" sz="4800" dirty="0">
                <a:cs typeface="Sultan bold" pitchFamily="2" charset="-78"/>
              </a:rPr>
              <a:t>المرحوم الأستاذ / مصطفى شوقي</a:t>
            </a:r>
            <a:endParaRPr lang="en-US" sz="48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رابع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06020" y="2477074"/>
            <a:ext cx="6977297" cy="4524315"/>
          </a:xfrm>
          <a:prstGeom prst="rect">
            <a:avLst/>
          </a:prstGeom>
          <a:noFill/>
        </p:spPr>
        <p:txBody>
          <a:bodyPr wrap="square" lIns="91440" tIns="45720" rIns="91440" bIns="45720">
            <a:spAutoFit/>
          </a:bodyPr>
          <a:lstStyle/>
          <a:p>
            <a:pPr algn="just" rtl="1"/>
            <a:r>
              <a:rPr lang="ar-EG" sz="3200" dirty="0">
                <a:solidFill>
                  <a:srgbClr val="FFC000"/>
                </a:solidFill>
                <a:cs typeface="Sultan bold" pitchFamily="2" charset="-78"/>
              </a:rPr>
              <a:t>عمل خبيراً محاسبياً بوزارة العدل منذ تخرجه سنة 1937 وحتى سنة 1942 ، ثم استقال من وظيفته الحكومية سنة 1942 حيث قيد اسمه بجدول المحاسبين والمراجعين بوزارة المالية </a:t>
            </a:r>
            <a:r>
              <a:rPr lang="ar-EG" sz="3200" dirty="0" smtClean="0">
                <a:solidFill>
                  <a:srgbClr val="FFC000"/>
                </a:solidFill>
                <a:cs typeface="Sultan bold" pitchFamily="2" charset="-78"/>
              </a:rPr>
              <a:t>. تفرغ </a:t>
            </a:r>
            <a:r>
              <a:rPr lang="ar-EG" sz="3200" dirty="0">
                <a:solidFill>
                  <a:srgbClr val="FFC000"/>
                </a:solidFill>
                <a:cs typeface="Sultan bold" pitchFamily="2" charset="-78"/>
              </a:rPr>
              <a:t>لمهنة المحاسبة والمراجعة والضرائب في مكتبه ( شوقي وشركاه ) لأكثر من خمسين عاماً وحتى </a:t>
            </a:r>
            <a:r>
              <a:rPr lang="ar-EG" sz="3200" dirty="0" smtClean="0">
                <a:solidFill>
                  <a:srgbClr val="FFC000"/>
                </a:solidFill>
                <a:cs typeface="Sultan bold" pitchFamily="2" charset="-78"/>
              </a:rPr>
              <a:t>وفاته،ويصدر </a:t>
            </a:r>
            <a:r>
              <a:rPr lang="ar-EG" sz="3200" dirty="0">
                <a:solidFill>
                  <a:srgbClr val="FFC000"/>
                </a:solidFill>
                <a:cs typeface="Sultan bold" pitchFamily="2" charset="-78"/>
              </a:rPr>
              <a:t>عن مكتبه نشرة باسم ( المرجع ) من أكثر من خمسة عشر عاماً وتنشر بها الأبحاث والقوانين والقرارات والأحكام القضائية والفتاوى فيما يختص بمجالات المحاسبة والمراجعة والضرائب .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3" name="Rectangle 12"/>
          <p:cNvSpPr/>
          <p:nvPr/>
        </p:nvSpPr>
        <p:spPr>
          <a:xfrm>
            <a:off x="8187759" y="5285606"/>
            <a:ext cx="3151825"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1991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1995</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8760" y="798422"/>
            <a:ext cx="3141626" cy="3841311"/>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474207807"/>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46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66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164950" y="742408"/>
            <a:ext cx="5849678" cy="830997"/>
          </a:xfrm>
          <a:prstGeom prst="rect">
            <a:avLst/>
          </a:prstGeom>
          <a:noFill/>
        </p:spPr>
        <p:txBody>
          <a:bodyPr wrap="none" lIns="91440" tIns="45720" rIns="91440" bIns="45720">
            <a:spAutoFit/>
          </a:bodyPr>
          <a:lstStyle/>
          <a:p>
            <a:pPr algn="ctr"/>
            <a:r>
              <a:rPr lang="ar-EG" sz="4800" dirty="0">
                <a:cs typeface="Sultan bold" pitchFamily="2" charset="-78"/>
              </a:rPr>
              <a:t>المرحوم الأستاذ / مصطفى شوقي</a:t>
            </a:r>
            <a:endParaRPr lang="en-US" sz="48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رابع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06020" y="2477074"/>
            <a:ext cx="6977297" cy="4031873"/>
          </a:xfrm>
          <a:prstGeom prst="rect">
            <a:avLst/>
          </a:prstGeom>
          <a:noFill/>
        </p:spPr>
        <p:txBody>
          <a:bodyPr wrap="square" lIns="91440" tIns="45720" rIns="91440" bIns="45720">
            <a:spAutoFit/>
          </a:bodyPr>
          <a:lstStyle/>
          <a:p>
            <a:pPr algn="just" rtl="1"/>
            <a:r>
              <a:rPr lang="ar-EG" sz="3200" dirty="0">
                <a:solidFill>
                  <a:srgbClr val="FFC000"/>
                </a:solidFill>
                <a:cs typeface="Sultan bold" pitchFamily="2" charset="-78"/>
              </a:rPr>
              <a:t>شغل عدة وظائف استشارية في مجال المحاسبة والمراجعة والضرائب في عدة بلاد عربية وساهم مساهمة عملية في إعداد التشريعات الضريبية وفي إنشاء مصالح الضرائب بمعظم البلاد العربية وعمل على تطوير تلك التشريعات ، كما أسس أول مكتب للمحاسبة والمراجعة في الكويت عام 1959 ، وشارك في تأسيس نقابة للمحاسبين والمراجعة المصرين سنة 1949 ، كما شارك في تأسيس نقابة التجاريين سنة 1973 وكان أول أمين صندوق لها </a:t>
            </a:r>
            <a:r>
              <a:rPr lang="ar-EG" sz="3200" dirty="0" smtClean="0">
                <a:solidFill>
                  <a:srgbClr val="FFC000"/>
                </a:solidFill>
                <a:cs typeface="Sultan bold" pitchFamily="2" charset="-78"/>
              </a:rPr>
              <a:t>  </a:t>
            </a:r>
            <a:endParaRPr lang="ar-EG" sz="32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3" name="Rectangle 12"/>
          <p:cNvSpPr/>
          <p:nvPr/>
        </p:nvSpPr>
        <p:spPr>
          <a:xfrm>
            <a:off x="8187759" y="5285606"/>
            <a:ext cx="3151825"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1991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1995</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8760" y="798422"/>
            <a:ext cx="3141626" cy="3841311"/>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357602629"/>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32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52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164950" y="742408"/>
            <a:ext cx="5849678" cy="830997"/>
          </a:xfrm>
          <a:prstGeom prst="rect">
            <a:avLst/>
          </a:prstGeom>
          <a:noFill/>
        </p:spPr>
        <p:txBody>
          <a:bodyPr wrap="none" lIns="91440" tIns="45720" rIns="91440" bIns="45720">
            <a:spAutoFit/>
          </a:bodyPr>
          <a:lstStyle/>
          <a:p>
            <a:pPr algn="ctr"/>
            <a:r>
              <a:rPr lang="ar-EG" sz="4800" dirty="0">
                <a:cs typeface="Sultan bold" pitchFamily="2" charset="-78"/>
              </a:rPr>
              <a:t>المرحوم الأستاذ / مصطفى شوقي</a:t>
            </a:r>
            <a:endParaRPr lang="en-US" sz="48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رابع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06020" y="2595605"/>
            <a:ext cx="6977297" cy="3539430"/>
          </a:xfrm>
          <a:prstGeom prst="rect">
            <a:avLst/>
          </a:prstGeom>
          <a:noFill/>
        </p:spPr>
        <p:txBody>
          <a:bodyPr wrap="square" lIns="91440" tIns="45720" rIns="91440" bIns="45720">
            <a:spAutoFit/>
          </a:bodyPr>
          <a:lstStyle/>
          <a:p>
            <a:pPr algn="just" rtl="1"/>
            <a:r>
              <a:rPr lang="ar-EG" sz="3200" dirty="0">
                <a:solidFill>
                  <a:srgbClr val="FFC000"/>
                </a:solidFill>
                <a:cs typeface="Sultan bold" pitchFamily="2" charset="-78"/>
              </a:rPr>
              <a:t>وشارك في تأسيس جمعية المحاسبية والمراجعين التي اسست سنة 1946 بغرض رفع المستوى العلمي والعملي للعاملين في مهنة المحاسبة والمراجعة . مثل مصر في مجلس إدارة الجمعية الدولية </a:t>
            </a:r>
            <a:r>
              <a:rPr lang="ar-EG" sz="3200" dirty="0" smtClean="0">
                <a:solidFill>
                  <a:srgbClr val="FFC000"/>
                </a:solidFill>
                <a:cs typeface="Sultan bold" pitchFamily="2" charset="-78"/>
              </a:rPr>
              <a:t>للتجاريين</a:t>
            </a:r>
            <a:r>
              <a:rPr lang="en-US" sz="3200" dirty="0">
                <a:solidFill>
                  <a:srgbClr val="FFC000"/>
                </a:solidFill>
                <a:cs typeface="Sultan bold" pitchFamily="2" charset="-78"/>
              </a:rPr>
              <a:t>(</a:t>
            </a:r>
            <a:r>
              <a:rPr lang="en-US" sz="3200" dirty="0" smtClean="0">
                <a:solidFill>
                  <a:srgbClr val="FFC000"/>
                </a:solidFill>
                <a:cs typeface="Sultan bold" pitchFamily="2" charset="-78"/>
              </a:rPr>
              <a:t>CIADEC)، </a:t>
            </a:r>
            <a:r>
              <a:rPr lang="ar-EG" sz="3200" dirty="0">
                <a:solidFill>
                  <a:srgbClr val="FFC000"/>
                </a:solidFill>
                <a:cs typeface="Sultan bold" pitchFamily="2" charset="-78"/>
              </a:rPr>
              <a:t>وشارك في تأسيس الاتحاد العام للمحاسبين والمراجعين العرب (التابع لجامعة الدول العربية) وشغل منصب الأمين العام المساعد للشئون المالية للاتحاد المذكور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3" name="Rectangle 12"/>
          <p:cNvSpPr/>
          <p:nvPr/>
        </p:nvSpPr>
        <p:spPr>
          <a:xfrm>
            <a:off x="8187759" y="5285606"/>
            <a:ext cx="3151825"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1991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1995</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8760" y="798422"/>
            <a:ext cx="3141626" cy="3841311"/>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199910415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6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26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164950" y="742408"/>
            <a:ext cx="5849678" cy="830997"/>
          </a:xfrm>
          <a:prstGeom prst="rect">
            <a:avLst/>
          </a:prstGeom>
          <a:noFill/>
        </p:spPr>
        <p:txBody>
          <a:bodyPr wrap="none" lIns="91440" tIns="45720" rIns="91440" bIns="45720">
            <a:spAutoFit/>
          </a:bodyPr>
          <a:lstStyle/>
          <a:p>
            <a:pPr algn="ctr"/>
            <a:r>
              <a:rPr lang="ar-EG" sz="4800" dirty="0">
                <a:cs typeface="Sultan bold" pitchFamily="2" charset="-78"/>
              </a:rPr>
              <a:t>المرحوم الأستاذ / مصطفى شوقي</a:t>
            </a:r>
            <a:endParaRPr lang="en-US" sz="48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رابع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27660" y="2870018"/>
            <a:ext cx="6977297" cy="3539430"/>
          </a:xfrm>
          <a:prstGeom prst="rect">
            <a:avLst/>
          </a:prstGeom>
          <a:noFill/>
        </p:spPr>
        <p:txBody>
          <a:bodyPr wrap="square" lIns="91440" tIns="45720" rIns="91440" bIns="45720">
            <a:spAutoFit/>
          </a:bodyPr>
          <a:lstStyle/>
          <a:p>
            <a:pPr algn="just" rtl="1"/>
            <a:r>
              <a:rPr lang="ar-EG" sz="3200" dirty="0">
                <a:solidFill>
                  <a:srgbClr val="FFC000"/>
                </a:solidFill>
                <a:cs typeface="Sultan bold" pitchFamily="2" charset="-78"/>
              </a:rPr>
              <a:t>شارك أيضاً في تأسيس نادي التجارة وكان يشغل منصب نائب رئيس مجال إدارة النادي ، كان أول مصري انضم لعضوية جمعية الضرائب الدولية سنة 1975 بهولندا وقد عينته هذه الجمعية مشرفاً عاماً على فرعها بمصر .</a:t>
            </a:r>
          </a:p>
          <a:p>
            <a:pPr algn="just" rtl="1"/>
            <a:r>
              <a:rPr lang="ar-EG" sz="3200" dirty="0">
                <a:solidFill>
                  <a:srgbClr val="FFC000"/>
                </a:solidFill>
                <a:cs typeface="Sultan bold" pitchFamily="2" charset="-78"/>
              </a:rPr>
              <a:t>أسس جمعية الضرائب المصرية في أغسطس 1990 وتولى رئاسة مجلس إدارة هذه الجمعية منذ تأسيسها وحتى وفاته عام 1997 </a:t>
            </a:r>
            <a:r>
              <a:rPr lang="ar-EG" sz="3200" dirty="0" smtClean="0">
                <a:solidFill>
                  <a:srgbClr val="FFC000"/>
                </a:solidFill>
                <a:cs typeface="Sultan bold" pitchFamily="2" charset="-78"/>
              </a:rPr>
              <a:t>. </a:t>
            </a:r>
            <a:endParaRPr lang="ar-EG" sz="32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3" name="Rectangle 12"/>
          <p:cNvSpPr/>
          <p:nvPr/>
        </p:nvSpPr>
        <p:spPr>
          <a:xfrm>
            <a:off x="8187759" y="5285606"/>
            <a:ext cx="3151825"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1991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1995</a:t>
            </a:r>
            <a:endParaRPr lang="en-US" sz="2800" dirty="0">
              <a:solidFill>
                <a:srgbClr val="FFFF00"/>
              </a:solidFill>
              <a:cs typeface="Sultan bold" pitchFamily="2" charset="-78"/>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8760" y="798422"/>
            <a:ext cx="3141626" cy="3841311"/>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1076303397"/>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3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wd">
                                    <p:tmAbs val="200"/>
                                  </p:iterate>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par>
                          <p:cTn id="9" fill="hold">
                            <p:stCondLst>
                              <p:cond delay="10501"/>
                            </p:stCondLst>
                            <p:childTnLst>
                              <p:par>
                                <p:cTn id="10" presetID="42" presetClass="path" presetSubtype="0" accel="50000" decel="50000" fill="hold" nodeType="afterEffect">
                                  <p:stCondLst>
                                    <p:cond delay="0"/>
                                  </p:stCondLst>
                                  <p:childTnLst>
                                    <p:animMotion origin="layout" path="M -0.30677 -0.0375 L -0.78347 -0.04144 " pathEditMode="relative" rAng="0" ptsTypes="AA">
                                      <p:cBhvr>
                                        <p:cTn id="11" dur="2000" fill="hold"/>
                                        <p:tgtEl>
                                          <p:spTgt spid="9"/>
                                        </p:tgtEl>
                                        <p:attrNameLst>
                                          <p:attrName>ppt_x</p:attrName>
                                          <p:attrName>ppt_y</p:attrName>
                                        </p:attrNameLst>
                                      </p:cBhvr>
                                      <p:rCtr x="-23841" y="-208"/>
                                    </p:animMotion>
                                  </p:childTnLst>
                                </p:cTn>
                              </p:par>
                            </p:childTnLst>
                          </p:cTn>
                        </p:par>
                        <p:par>
                          <p:cTn id="12" fill="hold">
                            <p:stCondLst>
                              <p:cond delay="12501"/>
                            </p:stCondLst>
                            <p:childTnLst>
                              <p:par>
                                <p:cTn id="13" presetID="42" presetClass="path" presetSubtype="0" accel="50000" decel="50000" fill="hold" nodeType="afterEffect">
                                  <p:stCondLst>
                                    <p:cond delay="0"/>
                                  </p:stCondLst>
                                  <p:childTnLst>
                                    <p:animMotion origin="layout" path="M -0.2983 -0.01366 L -0.775 -0.0176 " pathEditMode="relative" rAng="0" ptsTypes="AA">
                                      <p:cBhvr>
                                        <p:cTn id="14"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357417" y="657236"/>
            <a:ext cx="7069564" cy="830997"/>
          </a:xfrm>
          <a:prstGeom prst="rect">
            <a:avLst/>
          </a:prstGeom>
          <a:noFill/>
        </p:spPr>
        <p:txBody>
          <a:bodyPr wrap="none" lIns="91440" tIns="45720" rIns="91440" bIns="45720">
            <a:spAutoFit/>
          </a:bodyPr>
          <a:lstStyle/>
          <a:p>
            <a:pPr algn="ctr"/>
            <a:r>
              <a:rPr lang="ar-EG" sz="4800" dirty="0">
                <a:cs typeface="Sultan bold" pitchFamily="2" charset="-78"/>
              </a:rPr>
              <a:t>المرحوم الأستاذ / حافظ مصطفى راغب </a:t>
            </a:r>
            <a:endParaRPr lang="en-US" sz="48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خامس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27660" y="2870018"/>
            <a:ext cx="6977297" cy="3046988"/>
          </a:xfrm>
          <a:prstGeom prst="rect">
            <a:avLst/>
          </a:prstGeom>
          <a:noFill/>
        </p:spPr>
        <p:txBody>
          <a:bodyPr wrap="square" lIns="91440" tIns="45720" rIns="91440" bIns="45720">
            <a:spAutoFit/>
          </a:bodyPr>
          <a:lstStyle/>
          <a:p>
            <a:pPr algn="just" rtl="1"/>
            <a:r>
              <a:rPr lang="ar-EG" sz="3200" dirty="0">
                <a:solidFill>
                  <a:srgbClr val="FFC000"/>
                </a:solidFill>
                <a:cs typeface="Sultan bold" pitchFamily="2" charset="-78"/>
              </a:rPr>
              <a:t>من مواليد أسيوط عام 1918 حصل على بكالوريوس التجارة من جامعة فؤاد الأول ( جامعة القاهرة حالياً ) قسم المحاسبة عام 1938 وكان من أوائل الخريجين . وعمل سيادته بعد تخرجه بالبنك الأهلى المصري ثم بوزارة العدل كخبير محاسب ثم مفتشاً بديوان المحاسبة عند إنشائه عام 1944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3" name="Rectangle 12"/>
          <p:cNvSpPr/>
          <p:nvPr/>
        </p:nvSpPr>
        <p:spPr>
          <a:xfrm>
            <a:off x="8170126" y="5285606"/>
            <a:ext cx="3187091"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1995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1996</a:t>
            </a:r>
            <a:endParaRPr lang="en-US" sz="2800" dirty="0">
              <a:solidFill>
                <a:srgbClr val="FFFF00"/>
              </a:solidFill>
              <a:cs typeface="Sultan bold" pitchFamily="2" charset="-78"/>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7019" y="798422"/>
            <a:ext cx="3142565" cy="392597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500550745"/>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94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14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357417" y="657236"/>
            <a:ext cx="7069564" cy="830997"/>
          </a:xfrm>
          <a:prstGeom prst="rect">
            <a:avLst/>
          </a:prstGeom>
          <a:noFill/>
        </p:spPr>
        <p:txBody>
          <a:bodyPr wrap="none" lIns="91440" tIns="45720" rIns="91440" bIns="45720">
            <a:spAutoFit/>
          </a:bodyPr>
          <a:lstStyle/>
          <a:p>
            <a:pPr algn="ctr"/>
            <a:r>
              <a:rPr lang="ar-EG" sz="4800" dirty="0">
                <a:cs typeface="Sultan bold" pitchFamily="2" charset="-78"/>
              </a:rPr>
              <a:t>المرحوم الأستاذ / حافظ مصطفى راغب </a:t>
            </a:r>
            <a:endParaRPr lang="en-US" sz="48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خامس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27660" y="2870018"/>
            <a:ext cx="6977297" cy="3539430"/>
          </a:xfrm>
          <a:prstGeom prst="rect">
            <a:avLst/>
          </a:prstGeom>
          <a:noFill/>
        </p:spPr>
        <p:txBody>
          <a:bodyPr wrap="square" lIns="91440" tIns="45720" rIns="91440" bIns="45720">
            <a:spAutoFit/>
          </a:bodyPr>
          <a:lstStyle/>
          <a:p>
            <a:pPr algn="just" rtl="1"/>
            <a:r>
              <a:rPr lang="ar-EG" sz="3200" dirty="0">
                <a:solidFill>
                  <a:srgbClr val="FFC000"/>
                </a:solidFill>
                <a:cs typeface="Sultan bold" pitchFamily="2" charset="-78"/>
              </a:rPr>
              <a:t>ثم سافر الأستاذ حافظ راغب إلى </a:t>
            </a:r>
            <a:r>
              <a:rPr lang="ar-EG" sz="3200" dirty="0" smtClean="0">
                <a:solidFill>
                  <a:srgbClr val="FFC000"/>
                </a:solidFill>
                <a:cs typeface="Sultan bold" pitchFamily="2" charset="-78"/>
              </a:rPr>
              <a:t>انـجلترا </a:t>
            </a:r>
            <a:r>
              <a:rPr lang="ar-EG" sz="3200" dirty="0">
                <a:solidFill>
                  <a:srgbClr val="FFC000"/>
                </a:solidFill>
                <a:cs typeface="Sultan bold" pitchFamily="2" charset="-78"/>
              </a:rPr>
              <a:t>عام 1945 وحصل على عضوية مجمع المحاسبين القانونيين </a:t>
            </a:r>
            <a:r>
              <a:rPr lang="ar-EG" sz="3200" dirty="0" smtClean="0">
                <a:solidFill>
                  <a:srgbClr val="FFC000"/>
                </a:solidFill>
                <a:cs typeface="Sultan bold" pitchFamily="2" charset="-78"/>
              </a:rPr>
              <a:t>بانـجلترا </a:t>
            </a:r>
            <a:r>
              <a:rPr lang="ar-EG" sz="3200" dirty="0">
                <a:solidFill>
                  <a:srgbClr val="FFC000"/>
                </a:solidFill>
                <a:cs typeface="Sultan bold" pitchFamily="2" charset="-78"/>
              </a:rPr>
              <a:t>وويلز عام 1951 كما حصل على عضوية مجمع محاسبي التكاليف والإدارة وزمالة مجمع الضرائب </a:t>
            </a:r>
            <a:r>
              <a:rPr lang="ar-EG" sz="3200" dirty="0" smtClean="0">
                <a:solidFill>
                  <a:srgbClr val="FFC000"/>
                </a:solidFill>
                <a:cs typeface="Sultan bold" pitchFamily="2" charset="-78"/>
              </a:rPr>
              <a:t>بإنـجلترا </a:t>
            </a:r>
            <a:r>
              <a:rPr lang="ar-EG" sz="3200" dirty="0">
                <a:solidFill>
                  <a:srgbClr val="FFC000"/>
                </a:solidFill>
                <a:cs typeface="Sultan bold" pitchFamily="2" charset="-78"/>
              </a:rPr>
              <a:t>، عاد إلى مصر عام 1951 ليعمل استاذاً بكلية التجارة جامعة عين شمس إلى جانب مزاولة المهنة التي تفرغ لها اعتباراً من عام 1956 .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7019" y="798422"/>
            <a:ext cx="3142565" cy="3925978"/>
          </a:xfrm>
          <a:prstGeom prst="rect">
            <a:avLst/>
          </a:prstGeom>
        </p:spPr>
      </p:pic>
      <p:sp>
        <p:nvSpPr>
          <p:cNvPr id="11" name="Rectangle 10"/>
          <p:cNvSpPr/>
          <p:nvPr/>
        </p:nvSpPr>
        <p:spPr>
          <a:xfrm>
            <a:off x="8170126" y="5285606"/>
            <a:ext cx="3187091"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1995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1996</a:t>
            </a:r>
            <a:endParaRPr lang="en-US" sz="2800" dirty="0">
              <a:solidFill>
                <a:srgbClr val="FFFF00"/>
              </a:solidFill>
              <a:cs typeface="Sultan bold" pitchFamily="2" charset="-78"/>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91860979"/>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10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30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357417" y="657236"/>
            <a:ext cx="7069564" cy="830997"/>
          </a:xfrm>
          <a:prstGeom prst="rect">
            <a:avLst/>
          </a:prstGeom>
          <a:noFill/>
        </p:spPr>
        <p:txBody>
          <a:bodyPr wrap="none" lIns="91440" tIns="45720" rIns="91440" bIns="45720">
            <a:spAutoFit/>
          </a:bodyPr>
          <a:lstStyle/>
          <a:p>
            <a:pPr algn="ctr"/>
            <a:r>
              <a:rPr lang="ar-EG" sz="4800" dirty="0">
                <a:cs typeface="Sultan bold" pitchFamily="2" charset="-78"/>
              </a:rPr>
              <a:t>المرحوم الأستاذ / حافظ مصطفى راغب </a:t>
            </a:r>
            <a:endParaRPr lang="en-US" sz="48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خامس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27660" y="2870018"/>
            <a:ext cx="6977297" cy="2554545"/>
          </a:xfrm>
          <a:prstGeom prst="rect">
            <a:avLst/>
          </a:prstGeom>
          <a:noFill/>
        </p:spPr>
        <p:txBody>
          <a:bodyPr wrap="square" lIns="91440" tIns="45720" rIns="91440" bIns="45720">
            <a:spAutoFit/>
          </a:bodyPr>
          <a:lstStyle/>
          <a:p>
            <a:pPr algn="just" rtl="1"/>
            <a:r>
              <a:rPr lang="ar-EG" sz="3200" dirty="0">
                <a:solidFill>
                  <a:srgbClr val="FFC000"/>
                </a:solidFill>
                <a:cs typeface="Sultan bold" pitchFamily="2" charset="-78"/>
              </a:rPr>
              <a:t>وقد اشترك سيادته في عضوية مجلس إدارة جمعية المحاسبين والمراجعين المصرية ثم صار رئيساً لمجلس الإدارة عام 1995 ثم رئيساً شرفياً للجمعية عام 1996 ، كما شارك ولا يزال في وضع امتحانات الجمعية والإشراف عليها .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7019" y="798422"/>
            <a:ext cx="3142565" cy="3925978"/>
          </a:xfrm>
          <a:prstGeom prst="rect">
            <a:avLst/>
          </a:prstGeom>
        </p:spPr>
      </p:pic>
      <p:sp>
        <p:nvSpPr>
          <p:cNvPr id="11" name="Rectangle 10"/>
          <p:cNvSpPr/>
          <p:nvPr/>
        </p:nvSpPr>
        <p:spPr>
          <a:xfrm>
            <a:off x="8170126" y="5285606"/>
            <a:ext cx="3187091"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1995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1996</a:t>
            </a:r>
            <a:endParaRPr lang="en-US" sz="2800" dirty="0">
              <a:solidFill>
                <a:srgbClr val="FFFF00"/>
              </a:solidFill>
              <a:cs typeface="Sultan bold" pitchFamily="2" charset="-78"/>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51434730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70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90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357417" y="657236"/>
            <a:ext cx="7069564" cy="830997"/>
          </a:xfrm>
          <a:prstGeom prst="rect">
            <a:avLst/>
          </a:prstGeom>
          <a:noFill/>
        </p:spPr>
        <p:txBody>
          <a:bodyPr wrap="none" lIns="91440" tIns="45720" rIns="91440" bIns="45720">
            <a:spAutoFit/>
          </a:bodyPr>
          <a:lstStyle/>
          <a:p>
            <a:pPr algn="ctr"/>
            <a:r>
              <a:rPr lang="ar-EG" sz="4800" dirty="0">
                <a:cs typeface="Sultan bold" pitchFamily="2" charset="-78"/>
              </a:rPr>
              <a:t>المرحوم الأستاذ / حافظ مصطفى راغب </a:t>
            </a:r>
            <a:endParaRPr lang="en-US" sz="4800" dirty="0">
              <a:cs typeface="Sultan bold" pitchFamily="2" charset="-78"/>
            </a:endParaRPr>
          </a:p>
        </p:txBody>
      </p:sp>
      <p:sp>
        <p:nvSpPr>
          <p:cNvPr id="7" name="Rectangle 6"/>
          <p:cNvSpPr/>
          <p:nvPr/>
        </p:nvSpPr>
        <p:spPr>
          <a:xfrm>
            <a:off x="1119196" y="1886738"/>
            <a:ext cx="6567168" cy="584775"/>
          </a:xfrm>
          <a:prstGeom prst="rect">
            <a:avLst/>
          </a:prstGeom>
          <a:noFill/>
        </p:spPr>
        <p:txBody>
          <a:bodyPr wrap="square" lIns="91440" tIns="45720" rIns="91440" bIns="45720">
            <a:spAutoFit/>
          </a:bodyPr>
          <a:lstStyle/>
          <a:p>
            <a:pPr rtl="1"/>
            <a:r>
              <a:rPr lang="ar-EG" sz="3200" dirty="0" smtClean="0">
                <a:cs typeface="Sultan bold" pitchFamily="2" charset="-78"/>
              </a:rPr>
              <a:t>خامس </a:t>
            </a:r>
            <a:r>
              <a:rPr lang="ar-EG" sz="3200" dirty="0">
                <a:cs typeface="Sultan bold" pitchFamily="2" charset="-78"/>
              </a:rPr>
              <a:t>رئيس لجمعية المحاسبين والمراجعين المصرية</a:t>
            </a:r>
            <a:endParaRPr lang="en-US" sz="3200" dirty="0">
              <a:cs typeface="Sultan bold" pitchFamily="2" charset="-78"/>
            </a:endParaRPr>
          </a:p>
        </p:txBody>
      </p:sp>
      <p:sp>
        <p:nvSpPr>
          <p:cNvPr id="8" name="Rectangle 7"/>
          <p:cNvSpPr/>
          <p:nvPr/>
        </p:nvSpPr>
        <p:spPr>
          <a:xfrm>
            <a:off x="427660" y="2870018"/>
            <a:ext cx="6977297" cy="3046988"/>
          </a:xfrm>
          <a:prstGeom prst="rect">
            <a:avLst/>
          </a:prstGeom>
          <a:noFill/>
        </p:spPr>
        <p:txBody>
          <a:bodyPr wrap="square" lIns="91440" tIns="45720" rIns="91440" bIns="45720">
            <a:spAutoFit/>
          </a:bodyPr>
          <a:lstStyle/>
          <a:p>
            <a:pPr algn="just" rtl="1"/>
            <a:r>
              <a:rPr lang="ar-EG" sz="3200" dirty="0">
                <a:solidFill>
                  <a:srgbClr val="FFC000"/>
                </a:solidFill>
                <a:cs typeface="Sultan bold" pitchFamily="2" charset="-78"/>
              </a:rPr>
              <a:t>وقد كان للأستاذ حافظ راغب باعاً طويلاً في إرساء قواعد السلوك المهني الرفيع بين المحاسبين عامة والذين عملوا تحت قيادته وإشرافه خاصة وتخرج من مدرسته العديد ممن يحملون له أجل وأجمل الذكريات ، وهو لجمهرة المحاسبين في مصر وعالمنا العربي الأستاذ والعميد وبمثابة الوالد الذي يكنون له كل التقدير والإعزاز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7019" y="798422"/>
            <a:ext cx="3142565" cy="3925978"/>
          </a:xfrm>
          <a:prstGeom prst="rect">
            <a:avLst/>
          </a:prstGeom>
        </p:spPr>
      </p:pic>
      <p:sp>
        <p:nvSpPr>
          <p:cNvPr id="11" name="Rectangle 10"/>
          <p:cNvSpPr/>
          <p:nvPr/>
        </p:nvSpPr>
        <p:spPr>
          <a:xfrm>
            <a:off x="8170126" y="5285606"/>
            <a:ext cx="3187091"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1995 </a:t>
            </a:r>
            <a:r>
              <a:rPr lang="ar-EG" sz="2800" dirty="0">
                <a:solidFill>
                  <a:srgbClr val="FFFF00"/>
                </a:solidFill>
                <a:cs typeface="Sultan bold" pitchFamily="2" charset="-78"/>
              </a:rPr>
              <a:t>حتى عام </a:t>
            </a:r>
            <a:r>
              <a:rPr lang="ar-EG" sz="2800" dirty="0" smtClean="0">
                <a:solidFill>
                  <a:srgbClr val="FFFF00"/>
                </a:solidFill>
                <a:cs typeface="Sultan bold" pitchFamily="2" charset="-78"/>
              </a:rPr>
              <a:t>1996</a:t>
            </a:r>
            <a:endParaRPr lang="en-US" sz="2800" dirty="0">
              <a:solidFill>
                <a:srgbClr val="FFFF00"/>
              </a:solidFill>
              <a:cs typeface="Sultan bold" pitchFamily="2" charset="-78"/>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428674212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98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18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408175" y="739323"/>
            <a:ext cx="6449201" cy="923330"/>
          </a:xfrm>
          <a:prstGeom prst="rect">
            <a:avLst/>
          </a:prstGeom>
          <a:noFill/>
        </p:spPr>
        <p:txBody>
          <a:bodyPr wrap="none" lIns="91440" tIns="45720" rIns="91440" bIns="45720">
            <a:spAutoFit/>
          </a:bodyPr>
          <a:lstStyle/>
          <a:p>
            <a:pPr algn="ctr"/>
            <a:r>
              <a:rPr lang="ar-EG" sz="5400" dirty="0">
                <a:cs typeface="Sultan bold" pitchFamily="2" charset="-78"/>
              </a:rPr>
              <a:t>المرحوم عبد المقصود باشا أحمد </a:t>
            </a:r>
            <a:endParaRPr lang="en-US" sz="5400" b="0" cap="none" spc="0" dirty="0">
              <a:ln w="0"/>
              <a:solidFill>
                <a:schemeClr val="tx1"/>
              </a:solidFill>
              <a:effectLst>
                <a:outerShdw blurRad="38100" dist="19050" dir="2700000" algn="tl" rotWithShape="0">
                  <a:schemeClr val="dk1">
                    <a:alpha val="40000"/>
                  </a:schemeClr>
                </a:outerShdw>
              </a:effectLst>
              <a:cs typeface="Sultan bold" pitchFamily="2" charset="-78"/>
            </a:endParaRPr>
          </a:p>
        </p:txBody>
      </p:sp>
      <p:sp>
        <p:nvSpPr>
          <p:cNvPr id="7" name="Rectangle 6"/>
          <p:cNvSpPr/>
          <p:nvPr/>
        </p:nvSpPr>
        <p:spPr>
          <a:xfrm>
            <a:off x="518736" y="1908922"/>
            <a:ext cx="6126480" cy="523220"/>
          </a:xfrm>
          <a:prstGeom prst="rect">
            <a:avLst/>
          </a:prstGeom>
          <a:noFill/>
        </p:spPr>
        <p:txBody>
          <a:bodyPr wrap="square" lIns="91440" tIns="45720" rIns="91440" bIns="45720">
            <a:spAutoFit/>
          </a:bodyPr>
          <a:lstStyle/>
          <a:p>
            <a:pPr algn="ctr"/>
            <a:r>
              <a:rPr lang="ar-EG" sz="2800" dirty="0">
                <a:cs typeface="Sultan bold" pitchFamily="2" charset="-78"/>
              </a:rPr>
              <a:t>مؤسس وأول رئيس لجمعية المحاسبين والمراجعين المصرية </a:t>
            </a:r>
            <a:endParaRPr lang="en-US" sz="2800" dirty="0">
              <a:cs typeface="Sultan bold" pitchFamily="2" charset="-78"/>
            </a:endParaRPr>
          </a:p>
        </p:txBody>
      </p:sp>
      <p:sp>
        <p:nvSpPr>
          <p:cNvPr id="8" name="Rectangle 7"/>
          <p:cNvSpPr/>
          <p:nvPr/>
        </p:nvSpPr>
        <p:spPr>
          <a:xfrm>
            <a:off x="417138" y="2627612"/>
            <a:ext cx="6583626" cy="3539430"/>
          </a:xfrm>
          <a:prstGeom prst="rect">
            <a:avLst/>
          </a:prstGeom>
          <a:noFill/>
        </p:spPr>
        <p:txBody>
          <a:bodyPr wrap="square" lIns="91440" tIns="45720" rIns="91440" bIns="45720">
            <a:spAutoFit/>
          </a:bodyPr>
          <a:lstStyle/>
          <a:p>
            <a:pPr algn="just" rtl="1"/>
            <a:r>
              <a:rPr lang="ar-EG" sz="3200" b="1" dirty="0">
                <a:solidFill>
                  <a:srgbClr val="FFFF00"/>
                </a:solidFill>
                <a:cs typeface="Sultan bold" pitchFamily="2" charset="-78"/>
              </a:rPr>
              <a:t>حصل عبد المقصود باشا على أعلى المؤهلات العلمية والمهنية في مجال المحاسبة ، إذ بعد حصوله عام 1922 على بكالوريوس التجارة من مدرسة التجارة العليا </a:t>
            </a:r>
            <a:r>
              <a:rPr lang="ar-EG" sz="3200" b="1" dirty="0" smtClean="0">
                <a:solidFill>
                  <a:srgbClr val="FFFF00"/>
                </a:solidFill>
                <a:cs typeface="Sultan bold" pitchFamily="2" charset="-78"/>
              </a:rPr>
              <a:t>( </a:t>
            </a:r>
            <a:r>
              <a:rPr lang="ar-EG" sz="3200" b="1" dirty="0">
                <a:solidFill>
                  <a:srgbClr val="FFFF00"/>
                </a:solidFill>
                <a:cs typeface="Sultan bold" pitchFamily="2" charset="-78"/>
              </a:rPr>
              <a:t>كلية التجارة الآن ) </a:t>
            </a:r>
            <a:r>
              <a:rPr lang="ar-EG" sz="3200" b="1" dirty="0" smtClean="0">
                <a:solidFill>
                  <a:srgbClr val="FFFF00"/>
                </a:solidFill>
                <a:cs typeface="Sultan bold" pitchFamily="2" charset="-78"/>
              </a:rPr>
              <a:t>سافر </a:t>
            </a:r>
            <a:r>
              <a:rPr lang="ar-EG" sz="3200" b="1" dirty="0">
                <a:solidFill>
                  <a:srgbClr val="FFFF00"/>
                </a:solidFill>
                <a:cs typeface="Sultan bold" pitchFamily="2" charset="-78"/>
              </a:rPr>
              <a:t>إلى انـجلترا وحصل على بكالوريوس المحاسبة من جامعة برمنجهام بمرتبة الشرف سنة 1926 ، ثم حصل على عضوية مجمع المحاسبين القانونيين بإنـجلترا وويلز سنة 1929 . </a:t>
            </a:r>
            <a:endParaRPr lang="en-US" sz="3200" b="1" dirty="0">
              <a:solidFill>
                <a:srgbClr val="FFFF00"/>
              </a:solidFill>
              <a:cs typeface="Sultan bold" pitchFamily="2" charset="-78"/>
            </a:endParaRPr>
          </a:p>
        </p:txBody>
      </p:sp>
      <p:sp>
        <p:nvSpPr>
          <p:cNvPr id="11" name="Rectangle 10"/>
          <p:cNvSpPr/>
          <p:nvPr/>
        </p:nvSpPr>
        <p:spPr>
          <a:xfrm>
            <a:off x="8020984" y="5188604"/>
            <a:ext cx="3191899" cy="523220"/>
          </a:xfrm>
          <a:prstGeom prst="rect">
            <a:avLst/>
          </a:prstGeom>
        </p:spPr>
        <p:txBody>
          <a:bodyPr wrap="none">
            <a:spAutoFit/>
          </a:bodyPr>
          <a:lstStyle/>
          <a:p>
            <a:pPr algn="ctr"/>
            <a:r>
              <a:rPr lang="ar-EG" sz="2800" dirty="0" smtClean="0">
                <a:solidFill>
                  <a:srgbClr val="FFC000"/>
                </a:solidFill>
                <a:cs typeface="Sultan bold" pitchFamily="2" charset="-78"/>
              </a:rPr>
              <a:t>من عام 1946 حتى عام 1961</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133" y="531133"/>
            <a:ext cx="4061603" cy="4396467"/>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7104" y="815493"/>
            <a:ext cx="3286458" cy="3705707"/>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689684237"/>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500"/>
                                  </p:iterate>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3001"/>
                            </p:stCondLst>
                            <p:childTnLst>
                              <p:par>
                                <p:cTn id="8" presetID="1" presetClass="entr" presetSubtype="0" fill="hold" nodeType="afterEffect">
                                  <p:stCondLst>
                                    <p:cond delay="0"/>
                                  </p:stCondLst>
                                  <p:iterate type="wd">
                                    <p:tmAbs val="200"/>
                                  </p:iterate>
                                  <p:childTnLst>
                                    <p:set>
                                      <p:cBhvr>
                                        <p:cTn id="9" dur="1" fill="hold">
                                          <p:stCondLst>
                                            <p:cond delay="0"/>
                                          </p:stCondLst>
                                        </p:cTn>
                                        <p:tgtEl>
                                          <p:spTgt spid="8">
                                            <p:txEl>
                                              <p:pRg st="0" end="0"/>
                                            </p:txEl>
                                          </p:spTgt>
                                        </p:tgtEl>
                                        <p:attrNameLst>
                                          <p:attrName>style.visibility</p:attrName>
                                        </p:attrNameLst>
                                      </p:cBhvr>
                                      <p:to>
                                        <p:strVal val="visible"/>
                                      </p:to>
                                    </p:set>
                                  </p:childTnLst>
                                </p:cTn>
                              </p:par>
                            </p:childTnLst>
                          </p:cTn>
                        </p:par>
                        <p:par>
                          <p:cTn id="10" fill="hold">
                            <p:stCondLst>
                              <p:cond delay="14202"/>
                            </p:stCondLst>
                            <p:childTnLst>
                              <p:par>
                                <p:cTn id="11" presetID="42" presetClass="path" presetSubtype="0" accel="50000" decel="50000" fill="hold" nodeType="afterEffect">
                                  <p:stCondLst>
                                    <p:cond delay="0"/>
                                  </p:stCondLst>
                                  <p:childTnLst>
                                    <p:animMotion origin="layout" path="M -0.34388 -0.06088 L -0.82058 -0.06482 " pathEditMode="relative" rAng="0" ptsTypes="AA">
                                      <p:cBhvr>
                                        <p:cTn id="12" dur="2000" fill="hold"/>
                                        <p:tgtEl>
                                          <p:spTgt spid="9"/>
                                        </p:tgtEl>
                                        <p:attrNameLst>
                                          <p:attrName>ppt_x</p:attrName>
                                          <p:attrName>ppt_y</p:attrName>
                                        </p:attrNameLst>
                                      </p:cBhvr>
                                      <p:rCtr x="-23841" y="-208"/>
                                    </p:animMotion>
                                  </p:childTnLst>
                                </p:cTn>
                              </p:par>
                            </p:childTnLst>
                          </p:cTn>
                        </p:par>
                        <p:par>
                          <p:cTn id="13" fill="hold">
                            <p:stCondLst>
                              <p:cond delay="16202"/>
                            </p:stCondLst>
                            <p:childTnLst>
                              <p:par>
                                <p:cTn id="14" presetID="42" presetClass="path" presetSubtype="0" accel="50000" decel="50000" fill="hold" nodeType="afterEffect">
                                  <p:stCondLst>
                                    <p:cond delay="0"/>
                                  </p:stCondLst>
                                  <p:childTnLst>
                                    <p:animMotion origin="layout" path="M -0.35377 -0.02408 L -0.83047 -0.02801 " pathEditMode="relative" rAng="0" ptsTypes="AA">
                                      <p:cBhvr>
                                        <p:cTn id="15"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80614" y="657236"/>
            <a:ext cx="6223178" cy="1015663"/>
          </a:xfrm>
          <a:prstGeom prst="rect">
            <a:avLst/>
          </a:prstGeom>
          <a:noFill/>
        </p:spPr>
        <p:txBody>
          <a:bodyPr wrap="none" lIns="91440" tIns="45720" rIns="91440" bIns="45720">
            <a:spAutoFit/>
          </a:bodyPr>
          <a:lstStyle/>
          <a:p>
            <a:pPr algn="ctr"/>
            <a:r>
              <a:rPr lang="ar-EG" sz="6000" dirty="0" smtClean="0">
                <a:solidFill>
                  <a:srgbClr val="FFC000"/>
                </a:solidFill>
                <a:cs typeface="Sultan bold" pitchFamily="2" charset="-78"/>
              </a:rPr>
              <a:t>الأستاذ </a:t>
            </a:r>
            <a:r>
              <a:rPr lang="ar-EG" sz="6000" dirty="0">
                <a:solidFill>
                  <a:srgbClr val="FFC000"/>
                </a:solidFill>
                <a:cs typeface="Sultan bold" pitchFamily="2" charset="-78"/>
              </a:rPr>
              <a:t>/ </a:t>
            </a:r>
            <a:r>
              <a:rPr lang="ar-EG" sz="6000" dirty="0" smtClean="0">
                <a:solidFill>
                  <a:srgbClr val="FFC000"/>
                </a:solidFill>
                <a:cs typeface="Sultan bold" pitchFamily="2" charset="-78"/>
              </a:rPr>
              <a:t>حازم زكى حسن </a:t>
            </a:r>
            <a:endParaRPr lang="en-US" sz="6000" dirty="0">
              <a:solidFill>
                <a:srgbClr val="FFC000"/>
              </a:solidFill>
              <a:cs typeface="Sultan bold" pitchFamily="2" charset="-78"/>
            </a:endParaRPr>
          </a:p>
        </p:txBody>
      </p:sp>
      <p:sp>
        <p:nvSpPr>
          <p:cNvPr id="7" name="Rectangle 6"/>
          <p:cNvSpPr/>
          <p:nvPr/>
        </p:nvSpPr>
        <p:spPr>
          <a:xfrm>
            <a:off x="1103746" y="1798257"/>
            <a:ext cx="6567168" cy="584775"/>
          </a:xfrm>
          <a:prstGeom prst="rect">
            <a:avLst/>
          </a:prstGeom>
          <a:noFill/>
        </p:spPr>
        <p:txBody>
          <a:bodyPr wrap="square" lIns="91440" tIns="45720" rIns="91440" bIns="45720">
            <a:spAutoFit/>
          </a:bodyPr>
          <a:lstStyle/>
          <a:p>
            <a:pPr rtl="1"/>
            <a:r>
              <a:rPr lang="ar-EG" sz="3200" dirty="0" smtClean="0">
                <a:solidFill>
                  <a:srgbClr val="FFC000"/>
                </a:solidFill>
                <a:cs typeface="Sultan bold" pitchFamily="2" charset="-78"/>
              </a:rPr>
              <a:t>سادس </a:t>
            </a:r>
            <a:r>
              <a:rPr lang="ar-EG" sz="3200" dirty="0">
                <a:solidFill>
                  <a:srgbClr val="FFC000"/>
                </a:solidFill>
                <a:cs typeface="Sultan bold" pitchFamily="2" charset="-78"/>
              </a:rPr>
              <a:t>رئيس لجمعية المحاسبين والمراجعين المصرية</a:t>
            </a:r>
            <a:endParaRPr lang="en-US" sz="3200" dirty="0">
              <a:solidFill>
                <a:srgbClr val="FFC000"/>
              </a:solidFill>
              <a:cs typeface="Sultan bold" pitchFamily="2" charset="-78"/>
            </a:endParaRPr>
          </a:p>
        </p:txBody>
      </p:sp>
      <p:sp>
        <p:nvSpPr>
          <p:cNvPr id="8" name="Rectangle 7"/>
          <p:cNvSpPr/>
          <p:nvPr/>
        </p:nvSpPr>
        <p:spPr>
          <a:xfrm>
            <a:off x="427660" y="2870018"/>
            <a:ext cx="6977297" cy="2492990"/>
          </a:xfrm>
          <a:prstGeom prst="rect">
            <a:avLst/>
          </a:prstGeom>
          <a:noFill/>
        </p:spPr>
        <p:txBody>
          <a:bodyPr wrap="square" lIns="91440" tIns="45720" rIns="91440" bIns="45720">
            <a:spAutoFit/>
          </a:bodyPr>
          <a:lstStyle/>
          <a:p>
            <a:pPr algn="just" rtl="1"/>
            <a:r>
              <a:rPr lang="ar-EG" sz="3200" dirty="0">
                <a:solidFill>
                  <a:srgbClr val="FFFFFF"/>
                </a:solidFill>
                <a:cs typeface="Sultan bold" pitchFamily="2" charset="-78"/>
              </a:rPr>
              <a:t>المؤهلات العلمية والمهنية </a:t>
            </a:r>
          </a:p>
          <a:p>
            <a:pPr algn="just" rtl="1"/>
            <a:r>
              <a:rPr lang="ar-EG" sz="3200" dirty="0">
                <a:solidFill>
                  <a:srgbClr val="FFFFFF"/>
                </a:solidFill>
                <a:cs typeface="Sultan bold" pitchFamily="2" charset="-78"/>
              </a:rPr>
              <a:t>بكالوريوس محاسبة جامعة ليدز بالمملكة المتحدة </a:t>
            </a:r>
          </a:p>
          <a:p>
            <a:pPr algn="justLow" rtl="1"/>
            <a:r>
              <a:rPr lang="ar-EG" sz="3200" dirty="0">
                <a:solidFill>
                  <a:srgbClr val="FFFFFF"/>
                </a:solidFill>
                <a:cs typeface="Sultan bold" pitchFamily="2" charset="-78"/>
              </a:rPr>
              <a:t>زمالة جمعية المحاسبين القانونيون بالمملكة المتحدة </a:t>
            </a:r>
            <a:r>
              <a:rPr lang="en-US" sz="2800" dirty="0" smtClean="0">
                <a:solidFill>
                  <a:srgbClr val="FFFFFF"/>
                </a:solidFill>
                <a:cs typeface="Sultan bold" pitchFamily="2" charset="-78"/>
              </a:rPr>
              <a:t>FCCA</a:t>
            </a:r>
            <a:endParaRPr lang="en-US" sz="2800" dirty="0">
              <a:solidFill>
                <a:srgbClr val="FFFFFF"/>
              </a:solidFill>
              <a:cs typeface="Sultan bold" pitchFamily="2" charset="-78"/>
            </a:endParaRPr>
          </a:p>
          <a:p>
            <a:pPr algn="just" rtl="1"/>
            <a:r>
              <a:rPr lang="ar-EG" sz="3200" dirty="0">
                <a:solidFill>
                  <a:srgbClr val="FFFFFF"/>
                </a:solidFill>
                <a:cs typeface="Sultan bold" pitchFamily="2" charset="-78"/>
              </a:rPr>
              <a:t>زمالة جمعية المحاسبين والمراجعين المصرية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1" name="Rectangle 10"/>
          <p:cNvSpPr/>
          <p:nvPr/>
        </p:nvSpPr>
        <p:spPr>
          <a:xfrm>
            <a:off x="8457063" y="5285606"/>
            <a:ext cx="2613216"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1996 </a:t>
            </a:r>
            <a:r>
              <a:rPr lang="ar-EG" sz="2800" dirty="0">
                <a:solidFill>
                  <a:srgbClr val="FFFF00"/>
                </a:solidFill>
                <a:cs typeface="Sultan bold" pitchFamily="2" charset="-78"/>
              </a:rPr>
              <a:t>حتى </a:t>
            </a:r>
            <a:r>
              <a:rPr lang="ar-EG" sz="2800" dirty="0" smtClean="0">
                <a:solidFill>
                  <a:srgbClr val="FFFF00"/>
                </a:solidFill>
                <a:cs typeface="Sultan bold" pitchFamily="2" charset="-78"/>
              </a:rPr>
              <a:t>الأن</a:t>
            </a:r>
            <a:endParaRPr lang="en-US" sz="2800" dirty="0">
              <a:solidFill>
                <a:srgbClr val="FFFF00"/>
              </a:solidFill>
              <a:cs typeface="Sultan bold" pitchFamily="2" charset="-78"/>
            </a:endParaRPr>
          </a:p>
        </p:txBody>
      </p:sp>
      <p:pic>
        <p:nvPicPr>
          <p:cNvPr id="2" name="Picture 1"/>
          <p:cNvPicPr>
            <a:picLocks noChangeAspect="1"/>
          </p:cNvPicPr>
          <p:nvPr/>
        </p:nvPicPr>
        <p:blipFill>
          <a:blip r:embed="rId4"/>
          <a:stretch>
            <a:fillRect/>
          </a:stretch>
        </p:blipFill>
        <p:spPr>
          <a:xfrm>
            <a:off x="8170125" y="758589"/>
            <a:ext cx="3187091" cy="38811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83088119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401"/>
                            </p:stCondLst>
                            <p:childTnLst>
                              <p:par>
                                <p:cTn id="8" presetID="1" presetClass="entr" presetSubtype="0" fill="hold" nodeType="afterEffect">
                                  <p:stCondLst>
                                    <p:cond delay="1299"/>
                                  </p:stCondLst>
                                  <p:iterate type="wd">
                                    <p:tmAbs val="200"/>
                                  </p:iterate>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par>
                          <p:cTn id="10" fill="hold">
                            <p:stCondLst>
                              <p:cond delay="2701"/>
                            </p:stCondLst>
                            <p:childTnLst>
                              <p:par>
                                <p:cTn id="11" presetID="1" presetClass="entr" presetSubtype="0" fill="hold" nodeType="afterEffect">
                                  <p:stCondLst>
                                    <p:cond delay="0"/>
                                  </p:stCondLst>
                                  <p:iterate type="wd">
                                    <p:tmAbs val="200"/>
                                  </p:iterate>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par>
                          <p:cTn id="13" fill="hold">
                            <p:stCondLst>
                              <p:cond delay="3902"/>
                            </p:stCondLst>
                            <p:childTnLst>
                              <p:par>
                                <p:cTn id="14" presetID="1" presetClass="entr" presetSubtype="0" fill="hold" nodeType="afterEffect">
                                  <p:stCondLst>
                                    <p:cond delay="0"/>
                                  </p:stCondLst>
                                  <p:iterate type="wd">
                                    <p:tmAbs val="200"/>
                                  </p:iterate>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par>
                          <p:cTn id="16" fill="hold">
                            <p:stCondLst>
                              <p:cond delay="4703"/>
                            </p:stCondLst>
                            <p:childTnLst>
                              <p:par>
                                <p:cTn id="17" presetID="42" presetClass="path" presetSubtype="0" accel="50000" decel="50000" fill="hold" nodeType="afterEffect">
                                  <p:stCondLst>
                                    <p:cond delay="0"/>
                                  </p:stCondLst>
                                  <p:childTnLst>
                                    <p:animMotion origin="layout" path="M -0.30677 -0.0375 L -0.78347 -0.04144 " pathEditMode="relative" rAng="0" ptsTypes="AA">
                                      <p:cBhvr>
                                        <p:cTn id="18" dur="2000" fill="hold"/>
                                        <p:tgtEl>
                                          <p:spTgt spid="9"/>
                                        </p:tgtEl>
                                        <p:attrNameLst>
                                          <p:attrName>ppt_x</p:attrName>
                                          <p:attrName>ppt_y</p:attrName>
                                        </p:attrNameLst>
                                      </p:cBhvr>
                                      <p:rCtr x="-23841" y="-208"/>
                                    </p:animMotion>
                                  </p:childTnLst>
                                </p:cTn>
                              </p:par>
                            </p:childTnLst>
                          </p:cTn>
                        </p:par>
                        <p:par>
                          <p:cTn id="19" fill="hold">
                            <p:stCondLst>
                              <p:cond delay="6703"/>
                            </p:stCondLst>
                            <p:childTnLst>
                              <p:par>
                                <p:cTn id="20" presetID="42" presetClass="path" presetSubtype="0" accel="50000" decel="50000" fill="hold" nodeType="afterEffect">
                                  <p:stCondLst>
                                    <p:cond delay="0"/>
                                  </p:stCondLst>
                                  <p:childTnLst>
                                    <p:animMotion origin="layout" path="M -0.2983 -0.01366 L -0.775 -0.0176 " pathEditMode="relative" rAng="0" ptsTypes="AA">
                                      <p:cBhvr>
                                        <p:cTn id="21" dur="2000" fill="hold"/>
                                        <p:tgtEl>
                                          <p:spTgt spid="10"/>
                                        </p:tgtEl>
                                        <p:attrNameLst>
                                          <p:attrName>ppt_x</p:attrName>
                                          <p:attrName>ppt_y</p:attrName>
                                        </p:attrNameLst>
                                      </p:cBhvr>
                                      <p:rCtr x="-23841" y="-208"/>
                                    </p:animMotion>
                                  </p:childTnLst>
                                </p:cTn>
                              </p:par>
                              <p:par>
                                <p:cTn id="22" presetID="1" presetClass="entr" presetSubtype="0" fill="hold" nodeType="with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80614" y="657236"/>
            <a:ext cx="6223178" cy="1015663"/>
          </a:xfrm>
          <a:prstGeom prst="rect">
            <a:avLst/>
          </a:prstGeom>
          <a:noFill/>
        </p:spPr>
        <p:txBody>
          <a:bodyPr wrap="none" lIns="91440" tIns="45720" rIns="91440" bIns="45720">
            <a:spAutoFit/>
          </a:bodyPr>
          <a:lstStyle/>
          <a:p>
            <a:pPr algn="ctr"/>
            <a:r>
              <a:rPr lang="ar-EG" sz="6000" dirty="0" smtClean="0">
                <a:solidFill>
                  <a:srgbClr val="FFC000"/>
                </a:solidFill>
                <a:cs typeface="Sultan bold" pitchFamily="2" charset="-78"/>
              </a:rPr>
              <a:t>الأستاذ </a:t>
            </a:r>
            <a:r>
              <a:rPr lang="ar-EG" sz="6000" dirty="0">
                <a:solidFill>
                  <a:srgbClr val="FFC000"/>
                </a:solidFill>
                <a:cs typeface="Sultan bold" pitchFamily="2" charset="-78"/>
              </a:rPr>
              <a:t>/ </a:t>
            </a:r>
            <a:r>
              <a:rPr lang="ar-EG" sz="6000" dirty="0" smtClean="0">
                <a:solidFill>
                  <a:srgbClr val="FFC000"/>
                </a:solidFill>
                <a:cs typeface="Sultan bold" pitchFamily="2" charset="-78"/>
              </a:rPr>
              <a:t>حازم زكى حسن </a:t>
            </a:r>
            <a:endParaRPr lang="en-US" sz="6000" dirty="0">
              <a:solidFill>
                <a:srgbClr val="FFC000"/>
              </a:solidFill>
              <a:cs typeface="Sultan bold" pitchFamily="2" charset="-78"/>
            </a:endParaRPr>
          </a:p>
        </p:txBody>
      </p:sp>
      <p:sp>
        <p:nvSpPr>
          <p:cNvPr id="7" name="Rectangle 6"/>
          <p:cNvSpPr/>
          <p:nvPr/>
        </p:nvSpPr>
        <p:spPr>
          <a:xfrm>
            <a:off x="1103746" y="1798257"/>
            <a:ext cx="6567168" cy="584775"/>
          </a:xfrm>
          <a:prstGeom prst="rect">
            <a:avLst/>
          </a:prstGeom>
          <a:noFill/>
        </p:spPr>
        <p:txBody>
          <a:bodyPr wrap="square" lIns="91440" tIns="45720" rIns="91440" bIns="45720">
            <a:spAutoFit/>
          </a:bodyPr>
          <a:lstStyle/>
          <a:p>
            <a:pPr rtl="1"/>
            <a:r>
              <a:rPr lang="ar-EG" sz="3200" dirty="0" smtClean="0">
                <a:solidFill>
                  <a:srgbClr val="FFC000"/>
                </a:solidFill>
                <a:cs typeface="Sultan bold" pitchFamily="2" charset="-78"/>
              </a:rPr>
              <a:t>سادس </a:t>
            </a:r>
            <a:r>
              <a:rPr lang="ar-EG" sz="3200" dirty="0">
                <a:solidFill>
                  <a:srgbClr val="FFC000"/>
                </a:solidFill>
                <a:cs typeface="Sultan bold" pitchFamily="2" charset="-78"/>
              </a:rPr>
              <a:t>رئيس لجمعية المحاسبين والمراجعين المصرية</a:t>
            </a:r>
            <a:endParaRPr lang="en-US" sz="3200" dirty="0">
              <a:solidFill>
                <a:srgbClr val="FFC000"/>
              </a:solidFill>
              <a:cs typeface="Sultan bold" pitchFamily="2" charset="-78"/>
            </a:endParaRPr>
          </a:p>
        </p:txBody>
      </p:sp>
      <p:sp>
        <p:nvSpPr>
          <p:cNvPr id="8" name="Rectangle 7"/>
          <p:cNvSpPr/>
          <p:nvPr/>
        </p:nvSpPr>
        <p:spPr>
          <a:xfrm>
            <a:off x="427660" y="2870018"/>
            <a:ext cx="6977297" cy="2554545"/>
          </a:xfrm>
          <a:prstGeom prst="rect">
            <a:avLst/>
          </a:prstGeom>
          <a:noFill/>
        </p:spPr>
        <p:txBody>
          <a:bodyPr wrap="square" lIns="91440" tIns="45720" rIns="91440" bIns="45720">
            <a:spAutoFit/>
          </a:bodyPr>
          <a:lstStyle/>
          <a:p>
            <a:pPr algn="r" rtl="1"/>
            <a:r>
              <a:rPr lang="ar-EG" sz="3200" dirty="0">
                <a:solidFill>
                  <a:srgbClr val="FFFFFF"/>
                </a:solidFill>
                <a:cs typeface="Sultan bold" pitchFamily="2" charset="-78"/>
              </a:rPr>
              <a:t>حاليا : يشغل المناصب التالية </a:t>
            </a:r>
            <a:r>
              <a:rPr lang="ar-EG" sz="3200" dirty="0" smtClean="0">
                <a:solidFill>
                  <a:srgbClr val="FFFFFF"/>
                </a:solidFill>
                <a:cs typeface="Sultan bold" pitchFamily="2" charset="-78"/>
              </a:rPr>
              <a:t>.. رئيس </a:t>
            </a:r>
            <a:r>
              <a:rPr lang="ar-EG" sz="3200" dirty="0">
                <a:solidFill>
                  <a:srgbClr val="FFFFFF"/>
                </a:solidFill>
                <a:cs typeface="Sultan bold" pitchFamily="2" charset="-78"/>
              </a:rPr>
              <a:t>مجلس إدارة شركة </a:t>
            </a:r>
            <a:r>
              <a:rPr lang="en-US" sz="3200" dirty="0">
                <a:solidFill>
                  <a:srgbClr val="FFFFFF"/>
                </a:solidFill>
                <a:cs typeface="Sultan bold" pitchFamily="2" charset="-78"/>
              </a:rPr>
              <a:t>KPMG </a:t>
            </a:r>
            <a:r>
              <a:rPr lang="ar-EG" sz="3200" dirty="0">
                <a:solidFill>
                  <a:srgbClr val="FFFFFF"/>
                </a:solidFill>
                <a:cs typeface="Sultan bold" pitchFamily="2" charset="-78"/>
              </a:rPr>
              <a:t>حازم حسن محاسبون قانونيون </a:t>
            </a:r>
            <a:r>
              <a:rPr lang="ar-EG" sz="3200" dirty="0" smtClean="0">
                <a:solidFill>
                  <a:srgbClr val="FFFFFF"/>
                </a:solidFill>
                <a:cs typeface="Sultan bold" pitchFamily="2" charset="-78"/>
              </a:rPr>
              <a:t>ومستشارون رئيس </a:t>
            </a:r>
            <a:r>
              <a:rPr lang="ar-EG" sz="3200" dirty="0">
                <a:solidFill>
                  <a:srgbClr val="FFFFFF"/>
                </a:solidFill>
                <a:cs typeface="Sultan bold" pitchFamily="2" charset="-78"/>
              </a:rPr>
              <a:t>مجلس إدارة جمعية المحاسبين والمراجعين المصرية </a:t>
            </a:r>
          </a:p>
          <a:p>
            <a:pPr algn="r" rtl="1"/>
            <a:r>
              <a:rPr lang="ar-EG" sz="3200" dirty="0">
                <a:solidFill>
                  <a:srgbClr val="FFFFFF"/>
                </a:solidFill>
                <a:cs typeface="Sultan bold" pitchFamily="2" charset="-78"/>
              </a:rPr>
              <a:t>عضو مجلس إدارة مجلس الرقابة علي جودة أعمال مكاتب المحاسبة لدي الهيئة العامة للرقابة المالية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1" name="Rectangle 10"/>
          <p:cNvSpPr/>
          <p:nvPr/>
        </p:nvSpPr>
        <p:spPr>
          <a:xfrm>
            <a:off x="8457063" y="5285606"/>
            <a:ext cx="2613216"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1996 </a:t>
            </a:r>
            <a:r>
              <a:rPr lang="ar-EG" sz="2800" dirty="0">
                <a:solidFill>
                  <a:srgbClr val="FFFF00"/>
                </a:solidFill>
                <a:cs typeface="Sultan bold" pitchFamily="2" charset="-78"/>
              </a:rPr>
              <a:t>حتى </a:t>
            </a:r>
            <a:r>
              <a:rPr lang="ar-EG" sz="2800" dirty="0" smtClean="0">
                <a:solidFill>
                  <a:srgbClr val="FFFF00"/>
                </a:solidFill>
                <a:cs typeface="Sultan bold" pitchFamily="2" charset="-78"/>
              </a:rPr>
              <a:t>الأن</a:t>
            </a:r>
            <a:endParaRPr lang="en-US" sz="2800" dirty="0">
              <a:solidFill>
                <a:srgbClr val="FFFF00"/>
              </a:solidFill>
              <a:cs typeface="Sultan bold" pitchFamily="2" charset="-78"/>
            </a:endParaRPr>
          </a:p>
        </p:txBody>
      </p:sp>
      <p:pic>
        <p:nvPicPr>
          <p:cNvPr id="2" name="Picture 1"/>
          <p:cNvPicPr>
            <a:picLocks noChangeAspect="1"/>
          </p:cNvPicPr>
          <p:nvPr/>
        </p:nvPicPr>
        <p:blipFill>
          <a:blip r:embed="rId4"/>
          <a:stretch>
            <a:fillRect/>
          </a:stretch>
        </p:blipFill>
        <p:spPr>
          <a:xfrm>
            <a:off x="8170125" y="758589"/>
            <a:ext cx="3187091" cy="38811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109709389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4401"/>
                            </p:stCondLst>
                            <p:childTnLst>
                              <p:par>
                                <p:cTn id="8" presetID="1" presetClass="entr" presetSubtype="0" fill="hold" nodeType="afterEffect">
                                  <p:stCondLst>
                                    <p:cond delay="0"/>
                                  </p:stCondLst>
                                  <p:iterate type="wd">
                                    <p:tmAbs val="200"/>
                                  </p:iterate>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par>
                          <p:cTn id="10" fill="hold">
                            <p:stCondLst>
                              <p:cond delay="7202"/>
                            </p:stCondLst>
                            <p:childTnLst>
                              <p:par>
                                <p:cTn id="11" presetID="42" presetClass="path" presetSubtype="0" accel="50000" decel="50000" fill="hold" nodeType="afterEffect">
                                  <p:stCondLst>
                                    <p:cond delay="0"/>
                                  </p:stCondLst>
                                  <p:childTnLst>
                                    <p:animMotion origin="layout" path="M -0.30677 -0.0375 L -0.78347 -0.04144 " pathEditMode="relative" rAng="0" ptsTypes="AA">
                                      <p:cBhvr>
                                        <p:cTn id="12" dur="2000" fill="hold"/>
                                        <p:tgtEl>
                                          <p:spTgt spid="9"/>
                                        </p:tgtEl>
                                        <p:attrNameLst>
                                          <p:attrName>ppt_x</p:attrName>
                                          <p:attrName>ppt_y</p:attrName>
                                        </p:attrNameLst>
                                      </p:cBhvr>
                                      <p:rCtr x="-23841" y="-208"/>
                                    </p:animMotion>
                                  </p:childTnLst>
                                </p:cTn>
                              </p:par>
                            </p:childTnLst>
                          </p:cTn>
                        </p:par>
                        <p:par>
                          <p:cTn id="13" fill="hold">
                            <p:stCondLst>
                              <p:cond delay="9202"/>
                            </p:stCondLst>
                            <p:childTnLst>
                              <p:par>
                                <p:cTn id="14" presetID="42" presetClass="path" presetSubtype="0" accel="50000" decel="50000" fill="hold" nodeType="afterEffect">
                                  <p:stCondLst>
                                    <p:cond delay="0"/>
                                  </p:stCondLst>
                                  <p:childTnLst>
                                    <p:animMotion origin="layout" path="M -0.2983 -0.01366 L -0.775 -0.0176 " pathEditMode="relative" rAng="0" ptsTypes="AA">
                                      <p:cBhvr>
                                        <p:cTn id="15"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80614" y="657236"/>
            <a:ext cx="6223178" cy="1015663"/>
          </a:xfrm>
          <a:prstGeom prst="rect">
            <a:avLst/>
          </a:prstGeom>
          <a:noFill/>
        </p:spPr>
        <p:txBody>
          <a:bodyPr wrap="none" lIns="91440" tIns="45720" rIns="91440" bIns="45720">
            <a:spAutoFit/>
          </a:bodyPr>
          <a:lstStyle/>
          <a:p>
            <a:pPr algn="ctr"/>
            <a:r>
              <a:rPr lang="ar-EG" sz="6000" dirty="0" smtClean="0">
                <a:solidFill>
                  <a:srgbClr val="FFC000"/>
                </a:solidFill>
                <a:cs typeface="Sultan bold" pitchFamily="2" charset="-78"/>
              </a:rPr>
              <a:t>الأستاذ </a:t>
            </a:r>
            <a:r>
              <a:rPr lang="ar-EG" sz="6000" dirty="0">
                <a:solidFill>
                  <a:srgbClr val="FFC000"/>
                </a:solidFill>
                <a:cs typeface="Sultan bold" pitchFamily="2" charset="-78"/>
              </a:rPr>
              <a:t>/ </a:t>
            </a:r>
            <a:r>
              <a:rPr lang="ar-EG" sz="6000" dirty="0" smtClean="0">
                <a:solidFill>
                  <a:srgbClr val="FFC000"/>
                </a:solidFill>
                <a:cs typeface="Sultan bold" pitchFamily="2" charset="-78"/>
              </a:rPr>
              <a:t>حازم زكى حسن </a:t>
            </a:r>
            <a:endParaRPr lang="en-US" sz="6000" dirty="0">
              <a:solidFill>
                <a:srgbClr val="FFC000"/>
              </a:solidFill>
              <a:cs typeface="Sultan bold" pitchFamily="2" charset="-78"/>
            </a:endParaRPr>
          </a:p>
        </p:txBody>
      </p:sp>
      <p:sp>
        <p:nvSpPr>
          <p:cNvPr id="7" name="Rectangle 6"/>
          <p:cNvSpPr/>
          <p:nvPr/>
        </p:nvSpPr>
        <p:spPr>
          <a:xfrm>
            <a:off x="1103746" y="1798257"/>
            <a:ext cx="6567168" cy="584775"/>
          </a:xfrm>
          <a:prstGeom prst="rect">
            <a:avLst/>
          </a:prstGeom>
          <a:noFill/>
        </p:spPr>
        <p:txBody>
          <a:bodyPr wrap="square" lIns="91440" tIns="45720" rIns="91440" bIns="45720">
            <a:spAutoFit/>
          </a:bodyPr>
          <a:lstStyle/>
          <a:p>
            <a:pPr rtl="1"/>
            <a:r>
              <a:rPr lang="ar-EG" sz="3200" dirty="0" smtClean="0">
                <a:solidFill>
                  <a:srgbClr val="FFC000"/>
                </a:solidFill>
                <a:cs typeface="Sultan bold" pitchFamily="2" charset="-78"/>
              </a:rPr>
              <a:t>سادس </a:t>
            </a:r>
            <a:r>
              <a:rPr lang="ar-EG" sz="3200" dirty="0">
                <a:solidFill>
                  <a:srgbClr val="FFC000"/>
                </a:solidFill>
                <a:cs typeface="Sultan bold" pitchFamily="2" charset="-78"/>
              </a:rPr>
              <a:t>رئيس لجمعية المحاسبين والمراجعين المصرية</a:t>
            </a:r>
            <a:endParaRPr lang="en-US" sz="3200" dirty="0">
              <a:solidFill>
                <a:srgbClr val="FFC000"/>
              </a:solidFill>
              <a:cs typeface="Sultan bold" pitchFamily="2" charset="-78"/>
            </a:endParaRPr>
          </a:p>
        </p:txBody>
      </p:sp>
      <p:sp>
        <p:nvSpPr>
          <p:cNvPr id="8" name="Rectangle 7"/>
          <p:cNvSpPr/>
          <p:nvPr/>
        </p:nvSpPr>
        <p:spPr>
          <a:xfrm>
            <a:off x="427660" y="2870018"/>
            <a:ext cx="6977297" cy="4031873"/>
          </a:xfrm>
          <a:prstGeom prst="rect">
            <a:avLst/>
          </a:prstGeom>
          <a:noFill/>
        </p:spPr>
        <p:txBody>
          <a:bodyPr wrap="square" lIns="91440" tIns="45720" rIns="91440" bIns="45720">
            <a:spAutoFit/>
          </a:bodyPr>
          <a:lstStyle/>
          <a:p>
            <a:pPr algn="just" rtl="1"/>
            <a:r>
              <a:rPr lang="ar-EG" sz="3200" dirty="0">
                <a:solidFill>
                  <a:srgbClr val="FFFFFF"/>
                </a:solidFill>
                <a:cs typeface="Sultan bold" pitchFamily="2" charset="-78"/>
              </a:rPr>
              <a:t>كما شغل المناصب التالية </a:t>
            </a:r>
          </a:p>
          <a:p>
            <a:pPr algn="just" rtl="1"/>
            <a:r>
              <a:rPr lang="ar-EG" sz="3200" dirty="0">
                <a:solidFill>
                  <a:srgbClr val="FFFFFF"/>
                </a:solidFill>
                <a:cs typeface="Sultan bold" pitchFamily="2" charset="-78"/>
              </a:rPr>
              <a:t>رئيس لجنة المراجعة الخارجية لصندوق النقد الدولي واشنطن </a:t>
            </a:r>
            <a:r>
              <a:rPr lang="en-US" sz="3200" dirty="0">
                <a:solidFill>
                  <a:srgbClr val="FFFFFF"/>
                </a:solidFill>
                <a:cs typeface="Sultan bold" pitchFamily="2" charset="-78"/>
              </a:rPr>
              <a:t>IMF</a:t>
            </a:r>
          </a:p>
          <a:p>
            <a:pPr algn="just" rtl="1"/>
            <a:r>
              <a:rPr lang="ar-EG" sz="3200" dirty="0">
                <a:solidFill>
                  <a:srgbClr val="FFFFFF"/>
                </a:solidFill>
                <a:cs typeface="Sultan bold" pitchFamily="2" charset="-78"/>
              </a:rPr>
              <a:t>رئيس اتحاد محاسبي منطقة البحر المتوسط </a:t>
            </a:r>
            <a:r>
              <a:rPr lang="en-US" sz="3200" dirty="0">
                <a:solidFill>
                  <a:srgbClr val="FFFFFF"/>
                </a:solidFill>
                <a:cs typeface="Sultan bold" pitchFamily="2" charset="-78"/>
              </a:rPr>
              <a:t>FCM</a:t>
            </a:r>
          </a:p>
          <a:p>
            <a:pPr algn="just" rtl="1"/>
            <a:r>
              <a:rPr lang="ar-EG" sz="3200" dirty="0">
                <a:solidFill>
                  <a:srgbClr val="FFFFFF"/>
                </a:solidFill>
                <a:cs typeface="Sultan bold" pitchFamily="2" charset="-78"/>
              </a:rPr>
              <a:t>عضو مجلس إدارة البنك المركزي المصري </a:t>
            </a:r>
          </a:p>
          <a:p>
            <a:pPr algn="just" rtl="1"/>
            <a:r>
              <a:rPr lang="ar-EG" sz="3200" dirty="0">
                <a:solidFill>
                  <a:srgbClr val="FFFFFF"/>
                </a:solidFill>
                <a:cs typeface="Sultan bold" pitchFamily="2" charset="-78"/>
              </a:rPr>
              <a:t>عضو مجلس ادارة الهيئة العامة للرقابة المالية </a:t>
            </a:r>
          </a:p>
          <a:p>
            <a:pPr algn="just" rtl="1"/>
            <a:r>
              <a:rPr lang="ar-EG" sz="3200" dirty="0">
                <a:solidFill>
                  <a:srgbClr val="FFFFFF"/>
                </a:solidFill>
                <a:cs typeface="Sultan bold" pitchFamily="2" charset="-78"/>
              </a:rPr>
              <a:t>رئيس مجلس أمناء الاستثمار الهيئة العامة للاستثمار والمناطق الحرة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1" name="Rectangle 10"/>
          <p:cNvSpPr/>
          <p:nvPr/>
        </p:nvSpPr>
        <p:spPr>
          <a:xfrm>
            <a:off x="8457063" y="5285606"/>
            <a:ext cx="2613216"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1996 </a:t>
            </a:r>
            <a:r>
              <a:rPr lang="ar-EG" sz="2800" dirty="0">
                <a:solidFill>
                  <a:srgbClr val="FFFF00"/>
                </a:solidFill>
                <a:cs typeface="Sultan bold" pitchFamily="2" charset="-78"/>
              </a:rPr>
              <a:t>حتى </a:t>
            </a:r>
            <a:r>
              <a:rPr lang="ar-EG" sz="2800" dirty="0" smtClean="0">
                <a:solidFill>
                  <a:srgbClr val="FFFF00"/>
                </a:solidFill>
                <a:cs typeface="Sultan bold" pitchFamily="2" charset="-78"/>
              </a:rPr>
              <a:t>الأن</a:t>
            </a:r>
            <a:endParaRPr lang="en-US" sz="2800" dirty="0">
              <a:solidFill>
                <a:srgbClr val="FFFF00"/>
              </a:solidFill>
              <a:cs typeface="Sultan bold" pitchFamily="2" charset="-78"/>
            </a:endParaRPr>
          </a:p>
        </p:txBody>
      </p:sp>
      <p:pic>
        <p:nvPicPr>
          <p:cNvPr id="2" name="Picture 1"/>
          <p:cNvPicPr>
            <a:picLocks noChangeAspect="1"/>
          </p:cNvPicPr>
          <p:nvPr/>
        </p:nvPicPr>
        <p:blipFill>
          <a:blip r:embed="rId4"/>
          <a:stretch>
            <a:fillRect/>
          </a:stretch>
        </p:blipFill>
        <p:spPr>
          <a:xfrm>
            <a:off x="8170125" y="758589"/>
            <a:ext cx="3187091" cy="38811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19311919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3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901"/>
                            </p:stCondLst>
                            <p:childTnLst>
                              <p:par>
                                <p:cTn id="8" presetID="1" presetClass="entr" presetSubtype="0" fill="hold" nodeType="afterEffect">
                                  <p:stCondLst>
                                    <p:cond delay="0"/>
                                  </p:stCondLst>
                                  <p:iterate type="wd">
                                    <p:tmAbs val="300"/>
                                  </p:iterate>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par>
                          <p:cTn id="10" fill="hold">
                            <p:stCondLst>
                              <p:cond delay="3302"/>
                            </p:stCondLst>
                            <p:childTnLst>
                              <p:par>
                                <p:cTn id="11" presetID="1" presetClass="entr" presetSubtype="0" fill="hold" nodeType="afterEffect">
                                  <p:stCondLst>
                                    <p:cond delay="0"/>
                                  </p:stCondLst>
                                  <p:iterate type="wd">
                                    <p:tmAbs val="300"/>
                                  </p:iterate>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par>
                          <p:cTn id="13" fill="hold">
                            <p:stCondLst>
                              <p:cond delay="5103"/>
                            </p:stCondLst>
                            <p:childTnLst>
                              <p:par>
                                <p:cTn id="14" presetID="1" presetClass="entr" presetSubtype="0" fill="hold" nodeType="afterEffect">
                                  <p:stCondLst>
                                    <p:cond delay="0"/>
                                  </p:stCondLst>
                                  <p:iterate type="wd">
                                    <p:tmAbs val="300"/>
                                  </p:iterate>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par>
                          <p:cTn id="16" fill="hold">
                            <p:stCondLst>
                              <p:cond delay="6604"/>
                            </p:stCondLst>
                            <p:childTnLst>
                              <p:par>
                                <p:cTn id="17" presetID="1" presetClass="entr" presetSubtype="0" fill="hold" nodeType="afterEffect">
                                  <p:stCondLst>
                                    <p:cond delay="0"/>
                                  </p:stCondLst>
                                  <p:iterate type="wd">
                                    <p:tmAbs val="300"/>
                                  </p:iterate>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par>
                          <p:cTn id="19" fill="hold">
                            <p:stCondLst>
                              <p:cond delay="8405"/>
                            </p:stCondLst>
                            <p:childTnLst>
                              <p:par>
                                <p:cTn id="20" presetID="1" presetClass="entr" presetSubtype="0" fill="hold" nodeType="afterEffect">
                                  <p:stCondLst>
                                    <p:cond delay="0"/>
                                  </p:stCondLst>
                                  <p:iterate type="wd">
                                    <p:tmAbs val="200"/>
                                  </p:iterate>
                                  <p:childTnLst>
                                    <p:set>
                                      <p:cBhvr>
                                        <p:cTn id="21" dur="1" fill="hold">
                                          <p:stCondLst>
                                            <p:cond delay="0"/>
                                          </p:stCondLst>
                                        </p:cTn>
                                        <p:tgtEl>
                                          <p:spTgt spid="8">
                                            <p:txEl>
                                              <p:pRg st="5" end="5"/>
                                            </p:txEl>
                                          </p:spTgt>
                                        </p:tgtEl>
                                        <p:attrNameLst>
                                          <p:attrName>style.visibility</p:attrName>
                                        </p:attrNameLst>
                                      </p:cBhvr>
                                      <p:to>
                                        <p:strVal val="visible"/>
                                      </p:to>
                                    </p:set>
                                  </p:childTnLst>
                                </p:cTn>
                              </p:par>
                            </p:childTnLst>
                          </p:cTn>
                        </p:par>
                        <p:par>
                          <p:cTn id="22" fill="hold">
                            <p:stCondLst>
                              <p:cond delay="10006"/>
                            </p:stCondLst>
                            <p:childTnLst>
                              <p:par>
                                <p:cTn id="23" presetID="42" presetClass="path" presetSubtype="0" accel="50000" decel="50000" fill="hold" nodeType="afterEffect">
                                  <p:stCondLst>
                                    <p:cond delay="0"/>
                                  </p:stCondLst>
                                  <p:childTnLst>
                                    <p:animMotion origin="layout" path="M -0.30677 -0.0375 L -0.78347 -0.04144 " pathEditMode="relative" rAng="0" ptsTypes="AA">
                                      <p:cBhvr>
                                        <p:cTn id="24" dur="2000" fill="hold"/>
                                        <p:tgtEl>
                                          <p:spTgt spid="9"/>
                                        </p:tgtEl>
                                        <p:attrNameLst>
                                          <p:attrName>ppt_x</p:attrName>
                                          <p:attrName>ppt_y</p:attrName>
                                        </p:attrNameLst>
                                      </p:cBhvr>
                                      <p:rCtr x="-23841" y="-208"/>
                                    </p:animMotion>
                                  </p:childTnLst>
                                </p:cTn>
                              </p:par>
                            </p:childTnLst>
                          </p:cTn>
                        </p:par>
                        <p:par>
                          <p:cTn id="25" fill="hold">
                            <p:stCondLst>
                              <p:cond delay="12006"/>
                            </p:stCondLst>
                            <p:childTnLst>
                              <p:par>
                                <p:cTn id="26" presetID="42" presetClass="path" presetSubtype="0" accel="50000" decel="50000" fill="hold" nodeType="afterEffect">
                                  <p:stCondLst>
                                    <p:cond delay="0"/>
                                  </p:stCondLst>
                                  <p:childTnLst>
                                    <p:animMotion origin="layout" path="M -0.2983 -0.01366 L -0.775 -0.0176 " pathEditMode="relative" rAng="0" ptsTypes="AA">
                                      <p:cBhvr>
                                        <p:cTn id="27"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80614" y="657236"/>
            <a:ext cx="6223178" cy="1015663"/>
          </a:xfrm>
          <a:prstGeom prst="rect">
            <a:avLst/>
          </a:prstGeom>
          <a:noFill/>
        </p:spPr>
        <p:txBody>
          <a:bodyPr wrap="none" lIns="91440" tIns="45720" rIns="91440" bIns="45720">
            <a:spAutoFit/>
          </a:bodyPr>
          <a:lstStyle/>
          <a:p>
            <a:pPr algn="ctr"/>
            <a:r>
              <a:rPr lang="ar-EG" sz="6000" dirty="0" smtClean="0">
                <a:solidFill>
                  <a:srgbClr val="FFC000"/>
                </a:solidFill>
                <a:cs typeface="Sultan bold" pitchFamily="2" charset="-78"/>
              </a:rPr>
              <a:t>الأستاذ </a:t>
            </a:r>
            <a:r>
              <a:rPr lang="ar-EG" sz="6000" dirty="0">
                <a:solidFill>
                  <a:srgbClr val="FFC000"/>
                </a:solidFill>
                <a:cs typeface="Sultan bold" pitchFamily="2" charset="-78"/>
              </a:rPr>
              <a:t>/ </a:t>
            </a:r>
            <a:r>
              <a:rPr lang="ar-EG" sz="6000" dirty="0" smtClean="0">
                <a:solidFill>
                  <a:srgbClr val="FFC000"/>
                </a:solidFill>
                <a:cs typeface="Sultan bold" pitchFamily="2" charset="-78"/>
              </a:rPr>
              <a:t>حازم زكى حسن </a:t>
            </a:r>
            <a:endParaRPr lang="en-US" sz="6000" dirty="0">
              <a:solidFill>
                <a:srgbClr val="FFC000"/>
              </a:solidFill>
              <a:cs typeface="Sultan bold" pitchFamily="2" charset="-78"/>
            </a:endParaRPr>
          </a:p>
        </p:txBody>
      </p:sp>
      <p:sp>
        <p:nvSpPr>
          <p:cNvPr id="7" name="Rectangle 6"/>
          <p:cNvSpPr/>
          <p:nvPr/>
        </p:nvSpPr>
        <p:spPr>
          <a:xfrm>
            <a:off x="1103746" y="1798257"/>
            <a:ext cx="6567168" cy="584775"/>
          </a:xfrm>
          <a:prstGeom prst="rect">
            <a:avLst/>
          </a:prstGeom>
          <a:noFill/>
        </p:spPr>
        <p:txBody>
          <a:bodyPr wrap="square" lIns="91440" tIns="45720" rIns="91440" bIns="45720">
            <a:spAutoFit/>
          </a:bodyPr>
          <a:lstStyle/>
          <a:p>
            <a:pPr rtl="1"/>
            <a:r>
              <a:rPr lang="ar-EG" sz="3200" dirty="0" smtClean="0">
                <a:solidFill>
                  <a:srgbClr val="FFC000"/>
                </a:solidFill>
                <a:cs typeface="Sultan bold" pitchFamily="2" charset="-78"/>
              </a:rPr>
              <a:t>سادس </a:t>
            </a:r>
            <a:r>
              <a:rPr lang="ar-EG" sz="3200" dirty="0">
                <a:solidFill>
                  <a:srgbClr val="FFC000"/>
                </a:solidFill>
                <a:cs typeface="Sultan bold" pitchFamily="2" charset="-78"/>
              </a:rPr>
              <a:t>رئيس لجمعية المحاسبين والمراجعين المصرية</a:t>
            </a:r>
            <a:endParaRPr lang="en-US" sz="3200" dirty="0">
              <a:solidFill>
                <a:srgbClr val="FFC000"/>
              </a:solidFill>
              <a:cs typeface="Sultan bold" pitchFamily="2" charset="-78"/>
            </a:endParaRPr>
          </a:p>
        </p:txBody>
      </p:sp>
      <p:sp>
        <p:nvSpPr>
          <p:cNvPr id="8" name="Rectangle 7"/>
          <p:cNvSpPr/>
          <p:nvPr/>
        </p:nvSpPr>
        <p:spPr>
          <a:xfrm>
            <a:off x="427660" y="2870018"/>
            <a:ext cx="6977297" cy="4031873"/>
          </a:xfrm>
          <a:prstGeom prst="rect">
            <a:avLst/>
          </a:prstGeom>
          <a:noFill/>
        </p:spPr>
        <p:txBody>
          <a:bodyPr wrap="square" lIns="91440" tIns="45720" rIns="91440" bIns="45720">
            <a:spAutoFit/>
          </a:bodyPr>
          <a:lstStyle/>
          <a:p>
            <a:pPr algn="just" rtl="1"/>
            <a:r>
              <a:rPr lang="ar-EG" sz="3200" dirty="0">
                <a:solidFill>
                  <a:srgbClr val="FFFFFF"/>
                </a:solidFill>
                <a:cs typeface="Sultan bold" pitchFamily="2" charset="-78"/>
              </a:rPr>
              <a:t>عضو مجلس إدارة هيئة المجتمعات العمرانية الجديدة </a:t>
            </a:r>
          </a:p>
          <a:p>
            <a:pPr algn="just" rtl="1"/>
            <a:r>
              <a:rPr lang="ar-EG" sz="3200" dirty="0">
                <a:solidFill>
                  <a:srgbClr val="FFFFFF"/>
                </a:solidFill>
                <a:cs typeface="Sultan bold" pitchFamily="2" charset="-78"/>
              </a:rPr>
              <a:t>عضو مجلس ادارة الهيئة العامة لسكك حديد مصر </a:t>
            </a:r>
          </a:p>
          <a:p>
            <a:pPr algn="just" rtl="1"/>
            <a:r>
              <a:rPr lang="ar-EG" sz="3200" dirty="0">
                <a:solidFill>
                  <a:srgbClr val="FFFFFF"/>
                </a:solidFill>
                <a:cs typeface="Sultan bold" pitchFamily="2" charset="-78"/>
              </a:rPr>
              <a:t>عضو اللجنة العليا للمعايير المحاسبية لدي الجهاز المركزي للمحاسبات </a:t>
            </a:r>
          </a:p>
          <a:p>
            <a:pPr algn="just" rtl="1"/>
            <a:r>
              <a:rPr lang="ar-EG" sz="3200" dirty="0">
                <a:solidFill>
                  <a:srgbClr val="FFFFFF"/>
                </a:solidFill>
                <a:cs typeface="Sultan bold" pitchFamily="2" charset="-78"/>
              </a:rPr>
              <a:t>كما شغل اعلي المناصب لدي شركة </a:t>
            </a:r>
            <a:r>
              <a:rPr lang="en-US" sz="3200" dirty="0">
                <a:solidFill>
                  <a:srgbClr val="FFFFFF"/>
                </a:solidFill>
                <a:cs typeface="Sultan bold" pitchFamily="2" charset="-78"/>
              </a:rPr>
              <a:t>KPMG </a:t>
            </a:r>
            <a:r>
              <a:rPr lang="ar-EG" sz="3200" dirty="0">
                <a:solidFill>
                  <a:srgbClr val="FFFFFF"/>
                </a:solidFill>
                <a:cs typeface="Sultan bold" pitchFamily="2" charset="-78"/>
              </a:rPr>
              <a:t>العالمية حيث عمل رئيسا لمنطقة الشرق الاوسط ثم عضو بمجلس إدارة الشركة علي مستوي العالم ثم عضوا باللجنة التنفيذية للشركة علي مستوي العالم ايضا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1" name="Rectangle 10"/>
          <p:cNvSpPr/>
          <p:nvPr/>
        </p:nvSpPr>
        <p:spPr>
          <a:xfrm>
            <a:off x="8457063" y="5285606"/>
            <a:ext cx="2613216"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1996 </a:t>
            </a:r>
            <a:r>
              <a:rPr lang="ar-EG" sz="2800" dirty="0">
                <a:solidFill>
                  <a:srgbClr val="FFFF00"/>
                </a:solidFill>
                <a:cs typeface="Sultan bold" pitchFamily="2" charset="-78"/>
              </a:rPr>
              <a:t>حتى </a:t>
            </a:r>
            <a:r>
              <a:rPr lang="ar-EG" sz="2800" dirty="0" smtClean="0">
                <a:solidFill>
                  <a:srgbClr val="FFFF00"/>
                </a:solidFill>
                <a:cs typeface="Sultan bold" pitchFamily="2" charset="-78"/>
              </a:rPr>
              <a:t>الأن</a:t>
            </a:r>
            <a:endParaRPr lang="en-US" sz="2800" dirty="0">
              <a:solidFill>
                <a:srgbClr val="FFFF00"/>
              </a:solidFill>
              <a:cs typeface="Sultan bold" pitchFamily="2" charset="-78"/>
            </a:endParaRPr>
          </a:p>
        </p:txBody>
      </p:sp>
      <p:pic>
        <p:nvPicPr>
          <p:cNvPr id="2" name="Picture 1"/>
          <p:cNvPicPr>
            <a:picLocks noChangeAspect="1"/>
          </p:cNvPicPr>
          <p:nvPr/>
        </p:nvPicPr>
        <p:blipFill>
          <a:blip r:embed="rId4"/>
          <a:stretch>
            <a:fillRect/>
          </a:stretch>
        </p:blipFill>
        <p:spPr>
          <a:xfrm>
            <a:off x="8170125" y="758589"/>
            <a:ext cx="3187091" cy="38811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31826280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201"/>
                            </p:stCondLst>
                            <p:childTnLst>
                              <p:par>
                                <p:cTn id="8" presetID="1" presetClass="entr" presetSubtype="0" fill="hold" nodeType="afterEffect">
                                  <p:stCondLst>
                                    <p:cond delay="0"/>
                                  </p:stCondLst>
                                  <p:iterate type="wd">
                                    <p:tmAbs val="200"/>
                                  </p:iterate>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par>
                          <p:cTn id="10" fill="hold">
                            <p:stCondLst>
                              <p:cond delay="2602"/>
                            </p:stCondLst>
                            <p:childTnLst>
                              <p:par>
                                <p:cTn id="11" presetID="1" presetClass="entr" presetSubtype="0" fill="hold" nodeType="afterEffect">
                                  <p:stCondLst>
                                    <p:cond delay="0"/>
                                  </p:stCondLst>
                                  <p:iterate type="wd">
                                    <p:tmAbs val="200"/>
                                  </p:iterate>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par>
                          <p:cTn id="13" fill="hold">
                            <p:stCondLst>
                              <p:cond delay="4203"/>
                            </p:stCondLst>
                            <p:childTnLst>
                              <p:par>
                                <p:cTn id="14" presetID="1" presetClass="entr" presetSubtype="0" fill="hold" nodeType="afterEffect">
                                  <p:stCondLst>
                                    <p:cond delay="0"/>
                                  </p:stCondLst>
                                  <p:iterate type="wd">
                                    <p:tmAbs val="200"/>
                                  </p:iterate>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par>
                          <p:cTn id="16" fill="hold">
                            <p:stCondLst>
                              <p:cond delay="10204"/>
                            </p:stCondLst>
                            <p:childTnLst>
                              <p:par>
                                <p:cTn id="17" presetID="42" presetClass="path" presetSubtype="0" accel="50000" decel="50000" fill="hold" nodeType="afterEffect">
                                  <p:stCondLst>
                                    <p:cond delay="0"/>
                                  </p:stCondLst>
                                  <p:childTnLst>
                                    <p:animMotion origin="layout" path="M -0.30677 -0.0375 L -0.78347 -0.04144 " pathEditMode="relative" rAng="0" ptsTypes="AA">
                                      <p:cBhvr>
                                        <p:cTn id="18" dur="2000" fill="hold"/>
                                        <p:tgtEl>
                                          <p:spTgt spid="9"/>
                                        </p:tgtEl>
                                        <p:attrNameLst>
                                          <p:attrName>ppt_x</p:attrName>
                                          <p:attrName>ppt_y</p:attrName>
                                        </p:attrNameLst>
                                      </p:cBhvr>
                                      <p:rCtr x="-23841" y="-208"/>
                                    </p:animMotion>
                                  </p:childTnLst>
                                </p:cTn>
                              </p:par>
                            </p:childTnLst>
                          </p:cTn>
                        </p:par>
                        <p:par>
                          <p:cTn id="19" fill="hold">
                            <p:stCondLst>
                              <p:cond delay="12204"/>
                            </p:stCondLst>
                            <p:childTnLst>
                              <p:par>
                                <p:cTn id="20" presetID="42" presetClass="path" presetSubtype="0" accel="50000" decel="50000" fill="hold" nodeType="afterEffect">
                                  <p:stCondLst>
                                    <p:cond delay="0"/>
                                  </p:stCondLst>
                                  <p:childTnLst>
                                    <p:animMotion origin="layout" path="M -0.2983 -0.01366 L -0.775 -0.0176 " pathEditMode="relative" rAng="0" ptsTypes="AA">
                                      <p:cBhvr>
                                        <p:cTn id="21"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80614" y="657236"/>
            <a:ext cx="6223178" cy="1015663"/>
          </a:xfrm>
          <a:prstGeom prst="rect">
            <a:avLst/>
          </a:prstGeom>
          <a:noFill/>
        </p:spPr>
        <p:txBody>
          <a:bodyPr wrap="none" lIns="91440" tIns="45720" rIns="91440" bIns="45720">
            <a:spAutoFit/>
          </a:bodyPr>
          <a:lstStyle/>
          <a:p>
            <a:pPr algn="ctr"/>
            <a:r>
              <a:rPr lang="ar-EG" sz="6000" dirty="0" smtClean="0">
                <a:solidFill>
                  <a:srgbClr val="FFC000"/>
                </a:solidFill>
                <a:cs typeface="Sultan bold" pitchFamily="2" charset="-78"/>
              </a:rPr>
              <a:t>الأستاذ </a:t>
            </a:r>
            <a:r>
              <a:rPr lang="ar-EG" sz="6000" dirty="0">
                <a:solidFill>
                  <a:srgbClr val="FFC000"/>
                </a:solidFill>
                <a:cs typeface="Sultan bold" pitchFamily="2" charset="-78"/>
              </a:rPr>
              <a:t>/ </a:t>
            </a:r>
            <a:r>
              <a:rPr lang="ar-EG" sz="6000" dirty="0" smtClean="0">
                <a:solidFill>
                  <a:srgbClr val="FFC000"/>
                </a:solidFill>
                <a:cs typeface="Sultan bold" pitchFamily="2" charset="-78"/>
              </a:rPr>
              <a:t>حازم زكى حسن </a:t>
            </a:r>
            <a:endParaRPr lang="en-US" sz="6000" dirty="0">
              <a:solidFill>
                <a:srgbClr val="FFC000"/>
              </a:solidFill>
              <a:cs typeface="Sultan bold" pitchFamily="2" charset="-78"/>
            </a:endParaRPr>
          </a:p>
        </p:txBody>
      </p:sp>
      <p:sp>
        <p:nvSpPr>
          <p:cNvPr id="7" name="Rectangle 6"/>
          <p:cNvSpPr/>
          <p:nvPr/>
        </p:nvSpPr>
        <p:spPr>
          <a:xfrm>
            <a:off x="1103746" y="1798257"/>
            <a:ext cx="6567168" cy="584775"/>
          </a:xfrm>
          <a:prstGeom prst="rect">
            <a:avLst/>
          </a:prstGeom>
          <a:noFill/>
        </p:spPr>
        <p:txBody>
          <a:bodyPr wrap="square" lIns="91440" tIns="45720" rIns="91440" bIns="45720">
            <a:spAutoFit/>
          </a:bodyPr>
          <a:lstStyle/>
          <a:p>
            <a:pPr rtl="1"/>
            <a:r>
              <a:rPr lang="ar-EG" sz="3200" dirty="0" smtClean="0">
                <a:solidFill>
                  <a:srgbClr val="FFC000"/>
                </a:solidFill>
                <a:cs typeface="Sultan bold" pitchFamily="2" charset="-78"/>
              </a:rPr>
              <a:t>سادس </a:t>
            </a:r>
            <a:r>
              <a:rPr lang="ar-EG" sz="3200" dirty="0">
                <a:solidFill>
                  <a:srgbClr val="FFC000"/>
                </a:solidFill>
                <a:cs typeface="Sultan bold" pitchFamily="2" charset="-78"/>
              </a:rPr>
              <a:t>رئيس لجمعية المحاسبين والمراجعين المصرية</a:t>
            </a:r>
            <a:endParaRPr lang="en-US" sz="3200" dirty="0">
              <a:solidFill>
                <a:srgbClr val="FFC000"/>
              </a:solidFill>
              <a:cs typeface="Sultan bold" pitchFamily="2" charset="-78"/>
            </a:endParaRPr>
          </a:p>
        </p:txBody>
      </p:sp>
      <p:sp>
        <p:nvSpPr>
          <p:cNvPr id="8" name="Rectangle 7"/>
          <p:cNvSpPr/>
          <p:nvPr/>
        </p:nvSpPr>
        <p:spPr>
          <a:xfrm>
            <a:off x="403554" y="2561739"/>
            <a:ext cx="6977297" cy="4401205"/>
          </a:xfrm>
          <a:prstGeom prst="rect">
            <a:avLst/>
          </a:prstGeom>
          <a:noFill/>
        </p:spPr>
        <p:txBody>
          <a:bodyPr wrap="square" lIns="91440" tIns="45720" rIns="91440" bIns="45720">
            <a:spAutoFit/>
          </a:bodyPr>
          <a:lstStyle/>
          <a:p>
            <a:pPr algn="just" rtl="1"/>
            <a:r>
              <a:rPr lang="ar-EG" sz="2800" dirty="0">
                <a:solidFill>
                  <a:srgbClr val="FFFFFF"/>
                </a:solidFill>
                <a:cs typeface="Sultan bold" pitchFamily="2" charset="-78"/>
              </a:rPr>
              <a:t>السيرة </a:t>
            </a:r>
            <a:r>
              <a:rPr lang="ar-EG" sz="2800" dirty="0" smtClean="0">
                <a:solidFill>
                  <a:srgbClr val="FFFFFF"/>
                </a:solidFill>
                <a:cs typeface="Sultan bold" pitchFamily="2" charset="-78"/>
              </a:rPr>
              <a:t>الذاتية حاصل </a:t>
            </a:r>
            <a:r>
              <a:rPr lang="ar-EG" sz="2800" dirty="0">
                <a:solidFill>
                  <a:srgbClr val="FFFFFF"/>
                </a:solidFill>
                <a:cs typeface="Sultan bold" pitchFamily="2" charset="-78"/>
              </a:rPr>
              <a:t>علي اعلي المؤهلات العلمية في المحاسبة والمراجعة والادارة فهو حاصل علي بكالوريوس محاسبة من جامعة ليدز بإنـجلترا وزمالة جمعية المحاسبين القانونين بإنـجلترا وزمالة جمعية المحاسبين والمراجعين المصرية </a:t>
            </a:r>
            <a:r>
              <a:rPr lang="ar-EG" sz="2800" dirty="0" smtClean="0">
                <a:solidFill>
                  <a:srgbClr val="FFFFFF"/>
                </a:solidFill>
                <a:cs typeface="Sultan bold" pitchFamily="2" charset="-78"/>
              </a:rPr>
              <a:t>وبصفتة </a:t>
            </a:r>
            <a:r>
              <a:rPr lang="ar-EG" sz="2800" dirty="0">
                <a:solidFill>
                  <a:srgbClr val="FFFFFF"/>
                </a:solidFill>
                <a:cs typeface="Sultan bold" pitchFamily="2" charset="-78"/>
              </a:rPr>
              <a:t>الشريك الرئيسي للمؤسسة استطاع السيد حازم حسن ان يحافظ علي السمعة الممتازة التي تتمتع بها المؤسسة وترسيخ مكانتها المتقدمة كأكبر وأعرق مؤسسة لمزاولة مهنة المحاسبة والمراجعة في مصر </a:t>
            </a:r>
            <a:r>
              <a:rPr lang="ar-EG" sz="2800" dirty="0" smtClean="0">
                <a:solidFill>
                  <a:srgbClr val="FFFFFF"/>
                </a:solidFill>
                <a:cs typeface="Sultan bold" pitchFamily="2" charset="-78"/>
              </a:rPr>
              <a:t>وبحيث </a:t>
            </a:r>
            <a:r>
              <a:rPr lang="ar-EG" sz="2800" dirty="0">
                <a:solidFill>
                  <a:srgbClr val="FFFFFF"/>
                </a:solidFill>
                <a:cs typeface="Sultan bold" pitchFamily="2" charset="-78"/>
              </a:rPr>
              <a:t>اصبحت حاليا تضم اكثر من اربعون شريكا مايزيد عن الف محاسب يقدمون خدماتهم المحاسبية للعديد من اهم المؤسسات والبنوك العاملة في مصر والعالم العربي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1" name="Rectangle 10"/>
          <p:cNvSpPr/>
          <p:nvPr/>
        </p:nvSpPr>
        <p:spPr>
          <a:xfrm>
            <a:off x="8457063" y="5285606"/>
            <a:ext cx="2613216"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1996 </a:t>
            </a:r>
            <a:r>
              <a:rPr lang="ar-EG" sz="2800" dirty="0">
                <a:solidFill>
                  <a:srgbClr val="FFFF00"/>
                </a:solidFill>
                <a:cs typeface="Sultan bold" pitchFamily="2" charset="-78"/>
              </a:rPr>
              <a:t>حتى </a:t>
            </a:r>
            <a:r>
              <a:rPr lang="ar-EG" sz="2800" dirty="0" smtClean="0">
                <a:solidFill>
                  <a:srgbClr val="FFFF00"/>
                </a:solidFill>
                <a:cs typeface="Sultan bold" pitchFamily="2" charset="-78"/>
              </a:rPr>
              <a:t>الأن</a:t>
            </a:r>
            <a:endParaRPr lang="en-US" sz="2800" dirty="0">
              <a:solidFill>
                <a:srgbClr val="FFFF00"/>
              </a:solidFill>
              <a:cs typeface="Sultan bold" pitchFamily="2" charset="-78"/>
            </a:endParaRPr>
          </a:p>
        </p:txBody>
      </p:sp>
      <p:pic>
        <p:nvPicPr>
          <p:cNvPr id="2" name="Picture 1"/>
          <p:cNvPicPr>
            <a:picLocks noChangeAspect="1"/>
          </p:cNvPicPr>
          <p:nvPr/>
        </p:nvPicPr>
        <p:blipFill>
          <a:blip r:embed="rId4"/>
          <a:stretch>
            <a:fillRect/>
          </a:stretch>
        </p:blipFill>
        <p:spPr>
          <a:xfrm>
            <a:off x="8170125" y="758589"/>
            <a:ext cx="3187091" cy="38811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50747475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68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88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80614" y="657236"/>
            <a:ext cx="6223178" cy="1015663"/>
          </a:xfrm>
          <a:prstGeom prst="rect">
            <a:avLst/>
          </a:prstGeom>
          <a:noFill/>
        </p:spPr>
        <p:txBody>
          <a:bodyPr wrap="none" lIns="91440" tIns="45720" rIns="91440" bIns="45720">
            <a:spAutoFit/>
          </a:bodyPr>
          <a:lstStyle/>
          <a:p>
            <a:pPr algn="ctr"/>
            <a:r>
              <a:rPr lang="ar-EG" sz="6000" dirty="0" smtClean="0">
                <a:solidFill>
                  <a:srgbClr val="FFC000"/>
                </a:solidFill>
                <a:cs typeface="Sultan bold" pitchFamily="2" charset="-78"/>
              </a:rPr>
              <a:t>الأستاذ </a:t>
            </a:r>
            <a:r>
              <a:rPr lang="ar-EG" sz="6000" dirty="0">
                <a:solidFill>
                  <a:srgbClr val="FFC000"/>
                </a:solidFill>
                <a:cs typeface="Sultan bold" pitchFamily="2" charset="-78"/>
              </a:rPr>
              <a:t>/ </a:t>
            </a:r>
            <a:r>
              <a:rPr lang="ar-EG" sz="6000" dirty="0" smtClean="0">
                <a:solidFill>
                  <a:srgbClr val="FFC000"/>
                </a:solidFill>
                <a:cs typeface="Sultan bold" pitchFamily="2" charset="-78"/>
              </a:rPr>
              <a:t>حازم زكى حسن </a:t>
            </a:r>
            <a:endParaRPr lang="en-US" sz="6000" dirty="0">
              <a:solidFill>
                <a:srgbClr val="FFC000"/>
              </a:solidFill>
              <a:cs typeface="Sultan bold" pitchFamily="2" charset="-78"/>
            </a:endParaRPr>
          </a:p>
        </p:txBody>
      </p:sp>
      <p:sp>
        <p:nvSpPr>
          <p:cNvPr id="7" name="Rectangle 6"/>
          <p:cNvSpPr/>
          <p:nvPr/>
        </p:nvSpPr>
        <p:spPr>
          <a:xfrm>
            <a:off x="1103746" y="1798257"/>
            <a:ext cx="6567168" cy="584775"/>
          </a:xfrm>
          <a:prstGeom prst="rect">
            <a:avLst/>
          </a:prstGeom>
          <a:noFill/>
        </p:spPr>
        <p:txBody>
          <a:bodyPr wrap="square" lIns="91440" tIns="45720" rIns="91440" bIns="45720">
            <a:spAutoFit/>
          </a:bodyPr>
          <a:lstStyle/>
          <a:p>
            <a:pPr rtl="1"/>
            <a:r>
              <a:rPr lang="ar-EG" sz="3200" dirty="0" smtClean="0">
                <a:solidFill>
                  <a:srgbClr val="FFC000"/>
                </a:solidFill>
                <a:cs typeface="Sultan bold" pitchFamily="2" charset="-78"/>
              </a:rPr>
              <a:t>سادس </a:t>
            </a:r>
            <a:r>
              <a:rPr lang="ar-EG" sz="3200" dirty="0">
                <a:solidFill>
                  <a:srgbClr val="FFC000"/>
                </a:solidFill>
                <a:cs typeface="Sultan bold" pitchFamily="2" charset="-78"/>
              </a:rPr>
              <a:t>رئيس لجمعية المحاسبين والمراجعين المصرية</a:t>
            </a:r>
            <a:endParaRPr lang="en-US" sz="3200" dirty="0">
              <a:solidFill>
                <a:srgbClr val="FFC000"/>
              </a:solidFill>
              <a:cs typeface="Sultan bold" pitchFamily="2" charset="-78"/>
            </a:endParaRPr>
          </a:p>
        </p:txBody>
      </p:sp>
      <p:sp>
        <p:nvSpPr>
          <p:cNvPr id="8" name="Rectangle 7"/>
          <p:cNvSpPr/>
          <p:nvPr/>
        </p:nvSpPr>
        <p:spPr>
          <a:xfrm>
            <a:off x="403554" y="2561739"/>
            <a:ext cx="6977297" cy="4401205"/>
          </a:xfrm>
          <a:prstGeom prst="rect">
            <a:avLst/>
          </a:prstGeom>
          <a:noFill/>
        </p:spPr>
        <p:txBody>
          <a:bodyPr wrap="square" lIns="91440" tIns="45720" rIns="91440" bIns="45720">
            <a:spAutoFit/>
          </a:bodyPr>
          <a:lstStyle/>
          <a:p>
            <a:pPr algn="just" rtl="1"/>
            <a:r>
              <a:rPr lang="ar-EG" sz="2800" dirty="0">
                <a:solidFill>
                  <a:srgbClr val="FFFFFF"/>
                </a:solidFill>
                <a:cs typeface="Sultan bold" pitchFamily="2" charset="-78"/>
              </a:rPr>
              <a:t>وبجانب كونة الشريك الرئيسي للمؤسسة يعمل السيد حازم حسن رئيسا لمجلس إدارة الشركات الاستشارية المملوكة والتابعة لمؤسسة ويعمل بتلك الشركات التابعة نحو اربعون خبيرا من الاقتصاديين والماليين </a:t>
            </a:r>
            <a:r>
              <a:rPr lang="ar-EG" sz="2800" dirty="0" smtClean="0">
                <a:solidFill>
                  <a:srgbClr val="FFFFFF"/>
                </a:solidFill>
                <a:cs typeface="Sultan bold" pitchFamily="2" charset="-78"/>
              </a:rPr>
              <a:t>وقد </a:t>
            </a:r>
            <a:r>
              <a:rPr lang="ar-EG" sz="2800" dirty="0">
                <a:solidFill>
                  <a:srgbClr val="FFFFFF"/>
                </a:solidFill>
                <a:cs typeface="Sultan bold" pitchFamily="2" charset="-78"/>
              </a:rPr>
              <a:t>اكتسب السيد حازم حسن من خلال مزاولته للمهنة طوال هذه السنوات خبرات واسعة ومن ثم تم اختياره مراقبا لحسابات العديد من اهم المؤسسات والهيئات التي منها </a:t>
            </a:r>
            <a:r>
              <a:rPr lang="ar-EG" sz="2800" dirty="0" smtClean="0">
                <a:solidFill>
                  <a:srgbClr val="FFFFFF"/>
                </a:solidFill>
                <a:cs typeface="Sultan bold" pitchFamily="2" charset="-78"/>
              </a:rPr>
              <a:t>بنك </a:t>
            </a:r>
            <a:r>
              <a:rPr lang="ar-EG" sz="2800" dirty="0">
                <a:solidFill>
                  <a:srgbClr val="FFFFFF"/>
                </a:solidFill>
                <a:cs typeface="Sultan bold" pitchFamily="2" charset="-78"/>
              </a:rPr>
              <a:t>التنمية العربي بأبيدجيان بساحل العاج والهيئة العربية للتصنيع ومجمع الدخيلة للحديد والصلب والبنك العربي الافريقي الدولي وشركة سكر كنانه بالسودان وخلافه من كبر الشركات والمؤسسات بمصر والخارج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1" name="Rectangle 10"/>
          <p:cNvSpPr/>
          <p:nvPr/>
        </p:nvSpPr>
        <p:spPr>
          <a:xfrm>
            <a:off x="8457063" y="5285606"/>
            <a:ext cx="2613216"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1996 </a:t>
            </a:r>
            <a:r>
              <a:rPr lang="ar-EG" sz="2800" dirty="0">
                <a:solidFill>
                  <a:srgbClr val="FFFF00"/>
                </a:solidFill>
                <a:cs typeface="Sultan bold" pitchFamily="2" charset="-78"/>
              </a:rPr>
              <a:t>حتى </a:t>
            </a:r>
            <a:r>
              <a:rPr lang="ar-EG" sz="2800" dirty="0" smtClean="0">
                <a:solidFill>
                  <a:srgbClr val="FFFF00"/>
                </a:solidFill>
                <a:cs typeface="Sultan bold" pitchFamily="2" charset="-78"/>
              </a:rPr>
              <a:t>الأن</a:t>
            </a:r>
            <a:endParaRPr lang="en-US" sz="2800" dirty="0">
              <a:solidFill>
                <a:srgbClr val="FFFF00"/>
              </a:solidFill>
              <a:cs typeface="Sultan bold" pitchFamily="2" charset="-78"/>
            </a:endParaRPr>
          </a:p>
        </p:txBody>
      </p:sp>
      <p:pic>
        <p:nvPicPr>
          <p:cNvPr id="2" name="Picture 1"/>
          <p:cNvPicPr>
            <a:picLocks noChangeAspect="1"/>
          </p:cNvPicPr>
          <p:nvPr/>
        </p:nvPicPr>
        <p:blipFill>
          <a:blip r:embed="rId4"/>
          <a:stretch>
            <a:fillRect/>
          </a:stretch>
        </p:blipFill>
        <p:spPr>
          <a:xfrm>
            <a:off x="8170125" y="772036"/>
            <a:ext cx="3187091" cy="38811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32380120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62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82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80614" y="657236"/>
            <a:ext cx="6223178" cy="1015663"/>
          </a:xfrm>
          <a:prstGeom prst="rect">
            <a:avLst/>
          </a:prstGeom>
          <a:noFill/>
        </p:spPr>
        <p:txBody>
          <a:bodyPr wrap="none" lIns="91440" tIns="45720" rIns="91440" bIns="45720">
            <a:spAutoFit/>
          </a:bodyPr>
          <a:lstStyle/>
          <a:p>
            <a:pPr algn="ctr"/>
            <a:r>
              <a:rPr lang="ar-EG" sz="6000" dirty="0" smtClean="0">
                <a:solidFill>
                  <a:srgbClr val="FFC000"/>
                </a:solidFill>
                <a:cs typeface="Sultan bold" pitchFamily="2" charset="-78"/>
              </a:rPr>
              <a:t>الأستاذ </a:t>
            </a:r>
            <a:r>
              <a:rPr lang="ar-EG" sz="6000" dirty="0">
                <a:solidFill>
                  <a:srgbClr val="FFC000"/>
                </a:solidFill>
                <a:cs typeface="Sultan bold" pitchFamily="2" charset="-78"/>
              </a:rPr>
              <a:t>/ </a:t>
            </a:r>
            <a:r>
              <a:rPr lang="ar-EG" sz="6000" dirty="0" smtClean="0">
                <a:solidFill>
                  <a:srgbClr val="FFC000"/>
                </a:solidFill>
                <a:cs typeface="Sultan bold" pitchFamily="2" charset="-78"/>
              </a:rPr>
              <a:t>حازم زكى حسن </a:t>
            </a:r>
            <a:endParaRPr lang="en-US" sz="6000" dirty="0">
              <a:solidFill>
                <a:srgbClr val="FFC000"/>
              </a:solidFill>
              <a:cs typeface="Sultan bold" pitchFamily="2" charset="-78"/>
            </a:endParaRPr>
          </a:p>
        </p:txBody>
      </p:sp>
      <p:sp>
        <p:nvSpPr>
          <p:cNvPr id="7" name="Rectangle 6"/>
          <p:cNvSpPr/>
          <p:nvPr/>
        </p:nvSpPr>
        <p:spPr>
          <a:xfrm>
            <a:off x="1103746" y="1798257"/>
            <a:ext cx="6567168" cy="584775"/>
          </a:xfrm>
          <a:prstGeom prst="rect">
            <a:avLst/>
          </a:prstGeom>
          <a:noFill/>
        </p:spPr>
        <p:txBody>
          <a:bodyPr wrap="square" lIns="91440" tIns="45720" rIns="91440" bIns="45720">
            <a:spAutoFit/>
          </a:bodyPr>
          <a:lstStyle/>
          <a:p>
            <a:pPr rtl="1"/>
            <a:r>
              <a:rPr lang="ar-EG" sz="3200" dirty="0" smtClean="0">
                <a:solidFill>
                  <a:srgbClr val="FFC000"/>
                </a:solidFill>
                <a:cs typeface="Sultan bold" pitchFamily="2" charset="-78"/>
              </a:rPr>
              <a:t>سادس </a:t>
            </a:r>
            <a:r>
              <a:rPr lang="ar-EG" sz="3200" dirty="0">
                <a:solidFill>
                  <a:srgbClr val="FFC000"/>
                </a:solidFill>
                <a:cs typeface="Sultan bold" pitchFamily="2" charset="-78"/>
              </a:rPr>
              <a:t>رئيس لجمعية المحاسبين والمراجعين المصرية</a:t>
            </a:r>
            <a:endParaRPr lang="en-US" sz="3200" dirty="0">
              <a:solidFill>
                <a:srgbClr val="FFC000"/>
              </a:solidFill>
              <a:cs typeface="Sultan bold" pitchFamily="2" charset="-78"/>
            </a:endParaRPr>
          </a:p>
        </p:txBody>
      </p:sp>
      <p:sp>
        <p:nvSpPr>
          <p:cNvPr id="8" name="Rectangle 7"/>
          <p:cNvSpPr/>
          <p:nvPr/>
        </p:nvSpPr>
        <p:spPr>
          <a:xfrm>
            <a:off x="403554" y="2561739"/>
            <a:ext cx="6977297" cy="3970318"/>
          </a:xfrm>
          <a:prstGeom prst="rect">
            <a:avLst/>
          </a:prstGeom>
          <a:noFill/>
        </p:spPr>
        <p:txBody>
          <a:bodyPr wrap="square" lIns="91440" tIns="45720" rIns="91440" bIns="45720">
            <a:spAutoFit/>
          </a:bodyPr>
          <a:lstStyle/>
          <a:p>
            <a:pPr algn="just" rtl="1"/>
            <a:r>
              <a:rPr lang="ar-EG" sz="2800" dirty="0">
                <a:solidFill>
                  <a:srgbClr val="FFFFFF"/>
                </a:solidFill>
                <a:cs typeface="Sultan bold" pitchFamily="2" charset="-78"/>
              </a:rPr>
              <a:t>وقد انتخب اعضاء جمعية المحاسبين والمراجعين المصرية الاستاذ حازم حسن رئيس لمجلس إدارة الجمعية وهو المنصب الذي يشغله منذ انتخابه عام 1996 وحتي الان .</a:t>
            </a:r>
          </a:p>
          <a:p>
            <a:pPr algn="just" rtl="1"/>
            <a:r>
              <a:rPr lang="ar-EG" sz="2800" dirty="0">
                <a:solidFill>
                  <a:srgbClr val="FFFFFF"/>
                </a:solidFill>
                <a:cs typeface="Sultan bold" pitchFamily="2" charset="-78"/>
              </a:rPr>
              <a:t>وتقديرا لخبراته عينته الحكومة المصرية عضوا بمجلس إدارة البنك المركزي المصري وعضوا بمجلس إدارة الهيئة العامة للرقابة المالية ورئيس لمجلس إدارة امناء الاستثمار لدي هيئة الاستثمار والمناطق الحرة وعضوا بمجلس ادارة الهيئة العامة لسكك حديد مصر وعضوا للجنة المعايير المحاسبية لدي الجهاز المركزي للمحاسبات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1" name="Rectangle 10"/>
          <p:cNvSpPr/>
          <p:nvPr/>
        </p:nvSpPr>
        <p:spPr>
          <a:xfrm>
            <a:off x="8457063" y="5285606"/>
            <a:ext cx="2613216"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1996 </a:t>
            </a:r>
            <a:r>
              <a:rPr lang="ar-EG" sz="2800" dirty="0">
                <a:solidFill>
                  <a:srgbClr val="FFFF00"/>
                </a:solidFill>
                <a:cs typeface="Sultan bold" pitchFamily="2" charset="-78"/>
              </a:rPr>
              <a:t>حتى </a:t>
            </a:r>
            <a:r>
              <a:rPr lang="ar-EG" sz="2800" dirty="0" smtClean="0">
                <a:solidFill>
                  <a:srgbClr val="FFFF00"/>
                </a:solidFill>
                <a:cs typeface="Sultan bold" pitchFamily="2" charset="-78"/>
              </a:rPr>
              <a:t>الأن</a:t>
            </a:r>
            <a:endParaRPr lang="en-US" sz="2800" dirty="0">
              <a:solidFill>
                <a:srgbClr val="FFFF00"/>
              </a:solidFill>
              <a:cs typeface="Sultan bold" pitchFamily="2" charset="-78"/>
            </a:endParaRPr>
          </a:p>
        </p:txBody>
      </p:sp>
      <p:pic>
        <p:nvPicPr>
          <p:cNvPr id="2" name="Picture 1"/>
          <p:cNvPicPr>
            <a:picLocks noChangeAspect="1"/>
          </p:cNvPicPr>
          <p:nvPr/>
        </p:nvPicPr>
        <p:blipFill>
          <a:blip r:embed="rId4"/>
          <a:stretch>
            <a:fillRect/>
          </a:stretch>
        </p:blipFill>
        <p:spPr>
          <a:xfrm>
            <a:off x="8170125" y="758589"/>
            <a:ext cx="3187091" cy="38811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97996524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4801"/>
                            </p:stCondLst>
                            <p:childTnLst>
                              <p:par>
                                <p:cTn id="8" presetID="1" presetClass="entr" presetSubtype="0" fill="hold" nodeType="afterEffect">
                                  <p:stCondLst>
                                    <p:cond delay="0"/>
                                  </p:stCondLst>
                                  <p:iterate type="wd">
                                    <p:tmAbs val="200"/>
                                  </p:iterate>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par>
                          <p:cTn id="10" fill="hold">
                            <p:stCondLst>
                              <p:cond delay="13402"/>
                            </p:stCondLst>
                            <p:childTnLst>
                              <p:par>
                                <p:cTn id="11" presetID="42" presetClass="path" presetSubtype="0" accel="50000" decel="50000" fill="hold" nodeType="afterEffect">
                                  <p:stCondLst>
                                    <p:cond delay="0"/>
                                  </p:stCondLst>
                                  <p:childTnLst>
                                    <p:animMotion origin="layout" path="M -0.30677 -0.0375 L -0.78347 -0.04144 " pathEditMode="relative" rAng="0" ptsTypes="AA">
                                      <p:cBhvr>
                                        <p:cTn id="12" dur="2000" fill="hold"/>
                                        <p:tgtEl>
                                          <p:spTgt spid="9"/>
                                        </p:tgtEl>
                                        <p:attrNameLst>
                                          <p:attrName>ppt_x</p:attrName>
                                          <p:attrName>ppt_y</p:attrName>
                                        </p:attrNameLst>
                                      </p:cBhvr>
                                      <p:rCtr x="-23841" y="-208"/>
                                    </p:animMotion>
                                  </p:childTnLst>
                                </p:cTn>
                              </p:par>
                            </p:childTnLst>
                          </p:cTn>
                        </p:par>
                        <p:par>
                          <p:cTn id="13" fill="hold">
                            <p:stCondLst>
                              <p:cond delay="15402"/>
                            </p:stCondLst>
                            <p:childTnLst>
                              <p:par>
                                <p:cTn id="14" presetID="42" presetClass="path" presetSubtype="0" accel="50000" decel="50000" fill="hold" nodeType="afterEffect">
                                  <p:stCondLst>
                                    <p:cond delay="0"/>
                                  </p:stCondLst>
                                  <p:childTnLst>
                                    <p:animMotion origin="layout" path="M -0.2983 -0.01366 L -0.775 -0.0176 " pathEditMode="relative" rAng="0" ptsTypes="AA">
                                      <p:cBhvr>
                                        <p:cTn id="15"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780614" y="657236"/>
            <a:ext cx="6223178" cy="1015663"/>
          </a:xfrm>
          <a:prstGeom prst="rect">
            <a:avLst/>
          </a:prstGeom>
          <a:noFill/>
        </p:spPr>
        <p:txBody>
          <a:bodyPr wrap="none" lIns="91440" tIns="45720" rIns="91440" bIns="45720">
            <a:spAutoFit/>
          </a:bodyPr>
          <a:lstStyle/>
          <a:p>
            <a:pPr algn="ctr"/>
            <a:r>
              <a:rPr lang="ar-EG" sz="6000" dirty="0" smtClean="0">
                <a:solidFill>
                  <a:srgbClr val="FFC000"/>
                </a:solidFill>
                <a:cs typeface="Sultan bold" pitchFamily="2" charset="-78"/>
              </a:rPr>
              <a:t>الأستاذ </a:t>
            </a:r>
            <a:r>
              <a:rPr lang="ar-EG" sz="6000" dirty="0">
                <a:solidFill>
                  <a:srgbClr val="FFC000"/>
                </a:solidFill>
                <a:cs typeface="Sultan bold" pitchFamily="2" charset="-78"/>
              </a:rPr>
              <a:t>/ </a:t>
            </a:r>
            <a:r>
              <a:rPr lang="ar-EG" sz="6000" dirty="0" smtClean="0">
                <a:solidFill>
                  <a:srgbClr val="FFC000"/>
                </a:solidFill>
                <a:cs typeface="Sultan bold" pitchFamily="2" charset="-78"/>
              </a:rPr>
              <a:t>حازم زكى حسن </a:t>
            </a:r>
            <a:endParaRPr lang="en-US" sz="6000" dirty="0">
              <a:solidFill>
                <a:srgbClr val="FFC000"/>
              </a:solidFill>
              <a:cs typeface="Sultan bold" pitchFamily="2" charset="-78"/>
            </a:endParaRPr>
          </a:p>
        </p:txBody>
      </p:sp>
      <p:sp>
        <p:nvSpPr>
          <p:cNvPr id="7" name="Rectangle 6"/>
          <p:cNvSpPr/>
          <p:nvPr/>
        </p:nvSpPr>
        <p:spPr>
          <a:xfrm>
            <a:off x="1103746" y="1798257"/>
            <a:ext cx="6567168" cy="584775"/>
          </a:xfrm>
          <a:prstGeom prst="rect">
            <a:avLst/>
          </a:prstGeom>
          <a:noFill/>
        </p:spPr>
        <p:txBody>
          <a:bodyPr wrap="square" lIns="91440" tIns="45720" rIns="91440" bIns="45720">
            <a:spAutoFit/>
          </a:bodyPr>
          <a:lstStyle/>
          <a:p>
            <a:pPr rtl="1"/>
            <a:r>
              <a:rPr lang="ar-EG" sz="3200" dirty="0" smtClean="0">
                <a:solidFill>
                  <a:srgbClr val="FFC000"/>
                </a:solidFill>
                <a:cs typeface="Sultan bold" pitchFamily="2" charset="-78"/>
              </a:rPr>
              <a:t>سادس </a:t>
            </a:r>
            <a:r>
              <a:rPr lang="ar-EG" sz="3200" dirty="0">
                <a:solidFill>
                  <a:srgbClr val="FFC000"/>
                </a:solidFill>
                <a:cs typeface="Sultan bold" pitchFamily="2" charset="-78"/>
              </a:rPr>
              <a:t>رئيس لجمعية المحاسبين والمراجعين المصرية</a:t>
            </a:r>
            <a:endParaRPr lang="en-US" sz="3200" dirty="0">
              <a:solidFill>
                <a:srgbClr val="FFC000"/>
              </a:solidFill>
              <a:cs typeface="Sultan bold" pitchFamily="2" charset="-78"/>
            </a:endParaRPr>
          </a:p>
        </p:txBody>
      </p:sp>
      <p:sp>
        <p:nvSpPr>
          <p:cNvPr id="8" name="Rectangle 7"/>
          <p:cNvSpPr/>
          <p:nvPr/>
        </p:nvSpPr>
        <p:spPr>
          <a:xfrm>
            <a:off x="447740" y="3131170"/>
            <a:ext cx="6977297" cy="2677656"/>
          </a:xfrm>
          <a:prstGeom prst="rect">
            <a:avLst/>
          </a:prstGeom>
          <a:noFill/>
        </p:spPr>
        <p:txBody>
          <a:bodyPr wrap="square" lIns="91440" tIns="45720" rIns="91440" bIns="45720">
            <a:spAutoFit/>
          </a:bodyPr>
          <a:lstStyle/>
          <a:p>
            <a:pPr algn="just" rtl="1"/>
            <a:r>
              <a:rPr lang="ar-EG" sz="2800" dirty="0">
                <a:solidFill>
                  <a:srgbClr val="FFFFFF"/>
                </a:solidFill>
                <a:cs typeface="Sultan bold" pitchFamily="2" charset="-78"/>
              </a:rPr>
              <a:t>وقد شغل الاستاذ / حازم حسن ولمدة 3 سنوات منصب عضوا ثم رئيسا للجنة المراجعة الخارجية لصندوق النقد الدولي </a:t>
            </a:r>
            <a:r>
              <a:rPr lang="en-US" sz="2800" dirty="0">
                <a:solidFill>
                  <a:srgbClr val="FFFFFF"/>
                </a:solidFill>
                <a:cs typeface="Sultan bold" pitchFamily="2" charset="-78"/>
              </a:rPr>
              <a:t>IMF </a:t>
            </a:r>
            <a:r>
              <a:rPr lang="ar-EG" sz="2800" dirty="0">
                <a:solidFill>
                  <a:srgbClr val="FFFFFF"/>
                </a:solidFill>
                <a:cs typeface="Sultan bold" pitchFamily="2" charset="-78"/>
              </a:rPr>
              <a:t>بواشنطن المنوط لها التحقق من صحة القوائم والمراكز المالية السنوية للصندوق وتأكيد ذلك لمجلس الادارة التنفيذى ومجلس المحافظين للصندوق والاستاذ حازم حسن هو اول عربي يختاره الصندوق لهذا المنصب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sp>
        <p:nvSpPr>
          <p:cNvPr id="11" name="Rectangle 10"/>
          <p:cNvSpPr/>
          <p:nvPr/>
        </p:nvSpPr>
        <p:spPr>
          <a:xfrm>
            <a:off x="8457063" y="5285606"/>
            <a:ext cx="2613216" cy="523220"/>
          </a:xfrm>
          <a:prstGeom prst="rect">
            <a:avLst/>
          </a:prstGeom>
          <a:noFill/>
        </p:spPr>
        <p:txBody>
          <a:bodyPr wrap="none" lIns="91440" tIns="45720" rIns="91440" bIns="45720">
            <a:spAutoFit/>
          </a:bodyPr>
          <a:lstStyle/>
          <a:p>
            <a:pPr algn="ctr"/>
            <a:r>
              <a:rPr lang="ar-EG" sz="2800" dirty="0">
                <a:solidFill>
                  <a:srgbClr val="FFFF00"/>
                </a:solidFill>
                <a:cs typeface="Sultan bold" pitchFamily="2" charset="-78"/>
              </a:rPr>
              <a:t>من عام </a:t>
            </a:r>
            <a:r>
              <a:rPr lang="ar-EG" sz="2800" dirty="0" smtClean="0">
                <a:solidFill>
                  <a:srgbClr val="FFFF00"/>
                </a:solidFill>
                <a:cs typeface="Sultan bold" pitchFamily="2" charset="-78"/>
              </a:rPr>
              <a:t>1996 </a:t>
            </a:r>
            <a:r>
              <a:rPr lang="ar-EG" sz="2800" dirty="0">
                <a:solidFill>
                  <a:srgbClr val="FFFF00"/>
                </a:solidFill>
                <a:cs typeface="Sultan bold" pitchFamily="2" charset="-78"/>
              </a:rPr>
              <a:t>حتى </a:t>
            </a:r>
            <a:r>
              <a:rPr lang="ar-EG" sz="2800" dirty="0" smtClean="0">
                <a:solidFill>
                  <a:srgbClr val="FFFF00"/>
                </a:solidFill>
                <a:cs typeface="Sultan bold" pitchFamily="2" charset="-78"/>
              </a:rPr>
              <a:t>الأن</a:t>
            </a:r>
            <a:endParaRPr lang="en-US" sz="2800" dirty="0">
              <a:solidFill>
                <a:srgbClr val="FFFF00"/>
              </a:solidFill>
              <a:cs typeface="Sultan bold" pitchFamily="2" charset="-78"/>
            </a:endParaRPr>
          </a:p>
        </p:txBody>
      </p:sp>
      <p:pic>
        <p:nvPicPr>
          <p:cNvPr id="2" name="Picture 1"/>
          <p:cNvPicPr>
            <a:picLocks noChangeAspect="1"/>
          </p:cNvPicPr>
          <p:nvPr/>
        </p:nvPicPr>
        <p:blipFill>
          <a:blip r:embed="rId4"/>
          <a:stretch>
            <a:fillRect/>
          </a:stretch>
        </p:blipFill>
        <p:spPr>
          <a:xfrm>
            <a:off x="8170125" y="758589"/>
            <a:ext cx="3187091" cy="38811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1045180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98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18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357376" y="739323"/>
            <a:ext cx="6449201" cy="923330"/>
          </a:xfrm>
          <a:prstGeom prst="rect">
            <a:avLst/>
          </a:prstGeom>
          <a:noFill/>
        </p:spPr>
        <p:txBody>
          <a:bodyPr wrap="none" lIns="91440" tIns="45720" rIns="91440" bIns="45720">
            <a:spAutoFit/>
          </a:bodyPr>
          <a:lstStyle/>
          <a:p>
            <a:pPr algn="ctr"/>
            <a:r>
              <a:rPr lang="ar-EG" sz="5400" dirty="0">
                <a:cs typeface="Sultan bold" pitchFamily="2" charset="-78"/>
              </a:rPr>
              <a:t>المرحوم عبد المقصود باشا أحمد </a:t>
            </a:r>
            <a:endParaRPr lang="en-US" sz="5400" b="0" cap="none" spc="0" dirty="0">
              <a:ln w="0"/>
              <a:solidFill>
                <a:schemeClr val="tx1"/>
              </a:solidFill>
              <a:effectLst>
                <a:outerShdw blurRad="38100" dist="19050" dir="2700000" algn="tl" rotWithShape="0">
                  <a:schemeClr val="dk1">
                    <a:alpha val="40000"/>
                  </a:schemeClr>
                </a:outerShdw>
              </a:effectLst>
              <a:cs typeface="Sultan bold" pitchFamily="2" charset="-78"/>
            </a:endParaRPr>
          </a:p>
        </p:txBody>
      </p:sp>
      <p:sp>
        <p:nvSpPr>
          <p:cNvPr id="7" name="Rectangle 6"/>
          <p:cNvSpPr/>
          <p:nvPr/>
        </p:nvSpPr>
        <p:spPr>
          <a:xfrm>
            <a:off x="518736" y="1908922"/>
            <a:ext cx="6126480" cy="523220"/>
          </a:xfrm>
          <a:prstGeom prst="rect">
            <a:avLst/>
          </a:prstGeom>
          <a:noFill/>
        </p:spPr>
        <p:txBody>
          <a:bodyPr wrap="square" lIns="91440" tIns="45720" rIns="91440" bIns="45720">
            <a:spAutoFit/>
          </a:bodyPr>
          <a:lstStyle/>
          <a:p>
            <a:pPr algn="ctr"/>
            <a:r>
              <a:rPr lang="ar-EG" sz="2800" dirty="0">
                <a:cs typeface="Sultan bold" pitchFamily="2" charset="-78"/>
              </a:rPr>
              <a:t>مؤسس وأول رئيس لجمعية المحاسبين والمراجعين المصرية </a:t>
            </a:r>
            <a:endParaRPr lang="en-US" sz="2800" dirty="0">
              <a:cs typeface="Sultan bold" pitchFamily="2" charset="-78"/>
            </a:endParaRPr>
          </a:p>
        </p:txBody>
      </p:sp>
      <p:sp>
        <p:nvSpPr>
          <p:cNvPr id="8" name="Rectangle 7"/>
          <p:cNvSpPr/>
          <p:nvPr/>
        </p:nvSpPr>
        <p:spPr>
          <a:xfrm>
            <a:off x="417138" y="2627612"/>
            <a:ext cx="6583626" cy="3539430"/>
          </a:xfrm>
          <a:prstGeom prst="rect">
            <a:avLst/>
          </a:prstGeom>
          <a:noFill/>
        </p:spPr>
        <p:txBody>
          <a:bodyPr wrap="square" lIns="91440" tIns="45720" rIns="91440" bIns="45720">
            <a:spAutoFit/>
          </a:bodyPr>
          <a:lstStyle/>
          <a:p>
            <a:pPr algn="just" rtl="1"/>
            <a:r>
              <a:rPr lang="ar-EG" sz="2800" b="1" dirty="0">
                <a:solidFill>
                  <a:srgbClr val="FFFF00"/>
                </a:solidFill>
                <a:cs typeface="Sultan bold" pitchFamily="2" charset="-78"/>
              </a:rPr>
              <a:t>وقد شغل المرحوم عبد المقصود باشا أحمد خلال حياته العملية العديد من المناصب الهامة منها عمله مديراً عاماً لمصلحة الشركات بوزارة التجارة والصناعة وسكرتيراً عاماً لوزارة المالية ثم مستشاراً اقتصادياً للحكومة المصرية كذلك عمل مندوباً للحكومة لدى شركة السكر والتقطير المصرية ومندوباً عنها لدى هيئة قناة السويس ، وفي عام 1945 اختاره المرحوم طلعت  حرب باشا ، تشاور مع الحكومة المصرية عضواً منتدباً لبنك مصر ثم رئيساً لمجلس إدارة البنك </a:t>
            </a:r>
            <a:endParaRPr lang="en-US" sz="2800" b="1" dirty="0">
              <a:solidFill>
                <a:srgbClr val="FFFF00"/>
              </a:solidFill>
              <a:cs typeface="Sultan bold" pitchFamily="2" charset="-78"/>
            </a:endParaRPr>
          </a:p>
        </p:txBody>
      </p:sp>
      <p:sp>
        <p:nvSpPr>
          <p:cNvPr id="11" name="Rectangle 10"/>
          <p:cNvSpPr/>
          <p:nvPr/>
        </p:nvSpPr>
        <p:spPr>
          <a:xfrm>
            <a:off x="8020984" y="5188604"/>
            <a:ext cx="3191899" cy="523220"/>
          </a:xfrm>
          <a:prstGeom prst="rect">
            <a:avLst/>
          </a:prstGeom>
        </p:spPr>
        <p:txBody>
          <a:bodyPr wrap="none">
            <a:spAutoFit/>
          </a:bodyPr>
          <a:lstStyle/>
          <a:p>
            <a:pPr algn="ctr"/>
            <a:r>
              <a:rPr lang="ar-EG" sz="2800" dirty="0" smtClean="0">
                <a:solidFill>
                  <a:srgbClr val="FFC000"/>
                </a:solidFill>
                <a:cs typeface="Sultan bold" pitchFamily="2" charset="-78"/>
              </a:rPr>
              <a:t>من عام 1946 حتى عام 1961</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133" y="531133"/>
            <a:ext cx="4061603" cy="4396467"/>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7104" y="815493"/>
            <a:ext cx="3286458" cy="3705707"/>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78469039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3801"/>
                            </p:stCondLst>
                            <p:childTnLst>
                              <p:par>
                                <p:cTn id="8" presetID="42" presetClass="path" presetSubtype="0" accel="50000" decel="50000" fill="hold" nodeType="afterEffect">
                                  <p:stCondLst>
                                    <p:cond delay="0"/>
                                  </p:stCondLst>
                                  <p:childTnLst>
                                    <p:animMotion origin="layout" path="M -0.34545 -0.04236 L -0.82214 -0.0463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5801"/>
                            </p:stCondLst>
                            <p:childTnLst>
                              <p:par>
                                <p:cTn id="11" presetID="42" presetClass="path" presetSubtype="0" accel="50000" decel="50000" fill="hold" nodeType="afterEffect">
                                  <p:stCondLst>
                                    <p:cond delay="0"/>
                                  </p:stCondLst>
                                  <p:childTnLst>
                                    <p:animMotion origin="layout" path="M -0.34284 -0.00672 L -0.81953 -0.01065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357375" y="790122"/>
            <a:ext cx="6449201" cy="923330"/>
          </a:xfrm>
          <a:prstGeom prst="rect">
            <a:avLst/>
          </a:prstGeom>
          <a:noFill/>
        </p:spPr>
        <p:txBody>
          <a:bodyPr wrap="none" lIns="91440" tIns="45720" rIns="91440" bIns="45720">
            <a:spAutoFit/>
          </a:bodyPr>
          <a:lstStyle/>
          <a:p>
            <a:pPr algn="ctr"/>
            <a:r>
              <a:rPr lang="ar-EG" sz="5400" dirty="0">
                <a:cs typeface="Sultan bold" pitchFamily="2" charset="-78"/>
              </a:rPr>
              <a:t>المرحوم عبد المقصود باشا أحمد </a:t>
            </a:r>
            <a:endParaRPr lang="en-US" sz="5400" b="0" cap="none" spc="0" dirty="0">
              <a:ln w="0"/>
              <a:solidFill>
                <a:schemeClr val="tx1"/>
              </a:solidFill>
              <a:effectLst>
                <a:outerShdw blurRad="38100" dist="19050" dir="2700000" algn="tl" rotWithShape="0">
                  <a:schemeClr val="dk1">
                    <a:alpha val="40000"/>
                  </a:schemeClr>
                </a:outerShdw>
              </a:effectLst>
              <a:cs typeface="Sultan bold" pitchFamily="2" charset="-78"/>
            </a:endParaRPr>
          </a:p>
        </p:txBody>
      </p:sp>
      <p:sp>
        <p:nvSpPr>
          <p:cNvPr id="7" name="Rectangle 6"/>
          <p:cNvSpPr/>
          <p:nvPr/>
        </p:nvSpPr>
        <p:spPr>
          <a:xfrm>
            <a:off x="518736" y="1908922"/>
            <a:ext cx="6126480" cy="523220"/>
          </a:xfrm>
          <a:prstGeom prst="rect">
            <a:avLst/>
          </a:prstGeom>
          <a:noFill/>
        </p:spPr>
        <p:txBody>
          <a:bodyPr wrap="square" lIns="91440" tIns="45720" rIns="91440" bIns="45720">
            <a:spAutoFit/>
          </a:bodyPr>
          <a:lstStyle/>
          <a:p>
            <a:pPr algn="ctr"/>
            <a:r>
              <a:rPr lang="ar-EG" sz="2800" dirty="0">
                <a:cs typeface="Sultan bold" pitchFamily="2" charset="-78"/>
              </a:rPr>
              <a:t>مؤسس وأول رئيس لجمعية المحاسبين والمراجعين المصرية </a:t>
            </a:r>
            <a:endParaRPr lang="en-US" sz="2800" dirty="0">
              <a:cs typeface="Sultan bold" pitchFamily="2" charset="-78"/>
            </a:endParaRPr>
          </a:p>
        </p:txBody>
      </p:sp>
      <p:sp>
        <p:nvSpPr>
          <p:cNvPr id="8" name="Rectangle 7"/>
          <p:cNvSpPr/>
          <p:nvPr/>
        </p:nvSpPr>
        <p:spPr>
          <a:xfrm>
            <a:off x="417138" y="2627612"/>
            <a:ext cx="6583626" cy="4031873"/>
          </a:xfrm>
          <a:prstGeom prst="rect">
            <a:avLst/>
          </a:prstGeom>
          <a:noFill/>
        </p:spPr>
        <p:txBody>
          <a:bodyPr wrap="square" lIns="91440" tIns="45720" rIns="91440" bIns="45720">
            <a:spAutoFit/>
          </a:bodyPr>
          <a:lstStyle/>
          <a:p>
            <a:pPr algn="just" rtl="1"/>
            <a:r>
              <a:rPr lang="ar-EG" sz="3200" b="1" dirty="0">
                <a:solidFill>
                  <a:srgbClr val="FFFF00"/>
                </a:solidFill>
                <a:cs typeface="Sultan bold" pitchFamily="2" charset="-78"/>
              </a:rPr>
              <a:t>وقد شغل </a:t>
            </a:r>
            <a:r>
              <a:rPr lang="ar-EG" sz="3200" b="1" dirty="0" smtClean="0">
                <a:solidFill>
                  <a:srgbClr val="FFFF00"/>
                </a:solidFill>
                <a:cs typeface="Sultan bold" pitchFamily="2" charset="-78"/>
              </a:rPr>
              <a:t>منصب </a:t>
            </a:r>
            <a:r>
              <a:rPr lang="ar-EG" sz="3200" b="1" dirty="0">
                <a:solidFill>
                  <a:srgbClr val="FFFF00"/>
                </a:solidFill>
                <a:cs typeface="Sultan bold" pitchFamily="2" charset="-78"/>
              </a:rPr>
              <a:t>رئيس وعضو مجالس إدارات العديد من الشركات التابعة لبنك مصر نذكر منها : </a:t>
            </a:r>
            <a:r>
              <a:rPr lang="ar-EG" sz="3200" b="1" dirty="0" smtClean="0">
                <a:solidFill>
                  <a:srgbClr val="FFFF00"/>
                </a:solidFill>
                <a:cs typeface="Sultan bold" pitchFamily="2" charset="-78"/>
              </a:rPr>
              <a:t>شركة </a:t>
            </a:r>
            <a:r>
              <a:rPr lang="ar-EG" sz="3200" b="1" dirty="0">
                <a:solidFill>
                  <a:srgbClr val="FFFF00"/>
                </a:solidFill>
                <a:cs typeface="Sultan bold" pitchFamily="2" charset="-78"/>
              </a:rPr>
              <a:t>مصر للغزل والنسيج لصناعة القطن المصري الرفيع ، شركة مصر لصناعة وتجارة الزيوت شركة مصر للتأمين ، شركة مصر لنسيج الحرير ، شركة مصر للنقل والملاحة ، شركة مصر للملاحة البحرية ، شركة البيضا للصباغة ، شركة مصر للطيران ، وغيرها من الشركات . </a:t>
            </a:r>
            <a:endParaRPr lang="en-US" sz="3200" b="1" dirty="0">
              <a:solidFill>
                <a:srgbClr val="FFFF00"/>
              </a:solidFill>
              <a:cs typeface="Sultan bold" pitchFamily="2" charset="-78"/>
            </a:endParaRPr>
          </a:p>
        </p:txBody>
      </p:sp>
      <p:sp>
        <p:nvSpPr>
          <p:cNvPr id="11" name="Rectangle 10"/>
          <p:cNvSpPr/>
          <p:nvPr/>
        </p:nvSpPr>
        <p:spPr>
          <a:xfrm>
            <a:off x="8020984" y="5188604"/>
            <a:ext cx="3191899" cy="523220"/>
          </a:xfrm>
          <a:prstGeom prst="rect">
            <a:avLst/>
          </a:prstGeom>
        </p:spPr>
        <p:txBody>
          <a:bodyPr wrap="none">
            <a:spAutoFit/>
          </a:bodyPr>
          <a:lstStyle/>
          <a:p>
            <a:pPr algn="ctr"/>
            <a:r>
              <a:rPr lang="ar-EG" sz="2800" dirty="0" smtClean="0">
                <a:solidFill>
                  <a:srgbClr val="FFC000"/>
                </a:solidFill>
                <a:cs typeface="Sultan bold" pitchFamily="2" charset="-78"/>
              </a:rPr>
              <a:t>من عام 1946 حتى عام 1961</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133" y="531133"/>
            <a:ext cx="4061603" cy="4396467"/>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7104" y="815493"/>
            <a:ext cx="3286458" cy="3705707"/>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751140793"/>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2001"/>
                            </p:stCondLst>
                            <p:childTnLst>
                              <p:par>
                                <p:cTn id="8" presetID="42" presetClass="path" presetSubtype="0" accel="50000" decel="50000" fill="hold" nodeType="afterEffect">
                                  <p:stCondLst>
                                    <p:cond delay="0"/>
                                  </p:stCondLst>
                                  <p:childTnLst>
                                    <p:animMotion origin="layout" path="M -0.35677 -0.04468 L -0.83347 -0.04861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4001"/>
                            </p:stCondLst>
                            <p:childTnLst>
                              <p:par>
                                <p:cTn id="11" presetID="42" presetClass="path" presetSubtype="0" accel="50000" decel="50000" fill="hold" nodeType="afterEffect">
                                  <p:stCondLst>
                                    <p:cond delay="0"/>
                                  </p:stCondLst>
                                  <p:childTnLst>
                                    <p:animMotion origin="layout" path="M -0.34388 -0.01667 L -0.82057 -0.020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518736" y="349677"/>
            <a:ext cx="6449201" cy="923330"/>
          </a:xfrm>
          <a:prstGeom prst="rect">
            <a:avLst/>
          </a:prstGeom>
          <a:noFill/>
        </p:spPr>
        <p:txBody>
          <a:bodyPr wrap="none" lIns="91440" tIns="45720" rIns="91440" bIns="45720">
            <a:spAutoFit/>
          </a:bodyPr>
          <a:lstStyle/>
          <a:p>
            <a:pPr algn="ctr"/>
            <a:r>
              <a:rPr lang="ar-EG" sz="5400" dirty="0">
                <a:cs typeface="Sultan bold" pitchFamily="2" charset="-78"/>
              </a:rPr>
              <a:t>المرحوم عبد المقصود باشا أحمد </a:t>
            </a:r>
            <a:endParaRPr lang="en-US" sz="5400" b="0" cap="none" spc="0" dirty="0">
              <a:ln w="0"/>
              <a:solidFill>
                <a:schemeClr val="tx1"/>
              </a:solidFill>
              <a:effectLst>
                <a:outerShdw blurRad="38100" dist="19050" dir="2700000" algn="tl" rotWithShape="0">
                  <a:schemeClr val="dk1">
                    <a:alpha val="40000"/>
                  </a:schemeClr>
                </a:outerShdw>
              </a:effectLst>
              <a:cs typeface="Sultan bold" pitchFamily="2" charset="-78"/>
            </a:endParaRPr>
          </a:p>
        </p:txBody>
      </p:sp>
      <p:sp>
        <p:nvSpPr>
          <p:cNvPr id="7" name="Rectangle 6"/>
          <p:cNvSpPr/>
          <p:nvPr/>
        </p:nvSpPr>
        <p:spPr>
          <a:xfrm>
            <a:off x="742263" y="1486881"/>
            <a:ext cx="6126480" cy="523220"/>
          </a:xfrm>
          <a:prstGeom prst="rect">
            <a:avLst/>
          </a:prstGeom>
          <a:noFill/>
        </p:spPr>
        <p:txBody>
          <a:bodyPr wrap="square" lIns="91440" tIns="45720" rIns="91440" bIns="45720">
            <a:spAutoFit/>
          </a:bodyPr>
          <a:lstStyle/>
          <a:p>
            <a:pPr algn="ctr"/>
            <a:r>
              <a:rPr lang="ar-EG" sz="2800" dirty="0">
                <a:cs typeface="Sultan bold" pitchFamily="2" charset="-78"/>
              </a:rPr>
              <a:t>مؤسس وأول رئيس لجمعية المحاسبين والمراجعين المصرية </a:t>
            </a:r>
            <a:endParaRPr lang="en-US" sz="2800" dirty="0">
              <a:cs typeface="Sultan bold" pitchFamily="2" charset="-78"/>
            </a:endParaRPr>
          </a:p>
        </p:txBody>
      </p:sp>
      <p:sp>
        <p:nvSpPr>
          <p:cNvPr id="8" name="Rectangle 7"/>
          <p:cNvSpPr/>
          <p:nvPr/>
        </p:nvSpPr>
        <p:spPr>
          <a:xfrm>
            <a:off x="392974" y="2223975"/>
            <a:ext cx="6583626" cy="4524315"/>
          </a:xfrm>
          <a:prstGeom prst="rect">
            <a:avLst/>
          </a:prstGeom>
          <a:noFill/>
        </p:spPr>
        <p:txBody>
          <a:bodyPr wrap="square" lIns="91440" tIns="45720" rIns="91440" bIns="45720">
            <a:spAutoFit/>
          </a:bodyPr>
          <a:lstStyle/>
          <a:p>
            <a:pPr algn="just" rtl="1"/>
            <a:r>
              <a:rPr lang="ar-EG" sz="3200" dirty="0">
                <a:solidFill>
                  <a:srgbClr val="FFFF00"/>
                </a:solidFill>
                <a:cs typeface="Sultan bold" pitchFamily="2" charset="-78"/>
              </a:rPr>
              <a:t>وتدين جمعية المحاسبين والمراجعين المصرية للمرحوم عبد المقصود باشا أحمد بدوره الرئيسي في تأسيسها سنة 1946 ، ورئاسته لأول مجلس إدارة لها في ذلك العام وقد ظل رئيساً لمجلس إدارة الجمعية لمدة 15 سنة وحتى عام 1961 . </a:t>
            </a:r>
            <a:r>
              <a:rPr lang="ar-EG" sz="3200" dirty="0" smtClean="0">
                <a:solidFill>
                  <a:srgbClr val="FFFF00"/>
                </a:solidFill>
                <a:cs typeface="Sultan bold" pitchFamily="2" charset="-78"/>
              </a:rPr>
              <a:t>وقد </a:t>
            </a:r>
            <a:r>
              <a:rPr lang="ar-EG" sz="3200" dirty="0">
                <a:solidFill>
                  <a:srgbClr val="FFFF00"/>
                </a:solidFill>
                <a:cs typeface="Sultan bold" pitchFamily="2" charset="-78"/>
              </a:rPr>
              <a:t>توفى عبد المقصود باشا عام 1988 بعد حياة حافلة كان فيها مثلاً أعلى للعلم والأخلاق والكرامة وعزة النفس ، كما تركت شخصيته المؤثرة بصماتها الواضحة في كل المجالات التي عمل بها .</a:t>
            </a:r>
            <a:endParaRPr lang="en-US" sz="3200" dirty="0">
              <a:solidFill>
                <a:srgbClr val="FFFF00"/>
              </a:solidFill>
              <a:cs typeface="Sultan bold" pitchFamily="2" charset="-78"/>
            </a:endParaRPr>
          </a:p>
        </p:txBody>
      </p:sp>
      <p:sp>
        <p:nvSpPr>
          <p:cNvPr id="11" name="Rectangle 10"/>
          <p:cNvSpPr/>
          <p:nvPr/>
        </p:nvSpPr>
        <p:spPr>
          <a:xfrm>
            <a:off x="8020984" y="5188604"/>
            <a:ext cx="3191899" cy="523220"/>
          </a:xfrm>
          <a:prstGeom prst="rect">
            <a:avLst/>
          </a:prstGeom>
        </p:spPr>
        <p:txBody>
          <a:bodyPr wrap="none">
            <a:spAutoFit/>
          </a:bodyPr>
          <a:lstStyle/>
          <a:p>
            <a:pPr algn="ctr"/>
            <a:r>
              <a:rPr lang="ar-EG" sz="2800" dirty="0" smtClean="0">
                <a:solidFill>
                  <a:srgbClr val="FFC000"/>
                </a:solidFill>
                <a:cs typeface="Sultan bold" pitchFamily="2" charset="-78"/>
              </a:rPr>
              <a:t>من عام 1946 حتى عام 1961</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133" y="531133"/>
            <a:ext cx="4061603" cy="4396467"/>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7104" y="815493"/>
            <a:ext cx="3286458" cy="3705707"/>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579561171"/>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4001"/>
                            </p:stCondLst>
                            <p:childTnLst>
                              <p:par>
                                <p:cTn id="8" presetID="42" presetClass="path" presetSubtype="0" accel="50000" decel="50000" fill="hold" nodeType="afterEffect">
                                  <p:stCondLst>
                                    <p:cond delay="0"/>
                                  </p:stCondLst>
                                  <p:childTnLst>
                                    <p:animMotion origin="layout" path="M -0.3211 -0.09491 L -0.79779 -0.0988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6001"/>
                            </p:stCondLst>
                            <p:childTnLst>
                              <p:par>
                                <p:cTn id="11" presetID="42" presetClass="path" presetSubtype="0" accel="50000" decel="50000" fill="hold" nodeType="afterEffect">
                                  <p:stCondLst>
                                    <p:cond delay="0"/>
                                  </p:stCondLst>
                                  <p:childTnLst>
                                    <p:animMotion origin="layout" path="M -0.31745 -0.07639 L -0.79414 -0.08033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251585" y="752436"/>
            <a:ext cx="6022803" cy="923330"/>
          </a:xfrm>
          <a:prstGeom prst="rect">
            <a:avLst/>
          </a:prstGeom>
          <a:noFill/>
        </p:spPr>
        <p:txBody>
          <a:bodyPr wrap="none" lIns="91440" tIns="45720" rIns="91440" bIns="45720">
            <a:spAutoFit/>
          </a:bodyPr>
          <a:lstStyle/>
          <a:p>
            <a:pPr algn="ctr"/>
            <a:r>
              <a:rPr lang="ar-EG" sz="5400" dirty="0">
                <a:cs typeface="Sultan bold" pitchFamily="2" charset="-78"/>
              </a:rPr>
              <a:t>المرحوم الأستاذ / زكي حسن </a:t>
            </a:r>
            <a:endParaRPr lang="en-US" sz="5400" dirty="0">
              <a:cs typeface="Sultan bold" pitchFamily="2" charset="-78"/>
            </a:endParaRPr>
          </a:p>
        </p:txBody>
      </p:sp>
      <p:sp>
        <p:nvSpPr>
          <p:cNvPr id="7" name="Rectangle 6"/>
          <p:cNvSpPr/>
          <p:nvPr/>
        </p:nvSpPr>
        <p:spPr>
          <a:xfrm>
            <a:off x="918129" y="1919677"/>
            <a:ext cx="6567168" cy="646331"/>
          </a:xfrm>
          <a:prstGeom prst="rect">
            <a:avLst/>
          </a:prstGeom>
          <a:noFill/>
        </p:spPr>
        <p:txBody>
          <a:bodyPr wrap="square" lIns="91440" tIns="45720" rIns="91440" bIns="45720">
            <a:spAutoFit/>
          </a:bodyPr>
          <a:lstStyle/>
          <a:p>
            <a:pPr rtl="1"/>
            <a:r>
              <a:rPr lang="ar-EG" sz="3600" dirty="0">
                <a:cs typeface="Sultan bold" pitchFamily="2" charset="-78"/>
              </a:rPr>
              <a:t>ثاني رئيس لجمعية المحاسبين والمراجعين المصرية</a:t>
            </a:r>
            <a:endParaRPr lang="en-US" sz="3600" dirty="0">
              <a:cs typeface="Sultan bold" pitchFamily="2" charset="-78"/>
            </a:endParaRPr>
          </a:p>
        </p:txBody>
      </p:sp>
      <p:sp>
        <p:nvSpPr>
          <p:cNvPr id="8" name="Rectangle 7"/>
          <p:cNvSpPr/>
          <p:nvPr/>
        </p:nvSpPr>
        <p:spPr>
          <a:xfrm>
            <a:off x="508000" y="2764935"/>
            <a:ext cx="6977297" cy="4031873"/>
          </a:xfrm>
          <a:prstGeom prst="rect">
            <a:avLst/>
          </a:prstGeom>
          <a:noFill/>
        </p:spPr>
        <p:txBody>
          <a:bodyPr wrap="square" lIns="91440" tIns="45720" rIns="91440" bIns="45720">
            <a:spAutoFit/>
          </a:bodyPr>
          <a:lstStyle/>
          <a:p>
            <a:pPr algn="just" rtl="1"/>
            <a:r>
              <a:rPr lang="ar-EG" sz="3200" b="1" dirty="0" smtClean="0">
                <a:solidFill>
                  <a:srgbClr val="FFC000"/>
                </a:solidFill>
                <a:cs typeface="Sultan bold" pitchFamily="2" charset="-78"/>
              </a:rPr>
              <a:t>ولد المرحوم زكي حسن في القاهرة عام 1896 وحصل على بكالوريوس التجارة عام 1922 من مدرسة التجارة العليا ( كلية التجارة الآن ) وكان أول الدفعة بمرتبة الشرف وأرسلته الدولة في بعثة دراسة إلى انـجلترا حيث حصل على بكالوريوس المحاسبة من جامعة ليدز بمرتبة الشرف الأولى عام 1925 ثم على زمالة مجمع المحاسبين القانونيين بإنـجلترا وويلز عام 1928 وكان أول مصري وعربي يحصل على هذه الشهادة . </a:t>
            </a:r>
            <a:endParaRPr lang="en-US" sz="3200" b="1" dirty="0">
              <a:solidFill>
                <a:srgbClr val="FFC000"/>
              </a:solidFill>
              <a:cs typeface="Sultan bold" pitchFamily="2" charset="-78"/>
            </a:endParaRPr>
          </a:p>
        </p:txBody>
      </p:sp>
      <p:sp>
        <p:nvSpPr>
          <p:cNvPr id="11" name="Rectangle 10"/>
          <p:cNvSpPr/>
          <p:nvPr/>
        </p:nvSpPr>
        <p:spPr>
          <a:xfrm>
            <a:off x="8166119" y="5285606"/>
            <a:ext cx="3195105" cy="523220"/>
          </a:xfrm>
          <a:prstGeom prst="rect">
            <a:avLst/>
          </a:prstGeom>
          <a:noFill/>
        </p:spPr>
        <p:txBody>
          <a:bodyPr wrap="none" lIns="91440" tIns="45720" rIns="91440" bIns="45720">
            <a:spAutoFit/>
          </a:bodyPr>
          <a:lstStyle/>
          <a:p>
            <a:pPr algn="ctr"/>
            <a:r>
              <a:rPr lang="ar-EG" sz="2800" dirty="0">
                <a:solidFill>
                  <a:srgbClr val="FFC000"/>
                </a:solidFill>
                <a:cs typeface="Sultan bold" pitchFamily="2" charset="-78"/>
              </a:rPr>
              <a:t>من عام 1961 حتى عام </a:t>
            </a:r>
            <a:r>
              <a:rPr lang="ar-EG" sz="2800" dirty="0" smtClean="0">
                <a:solidFill>
                  <a:srgbClr val="FFC000"/>
                </a:solidFill>
                <a:cs typeface="Sultan bold" pitchFamily="2" charset="-78"/>
              </a:rPr>
              <a:t>1974</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098" y="752436"/>
            <a:ext cx="2991146" cy="384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217759335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500"/>
                                  </p:iterate>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wd">
                                    <p:tmAbs val="200"/>
                                  </p:iterate>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par>
                          <p:cTn id="9" fill="hold">
                            <p:stCondLst>
                              <p:cond delay="13201"/>
                            </p:stCondLst>
                            <p:childTnLst>
                              <p:par>
                                <p:cTn id="10" presetID="42" presetClass="path" presetSubtype="0" accel="50000" decel="50000" fill="hold" nodeType="afterEffect">
                                  <p:stCondLst>
                                    <p:cond delay="0"/>
                                  </p:stCondLst>
                                  <p:childTnLst>
                                    <p:animMotion origin="layout" path="M -0.30677 -0.0375 L -0.78347 -0.04144 " pathEditMode="relative" rAng="0" ptsTypes="AA">
                                      <p:cBhvr>
                                        <p:cTn id="11" dur="2000" fill="hold"/>
                                        <p:tgtEl>
                                          <p:spTgt spid="9"/>
                                        </p:tgtEl>
                                        <p:attrNameLst>
                                          <p:attrName>ppt_x</p:attrName>
                                          <p:attrName>ppt_y</p:attrName>
                                        </p:attrNameLst>
                                      </p:cBhvr>
                                      <p:rCtr x="-23841" y="-208"/>
                                    </p:animMotion>
                                  </p:childTnLst>
                                </p:cTn>
                              </p:par>
                            </p:childTnLst>
                          </p:cTn>
                        </p:par>
                        <p:par>
                          <p:cTn id="12" fill="hold">
                            <p:stCondLst>
                              <p:cond delay="15201"/>
                            </p:stCondLst>
                            <p:childTnLst>
                              <p:par>
                                <p:cTn id="13" presetID="42" presetClass="path" presetSubtype="0" accel="50000" decel="50000" fill="hold" nodeType="afterEffect">
                                  <p:stCondLst>
                                    <p:cond delay="0"/>
                                  </p:stCondLst>
                                  <p:childTnLst>
                                    <p:animMotion origin="layout" path="M -0.2983 -0.01366 L -0.775 -0.0176 " pathEditMode="relative" rAng="0" ptsTypes="AA">
                                      <p:cBhvr>
                                        <p:cTn id="14"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251585" y="752436"/>
            <a:ext cx="6022803" cy="923330"/>
          </a:xfrm>
          <a:prstGeom prst="rect">
            <a:avLst/>
          </a:prstGeom>
          <a:noFill/>
        </p:spPr>
        <p:txBody>
          <a:bodyPr wrap="none" lIns="91440" tIns="45720" rIns="91440" bIns="45720">
            <a:spAutoFit/>
          </a:bodyPr>
          <a:lstStyle/>
          <a:p>
            <a:pPr algn="ctr"/>
            <a:r>
              <a:rPr lang="ar-EG" sz="5400" dirty="0">
                <a:cs typeface="Sultan bold" pitchFamily="2" charset="-78"/>
              </a:rPr>
              <a:t>المرحوم الأستاذ / زكي حسن </a:t>
            </a:r>
            <a:endParaRPr lang="en-US" sz="5400" dirty="0">
              <a:cs typeface="Sultan bold" pitchFamily="2" charset="-78"/>
            </a:endParaRPr>
          </a:p>
        </p:txBody>
      </p:sp>
      <p:sp>
        <p:nvSpPr>
          <p:cNvPr id="7" name="Rectangle 6"/>
          <p:cNvSpPr/>
          <p:nvPr/>
        </p:nvSpPr>
        <p:spPr>
          <a:xfrm>
            <a:off x="918129" y="1919677"/>
            <a:ext cx="6567168" cy="646331"/>
          </a:xfrm>
          <a:prstGeom prst="rect">
            <a:avLst/>
          </a:prstGeom>
          <a:noFill/>
        </p:spPr>
        <p:txBody>
          <a:bodyPr wrap="square" lIns="91440" tIns="45720" rIns="91440" bIns="45720">
            <a:spAutoFit/>
          </a:bodyPr>
          <a:lstStyle/>
          <a:p>
            <a:pPr rtl="1"/>
            <a:r>
              <a:rPr lang="ar-EG" sz="3600" dirty="0">
                <a:cs typeface="Sultan bold" pitchFamily="2" charset="-78"/>
              </a:rPr>
              <a:t>ثاني رئيس لجمعية المحاسبين والمراجعين المصرية</a:t>
            </a:r>
            <a:endParaRPr lang="en-US" sz="3600" dirty="0">
              <a:cs typeface="Sultan bold" pitchFamily="2" charset="-78"/>
            </a:endParaRPr>
          </a:p>
        </p:txBody>
      </p:sp>
      <p:sp>
        <p:nvSpPr>
          <p:cNvPr id="8" name="Rectangle 7"/>
          <p:cNvSpPr/>
          <p:nvPr/>
        </p:nvSpPr>
        <p:spPr>
          <a:xfrm>
            <a:off x="406020" y="2907958"/>
            <a:ext cx="6977297" cy="3539430"/>
          </a:xfrm>
          <a:prstGeom prst="rect">
            <a:avLst/>
          </a:prstGeom>
          <a:noFill/>
        </p:spPr>
        <p:txBody>
          <a:bodyPr wrap="square" lIns="91440" tIns="45720" rIns="91440" bIns="45720">
            <a:spAutoFit/>
          </a:bodyPr>
          <a:lstStyle/>
          <a:p>
            <a:pPr algn="just" rtl="1"/>
            <a:r>
              <a:rPr lang="ar-EG" sz="3200" b="1" dirty="0">
                <a:solidFill>
                  <a:srgbClr val="FFC000"/>
                </a:solidFill>
                <a:cs typeface="Sultan bold" pitchFamily="2" charset="-78"/>
              </a:rPr>
              <a:t>وقد جمع المرحوم زكي حسن في خبراته بين الجانب الأكاديمي المتمثل في عمله وخبرته في سلك التدريس بالجامعات المصرية وبين الجانب المهني المتمثل في ممارسة مهنة المحاسبة والمراجعة </a:t>
            </a:r>
            <a:r>
              <a:rPr lang="ar-EG" sz="3200" b="1" dirty="0" smtClean="0">
                <a:solidFill>
                  <a:srgbClr val="FFC000"/>
                </a:solidFill>
                <a:cs typeface="Sultan bold" pitchFamily="2" charset="-78"/>
              </a:rPr>
              <a:t>. </a:t>
            </a:r>
            <a:r>
              <a:rPr lang="ar-EG" sz="3200" b="1" dirty="0">
                <a:solidFill>
                  <a:srgbClr val="FFC000"/>
                </a:solidFill>
                <a:cs typeface="Sultan bold" pitchFamily="2" charset="-78"/>
              </a:rPr>
              <a:t>وبالنسبة للجانب الأكاديمي فقد شغل المرحوم زكي حسن العديد من المناصب الهامة نذكر منها أنه عمل ناظراً لمدرسة التجارة العليا ( كلية التجارة فيما بعد )</a:t>
            </a:r>
            <a:r>
              <a:rPr lang="ar-EG" sz="3200" b="1" dirty="0" smtClean="0">
                <a:solidFill>
                  <a:srgbClr val="FFC000"/>
                </a:solidFill>
                <a:cs typeface="Sultan bold" pitchFamily="2" charset="-78"/>
              </a:rPr>
              <a:t> </a:t>
            </a:r>
            <a:endParaRPr lang="ar-EG" sz="3200" b="1" dirty="0">
              <a:solidFill>
                <a:srgbClr val="FFC000"/>
              </a:solidFill>
              <a:cs typeface="Sultan bold" pitchFamily="2" charset="-78"/>
            </a:endParaRPr>
          </a:p>
        </p:txBody>
      </p:sp>
      <p:sp>
        <p:nvSpPr>
          <p:cNvPr id="11" name="Rectangle 10"/>
          <p:cNvSpPr/>
          <p:nvPr/>
        </p:nvSpPr>
        <p:spPr>
          <a:xfrm>
            <a:off x="8166119" y="5285606"/>
            <a:ext cx="3195105" cy="523220"/>
          </a:xfrm>
          <a:prstGeom prst="rect">
            <a:avLst/>
          </a:prstGeom>
          <a:noFill/>
        </p:spPr>
        <p:txBody>
          <a:bodyPr wrap="none" lIns="91440" tIns="45720" rIns="91440" bIns="45720">
            <a:spAutoFit/>
          </a:bodyPr>
          <a:lstStyle/>
          <a:p>
            <a:pPr algn="ctr"/>
            <a:r>
              <a:rPr lang="ar-EG" sz="2800" dirty="0">
                <a:solidFill>
                  <a:srgbClr val="FFC000"/>
                </a:solidFill>
                <a:cs typeface="Sultan bold" pitchFamily="2" charset="-78"/>
              </a:rPr>
              <a:t>من عام 1961 حتى عام </a:t>
            </a:r>
            <a:r>
              <a:rPr lang="ar-EG" sz="2800" dirty="0" smtClean="0">
                <a:solidFill>
                  <a:srgbClr val="FFC000"/>
                </a:solidFill>
                <a:cs typeface="Sultan bold" pitchFamily="2" charset="-78"/>
              </a:rPr>
              <a:t>1974</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098" y="752436"/>
            <a:ext cx="2991146" cy="384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678431551"/>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8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128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1885" y="371624"/>
            <a:ext cx="2853267" cy="285326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461" y="1422967"/>
            <a:ext cx="2853267" cy="2853267"/>
          </a:xfrm>
          <a:prstGeom prst="rect">
            <a:avLst/>
          </a:prstGeom>
        </p:spPr>
      </p:pic>
      <p:sp>
        <p:nvSpPr>
          <p:cNvPr id="6" name="Rectangle 5"/>
          <p:cNvSpPr/>
          <p:nvPr/>
        </p:nvSpPr>
        <p:spPr>
          <a:xfrm>
            <a:off x="1251585" y="752436"/>
            <a:ext cx="6022803" cy="923330"/>
          </a:xfrm>
          <a:prstGeom prst="rect">
            <a:avLst/>
          </a:prstGeom>
          <a:noFill/>
        </p:spPr>
        <p:txBody>
          <a:bodyPr wrap="none" lIns="91440" tIns="45720" rIns="91440" bIns="45720">
            <a:spAutoFit/>
          </a:bodyPr>
          <a:lstStyle/>
          <a:p>
            <a:pPr algn="ctr"/>
            <a:r>
              <a:rPr lang="ar-EG" sz="5400" dirty="0">
                <a:cs typeface="Sultan bold" pitchFamily="2" charset="-78"/>
              </a:rPr>
              <a:t>المرحوم الأستاذ / زكي حسن </a:t>
            </a:r>
            <a:endParaRPr lang="en-US" sz="5400" dirty="0">
              <a:cs typeface="Sultan bold" pitchFamily="2" charset="-78"/>
            </a:endParaRPr>
          </a:p>
        </p:txBody>
      </p:sp>
      <p:sp>
        <p:nvSpPr>
          <p:cNvPr id="7" name="Rectangle 6"/>
          <p:cNvSpPr/>
          <p:nvPr/>
        </p:nvSpPr>
        <p:spPr>
          <a:xfrm>
            <a:off x="918129" y="1919677"/>
            <a:ext cx="6567168" cy="646331"/>
          </a:xfrm>
          <a:prstGeom prst="rect">
            <a:avLst/>
          </a:prstGeom>
          <a:noFill/>
        </p:spPr>
        <p:txBody>
          <a:bodyPr wrap="square" lIns="91440" tIns="45720" rIns="91440" bIns="45720">
            <a:spAutoFit/>
          </a:bodyPr>
          <a:lstStyle/>
          <a:p>
            <a:pPr rtl="1"/>
            <a:r>
              <a:rPr lang="ar-EG" sz="3600" dirty="0">
                <a:cs typeface="Sultan bold" pitchFamily="2" charset="-78"/>
              </a:rPr>
              <a:t>ثاني رئيس لجمعية المحاسبين والمراجعين المصرية</a:t>
            </a:r>
            <a:endParaRPr lang="en-US" sz="3600" dirty="0">
              <a:cs typeface="Sultan bold" pitchFamily="2" charset="-78"/>
            </a:endParaRPr>
          </a:p>
        </p:txBody>
      </p:sp>
      <p:sp>
        <p:nvSpPr>
          <p:cNvPr id="8" name="Rectangle 7"/>
          <p:cNvSpPr/>
          <p:nvPr/>
        </p:nvSpPr>
        <p:spPr>
          <a:xfrm>
            <a:off x="406020" y="2907958"/>
            <a:ext cx="6977297" cy="2554545"/>
          </a:xfrm>
          <a:prstGeom prst="rect">
            <a:avLst/>
          </a:prstGeom>
          <a:noFill/>
        </p:spPr>
        <p:txBody>
          <a:bodyPr wrap="square" lIns="91440" tIns="45720" rIns="91440" bIns="45720">
            <a:spAutoFit/>
          </a:bodyPr>
          <a:lstStyle/>
          <a:p>
            <a:pPr algn="just" rtl="1"/>
            <a:r>
              <a:rPr lang="ar-EG" sz="3200" b="1" dirty="0">
                <a:solidFill>
                  <a:srgbClr val="FFC000"/>
                </a:solidFill>
                <a:cs typeface="Sultan bold" pitchFamily="2" charset="-78"/>
              </a:rPr>
              <a:t>وأستاذاً للمحاسبة بكلية التجارة جامعة القاهرة وعين بعد ذلك وكيلاً ثم عميداً لكلية التجارة جامعة الإسكندرية وعمل لعدد من السنوات أستاذاً غير متفرغ بالدراسات العليا للمحاسبة والمراجعة بكلية التجارة جامعة القاهرة </a:t>
            </a:r>
            <a:endParaRPr lang="en-US" sz="3200" b="1" dirty="0">
              <a:solidFill>
                <a:srgbClr val="FFC000"/>
              </a:solidFill>
              <a:cs typeface="Sultan bold" pitchFamily="2" charset="-78"/>
            </a:endParaRPr>
          </a:p>
        </p:txBody>
      </p:sp>
      <p:sp>
        <p:nvSpPr>
          <p:cNvPr id="11" name="Rectangle 10"/>
          <p:cNvSpPr/>
          <p:nvPr/>
        </p:nvSpPr>
        <p:spPr>
          <a:xfrm>
            <a:off x="8166119" y="5285606"/>
            <a:ext cx="3195105" cy="523220"/>
          </a:xfrm>
          <a:prstGeom prst="rect">
            <a:avLst/>
          </a:prstGeom>
          <a:noFill/>
        </p:spPr>
        <p:txBody>
          <a:bodyPr wrap="none" lIns="91440" tIns="45720" rIns="91440" bIns="45720">
            <a:spAutoFit/>
          </a:bodyPr>
          <a:lstStyle/>
          <a:p>
            <a:pPr algn="ctr"/>
            <a:r>
              <a:rPr lang="ar-EG" sz="2800" dirty="0">
                <a:solidFill>
                  <a:srgbClr val="FFC000"/>
                </a:solidFill>
                <a:cs typeface="Sultan bold" pitchFamily="2" charset="-78"/>
              </a:rPr>
              <a:t>من عام 1961 حتى عام </a:t>
            </a:r>
            <a:r>
              <a:rPr lang="ar-EG" sz="2800" dirty="0" smtClean="0">
                <a:solidFill>
                  <a:srgbClr val="FFC000"/>
                </a:solidFill>
                <a:cs typeface="Sultan bold" pitchFamily="2" charset="-78"/>
              </a:rPr>
              <a:t>1974</a:t>
            </a:r>
            <a:endParaRPr lang="en-US" sz="2800" dirty="0">
              <a:solidFill>
                <a:srgbClr val="FFC000"/>
              </a:solidFill>
              <a:cs typeface="Sultan bold" pitchFamily="2" charset="-7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82" y="327736"/>
            <a:ext cx="3810000" cy="477711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098" y="752436"/>
            <a:ext cx="2991146" cy="3845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044" y="5711824"/>
            <a:ext cx="964975" cy="995083"/>
          </a:xfrm>
          <a:prstGeom prst="rect">
            <a:avLst/>
          </a:prstGeom>
        </p:spPr>
      </p:pic>
    </p:spTree>
    <p:extLst>
      <p:ext uri="{BB962C8B-B14F-4D97-AF65-F5344CB8AC3E}">
        <p14:creationId xmlns:p14="http://schemas.microsoft.com/office/powerpoint/2010/main" val="327452534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wd">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6001"/>
                            </p:stCondLst>
                            <p:childTnLst>
                              <p:par>
                                <p:cTn id="8" presetID="42" presetClass="path" presetSubtype="0" accel="50000" decel="50000" fill="hold" nodeType="afterEffect">
                                  <p:stCondLst>
                                    <p:cond delay="0"/>
                                  </p:stCondLst>
                                  <p:childTnLst>
                                    <p:animMotion origin="layout" path="M -0.30677 -0.0375 L -0.78347 -0.04144 " pathEditMode="relative" rAng="0" ptsTypes="AA">
                                      <p:cBhvr>
                                        <p:cTn id="9" dur="2000" fill="hold"/>
                                        <p:tgtEl>
                                          <p:spTgt spid="9"/>
                                        </p:tgtEl>
                                        <p:attrNameLst>
                                          <p:attrName>ppt_x</p:attrName>
                                          <p:attrName>ppt_y</p:attrName>
                                        </p:attrNameLst>
                                      </p:cBhvr>
                                      <p:rCtr x="-23841" y="-208"/>
                                    </p:animMotion>
                                  </p:childTnLst>
                                </p:cTn>
                              </p:par>
                            </p:childTnLst>
                          </p:cTn>
                        </p:par>
                        <p:par>
                          <p:cTn id="10" fill="hold">
                            <p:stCondLst>
                              <p:cond delay="8001"/>
                            </p:stCondLst>
                            <p:childTnLst>
                              <p:par>
                                <p:cTn id="11" presetID="42" presetClass="path" presetSubtype="0" accel="50000" decel="50000" fill="hold" nodeType="afterEffect">
                                  <p:stCondLst>
                                    <p:cond delay="0"/>
                                  </p:stCondLst>
                                  <p:childTnLst>
                                    <p:animMotion origin="layout" path="M -0.2983 -0.01366 L -0.775 -0.0176 " pathEditMode="relative" rAng="0" ptsTypes="AA">
                                      <p:cBhvr>
                                        <p:cTn id="12" dur="2000" fill="hold"/>
                                        <p:tgtEl>
                                          <p:spTgt spid="10"/>
                                        </p:tgtEl>
                                        <p:attrNameLst>
                                          <p:attrName>ppt_x</p:attrName>
                                          <p:attrName>ppt_y</p:attrName>
                                        </p:attrNameLst>
                                      </p:cBhvr>
                                      <p:rCtr x="-23841"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503</TotalTime>
  <Words>2522</Words>
  <Application>Microsoft Office PowerPoint</Application>
  <PresentationFormat>Widescreen</PresentationFormat>
  <Paragraphs>162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Sultan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33</cp:revision>
  <dcterms:created xsi:type="dcterms:W3CDTF">2021-03-27T12:07:15Z</dcterms:created>
  <dcterms:modified xsi:type="dcterms:W3CDTF">2021-12-29T12:09:59Z</dcterms:modified>
</cp:coreProperties>
</file>