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5376863" cy="7169150" type="B5ISO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8" userDrawn="1">
          <p15:clr>
            <a:srgbClr val="A4A3A4"/>
          </p15:clr>
        </p15:guide>
        <p15:guide id="2" pos="16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2106" y="102"/>
      </p:cViewPr>
      <p:guideLst>
        <p:guide orient="horz" pos="2258"/>
        <p:guide pos="16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65" y="1173285"/>
            <a:ext cx="4570334" cy="2495926"/>
          </a:xfrm>
        </p:spPr>
        <p:txBody>
          <a:bodyPr anchor="b"/>
          <a:lstStyle>
            <a:lvl1pPr algn="ctr">
              <a:defRPr sz="35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108" y="3765464"/>
            <a:ext cx="4032647" cy="1730885"/>
          </a:xfrm>
        </p:spPr>
        <p:txBody>
          <a:bodyPr/>
          <a:lstStyle>
            <a:lvl1pPr marL="0" indent="0" algn="ctr">
              <a:buNone/>
              <a:defRPr sz="1411"/>
            </a:lvl1pPr>
            <a:lvl2pPr marL="268834" indent="0" algn="ctr">
              <a:buNone/>
              <a:defRPr sz="1176"/>
            </a:lvl2pPr>
            <a:lvl3pPr marL="537667" indent="0" algn="ctr">
              <a:buNone/>
              <a:defRPr sz="1058"/>
            </a:lvl3pPr>
            <a:lvl4pPr marL="806501" indent="0" algn="ctr">
              <a:buNone/>
              <a:defRPr sz="941"/>
            </a:lvl4pPr>
            <a:lvl5pPr marL="1075334" indent="0" algn="ctr">
              <a:buNone/>
              <a:defRPr sz="941"/>
            </a:lvl5pPr>
            <a:lvl6pPr marL="1344168" indent="0" algn="ctr">
              <a:buNone/>
              <a:defRPr sz="941"/>
            </a:lvl6pPr>
            <a:lvl7pPr marL="1613002" indent="0" algn="ctr">
              <a:buNone/>
              <a:defRPr sz="941"/>
            </a:lvl7pPr>
            <a:lvl8pPr marL="1881835" indent="0" algn="ctr">
              <a:buNone/>
              <a:defRPr sz="941"/>
            </a:lvl8pPr>
            <a:lvl9pPr marL="2150669" indent="0" algn="ctr">
              <a:buNone/>
              <a:defRPr sz="94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7256-08C4-4D8F-BBD2-183BE804B6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AA7F-CE50-450C-9FD9-33793DBB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0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7256-08C4-4D8F-BBD2-183BE804B6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AA7F-CE50-450C-9FD9-33793DBB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7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7818" y="381691"/>
            <a:ext cx="1159386" cy="6075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9660" y="381691"/>
            <a:ext cx="3410947" cy="60755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7256-08C4-4D8F-BBD2-183BE804B6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AA7F-CE50-450C-9FD9-33793DBB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2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7256-08C4-4D8F-BBD2-183BE804B6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AA7F-CE50-450C-9FD9-33793DBB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3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59" y="1787311"/>
            <a:ext cx="4637544" cy="2982167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859" y="4797690"/>
            <a:ext cx="4637544" cy="1568251"/>
          </a:xfrm>
        </p:spPr>
        <p:txBody>
          <a:bodyPr/>
          <a:lstStyle>
            <a:lvl1pPr marL="0" indent="0">
              <a:buNone/>
              <a:defRPr sz="1411">
                <a:solidFill>
                  <a:schemeClr val="tx1"/>
                </a:solidFill>
              </a:defRPr>
            </a:lvl1pPr>
            <a:lvl2pPr marL="26883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2pPr>
            <a:lvl3pPr marL="537667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3pPr>
            <a:lvl4pPr marL="806501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4pPr>
            <a:lvl5pPr marL="1075334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5pPr>
            <a:lvl6pPr marL="1344168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6pPr>
            <a:lvl7pPr marL="1613002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7pPr>
            <a:lvl8pPr marL="1881835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8pPr>
            <a:lvl9pPr marL="2150669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7256-08C4-4D8F-BBD2-183BE804B6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AA7F-CE50-450C-9FD9-33793DBB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2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659" y="1908454"/>
            <a:ext cx="2285167" cy="4548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2037" y="1908454"/>
            <a:ext cx="2285167" cy="4548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7256-08C4-4D8F-BBD2-183BE804B6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AA7F-CE50-450C-9FD9-33793DBB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0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381693"/>
            <a:ext cx="4637544" cy="13857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60" y="1757438"/>
            <a:ext cx="2274665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60" y="2618731"/>
            <a:ext cx="2274665" cy="38517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2037" y="1757438"/>
            <a:ext cx="2285867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22037" y="2618731"/>
            <a:ext cx="2285867" cy="38517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7256-08C4-4D8F-BBD2-183BE804B6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AA7F-CE50-450C-9FD9-33793DBB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9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7256-08C4-4D8F-BBD2-183BE804B6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AA7F-CE50-450C-9FD9-33793DBB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7256-08C4-4D8F-BBD2-183BE804B6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AA7F-CE50-450C-9FD9-33793DBB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8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867" y="1032226"/>
            <a:ext cx="2722037" cy="5094743"/>
          </a:xfrm>
        </p:spPr>
        <p:txBody>
          <a:bodyPr/>
          <a:lstStyle>
            <a:lvl1pPr>
              <a:defRPr sz="1882"/>
            </a:lvl1pPr>
            <a:lvl2pPr>
              <a:defRPr sz="1646"/>
            </a:lvl2pPr>
            <a:lvl3pPr>
              <a:defRPr sz="1411"/>
            </a:lvl3pPr>
            <a:lvl4pPr>
              <a:defRPr sz="1176"/>
            </a:lvl4pPr>
            <a:lvl5pPr>
              <a:defRPr sz="1176"/>
            </a:lvl5pPr>
            <a:lvl6pPr>
              <a:defRPr sz="1176"/>
            </a:lvl6pPr>
            <a:lvl7pPr>
              <a:defRPr sz="1176"/>
            </a:lvl7pPr>
            <a:lvl8pPr>
              <a:defRPr sz="1176"/>
            </a:lvl8pPr>
            <a:lvl9pPr>
              <a:defRPr sz="1176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7256-08C4-4D8F-BBD2-183BE804B6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AA7F-CE50-450C-9FD9-33793DBB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9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867" y="1032226"/>
            <a:ext cx="2722037" cy="5094743"/>
          </a:xfrm>
        </p:spPr>
        <p:txBody>
          <a:bodyPr anchor="t"/>
          <a:lstStyle>
            <a:lvl1pPr marL="0" indent="0">
              <a:buNone/>
              <a:defRPr sz="1882"/>
            </a:lvl1pPr>
            <a:lvl2pPr marL="268834" indent="0">
              <a:buNone/>
              <a:defRPr sz="1646"/>
            </a:lvl2pPr>
            <a:lvl3pPr marL="537667" indent="0">
              <a:buNone/>
              <a:defRPr sz="1411"/>
            </a:lvl3pPr>
            <a:lvl4pPr marL="806501" indent="0">
              <a:buNone/>
              <a:defRPr sz="1176"/>
            </a:lvl4pPr>
            <a:lvl5pPr marL="1075334" indent="0">
              <a:buNone/>
              <a:defRPr sz="1176"/>
            </a:lvl5pPr>
            <a:lvl6pPr marL="1344168" indent="0">
              <a:buNone/>
              <a:defRPr sz="1176"/>
            </a:lvl6pPr>
            <a:lvl7pPr marL="1613002" indent="0">
              <a:buNone/>
              <a:defRPr sz="1176"/>
            </a:lvl7pPr>
            <a:lvl8pPr marL="1881835" indent="0">
              <a:buNone/>
              <a:defRPr sz="1176"/>
            </a:lvl8pPr>
            <a:lvl9pPr marL="2150669" indent="0">
              <a:buNone/>
              <a:defRPr sz="1176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7256-08C4-4D8F-BBD2-183BE804B6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AA7F-CE50-450C-9FD9-33793DBB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7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660" y="381693"/>
            <a:ext cx="4637544" cy="1385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60" y="1908454"/>
            <a:ext cx="4637544" cy="454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659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27256-08C4-4D8F-BBD2-183BE804B637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1086" y="6644741"/>
            <a:ext cx="1814691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410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3AA7F-CE50-450C-9FD9-33793DBB4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7667" rtl="0" eaLnBrk="1" latinLnBrk="0" hangingPunct="1">
        <a:lnSpc>
          <a:spcPct val="90000"/>
        </a:lnSpc>
        <a:spcBef>
          <a:spcPct val="0"/>
        </a:spcBef>
        <a:buNone/>
        <a:defRPr sz="2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417" indent="-134417" algn="l" defTabSz="537667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03250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3pPr>
      <a:lvl4pPr marL="9409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209751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478585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7474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285086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688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37667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3pPr>
      <a:lvl4pPr marL="806501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0753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344168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613002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1881835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150669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" y="1"/>
            <a:ext cx="5376863" cy="7169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6431" y="3638364"/>
            <a:ext cx="49892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الاعداد الفني والمهني للمحاسبين والمراجعين 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ultan bold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411" y="2366023"/>
            <a:ext cx="4163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البرنامج التدريبى</a:t>
            </a:r>
            <a:endParaRPr 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ultan bold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1516" y="176172"/>
            <a:ext cx="260630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مركز التدريب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ultan bold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10" y="678657"/>
            <a:ext cx="1197228" cy="143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727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" y="0"/>
            <a:ext cx="5376863" cy="71691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1516" y="176172"/>
            <a:ext cx="260630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مركز التدريب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ultan bold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10" y="678657"/>
            <a:ext cx="1197228" cy="14306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366553">
            <a:off x="-75219" y="2291922"/>
            <a:ext cx="4163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2000" dirty="0" smtClean="0">
                <a:solidFill>
                  <a:srgbClr val="97C4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جمعية المحاسبين والمراجعين المصرية </a:t>
            </a:r>
            <a:endParaRPr lang="en-US" sz="2000" dirty="0">
              <a:solidFill>
                <a:srgbClr val="97C4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ultan bold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2109346"/>
            <a:ext cx="5376862" cy="4866598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403201"/>
            <a:ext cx="500934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اليوم الأول  </a:t>
            </a:r>
          </a:p>
          <a:p>
            <a:pPr algn="ctr" rtl="1"/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السبت 5 مارس من 9ص :3م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EG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جلسة الافتتاح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EG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التعارف والتوقعات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EG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اهداف البرنامج والجدول الزمني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EG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قواعد الجلسات التدريبية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EG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مفهوم المشروع الاستثماري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EG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مفهوم القيد المزدوج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EG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الفروض والمبادىء المحاسبية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EG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مفهوم الاحداث والمعاملات المالية وأنواعها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EG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مفهوم معادلة المركز المالي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EG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الهدف من القوائم المالية 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EG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نبذة عن معايير المحاسبة المصرية </a:t>
            </a:r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ultan bold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538344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" y="0"/>
            <a:ext cx="5376863" cy="71691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1516" y="176172"/>
            <a:ext cx="260630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مركز التدريب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ultan bold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10" y="678657"/>
            <a:ext cx="1197228" cy="14306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366553">
            <a:off x="-75219" y="2291922"/>
            <a:ext cx="4163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2000" dirty="0" smtClean="0">
                <a:solidFill>
                  <a:srgbClr val="97C4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جمعية المحاسبين والمراجعين المصرية </a:t>
            </a:r>
            <a:endParaRPr lang="en-US" sz="2000" dirty="0">
              <a:solidFill>
                <a:srgbClr val="97C4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ultan bold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2109346"/>
            <a:ext cx="5376862" cy="4866598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2403201"/>
            <a:ext cx="50093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اليوم الثاني  </a:t>
            </a:r>
          </a:p>
          <a:p>
            <a:pPr algn="ctr" rtl="1"/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الأثنين 7 مارس من 5م :9م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المعالجة المحاسبية للمعاملات المالية المرتبطة بالأصول الثابتة الملموسة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المعالجة المحاسبية للمعاملات المالية المرتبطة بالاصول الثابتة غير الملموسة </a:t>
            </a:r>
          </a:p>
        </p:txBody>
      </p:sp>
    </p:spTree>
    <p:extLst>
      <p:ext uri="{BB962C8B-B14F-4D97-AF65-F5344CB8AC3E}">
        <p14:creationId xmlns:p14="http://schemas.microsoft.com/office/powerpoint/2010/main" val="38368318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" y="0"/>
            <a:ext cx="5376863" cy="71691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1516" y="176172"/>
            <a:ext cx="260630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مركز التدريب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ultan bold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10" y="678657"/>
            <a:ext cx="1197228" cy="14306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366553">
            <a:off x="-75219" y="2291922"/>
            <a:ext cx="4163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2000" dirty="0" smtClean="0">
                <a:solidFill>
                  <a:srgbClr val="97C4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جمعية المحاسبين والمراجعين المصرية </a:t>
            </a:r>
            <a:endParaRPr lang="en-US" sz="2000" dirty="0">
              <a:solidFill>
                <a:srgbClr val="97C4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ultan bold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2109346"/>
            <a:ext cx="5376862" cy="4866598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9994" y="2310548"/>
            <a:ext cx="500934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اليوم الثالث  </a:t>
            </a:r>
          </a:p>
          <a:p>
            <a:pPr algn="ctr" rtl="1"/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الأربعاء 9 مارس من 5م :9م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المعالجة المحاسبية للمعاملات المالية المرتبطة بالمخزون في الشركات التجارية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المعالجة المحاسبية للمعاملات المالية المرتبطة بالمخزون في الشركات الصناعية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المعالجة المحاسبية للمعاملات المالية المرتبطة بالايراد من العقود مع العملاء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المعالجة المحاسبية للمعاملات المالية المرتبطة بالمخصصات والالتزامات المحتملة والاصول المحتملة </a:t>
            </a:r>
          </a:p>
        </p:txBody>
      </p:sp>
    </p:spTree>
    <p:extLst>
      <p:ext uri="{BB962C8B-B14F-4D97-AF65-F5344CB8AC3E}">
        <p14:creationId xmlns:p14="http://schemas.microsoft.com/office/powerpoint/2010/main" val="396150057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" y="0"/>
            <a:ext cx="5376863" cy="71691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1516" y="176172"/>
            <a:ext cx="260630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مركز التدريب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ultan bold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10" y="678657"/>
            <a:ext cx="1197228" cy="14306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366553">
            <a:off x="-75219" y="2291922"/>
            <a:ext cx="4163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2000" dirty="0" smtClean="0">
                <a:solidFill>
                  <a:srgbClr val="97C4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جمعية المحاسبين والمراجعين المصرية </a:t>
            </a:r>
            <a:endParaRPr lang="en-US" sz="2000" dirty="0">
              <a:solidFill>
                <a:srgbClr val="97C4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ultan bold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2109346"/>
            <a:ext cx="5376862" cy="4866598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9994" y="2310548"/>
            <a:ext cx="50093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اليوم الرابع </a:t>
            </a:r>
          </a:p>
          <a:p>
            <a:pPr algn="ctr" rtl="1"/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السبت  13 مارس من 9ص :3م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المعالجة المحاسبية للمعاملات المالية المرتبطة بالنقدية ومافي حكمها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المعالجة المحاسبية للمعاملات المالية المرتبطة بأوراق القبض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المعالجة المحاسبية للمعاملات المالية المرتبطة بمزايا العاملين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المعالجة المحاسبية للمعاملات المالية المرتبطة بضرائب الدخل </a:t>
            </a:r>
          </a:p>
        </p:txBody>
      </p:sp>
    </p:spTree>
    <p:extLst>
      <p:ext uri="{BB962C8B-B14F-4D97-AF65-F5344CB8AC3E}">
        <p14:creationId xmlns:p14="http://schemas.microsoft.com/office/powerpoint/2010/main" val="1012701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" y="0"/>
            <a:ext cx="5376863" cy="71691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1516" y="176172"/>
            <a:ext cx="260630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مركز التدريب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ultan bold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10" y="678657"/>
            <a:ext cx="1197228" cy="14306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366553">
            <a:off x="-75219" y="2291922"/>
            <a:ext cx="4163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2000" dirty="0" smtClean="0">
                <a:solidFill>
                  <a:srgbClr val="97C4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جمعية المحاسبين والمراجعين المصرية </a:t>
            </a:r>
            <a:endParaRPr lang="en-US" sz="2000" dirty="0">
              <a:solidFill>
                <a:srgbClr val="97C4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ultan bold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3763" y="2109345"/>
            <a:ext cx="5376862" cy="4866598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3" y="2818306"/>
            <a:ext cx="50093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اليوم الخامس </a:t>
            </a:r>
          </a:p>
          <a:p>
            <a:pPr algn="ctr" rtl="1"/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الأثنين  14 مارس من 5م :9م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المعالجة المحاسبية للمعاملات المالية المرتبطة بالاستثمارات في ادوات الدين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المعالجة المحاسبية للمعاملات المالية المرتبطة بالاستثمارات في ادوات الملكية</a:t>
            </a:r>
          </a:p>
        </p:txBody>
      </p:sp>
    </p:spTree>
    <p:extLst>
      <p:ext uri="{BB962C8B-B14F-4D97-AF65-F5344CB8AC3E}">
        <p14:creationId xmlns:p14="http://schemas.microsoft.com/office/powerpoint/2010/main" val="469265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" y="0"/>
            <a:ext cx="5376863" cy="71691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51516" y="176172"/>
            <a:ext cx="260630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rtl="1"/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مركز التدريب </a:t>
            </a: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ultan bold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10" y="678657"/>
            <a:ext cx="1197228" cy="14306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366553">
            <a:off x="-75219" y="2291922"/>
            <a:ext cx="4163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2000" dirty="0" smtClean="0">
                <a:solidFill>
                  <a:srgbClr val="97C4E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جمعية المحاسبين والمراجعين المصرية </a:t>
            </a:r>
            <a:endParaRPr lang="en-US" sz="2000" dirty="0">
              <a:solidFill>
                <a:srgbClr val="97C4E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ultan bold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33763" y="2109345"/>
            <a:ext cx="5376862" cy="4866598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93" y="2818306"/>
            <a:ext cx="50093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اليوم السادس </a:t>
            </a:r>
          </a:p>
          <a:p>
            <a:pPr algn="ctr" rtl="1"/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الأربعاء  16 مارس من 5م :9م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اعداد ميزان المراجعة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اعداد قيود التسويات في تاريخ القوائم المالية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EG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ultan bold" pitchFamily="2" charset="-78"/>
              </a:rPr>
              <a:t>اعداد القوائم المالية </a:t>
            </a:r>
          </a:p>
        </p:txBody>
      </p:sp>
    </p:spTree>
    <p:extLst>
      <p:ext uri="{BB962C8B-B14F-4D97-AF65-F5344CB8AC3E}">
        <p14:creationId xmlns:p14="http://schemas.microsoft.com/office/powerpoint/2010/main" val="2268596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252</Words>
  <Application>Microsoft Office PowerPoint</Application>
  <PresentationFormat>B5 (ISO) Paper (176x250 mm)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Sultan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2022-02-22T09:39:10Z</dcterms:created>
  <dcterms:modified xsi:type="dcterms:W3CDTF">2022-02-22T11:37:14Z</dcterms:modified>
</cp:coreProperties>
</file>