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4148" autoAdjust="0"/>
  </p:normalViewPr>
  <p:slideViewPr>
    <p:cSldViewPr snapToGrid="0">
      <p:cViewPr varScale="1">
        <p:scale>
          <a:sx n="81" d="100"/>
          <a:sy n="81" d="100"/>
        </p:scale>
        <p:origin x="16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DADE2-3675-4A29-8D9C-CEBDB8388FC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E09A1-73F0-4A02-B2A8-3BB9D8C8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4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identification (1-2 slides)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 and key findings (1 slide)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results and analysis (3-4 slides)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 and conclusion (1 slide)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E09A1-73F0-4A02-B2A8-3BB9D8C8F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Took summary data and developed relevant features (resorts per 100K square miles, resort density, etc.)</a:t>
            </a:r>
          </a:p>
          <a:p>
            <a:r>
              <a:rPr lang="en-US" dirty="0"/>
              <a:t>Scale numerical data (heterogenous)</a:t>
            </a:r>
          </a:p>
          <a:p>
            <a:r>
              <a:rPr lang="en-US" dirty="0"/>
              <a:t>PCA to derive features to get average price per state</a:t>
            </a:r>
          </a:p>
          <a:p>
            <a:r>
              <a:rPr lang="en-US" dirty="0"/>
              <a:t>Correlation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E09A1-73F0-4A02-B2A8-3BB9D8C8F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Took summary data and developed relevant features (resorts per 100K square miles, resort density, etc.)</a:t>
            </a:r>
          </a:p>
          <a:p>
            <a:r>
              <a:rPr lang="en-US" dirty="0"/>
              <a:t>Scale numerical data (heterogenous)</a:t>
            </a:r>
          </a:p>
          <a:p>
            <a:r>
              <a:rPr lang="en-US" dirty="0"/>
              <a:t>PCA to derive features to get average price per state</a:t>
            </a:r>
          </a:p>
          <a:p>
            <a:r>
              <a:rPr lang="en-US" dirty="0"/>
              <a:t>Correlation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E09A1-73F0-4A02-B2A8-3BB9D8C8F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RF =  </a:t>
            </a:r>
            <a:r>
              <a:rPr lang="en-US" dirty="0" err="1"/>
              <a:t>mae</a:t>
            </a:r>
            <a:r>
              <a:rPr lang="en-US" dirty="0"/>
              <a:t> is lower, less variability, verifying performance on the test set produces performance </a:t>
            </a:r>
            <a:r>
              <a:rPr lang="en-US" dirty="0" err="1"/>
              <a:t>constistent</a:t>
            </a:r>
            <a:r>
              <a:rPr lang="en-US" dirty="0"/>
              <a:t> with the </a:t>
            </a:r>
            <a:r>
              <a:rPr lang="en-US" dirty="0" err="1"/>
              <a:t>corss</a:t>
            </a:r>
            <a:r>
              <a:rPr lang="en-US" dirty="0"/>
              <a:t> validation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E09A1-73F0-4A02-B2A8-3BB9D8C8F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081-566E-4A70-A85F-3F329F10B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4EB46-1D02-4865-BDAD-693DF65F8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E418-201F-4115-B35D-61E2B05A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358D-8425-4AE1-A3FD-CC9046B1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5493-4B3C-4655-815C-7C8096B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3A51-FA06-43CB-AE57-78A6C931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D3D0A-2636-4002-AB9C-3F089779C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148B-0260-4492-954C-2779223D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B625D-2FAD-4BE8-994B-6537BD35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36A4-D29B-46C3-8422-F7A5F336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9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F38BD-7983-46C3-AE4F-BC95D1832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1DC54-7363-4112-AFBB-2479A282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ACF2-1D4C-4398-8DE1-7E7AB8B2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C85A-13D9-4B36-8A35-B206CF62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FF61-15E9-4D2F-BFAD-F3E1DFDB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4F1C-62F9-4964-BB11-DBA15CCC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7736-6C98-4D3C-B01F-96D0C590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6AD8-D7D4-4C78-891F-93587A73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F88D-37BB-4BAE-9519-71F8022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C4E7-39B5-4E2B-93AD-5053DB6E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4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D658-D51F-43FD-A824-52F9C6D4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E8C1-646C-47B7-9764-74374449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B957-00F1-4CAB-AA40-6013666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4F3D-B210-4A12-BA52-E8EAB2ED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8C7D-D22F-46C6-806D-6158BBCB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8C6-0531-4E81-8FF1-81871EAD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9231-1C44-45CE-81D4-ABE7D86EF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2556B-FA89-4E52-B08B-D9E4B056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5ED16-04D9-4F44-8C71-DE01238D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E045A-1D5C-48A4-85B0-472D80B9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A1577-A88F-4474-8BF0-0ED5B90B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1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4AD6-152F-498D-BC8C-016C53E9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79FC4-9E03-4F89-B200-0D7BD808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3FE01-554E-4D3F-8BE1-DE930951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E0455-A63E-43B4-A237-1237A85C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4E2DA-CA3E-4468-88A8-1E31822F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A5B1A-431F-47FE-8095-1B545013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8592E-F1D2-489B-96B4-F876C316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EDCCF-5D22-464B-9AB9-05A7A048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7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6641-6437-4A89-8899-663D74A3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1F509-7E06-4D87-8F9F-404B98B5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663CA-BF54-4583-93D5-88ADE411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BB6B8-DEDA-42E0-AAD7-3ABC5696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04FF0-F3C0-401C-8A49-C9D4B1C0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EF17D-3A16-4BDA-B86E-4CC27A51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753BC-35A2-4076-B461-9FB4DB41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41C7-9C28-4578-88C3-2A32BDC4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D62B-86ED-4E23-973D-26C1925E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DE81E-C195-4092-935E-4E35F0DD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607FD-074B-4ABC-9A16-ACB22C93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4301-A4A8-4064-AC78-7081340A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11440-FE0C-4C24-8016-7CF669B3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8225-CDAF-465C-94E2-DD92EC45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57921-3B86-4431-A2CD-39A7FA5E3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3FD56-B82F-492C-9AA5-7F3CE217E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357BE-7A02-43CA-9627-6C631936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5B079-8B3A-418C-B067-18D81365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B6ED-08DA-4EF2-A333-A671F4F2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7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E6F06-63CB-42E7-AF1E-127BE0A2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42E1-4106-44BD-BF9D-7360F1CD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D99-DF39-4C06-8B1E-2F1039B96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1F1E-2723-4FE6-A583-050A70F63C3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89382-173C-47BE-B916-19EF23CF7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7D9F-6C95-453A-88EF-B405AFBD9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00C0-7778-4C73-869E-A4C0105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Little History of a Big Mountain | Whitefish Montana Lodging, Dining, and  Official Visitor Information">
            <a:extLst>
              <a:ext uri="{FF2B5EF4-FFF2-40B4-BE49-F238E27FC236}">
                <a16:creationId xmlns:a16="http://schemas.microsoft.com/office/drawing/2014/main" id="{4F8370A7-0BBC-4938-A175-A65A440389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9" b="1611"/>
          <a:stretch/>
        </p:blipFill>
        <p:spPr bwMode="auto">
          <a:xfrm>
            <a:off x="20" y="206071"/>
            <a:ext cx="12191980" cy="48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70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2191999" cy="1713062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3840845"/>
            <a:ext cx="12195047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390368"/>
            <a:ext cx="12188952" cy="14676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94F4D-E11A-4301-B516-AC5A9105F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5566756"/>
            <a:ext cx="10592174" cy="65694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000000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9A850-2C8B-4EE0-87E7-0658FABD9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082381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Guided Capstone Project Report</a:t>
            </a:r>
          </a:p>
        </p:txBody>
      </p:sp>
    </p:spTree>
    <p:extLst>
      <p:ext uri="{BB962C8B-B14F-4D97-AF65-F5344CB8AC3E}">
        <p14:creationId xmlns:p14="http://schemas.microsoft.com/office/powerpoint/2010/main" val="42421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FDCBF-D8F7-4D75-9C0B-3B2F435A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549" y="967632"/>
            <a:ext cx="5759531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Identification</a:t>
            </a:r>
          </a:p>
        </p:txBody>
      </p:sp>
      <p:sp>
        <p:nvSpPr>
          <p:cNvPr id="70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57755FB8-2F9E-4A3C-84F1-44AFC397C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C0FFC-A861-45E9-AD13-033E9EEFF21C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operating costs this season of $1.5M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maximize returns on facilities currently being offered</a:t>
            </a:r>
          </a:p>
        </p:txBody>
      </p:sp>
    </p:spTree>
    <p:extLst>
      <p:ext uri="{BB962C8B-B14F-4D97-AF65-F5344CB8AC3E}">
        <p14:creationId xmlns:p14="http://schemas.microsoft.com/office/powerpoint/2010/main" val="33977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C55D9B-0080-4F88-ADFA-D6C6E830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5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2" name="Graphic 51" descr="Checkmark">
            <a:extLst>
              <a:ext uri="{FF2B5EF4-FFF2-40B4-BE49-F238E27FC236}">
                <a16:creationId xmlns:a16="http://schemas.microsoft.com/office/drawing/2014/main" id="{4BFABC92-203E-4A24-B757-513450B83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F871-6887-4AF9-837D-C46D71D4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190984" cy="363928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facilities through</a:t>
            </a:r>
          </a:p>
          <a:p>
            <a:pPr marL="855663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run</a:t>
            </a:r>
          </a:p>
          <a:p>
            <a:pPr marL="855663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drop increase of 150 feet</a:t>
            </a:r>
          </a:p>
          <a:p>
            <a:pPr marL="855663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 additional chair lift</a:t>
            </a:r>
          </a:p>
          <a:p>
            <a:pPr marL="855663"/>
            <a:r>
              <a:rPr lang="en-U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Possibly, 2 acres addition of snow maker area coverage*</a:t>
            </a:r>
          </a:p>
          <a:p>
            <a:pPr marL="855663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EF258-8F8C-4033-8AD3-09F56CF9FE14}"/>
              </a:ext>
            </a:extLst>
          </p:cNvPr>
          <p:cNvSpPr txBox="1"/>
          <p:nvPr/>
        </p:nvSpPr>
        <p:spPr>
          <a:xfrm>
            <a:off x="8657112" y="6377049"/>
            <a:ext cx="3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i="1" dirty="0"/>
              <a:t>Subject to business expenses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5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97656-6B10-4B1C-94E1-7CCD073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730" y="967632"/>
            <a:ext cx="5574260" cy="145405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&amp; Analysis</a:t>
            </a: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351CF9A-4645-454F-AFE6-D2FB53F37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6C03-59AB-4D09-9B80-0E34B7A6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747713"/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data/statistics</a:t>
            </a:r>
          </a:p>
          <a:p>
            <a:pPr marL="747713"/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 marL="747713"/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of high dimensional data</a:t>
            </a:r>
          </a:p>
          <a:p>
            <a:pPr marL="747713"/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</a:t>
            </a:r>
          </a:p>
        </p:txBody>
      </p:sp>
    </p:spTree>
    <p:extLst>
      <p:ext uri="{BB962C8B-B14F-4D97-AF65-F5344CB8AC3E}">
        <p14:creationId xmlns:p14="http://schemas.microsoft.com/office/powerpoint/2010/main" val="80231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97656-6B10-4B1C-94E1-7CCD073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&amp; Analysis</a:t>
            </a:r>
            <a:b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(contd.)</a:t>
            </a: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351CF9A-4645-454F-AFE6-D2FB53F37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6C03-59AB-4D09-9B80-0E34B7A6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747713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vs. random forest regression</a:t>
            </a:r>
          </a:p>
          <a:p>
            <a:pPr marL="747713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in train set and assessing on test set</a:t>
            </a:r>
          </a:p>
          <a:p>
            <a:pPr marL="747713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Refining models through pipeline</a:t>
            </a:r>
          </a:p>
          <a:p>
            <a:pPr marL="747713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performance via error 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5710C-F040-4127-A338-C4CEBFEE8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213" y="5735957"/>
            <a:ext cx="1590675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2FA0B-AB6D-452F-BF7D-6F8BE908D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694" y="5774608"/>
            <a:ext cx="1619250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0159A-607C-4DAA-BB5F-CA9C90C6ED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2750" y="5780489"/>
            <a:ext cx="1333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7656-6B10-4B1C-94E1-7CCD073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6C03-59AB-4D09-9B80-0E34B7A6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843088"/>
            <a:ext cx="3744329" cy="578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351CF9A-4645-454F-AFE6-D2FB53F37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18F39B-0433-46D5-9417-D097A4079B37}"/>
              </a:ext>
            </a:extLst>
          </p:cNvPr>
          <p:cNvSpPr txBox="1">
            <a:spLocks/>
          </p:cNvSpPr>
          <p:nvPr/>
        </p:nvSpPr>
        <p:spPr>
          <a:xfrm>
            <a:off x="5025914" y="1866011"/>
            <a:ext cx="4165587" cy="57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01BD6B-790E-47D6-AC29-AFCA214B98DE}"/>
              </a:ext>
            </a:extLst>
          </p:cNvPr>
          <p:cNvCxnSpPr/>
          <p:nvPr/>
        </p:nvCxnSpPr>
        <p:spPr>
          <a:xfrm>
            <a:off x="4488873" y="1745670"/>
            <a:ext cx="0" cy="43819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AFF107-89D3-4497-9730-529697ED8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51" y="2470585"/>
            <a:ext cx="3603407" cy="19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D15B7F0-6A2A-4602-A399-AECC6AEA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9" y="2444058"/>
            <a:ext cx="3589079" cy="19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DB407B-84DF-469D-9CF2-1AE5F7842E82}"/>
              </a:ext>
            </a:extLst>
          </p:cNvPr>
          <p:cNvSpPr txBox="1"/>
          <p:nvPr/>
        </p:nvSpPr>
        <p:spPr>
          <a:xfrm>
            <a:off x="1602753" y="4678289"/>
            <a:ext cx="166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MAE = $11.8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53D99B-F99E-4274-AC37-693E28C92CE5}"/>
              </a:ext>
            </a:extLst>
          </p:cNvPr>
          <p:cNvSpPr txBox="1"/>
          <p:nvPr/>
        </p:nvSpPr>
        <p:spPr>
          <a:xfrm>
            <a:off x="6276112" y="4526100"/>
            <a:ext cx="166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MAE = $9.5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06A0230-A4A1-47B2-8164-D4134B4BBB3A}"/>
              </a:ext>
            </a:extLst>
          </p:cNvPr>
          <p:cNvSpPr/>
          <p:nvPr/>
        </p:nvSpPr>
        <p:spPr>
          <a:xfrm>
            <a:off x="4942742" y="4406608"/>
            <a:ext cx="393883" cy="66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AF14CDF-A0F0-4F65-874F-1230B76F1B6A}"/>
              </a:ext>
            </a:extLst>
          </p:cNvPr>
          <p:cNvSpPr/>
          <p:nvPr/>
        </p:nvSpPr>
        <p:spPr>
          <a:xfrm rot="10800000">
            <a:off x="673083" y="4400015"/>
            <a:ext cx="393883" cy="66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4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67DF0-7551-4F9B-AEA4-412B05B4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88B5-30AB-4629-87EE-A822EB6D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limitations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what we have in data provided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on valuable amenities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data team to gather additional sample and data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on the model to predict future development investments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A9A2F944-D4BD-4972-97BC-31A65DC1D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4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Office PowerPoint</Application>
  <PresentationFormat>Widescreen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Big Mountain Resort</vt:lpstr>
      <vt:lpstr>Problem Identification</vt:lpstr>
      <vt:lpstr>Recommendations</vt:lpstr>
      <vt:lpstr>Modeling &amp; Analysis</vt:lpstr>
      <vt:lpstr>Modeling &amp; Analysis (contd.)</vt:lpstr>
      <vt:lpstr>Modeling Results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Elizabeth Sabiniano</dc:creator>
  <cp:lastModifiedBy>Elizabeth Sabiniano</cp:lastModifiedBy>
  <cp:revision>1</cp:revision>
  <dcterms:created xsi:type="dcterms:W3CDTF">2020-10-23T09:54:57Z</dcterms:created>
  <dcterms:modified xsi:type="dcterms:W3CDTF">2020-10-23T09:56:14Z</dcterms:modified>
</cp:coreProperties>
</file>