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za\Desktop\SpringBoard\SpringBoard_Git\Springboard\Happiness%20Metric%20Story\Happiness%20Explo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za\Desktop\SpringBoard\SpringBoard_Git\Springboard\Happiness%20Metric%20Story\Happiness%20Explor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za\Desktop\SpringBoard\SpringBoard_Git\Springboard\Happiness%20Metric%20Story\Happiness%20Explor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za\Desktop\SpringBoard\SpringBoard_Git\Springboard\Happiness%20Metric%20Story\Happiness%20Explor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za\Desktop\SpringBoard\SpringBoard_Git\Springboard\Happiness%20Metric%20Story\Happiness%20Explor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Average Change by Region between 2015 and</a:t>
            </a:r>
            <a:r>
              <a:rPr lang="en-US" baseline="0" dirty="0"/>
              <a:t>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'Happiness Score'!$T$2</c:f>
              <c:strCache>
                <c:ptCount val="1"/>
                <c:pt idx="0">
                  <c:v>Average Change by Region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DB7A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C-4933-A677-A1E1B77E0BBF}"/>
              </c:ext>
            </c:extLst>
          </c:dPt>
          <c:dPt>
            <c:idx val="2"/>
            <c:invertIfNegative val="0"/>
            <c:bubble3D val="0"/>
            <c:spPr>
              <a:solidFill>
                <a:srgbClr val="DB7A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C-4933-A677-A1E1B77E0BBF}"/>
              </c:ext>
            </c:extLst>
          </c:dPt>
          <c:dPt>
            <c:idx val="5"/>
            <c:invertIfNegative val="0"/>
            <c:bubble3D val="0"/>
            <c:spPr>
              <a:solidFill>
                <a:srgbClr val="DB7A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C-4933-A677-A1E1B77E0BBF}"/>
              </c:ext>
            </c:extLst>
          </c:dPt>
          <c:dPt>
            <c:idx val="6"/>
            <c:invertIfNegative val="0"/>
            <c:bubble3D val="0"/>
            <c:spPr>
              <a:solidFill>
                <a:srgbClr val="DB7A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C-4933-A677-A1E1B77E0BBF}"/>
              </c:ext>
            </c:extLst>
          </c:dPt>
          <c:dPt>
            <c:idx val="9"/>
            <c:invertIfNegative val="0"/>
            <c:bubble3D val="0"/>
            <c:spPr>
              <a:solidFill>
                <a:srgbClr val="DB7A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CC-4933-A677-A1E1B77E0B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'Happiness Score'!$S$3:$S$12</c:f>
              <c:strCache>
                <c:ptCount val="10"/>
                <c:pt idx="0">
                  <c:v>Sub-Saharan Africa</c:v>
                </c:pt>
                <c:pt idx="1">
                  <c:v>Middle East and Northern Africa</c:v>
                </c:pt>
                <c:pt idx="2">
                  <c:v>Southern Asia</c:v>
                </c:pt>
                <c:pt idx="3">
                  <c:v>Southeastern Asia</c:v>
                </c:pt>
                <c:pt idx="4">
                  <c:v>Eastern Asia</c:v>
                </c:pt>
                <c:pt idx="5">
                  <c:v>Latin America and Caribbean</c:v>
                </c:pt>
                <c:pt idx="6">
                  <c:v>North America</c:v>
                </c:pt>
                <c:pt idx="7">
                  <c:v>Central and Eastern Europe</c:v>
                </c:pt>
                <c:pt idx="8">
                  <c:v>Western Europe</c:v>
                </c:pt>
                <c:pt idx="9">
                  <c:v>Australia and New Zealand</c:v>
                </c:pt>
              </c:strCache>
            </c:strRef>
          </c:cat>
          <c:val>
            <c:numRef>
              <c:f>'Happiness Score'!$T$3:$T$12</c:f>
              <c:numCache>
                <c:formatCode>0.00%</c:formatCode>
                <c:ptCount val="10"/>
                <c:pt idx="0">
                  <c:v>5.2311200025955941E-2</c:v>
                </c:pt>
                <c:pt idx="1">
                  <c:v>-1.5210739711103059E-2</c:v>
                </c:pt>
                <c:pt idx="2">
                  <c:v>-1.5541117364088157E-2</c:v>
                </c:pt>
                <c:pt idx="3">
                  <c:v>4.5482196141378717E-3</c:v>
                </c:pt>
                <c:pt idx="4">
                  <c:v>1.2994302529599822E-2</c:v>
                </c:pt>
                <c:pt idx="5">
                  <c:v>-2.512392369875326E-2</c:v>
                </c:pt>
                <c:pt idx="6">
                  <c:v>-2.597421854592824E-2</c:v>
                </c:pt>
                <c:pt idx="7">
                  <c:v>4.6007991384938128E-2</c:v>
                </c:pt>
                <c:pt idx="8">
                  <c:v>2.5813821503564906E-2</c:v>
                </c:pt>
                <c:pt idx="9">
                  <c:v>-2.4029217792300717E-3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CC-4933-A677-A1E1B77E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49"/>
        <c:axId val="1304159856"/>
        <c:axId val="1516425872"/>
      </c:barChart>
      <c:catAx>
        <c:axId val="130415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6425872"/>
        <c:crosses val="autoZero"/>
        <c:auto val="1"/>
        <c:lblAlgn val="ctr"/>
        <c:lblOffset val="100"/>
        <c:noMultiLvlLbl val="0"/>
      </c:catAx>
      <c:valAx>
        <c:axId val="151642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0415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ysClr val="windowText" lastClr="000000"/>
                </a:solidFill>
              </a:rPr>
              <a:t>Happiness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'Rich vs Poor'!$J$3</c:f>
              <c:strCache>
                <c:ptCount val="1"/>
                <c:pt idx="0">
                  <c:v>US - Happiness Scores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Poor'!$K$3:$O$3</c:f>
              <c:numCache>
                <c:formatCode>General</c:formatCode>
                <c:ptCount val="5"/>
                <c:pt idx="0">
                  <c:v>7.1189999999999998</c:v>
                </c:pt>
                <c:pt idx="1">
                  <c:v>7.1040000000000001</c:v>
                </c:pt>
                <c:pt idx="2">
                  <c:v>6.9930000310000002</c:v>
                </c:pt>
                <c:pt idx="3">
                  <c:v>6.8860000000000001</c:v>
                </c:pt>
                <c:pt idx="4">
                  <c:v>6.8920000000000003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CF0A-45F0-83EC-C898CD515707}"/>
            </c:ext>
          </c:extLst>
        </c:ser>
        <c:ser>
          <c:idx val="5"/>
          <c:order val="5"/>
          <c:tx>
            <c:strRef>
              <c:f>'Rich vs Poor'!$J$8</c:f>
              <c:strCache>
                <c:ptCount val="1"/>
                <c:pt idx="0">
                  <c:v>Nigeria - Happiness Scores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Poor'!$K$8:$O$8</c:f>
              <c:numCache>
                <c:formatCode>General</c:formatCode>
                <c:ptCount val="5"/>
                <c:pt idx="0">
                  <c:v>5.2679999999999998</c:v>
                </c:pt>
                <c:pt idx="1">
                  <c:v>4.875</c:v>
                </c:pt>
                <c:pt idx="2">
                  <c:v>5.0739998819999999</c:v>
                </c:pt>
                <c:pt idx="3">
                  <c:v>5.1550000000000002</c:v>
                </c:pt>
                <c:pt idx="4">
                  <c:v>5.2649999999999997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CF0A-45F0-83EC-C898CD515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098831"/>
        <c:axId val="211941519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'Rich vs Poor'!$J$4</c15:sqref>
                        </c15:formulaRef>
                      </c:ext>
                    </c:extLst>
                    <c:strCache>
                      <c:ptCount val="1"/>
                      <c:pt idx="0">
                        <c:v>US - GDP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'Rich vs Poor'!$K$4:$O$4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1.3945099999999999</c:v>
                      </c:pt>
                      <c:pt idx="1">
                        <c:v>1.50796</c:v>
                      </c:pt>
                      <c:pt idx="2">
                        <c:v>1.546259284</c:v>
                      </c:pt>
                      <c:pt idx="3">
                        <c:v>1.3979999999999999</c:v>
                      </c:pt>
                      <c:pt idx="4">
                        <c:v>1.4330000000000001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CF0A-45F0-83EC-C898CD51570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Poor'!$J$5</c15:sqref>
                        </c15:formulaRef>
                      </c:ext>
                    </c:extLst>
                    <c:strCache>
                      <c:ptCount val="1"/>
                      <c:pt idx="0">
                        <c:v>US - Life Expectancy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Poor'!$K$5:$O$5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0.86178999999999994</c:v>
                      </c:pt>
                      <c:pt idx="1">
                        <c:v>0.77900000000000003</c:v>
                      </c:pt>
                      <c:pt idx="2">
                        <c:v>0.77428662800000003</c:v>
                      </c:pt>
                      <c:pt idx="3">
                        <c:v>0.81899999999999995</c:v>
                      </c:pt>
                      <c:pt idx="4">
                        <c:v>0.874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F0A-45F0-83EC-C898CD51570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Poor'!$J$6</c15:sqref>
                        </c15:formulaRef>
                      </c:ext>
                    </c:extLst>
                    <c:strCache>
                      <c:ptCount val="1"/>
                      <c:pt idx="0">
                        <c:v>US - Corruption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Poor'!$K$6:$O$6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0.15890000000000001</c:v>
                      </c:pt>
                      <c:pt idx="1">
                        <c:v>0.14868000000000001</c:v>
                      </c:pt>
                      <c:pt idx="2">
                        <c:v>0.13563878800000001</c:v>
                      </c:pt>
                      <c:pt idx="3">
                        <c:v>0.13300000000000001</c:v>
                      </c:pt>
                      <c:pt idx="4">
                        <c:v>0.128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CF0A-45F0-83EC-C898CD51570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Poor'!$J$7</c15:sqref>
                        </c15:formulaRef>
                      </c:ext>
                    </c:extLst>
                    <c:strCache>
                      <c:ptCount val="1"/>
                      <c:pt idx="0">
                        <c:v>US - Freedom 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Poor'!$K$7:$O$7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0.54603999999999997</c:v>
                      </c:pt>
                      <c:pt idx="1">
                        <c:v>0.48163</c:v>
                      </c:pt>
                      <c:pt idx="2">
                        <c:v>0.50574052300000005</c:v>
                      </c:pt>
                      <c:pt idx="3">
                        <c:v>0.54700000000000004</c:v>
                      </c:pt>
                      <c:pt idx="4">
                        <c:v>0.45400000000000001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CF0A-45F0-83EC-C898CD51570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Poor'!$J$9</c15:sqref>
                        </c15:formulaRef>
                      </c:ext>
                    </c:extLst>
                    <c:strCache>
                      <c:ptCount val="1"/>
                      <c:pt idx="0">
                        <c:v>Nigeria - GDP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Poor'!$K$9:$O$9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0.65434999999999999</c:v>
                      </c:pt>
                      <c:pt idx="1">
                        <c:v>0.75216000000000005</c:v>
                      </c:pt>
                      <c:pt idx="2">
                        <c:v>0.78375625599999998</c:v>
                      </c:pt>
                      <c:pt idx="3">
                        <c:v>0.68899999999999995</c:v>
                      </c:pt>
                      <c:pt idx="4">
                        <c:v>0.69599999999999995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CF0A-45F0-83EC-C898CD51570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Poor'!$J$10</c15:sqref>
                        </c15:formulaRef>
                      </c:ext>
                    </c:extLst>
                    <c:strCache>
                      <c:ptCount val="1"/>
                      <c:pt idx="0">
                        <c:v>Nigeria - Life Expectancy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Poor'!$K$10:$O$10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0.16006999999999999</c:v>
                      </c:pt>
                      <c:pt idx="1">
                        <c:v>5.108E-2</c:v>
                      </c:pt>
                      <c:pt idx="2">
                        <c:v>5.6915729999999998E-2</c:v>
                      </c:pt>
                      <c:pt idx="3">
                        <c:v>4.8000000000000001E-2</c:v>
                      </c:pt>
                      <c:pt idx="4">
                        <c:v>0.245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CF0A-45F0-83EC-C898CD51570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Poor'!$J$11</c15:sqref>
                        </c15:formulaRef>
                      </c:ext>
                    </c:extLst>
                    <c:strCache>
                      <c:ptCount val="1"/>
                      <c:pt idx="0">
                        <c:v>Nigeria - Corruption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Poor'!$K$11:$O$11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4.0300000000000002E-2</c:v>
                      </c:pt>
                      <c:pt idx="1">
                        <c:v>3.0499999999999999E-2</c:v>
                      </c:pt>
                      <c:pt idx="2">
                        <c:v>2.6121565999999999E-2</c:v>
                      </c:pt>
                      <c:pt idx="3">
                        <c:v>3.2000000000000001E-2</c:v>
                      </c:pt>
                      <c:pt idx="4">
                        <c:v>4.1000000000000002E-2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CF0A-45F0-83EC-C898CD51570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Poor'!$J$12</c15:sqref>
                        </c15:formulaRef>
                      </c:ext>
                    </c:extLst>
                    <c:strCache>
                      <c:ptCount val="1"/>
                      <c:pt idx="0">
                        <c:v>Nigeria - Freedom 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Poor'!$K$12:$O$12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0.34333999999999998</c:v>
                      </c:pt>
                      <c:pt idx="1">
                        <c:v>0.27854000000000001</c:v>
                      </c:pt>
                      <c:pt idx="2">
                        <c:v>0.39495256499999998</c:v>
                      </c:pt>
                      <c:pt idx="3">
                        <c:v>0.46200000000000002</c:v>
                      </c:pt>
                      <c:pt idx="4">
                        <c:v>0.42599999999999999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CF0A-45F0-83EC-C898CD515707}"/>
                  </c:ext>
                </c:extLst>
              </c15:ser>
            </c15:filteredLineSeries>
          </c:ext>
        </c:extLst>
      </c:lineChart>
      <c:catAx>
        <c:axId val="200609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415199"/>
        <c:crosses val="autoZero"/>
        <c:auto val="1"/>
        <c:lblAlgn val="ctr"/>
        <c:lblOffset val="100"/>
        <c:noMultiLvlLbl val="0"/>
      </c:catAx>
      <c:valAx>
        <c:axId val="2119415199"/>
        <c:scaling>
          <c:orientation val="minMax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0988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ysClr val="windowText" lastClr="000000"/>
                </a:solidFill>
              </a:rPr>
              <a:t>GDP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'Rich vs Poor'!$J$4</c:f>
              <c:strCache>
                <c:ptCount val="1"/>
                <c:pt idx="0">
                  <c:v>US - GDP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'Rich vs Poor'!$K$4:$O$4</c:f>
              <c:numCache>
                <c:formatCode>General</c:formatCode>
                <c:ptCount val="5"/>
                <c:pt idx="0">
                  <c:v>1.3945099999999999</c:v>
                </c:pt>
                <c:pt idx="1">
                  <c:v>1.50796</c:v>
                </c:pt>
                <c:pt idx="2">
                  <c:v>1.546259284</c:v>
                </c:pt>
                <c:pt idx="3">
                  <c:v>1.3979999999999999</c:v>
                </c:pt>
                <c:pt idx="4">
                  <c:v>1.4330000000000001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3-4724-AAD8-E6FFB2800E31}"/>
            </c:ext>
          </c:extLst>
        </c:ser>
        <c:ser>
          <c:idx val="6"/>
          <c:order val="6"/>
          <c:tx>
            <c:strRef>
              <c:f>'Rich vs Poor'!$J$9</c:f>
              <c:strCache>
                <c:ptCount val="1"/>
                <c:pt idx="0">
                  <c:v>Nigeria - GDP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'Rich vs Poor'!$K$9:$O$9</c:f>
              <c:numCache>
                <c:formatCode>General</c:formatCode>
                <c:ptCount val="5"/>
                <c:pt idx="0">
                  <c:v>0.65434999999999999</c:v>
                </c:pt>
                <c:pt idx="1">
                  <c:v>0.75216000000000005</c:v>
                </c:pt>
                <c:pt idx="2">
                  <c:v>0.78375625599999998</c:v>
                </c:pt>
                <c:pt idx="3">
                  <c:v>0.68899999999999995</c:v>
                </c:pt>
                <c:pt idx="4">
                  <c:v>0.69599999999999995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F3-4724-AAD8-E6FFB2800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098831"/>
        <c:axId val="211941519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'Rich vs Poor'!$J$3</c15:sqref>
                        </c15:formulaRef>
                      </c:ext>
                    </c:extLst>
                    <c:strCache>
                      <c:ptCount val="1"/>
                      <c:pt idx="0">
                        <c:v>US - Happiness Scores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'Rich vs Poor'!$K$3:$O$3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7.1189999999999998</c:v>
                      </c:pt>
                      <c:pt idx="1">
                        <c:v>7.1040000000000001</c:v>
                      </c:pt>
                      <c:pt idx="2">
                        <c:v>6.9930000310000002</c:v>
                      </c:pt>
                      <c:pt idx="3">
                        <c:v>6.8860000000000001</c:v>
                      </c:pt>
                      <c:pt idx="4">
                        <c:v>6.8920000000000003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FF3-4724-AAD8-E6FFB2800E3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Poor'!$J$5</c15:sqref>
                        </c15:formulaRef>
                      </c:ext>
                    </c:extLst>
                    <c:strCache>
                      <c:ptCount val="1"/>
                      <c:pt idx="0">
                        <c:v>US - Life Expectancy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Poor'!$K$5:$O$5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0.86178999999999994</c:v>
                      </c:pt>
                      <c:pt idx="1">
                        <c:v>0.77900000000000003</c:v>
                      </c:pt>
                      <c:pt idx="2">
                        <c:v>0.77428662800000003</c:v>
                      </c:pt>
                      <c:pt idx="3">
                        <c:v>0.81899999999999995</c:v>
                      </c:pt>
                      <c:pt idx="4">
                        <c:v>0.874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FF3-4724-AAD8-E6FFB2800E3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Poor'!$J$6</c15:sqref>
                        </c15:formulaRef>
                      </c:ext>
                    </c:extLst>
                    <c:strCache>
                      <c:ptCount val="1"/>
                      <c:pt idx="0">
                        <c:v>US - Corruption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Poor'!$K$6:$O$6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0.15890000000000001</c:v>
                      </c:pt>
                      <c:pt idx="1">
                        <c:v>0.14868000000000001</c:v>
                      </c:pt>
                      <c:pt idx="2">
                        <c:v>0.13563878800000001</c:v>
                      </c:pt>
                      <c:pt idx="3">
                        <c:v>0.13300000000000001</c:v>
                      </c:pt>
                      <c:pt idx="4">
                        <c:v>0.128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4FF3-4724-AAD8-E6FFB2800E3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Poor'!$J$7</c15:sqref>
                        </c15:formulaRef>
                      </c:ext>
                    </c:extLst>
                    <c:strCache>
                      <c:ptCount val="1"/>
                      <c:pt idx="0">
                        <c:v>US - Freedom 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Poor'!$K$7:$O$7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0.54603999999999997</c:v>
                      </c:pt>
                      <c:pt idx="1">
                        <c:v>0.48163</c:v>
                      </c:pt>
                      <c:pt idx="2">
                        <c:v>0.50574052300000005</c:v>
                      </c:pt>
                      <c:pt idx="3">
                        <c:v>0.54700000000000004</c:v>
                      </c:pt>
                      <c:pt idx="4">
                        <c:v>0.45400000000000001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4FF3-4724-AAD8-E6FFB2800E3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Poor'!$J$8</c15:sqref>
                        </c15:formulaRef>
                      </c:ext>
                    </c:extLst>
                    <c:strCache>
                      <c:ptCount val="1"/>
                      <c:pt idx="0">
                        <c:v>Nigeria - Happiness Scores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Poor'!$K$8:$O$8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5.2679999999999998</c:v>
                      </c:pt>
                      <c:pt idx="1">
                        <c:v>4.875</c:v>
                      </c:pt>
                      <c:pt idx="2">
                        <c:v>5.0739998819999999</c:v>
                      </c:pt>
                      <c:pt idx="3">
                        <c:v>5.1550000000000002</c:v>
                      </c:pt>
                      <c:pt idx="4">
                        <c:v>5.2649999999999997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4FF3-4724-AAD8-E6FFB2800E31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Poor'!$J$10</c15:sqref>
                        </c15:formulaRef>
                      </c:ext>
                    </c:extLst>
                    <c:strCache>
                      <c:ptCount val="1"/>
                      <c:pt idx="0">
                        <c:v>Nigeria - Life Expectancy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Poor'!$K$10:$O$10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0.16006999999999999</c:v>
                      </c:pt>
                      <c:pt idx="1">
                        <c:v>5.108E-2</c:v>
                      </c:pt>
                      <c:pt idx="2">
                        <c:v>5.6915729999999998E-2</c:v>
                      </c:pt>
                      <c:pt idx="3">
                        <c:v>4.8000000000000001E-2</c:v>
                      </c:pt>
                      <c:pt idx="4">
                        <c:v>0.245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4FF3-4724-AAD8-E6FFB2800E3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Poor'!$J$11</c15:sqref>
                        </c15:formulaRef>
                      </c:ext>
                    </c:extLst>
                    <c:strCache>
                      <c:ptCount val="1"/>
                      <c:pt idx="0">
                        <c:v>Nigeria - Corruption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Poor'!$K$11:$O$11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4.0300000000000002E-2</c:v>
                      </c:pt>
                      <c:pt idx="1">
                        <c:v>3.0499999999999999E-2</c:v>
                      </c:pt>
                      <c:pt idx="2">
                        <c:v>2.6121565999999999E-2</c:v>
                      </c:pt>
                      <c:pt idx="3">
                        <c:v>3.2000000000000001E-2</c:v>
                      </c:pt>
                      <c:pt idx="4">
                        <c:v>4.1000000000000002E-2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4FF3-4724-AAD8-E6FFB2800E3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Poor'!$J$12</c15:sqref>
                        </c15:formulaRef>
                      </c:ext>
                    </c:extLst>
                    <c:strCache>
                      <c:ptCount val="1"/>
                      <c:pt idx="0">
                        <c:v>Nigeria - Freedom 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Poor'!$K$12:$O$12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0.34333999999999998</c:v>
                      </c:pt>
                      <c:pt idx="1">
                        <c:v>0.27854000000000001</c:v>
                      </c:pt>
                      <c:pt idx="2">
                        <c:v>0.39495256499999998</c:v>
                      </c:pt>
                      <c:pt idx="3">
                        <c:v>0.46200000000000002</c:v>
                      </c:pt>
                      <c:pt idx="4">
                        <c:v>0.42599999999999999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4FF3-4724-AAD8-E6FFB2800E31}"/>
                  </c:ext>
                </c:extLst>
              </c15:ser>
            </c15:filteredLineSeries>
          </c:ext>
        </c:extLst>
      </c:lineChart>
      <c:catAx>
        <c:axId val="200609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415199"/>
        <c:crosses val="autoZero"/>
        <c:auto val="1"/>
        <c:lblAlgn val="ctr"/>
        <c:lblOffset val="100"/>
        <c:noMultiLvlLbl val="0"/>
      </c:catAx>
      <c:valAx>
        <c:axId val="211941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098831"/>
        <c:crosses val="autoZero"/>
        <c:crossBetween val="between"/>
        <c:majorUnit val="0.3000000000000000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ysClr val="windowText" lastClr="000000"/>
                </a:solidFill>
              </a:rPr>
              <a:t>Life Expectancy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'Rich vs Poor'!$J$5</c:f>
              <c:strCache>
                <c:ptCount val="1"/>
                <c:pt idx="0">
                  <c:v>US - Life Expectancy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Poor'!$K$5:$O$5</c:f>
              <c:numCache>
                <c:formatCode>General</c:formatCode>
                <c:ptCount val="5"/>
                <c:pt idx="0">
                  <c:v>0.86178999999999994</c:v>
                </c:pt>
                <c:pt idx="1">
                  <c:v>0.77900000000000003</c:v>
                </c:pt>
                <c:pt idx="2">
                  <c:v>0.77428662800000003</c:v>
                </c:pt>
                <c:pt idx="3">
                  <c:v>0.81899999999999995</c:v>
                </c:pt>
                <c:pt idx="4">
                  <c:v>0.874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50F2-437D-86CF-523458D45AE1}"/>
            </c:ext>
          </c:extLst>
        </c:ser>
        <c:ser>
          <c:idx val="7"/>
          <c:order val="7"/>
          <c:tx>
            <c:strRef>
              <c:f>'Rich vs Poor'!$J$10</c:f>
              <c:strCache>
                <c:ptCount val="1"/>
                <c:pt idx="0">
                  <c:v>Nigeria - Life Expectancy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Poor'!$K$10:$O$10</c:f>
              <c:numCache>
                <c:formatCode>General</c:formatCode>
                <c:ptCount val="5"/>
                <c:pt idx="0">
                  <c:v>0.16006999999999999</c:v>
                </c:pt>
                <c:pt idx="1">
                  <c:v>5.108E-2</c:v>
                </c:pt>
                <c:pt idx="2">
                  <c:v>5.6915729999999998E-2</c:v>
                </c:pt>
                <c:pt idx="3">
                  <c:v>4.8000000000000001E-2</c:v>
                </c:pt>
                <c:pt idx="4">
                  <c:v>0.245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50F2-437D-86CF-523458D45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098831"/>
        <c:axId val="211941519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'Rich vs Poor'!$J$3</c15:sqref>
                        </c15:formulaRef>
                      </c:ext>
                    </c:extLst>
                    <c:strCache>
                      <c:ptCount val="1"/>
                      <c:pt idx="0">
                        <c:v>US - Happiness Scores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'Rich vs Poor'!$K$3:$O$3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7.1189999999999998</c:v>
                      </c:pt>
                      <c:pt idx="1">
                        <c:v>7.1040000000000001</c:v>
                      </c:pt>
                      <c:pt idx="2">
                        <c:v>6.9930000310000002</c:v>
                      </c:pt>
                      <c:pt idx="3">
                        <c:v>6.8860000000000001</c:v>
                      </c:pt>
                      <c:pt idx="4">
                        <c:v>6.8920000000000003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0F2-437D-86CF-523458D45AE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Poor'!$J$4</c15:sqref>
                        </c15:formulaRef>
                      </c:ext>
                    </c:extLst>
                    <c:strCache>
                      <c:ptCount val="1"/>
                      <c:pt idx="0">
                        <c:v>US - GDP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Poor'!$K$4:$O$4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1.3945099999999999</c:v>
                      </c:pt>
                      <c:pt idx="1">
                        <c:v>1.50796</c:v>
                      </c:pt>
                      <c:pt idx="2">
                        <c:v>1.546259284</c:v>
                      </c:pt>
                      <c:pt idx="3">
                        <c:v>1.3979999999999999</c:v>
                      </c:pt>
                      <c:pt idx="4">
                        <c:v>1.4330000000000001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50F2-437D-86CF-523458D45AE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Poor'!$J$6</c15:sqref>
                        </c15:formulaRef>
                      </c:ext>
                    </c:extLst>
                    <c:strCache>
                      <c:ptCount val="1"/>
                      <c:pt idx="0">
                        <c:v>US - Corruption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Poor'!$K$6:$O$6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0.15890000000000001</c:v>
                      </c:pt>
                      <c:pt idx="1">
                        <c:v>0.14868000000000001</c:v>
                      </c:pt>
                      <c:pt idx="2">
                        <c:v>0.13563878800000001</c:v>
                      </c:pt>
                      <c:pt idx="3">
                        <c:v>0.13300000000000001</c:v>
                      </c:pt>
                      <c:pt idx="4">
                        <c:v>0.128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50F2-437D-86CF-523458D45AE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Poor'!$J$7</c15:sqref>
                        </c15:formulaRef>
                      </c:ext>
                    </c:extLst>
                    <c:strCache>
                      <c:ptCount val="1"/>
                      <c:pt idx="0">
                        <c:v>US - Freedom 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Poor'!$K$7:$O$7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0.54603999999999997</c:v>
                      </c:pt>
                      <c:pt idx="1">
                        <c:v>0.48163</c:v>
                      </c:pt>
                      <c:pt idx="2">
                        <c:v>0.50574052300000005</c:v>
                      </c:pt>
                      <c:pt idx="3">
                        <c:v>0.54700000000000004</c:v>
                      </c:pt>
                      <c:pt idx="4">
                        <c:v>0.45400000000000001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50F2-437D-86CF-523458D45AE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Poor'!$J$8</c15:sqref>
                        </c15:formulaRef>
                      </c:ext>
                    </c:extLst>
                    <c:strCache>
                      <c:ptCount val="1"/>
                      <c:pt idx="0">
                        <c:v>Nigeria - Happiness Scores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Poor'!$K$8:$O$8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5.2679999999999998</c:v>
                      </c:pt>
                      <c:pt idx="1">
                        <c:v>4.875</c:v>
                      </c:pt>
                      <c:pt idx="2">
                        <c:v>5.0739998819999999</c:v>
                      </c:pt>
                      <c:pt idx="3">
                        <c:v>5.1550000000000002</c:v>
                      </c:pt>
                      <c:pt idx="4">
                        <c:v>5.2649999999999997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50F2-437D-86CF-523458D45AE1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Poor'!$J$9</c15:sqref>
                        </c15:formulaRef>
                      </c:ext>
                    </c:extLst>
                    <c:strCache>
                      <c:ptCount val="1"/>
                      <c:pt idx="0">
                        <c:v>Nigeria - GDP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Poor'!$K$9:$O$9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0.65434999999999999</c:v>
                      </c:pt>
                      <c:pt idx="1">
                        <c:v>0.75216000000000005</c:v>
                      </c:pt>
                      <c:pt idx="2">
                        <c:v>0.78375625599999998</c:v>
                      </c:pt>
                      <c:pt idx="3">
                        <c:v>0.68899999999999995</c:v>
                      </c:pt>
                      <c:pt idx="4">
                        <c:v>0.69599999999999995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50F2-437D-86CF-523458D45AE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Poor'!$J$11</c15:sqref>
                        </c15:formulaRef>
                      </c:ext>
                    </c:extLst>
                    <c:strCache>
                      <c:ptCount val="1"/>
                      <c:pt idx="0">
                        <c:v>Nigeria - Corruption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Poor'!$K$11:$O$11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4.0300000000000002E-2</c:v>
                      </c:pt>
                      <c:pt idx="1">
                        <c:v>3.0499999999999999E-2</c:v>
                      </c:pt>
                      <c:pt idx="2">
                        <c:v>2.6121565999999999E-2</c:v>
                      </c:pt>
                      <c:pt idx="3">
                        <c:v>3.2000000000000001E-2</c:v>
                      </c:pt>
                      <c:pt idx="4">
                        <c:v>4.1000000000000002E-2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50F2-437D-86CF-523458D45AE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Poor'!$J$12</c15:sqref>
                        </c15:formulaRef>
                      </c:ext>
                    </c:extLst>
                    <c:strCache>
                      <c:ptCount val="1"/>
                      <c:pt idx="0">
                        <c:v>Nigeria - Freedom 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Poor'!$K$12:$O$12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0.34333999999999998</c:v>
                      </c:pt>
                      <c:pt idx="1">
                        <c:v>0.27854000000000001</c:v>
                      </c:pt>
                      <c:pt idx="2">
                        <c:v>0.39495256499999998</c:v>
                      </c:pt>
                      <c:pt idx="3">
                        <c:v>0.46200000000000002</c:v>
                      </c:pt>
                      <c:pt idx="4">
                        <c:v>0.42599999999999999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50F2-437D-86CF-523458D45AE1}"/>
                  </c:ext>
                </c:extLst>
              </c15:ser>
            </c15:filteredLineSeries>
          </c:ext>
        </c:extLst>
      </c:lineChart>
      <c:catAx>
        <c:axId val="200609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415199"/>
        <c:crosses val="autoZero"/>
        <c:auto val="1"/>
        <c:lblAlgn val="ctr"/>
        <c:lblOffset val="100"/>
        <c:noMultiLvlLbl val="0"/>
      </c:catAx>
      <c:valAx>
        <c:axId val="211941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098831"/>
        <c:crosses val="autoZero"/>
        <c:crossBetween val="between"/>
        <c:majorUnit val="0.3000000000000000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ysClr val="windowText" lastClr="000000"/>
                </a:solidFill>
              </a:rPr>
              <a:t>Perception of Corruption and Freedom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'Rich vs Poor'!$J$6</c:f>
              <c:strCache>
                <c:ptCount val="1"/>
                <c:pt idx="0">
                  <c:v>US - Corruption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Poor'!$K$6:$O$6</c:f>
              <c:numCache>
                <c:formatCode>General</c:formatCode>
                <c:ptCount val="5"/>
                <c:pt idx="0">
                  <c:v>0.15890000000000001</c:v>
                </c:pt>
                <c:pt idx="1">
                  <c:v>0.14868000000000001</c:v>
                </c:pt>
                <c:pt idx="2">
                  <c:v>0.13563878800000001</c:v>
                </c:pt>
                <c:pt idx="3">
                  <c:v>0.13300000000000001</c:v>
                </c:pt>
                <c:pt idx="4">
                  <c:v>0.128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95D1-489B-A059-2A07A5BA766F}"/>
            </c:ext>
          </c:extLst>
        </c:ser>
        <c:ser>
          <c:idx val="4"/>
          <c:order val="4"/>
          <c:tx>
            <c:strRef>
              <c:f>'Rich vs Poor'!$J$7</c:f>
              <c:strCache>
                <c:ptCount val="1"/>
                <c:pt idx="0">
                  <c:v>US - Freedom 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Poor'!$K$7:$O$7</c:f>
              <c:numCache>
                <c:formatCode>General</c:formatCode>
                <c:ptCount val="5"/>
                <c:pt idx="0">
                  <c:v>0.54603999999999997</c:v>
                </c:pt>
                <c:pt idx="1">
                  <c:v>0.48163</c:v>
                </c:pt>
                <c:pt idx="2">
                  <c:v>0.50574052300000005</c:v>
                </c:pt>
                <c:pt idx="3">
                  <c:v>0.54700000000000004</c:v>
                </c:pt>
                <c:pt idx="4">
                  <c:v>0.45400000000000001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95D1-489B-A059-2A07A5BA766F}"/>
            </c:ext>
          </c:extLst>
        </c:ser>
        <c:ser>
          <c:idx val="8"/>
          <c:order val="8"/>
          <c:tx>
            <c:strRef>
              <c:f>'Rich vs Poor'!$J$11</c:f>
              <c:strCache>
                <c:ptCount val="1"/>
                <c:pt idx="0">
                  <c:v>Nigeria - Corruption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Poor'!$K$11:$O$11</c:f>
              <c:numCache>
                <c:formatCode>General</c:formatCode>
                <c:ptCount val="5"/>
                <c:pt idx="0">
                  <c:v>4.0300000000000002E-2</c:v>
                </c:pt>
                <c:pt idx="1">
                  <c:v>3.0499999999999999E-2</c:v>
                </c:pt>
                <c:pt idx="2">
                  <c:v>2.6121565999999999E-2</c:v>
                </c:pt>
                <c:pt idx="3">
                  <c:v>3.2000000000000001E-2</c:v>
                </c:pt>
                <c:pt idx="4">
                  <c:v>4.1000000000000002E-2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2-95D1-489B-A059-2A07A5BA766F}"/>
            </c:ext>
          </c:extLst>
        </c:ser>
        <c:ser>
          <c:idx val="9"/>
          <c:order val="9"/>
          <c:tx>
            <c:strRef>
              <c:f>'Rich vs Poor'!$J$12</c:f>
              <c:strCache>
                <c:ptCount val="1"/>
                <c:pt idx="0">
                  <c:v>Nigeria - Freedom 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'Rich vs Poor'!$K$2:$O$2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 xmlns:c15="http://schemas.microsoft.com/office/drawing/2012/chart"/>
            </c:numRef>
          </c:cat>
          <c:val>
            <c:numRef>
              <c:f>'Rich vs Poor'!$K$12:$O$12</c:f>
              <c:numCache>
                <c:formatCode>General</c:formatCode>
                <c:ptCount val="5"/>
                <c:pt idx="0">
                  <c:v>0.34333999999999998</c:v>
                </c:pt>
                <c:pt idx="1">
                  <c:v>0.27854000000000001</c:v>
                </c:pt>
                <c:pt idx="2">
                  <c:v>0.39495256499999998</c:v>
                </c:pt>
                <c:pt idx="3">
                  <c:v>0.46200000000000002</c:v>
                </c:pt>
                <c:pt idx="4">
                  <c:v>0.42599999999999999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3-95D1-489B-A059-2A07A5BA7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098831"/>
        <c:axId val="211941519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'Rich vs Poor'!$J$3</c15:sqref>
                        </c15:formulaRef>
                      </c:ext>
                    </c:extLst>
                    <c:strCache>
                      <c:ptCount val="1"/>
                      <c:pt idx="0">
                        <c:v>US - Happiness Scores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'Rich vs Poor'!$K$3:$O$3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7.1189999999999998</c:v>
                      </c:pt>
                      <c:pt idx="1">
                        <c:v>7.1040000000000001</c:v>
                      </c:pt>
                      <c:pt idx="2">
                        <c:v>6.9930000310000002</c:v>
                      </c:pt>
                      <c:pt idx="3">
                        <c:v>6.8860000000000001</c:v>
                      </c:pt>
                      <c:pt idx="4">
                        <c:v>6.8920000000000003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95D1-489B-A059-2A07A5BA766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Poor'!$J$4</c15:sqref>
                        </c15:formulaRef>
                      </c:ext>
                    </c:extLst>
                    <c:strCache>
                      <c:ptCount val="1"/>
                      <c:pt idx="0">
                        <c:v>US - GDP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Poor'!$K$4:$O$4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1.3945099999999999</c:v>
                      </c:pt>
                      <c:pt idx="1">
                        <c:v>1.50796</c:v>
                      </c:pt>
                      <c:pt idx="2">
                        <c:v>1.546259284</c:v>
                      </c:pt>
                      <c:pt idx="3">
                        <c:v>1.3979999999999999</c:v>
                      </c:pt>
                      <c:pt idx="4">
                        <c:v>1.4330000000000001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95D1-489B-A059-2A07A5BA766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Poor'!$J$5</c15:sqref>
                        </c15:formulaRef>
                      </c:ext>
                    </c:extLst>
                    <c:strCache>
                      <c:ptCount val="1"/>
                      <c:pt idx="0">
                        <c:v>US - Life Expectancy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Poor'!$K$5:$O$5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0.86178999999999994</c:v>
                      </c:pt>
                      <c:pt idx="1">
                        <c:v>0.77900000000000003</c:v>
                      </c:pt>
                      <c:pt idx="2">
                        <c:v>0.77428662800000003</c:v>
                      </c:pt>
                      <c:pt idx="3">
                        <c:v>0.81899999999999995</c:v>
                      </c:pt>
                      <c:pt idx="4">
                        <c:v>0.874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5D1-489B-A059-2A07A5BA766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Poor'!$J$8</c15:sqref>
                        </c15:formulaRef>
                      </c:ext>
                    </c:extLst>
                    <c:strCache>
                      <c:ptCount val="1"/>
                      <c:pt idx="0">
                        <c:v>Nigeria - Happiness Scores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Poor'!$K$8:$O$8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5.2679999999999998</c:v>
                      </c:pt>
                      <c:pt idx="1">
                        <c:v>4.875</c:v>
                      </c:pt>
                      <c:pt idx="2">
                        <c:v>5.0739998819999999</c:v>
                      </c:pt>
                      <c:pt idx="3">
                        <c:v>5.1550000000000002</c:v>
                      </c:pt>
                      <c:pt idx="4">
                        <c:v>5.2649999999999997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95D1-489B-A059-2A07A5BA766F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Poor'!$J$9</c15:sqref>
                        </c15:formulaRef>
                      </c:ext>
                    </c:extLst>
                    <c:strCache>
                      <c:ptCount val="1"/>
                      <c:pt idx="0">
                        <c:v>Nigeria - GDP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Poor'!$K$9:$O$9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0.65434999999999999</c:v>
                      </c:pt>
                      <c:pt idx="1">
                        <c:v>0.75216000000000005</c:v>
                      </c:pt>
                      <c:pt idx="2">
                        <c:v>0.78375625599999998</c:v>
                      </c:pt>
                      <c:pt idx="3">
                        <c:v>0.68899999999999995</c:v>
                      </c:pt>
                      <c:pt idx="4">
                        <c:v>0.69599999999999995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95D1-489B-A059-2A07A5BA766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Poor'!$J$10</c15:sqref>
                        </c15:formulaRef>
                      </c:ext>
                    </c:extLst>
                    <c:strCache>
                      <c:ptCount val="1"/>
                      <c:pt idx="0">
                        <c:v>Nigeria - Life Expectancy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Poor'!$K$2:$O$2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2015</c:v>
                      </c:pt>
                      <c:pt idx="1">
                        <c:v>2016</c:v>
                      </c:pt>
                      <c:pt idx="2">
                        <c:v>2017</c:v>
                      </c:pt>
                      <c:pt idx="3">
                        <c:v>2018</c:v>
                      </c:pt>
                      <c:pt idx="4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'Rich vs Poor'!$K$10:$O$10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0.16006999999999999</c:v>
                      </c:pt>
                      <c:pt idx="1">
                        <c:v>5.108E-2</c:v>
                      </c:pt>
                      <c:pt idx="2">
                        <c:v>5.6915729999999998E-2</c:v>
                      </c:pt>
                      <c:pt idx="3">
                        <c:v>4.8000000000000001E-2</c:v>
                      </c:pt>
                      <c:pt idx="4">
                        <c:v>0.245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95D1-489B-A059-2A07A5BA766F}"/>
                  </c:ext>
                </c:extLst>
              </c15:ser>
            </c15:filteredLineSeries>
          </c:ext>
        </c:extLst>
      </c:lineChart>
      <c:catAx>
        <c:axId val="200609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415199"/>
        <c:crosses val="autoZero"/>
        <c:auto val="1"/>
        <c:lblAlgn val="ctr"/>
        <c:lblOffset val="100"/>
        <c:noMultiLvlLbl val="0"/>
      </c:catAx>
      <c:valAx>
        <c:axId val="211941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09883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7425-7559-4620-92DB-C2CC14F73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814D-03A9-44F6-8652-7BADDD20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5784-19AE-42FA-AF41-35801014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AA15-032C-4702-B404-B7704AE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C13D-3B13-42EE-B1B9-DFC9ADB3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5110-93DF-4C1D-8E2D-39869F1F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3CF6C-FDD4-4908-AE44-08F1CE7B2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4D19-1B00-477A-A31E-4690108A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F964-1B14-4DC9-85FB-6781AA37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723A-10C2-42AF-A453-98697FF9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004BC-0987-4EBC-AF43-55E8ED1A1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0E9F-990F-4A72-AB06-C0FAFD80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173E-77EF-40B1-846B-154E04F2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FD9D-721E-498E-8576-44B443DB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B7D9-6806-4446-AE51-D41AEFAA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49B-9C34-47AA-B9A1-FB5001E6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4DEC-E627-40E5-A57F-842A56FF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8191-EDAD-46CD-83CA-DC6A575E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4C57-0A46-4CC6-BBD5-E6ED43F2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CC4A-F211-4014-AC91-33038C0C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E725-9DAE-4DDE-827A-B06351E6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A2A32-8CDD-41DB-BA77-C9F0E797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8FA6-2915-4CEE-B076-14656366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EE21-0BEA-44E3-8834-A18ACA88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0013-98A4-4D7A-B6BF-2047E81F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2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F5B5-A170-4F33-8BE9-5E20C363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215E-D51A-4ABB-A075-5BE741649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EAEC-20F2-4F8B-9D1D-EE0A5D63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FD677-AA5F-416D-9766-48938383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9F76-C3C6-4243-A423-354598B3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9F2F-CCFC-4CEC-8885-9534833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700-CF9A-45B1-A1D9-3238337D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D73D-FB4F-45C6-8840-0F371459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4A65A-9E7F-49AE-B899-764333B3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0C074-2649-45F0-90C1-1178A9066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73AAD-8E19-4856-B24E-AA686A606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BF7E9-07AE-458F-A2A1-E7F0BC3F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49E6E-2602-4C7D-BD44-E2B9D627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0A7F3-C8E4-4086-AF78-32F1CEA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BEE-A083-457C-826D-DE0B0C8A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C22EF-D871-4FF9-81B6-A297FE40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83F7-3044-4AF5-A924-81B5F2C3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240D5-310C-4A8A-AB83-CE045E52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C278D-C1DB-498D-A19D-16D06ABB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5AE48-0F1A-43BB-BF81-7F25E2EB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E5B7-0455-4B41-A0D0-1D7C1CA8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7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40BC-0E74-4CA1-84EB-A416C774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9076-0DE7-4EDF-99C8-6490D5CD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19654-AB5B-419F-BBD3-D9D5572F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D3EB6-801D-4A6E-A783-2FCECCAA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B30C6-E4C3-4352-82D6-F603972C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9775-D532-432B-B779-7D26DD74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8DD0-1798-4168-89F7-DAECAA92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3A8A-ADFF-47F2-9000-1ED960F70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7C00-2E21-4F3F-89EA-9F12AE00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F7FE-D48B-4DE9-A2C3-52C7A3AB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EF176-34CD-4B9D-BD8E-E9F12DDF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2CEA-C0EE-428C-8F85-D27EF65D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43B0F-E143-40CE-9149-89F6E893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64A3C-4C07-4DBA-860A-9ABEA663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C0C0-7025-4FD9-A42C-BFB97611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F402-719B-4E2D-82F9-15BA121CD759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F117-AB87-47E3-BB58-A793AA22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8340-DA01-4379-9194-8EA378C2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6884-D4DA-4DD3-A22D-6A4A3037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week.com/nigerias-2016-review-troubled-transformation-535654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ublic.tableau.com/profile/elizabeth.sabiniano#!/vizhome/HappinessScore_16177764255720/HappinessScore?publish=y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7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87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55A168-B6B5-48B6-83F3-62783322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>
                <a:solidFill>
                  <a:srgbClr val="387345"/>
                </a:solidFill>
              </a:rPr>
              <a:t>How happy are we?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0F5D-E3C8-4BED-92C3-2AF4F123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87345"/>
                </a:solidFill>
              </a:rPr>
              <a:t>Happiness score comparison across the globe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37FC0D2-0D87-48B7-9CA8-E7E2FD7EC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r="1" b="231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7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AFED-591D-4EBB-A543-C75833BE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A017F-2CD6-44F8-B42D-E40788371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https://www.kaggle.com/unsdsn/world-happiness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https://www.newsweek.com/nigerias-2016-review-troubled-transformation-535654</a:t>
            </a: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https://storymaps.arcgis.com/stories/ad7fca0337024e7fa8e9d88cdf4ff158</a:t>
            </a:r>
          </a:p>
        </p:txBody>
      </p:sp>
    </p:spTree>
    <p:extLst>
      <p:ext uri="{BB962C8B-B14F-4D97-AF65-F5344CB8AC3E}">
        <p14:creationId xmlns:p14="http://schemas.microsoft.com/office/powerpoint/2010/main" val="25955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B8F5-73A0-4BDC-9B68-DFD04AF2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Happiness Score Interactive Map</a:t>
            </a:r>
            <a:endParaRPr lang="en-US" dirty="0"/>
          </a:p>
        </p:txBody>
      </p:sp>
      <p:pic>
        <p:nvPicPr>
          <p:cNvPr id="3" name="zoom_0">
            <a:hlinkClick r:id="" action="ppaction://media"/>
            <a:extLst>
              <a:ext uri="{FF2B5EF4-FFF2-40B4-BE49-F238E27FC236}">
                <a16:creationId xmlns:a16="http://schemas.microsoft.com/office/drawing/2014/main" id="{A2507425-6B75-41AF-AF05-881621EB58CF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4644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33525" y="1352550"/>
            <a:ext cx="9270666" cy="5214632"/>
          </a:xfrm>
        </p:spPr>
      </p:pic>
    </p:spTree>
    <p:extLst>
      <p:ext uri="{BB962C8B-B14F-4D97-AF65-F5344CB8AC3E}">
        <p14:creationId xmlns:p14="http://schemas.microsoft.com/office/powerpoint/2010/main" val="37054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5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5A23-9EC2-4431-81C8-F74AE3435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807" y="716040"/>
            <a:ext cx="7791699" cy="5565499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87AE4-CF02-4150-9591-67E7A8F5873E}"/>
              </a:ext>
            </a:extLst>
          </p:cNvPr>
          <p:cNvSpPr txBox="1"/>
          <p:nvPr/>
        </p:nvSpPr>
        <p:spPr>
          <a:xfrm>
            <a:off x="7689669" y="1195916"/>
            <a:ext cx="39972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7345"/>
                </a:solidFill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7345"/>
                </a:solidFill>
              </a:rPr>
              <a:t>Overall distribution remained the same over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7345"/>
                </a:solidFill>
              </a:rPr>
              <a:t>Slight increase as years pass.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84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5A23-9EC2-4431-81C8-F74AE3435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50332" y="917915"/>
            <a:ext cx="7355312" cy="525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87AE4-CF02-4150-9591-67E7A8F5873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600" b="1" dirty="0">
                <a:solidFill>
                  <a:srgbClr val="387345"/>
                </a:solidFill>
              </a:rPr>
              <a:t>Insights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7345"/>
                </a:solidFill>
              </a:rPr>
              <a:t>Comparing the 2019 and 2015 happiness scores, we can clearly see the modes of the distribution shift towards higher scores.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7345"/>
                </a:solidFill>
              </a:rPr>
              <a:t>This could possibly indicate that the world is getting happier?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72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60215AD-0B08-43E6-8A67-405367CD5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881972"/>
              </p:ext>
            </p:extLst>
          </p:nvPr>
        </p:nvGraphicFramePr>
        <p:xfrm>
          <a:off x="643467" y="643467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9758D12-BF2A-47D0-B6D1-6358FD303E9C}"/>
              </a:ext>
            </a:extLst>
          </p:cNvPr>
          <p:cNvSpPr/>
          <p:nvPr/>
        </p:nvSpPr>
        <p:spPr>
          <a:xfrm>
            <a:off x="7174300" y="3835734"/>
            <a:ext cx="1321498" cy="1958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13B7A-F038-4812-97F8-5D81CD1E0F65}"/>
              </a:ext>
            </a:extLst>
          </p:cNvPr>
          <p:cNvSpPr txBox="1"/>
          <p:nvPr/>
        </p:nvSpPr>
        <p:spPr>
          <a:xfrm>
            <a:off x="8723600" y="4620756"/>
            <a:ext cx="3016479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North America comprising of the two richest nations in the world reported the highest decrease in happiness around the world.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095B7E-CEB0-4323-BC58-19B3B8B89DDB}"/>
              </a:ext>
            </a:extLst>
          </p:cNvPr>
          <p:cNvSpPr/>
          <p:nvPr/>
        </p:nvSpPr>
        <p:spPr>
          <a:xfrm>
            <a:off x="1010852" y="1079862"/>
            <a:ext cx="1104240" cy="3411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AAB11-C300-40F6-A4BE-70328E69FDE1}"/>
              </a:ext>
            </a:extLst>
          </p:cNvPr>
          <p:cNvSpPr txBox="1"/>
          <p:nvPr/>
        </p:nvSpPr>
        <p:spPr>
          <a:xfrm>
            <a:off x="2367965" y="1610285"/>
            <a:ext cx="278751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Sub-Saharan Africa, with countries most stricken by poverty, reported the highest increase in happiness scores within 5 years.</a:t>
            </a:r>
          </a:p>
        </p:txBody>
      </p:sp>
    </p:spTree>
    <p:extLst>
      <p:ext uri="{BB962C8B-B14F-4D97-AF65-F5344CB8AC3E}">
        <p14:creationId xmlns:p14="http://schemas.microsoft.com/office/powerpoint/2010/main" val="112775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F107BF-A713-488B-9F58-2DB4F51CFE6D}"/>
              </a:ext>
            </a:extLst>
          </p:cNvPr>
          <p:cNvGrpSpPr/>
          <p:nvPr/>
        </p:nvGrpSpPr>
        <p:grpSpPr>
          <a:xfrm>
            <a:off x="256905" y="815494"/>
            <a:ext cx="9429749" cy="5270618"/>
            <a:chOff x="1066801" y="737116"/>
            <a:chExt cx="9429749" cy="5270618"/>
          </a:xfrm>
        </p:grpSpPr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CE3F7D88-386A-45EA-98B2-C4CA5B012E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05" r="22887"/>
            <a:stretch/>
          </p:blipFill>
          <p:spPr>
            <a:xfrm>
              <a:off x="1066801" y="1039773"/>
              <a:ext cx="4429124" cy="49679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9DB866-FBD8-4C13-AD4C-C6E453227E45}"/>
                </a:ext>
              </a:extLst>
            </p:cNvPr>
            <p:cNvSpPr txBox="1"/>
            <p:nvPr/>
          </p:nvSpPr>
          <p:spPr>
            <a:xfrm>
              <a:off x="1952625" y="997160"/>
              <a:ext cx="94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2015</a:t>
              </a:r>
            </a:p>
          </p:txBody>
        </p:sp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FA16DE4D-50F0-4355-8928-DF0683F00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9" r="6403"/>
            <a:stretch/>
          </p:blipFill>
          <p:spPr>
            <a:xfrm>
              <a:off x="5219700" y="737116"/>
              <a:ext cx="5276850" cy="52556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FC1D6D-CCF5-4ED7-B141-3DF91D30BCEE}"/>
                </a:ext>
              </a:extLst>
            </p:cNvPr>
            <p:cNvSpPr txBox="1"/>
            <p:nvPr/>
          </p:nvSpPr>
          <p:spPr>
            <a:xfrm>
              <a:off x="7524750" y="997160"/>
              <a:ext cx="94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2019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417EAB5-1E53-455C-8570-E78FEFC09ECD}"/>
              </a:ext>
            </a:extLst>
          </p:cNvPr>
          <p:cNvSpPr txBox="1"/>
          <p:nvPr/>
        </p:nvSpPr>
        <p:spPr>
          <a:xfrm>
            <a:off x="304799" y="275451"/>
            <a:ext cx="747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Sub-Saharan Africa Region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935E8-7BFF-42AA-8A74-B918C999FA90}"/>
              </a:ext>
            </a:extLst>
          </p:cNvPr>
          <p:cNvSpPr txBox="1"/>
          <p:nvPr/>
        </p:nvSpPr>
        <p:spPr>
          <a:xfrm>
            <a:off x="9287009" y="1075538"/>
            <a:ext cx="247881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387345"/>
                </a:solidFill>
              </a:rPr>
              <a:t>Insights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7345"/>
                </a:solidFill>
              </a:rPr>
              <a:t>GDP is positively correlated with happiness, along with Family, Life Expectancy, and Freedom.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7345"/>
                </a:solidFill>
              </a:rPr>
              <a:t>Perception of government corruption and generosity tend to have the opposite effect on happiness.</a:t>
            </a:r>
          </a:p>
        </p:txBody>
      </p:sp>
    </p:spTree>
    <p:extLst>
      <p:ext uri="{BB962C8B-B14F-4D97-AF65-F5344CB8AC3E}">
        <p14:creationId xmlns:p14="http://schemas.microsoft.com/office/powerpoint/2010/main" val="90182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F107BF-A713-488B-9F58-2DB4F51CFE6D}"/>
              </a:ext>
            </a:extLst>
          </p:cNvPr>
          <p:cNvGrpSpPr/>
          <p:nvPr/>
        </p:nvGrpSpPr>
        <p:grpSpPr>
          <a:xfrm>
            <a:off x="256904" y="1075538"/>
            <a:ext cx="8925196" cy="4766185"/>
            <a:chOff x="1066800" y="997160"/>
            <a:chExt cx="8925196" cy="47661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3F7D88-386A-45EA-98B2-C4CA5B012E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83" r="25585"/>
            <a:stretch/>
          </p:blipFill>
          <p:spPr>
            <a:xfrm>
              <a:off x="1066800" y="1296603"/>
              <a:ext cx="3934095" cy="44417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9DB866-FBD8-4C13-AD4C-C6E453227E45}"/>
                </a:ext>
              </a:extLst>
            </p:cNvPr>
            <p:cNvSpPr txBox="1"/>
            <p:nvPr/>
          </p:nvSpPr>
          <p:spPr>
            <a:xfrm>
              <a:off x="1952625" y="997160"/>
              <a:ext cx="94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2015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A16DE4D-50F0-4355-8928-DF0683F00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12" r="9942"/>
            <a:stretch/>
          </p:blipFill>
          <p:spPr>
            <a:xfrm>
              <a:off x="5258892" y="997160"/>
              <a:ext cx="4733104" cy="47661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FC1D6D-CCF5-4ED7-B141-3DF91D30BCEE}"/>
                </a:ext>
              </a:extLst>
            </p:cNvPr>
            <p:cNvSpPr txBox="1"/>
            <p:nvPr/>
          </p:nvSpPr>
          <p:spPr>
            <a:xfrm>
              <a:off x="7524750" y="997160"/>
              <a:ext cx="94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2019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417EAB5-1E53-455C-8570-E78FEFC09ECD}"/>
              </a:ext>
            </a:extLst>
          </p:cNvPr>
          <p:cNvSpPr txBox="1"/>
          <p:nvPr/>
        </p:nvSpPr>
        <p:spPr>
          <a:xfrm>
            <a:off x="304799" y="275451"/>
            <a:ext cx="747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Sub-Saharan Africa Region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935E8-7BFF-42AA-8A74-B918C999FA90}"/>
              </a:ext>
            </a:extLst>
          </p:cNvPr>
          <p:cNvSpPr txBox="1"/>
          <p:nvPr/>
        </p:nvSpPr>
        <p:spPr>
          <a:xfrm>
            <a:off x="9287009" y="1075538"/>
            <a:ext cx="2478815" cy="4393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387345"/>
                </a:solidFill>
              </a:rPr>
              <a:t>Insights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7345"/>
                </a:solidFill>
              </a:rPr>
              <a:t>GDP is negatively affecting happiness. This can be a sign of the uneven distribution of wealth in the US.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7345"/>
                </a:solidFill>
              </a:rPr>
              <a:t>GDP is negatively correlated with all other factors considered in people’s happiness.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7345"/>
              </a:solidFill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387345"/>
                </a:solidFill>
              </a:rPr>
              <a:t>Note: Extreme correlation results due to the number of countries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9527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5F4E5-48BF-407F-94E1-0909D807BA9D}"/>
              </a:ext>
            </a:extLst>
          </p:cNvPr>
          <p:cNvSpPr txBox="1"/>
          <p:nvPr/>
        </p:nvSpPr>
        <p:spPr>
          <a:xfrm>
            <a:off x="676275" y="342900"/>
            <a:ext cx="1045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Comparison between richest country in North America and poorest country in Sub-Saharan Africa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26F808-23F5-4171-A319-9ED5CA28A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662094"/>
              </p:ext>
            </p:extLst>
          </p:nvPr>
        </p:nvGraphicFramePr>
        <p:xfrm>
          <a:off x="576263" y="1430357"/>
          <a:ext cx="5207224" cy="343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371D60-61FA-47B4-91BB-17D612C03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34725"/>
              </p:ext>
            </p:extLst>
          </p:nvPr>
        </p:nvGraphicFramePr>
        <p:xfrm>
          <a:off x="6403657" y="1579921"/>
          <a:ext cx="5212080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B46F91-EDEE-4110-BE2F-04EE8506888C}"/>
              </a:ext>
            </a:extLst>
          </p:cNvPr>
          <p:cNvSpPr txBox="1"/>
          <p:nvPr/>
        </p:nvSpPr>
        <p:spPr>
          <a:xfrm>
            <a:off x="576263" y="4860494"/>
            <a:ext cx="5207224" cy="182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387345"/>
                </a:solidFill>
              </a:rPr>
              <a:t>Insights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345"/>
                </a:solidFill>
              </a:rPr>
              <a:t>Consistent decrease of happiness in the US since 2015.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345"/>
                </a:solidFill>
              </a:rPr>
              <a:t>Nigeria is consistently increasing in happiness since 2016.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DA8C6-67E1-4B47-9E67-26D9C46A0FFE}"/>
              </a:ext>
            </a:extLst>
          </p:cNvPr>
          <p:cNvSpPr txBox="1"/>
          <p:nvPr/>
        </p:nvSpPr>
        <p:spPr>
          <a:xfrm>
            <a:off x="6403657" y="5174820"/>
            <a:ext cx="5207224" cy="85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345"/>
                </a:solidFill>
              </a:rPr>
              <a:t>Similar GDP performance trend between the US and Nigeria, with Nigeria operating at a lower level.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D56DE87-60BD-4196-92DE-A73D861E044C}"/>
              </a:ext>
            </a:extLst>
          </p:cNvPr>
          <p:cNvSpPr/>
          <p:nvPr/>
        </p:nvSpPr>
        <p:spPr>
          <a:xfrm rot="5400000">
            <a:off x="4637315" y="3087189"/>
            <a:ext cx="87084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AE488-8F1B-41F1-A07A-CE9458EA7D81}"/>
              </a:ext>
            </a:extLst>
          </p:cNvPr>
          <p:cNvSpPr txBox="1"/>
          <p:nvPr/>
        </p:nvSpPr>
        <p:spPr>
          <a:xfrm>
            <a:off x="4415246" y="3670214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2.1%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CA1AF84-FEF1-4384-B16A-DC6C7D7EC149}"/>
              </a:ext>
            </a:extLst>
          </p:cNvPr>
          <p:cNvSpPr/>
          <p:nvPr/>
        </p:nvSpPr>
        <p:spPr>
          <a:xfrm rot="10800000">
            <a:off x="4341721" y="3708871"/>
            <a:ext cx="134485" cy="24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25C61B-E196-4431-89BB-B95FAF7EBD30}"/>
              </a:ext>
            </a:extLst>
          </p:cNvPr>
          <p:cNvSpPr/>
          <p:nvPr/>
        </p:nvSpPr>
        <p:spPr>
          <a:xfrm rot="5400000">
            <a:off x="4711334" y="2063939"/>
            <a:ext cx="87084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2AA1B-1F63-4531-8ED5-F152ADC273B2}"/>
              </a:ext>
            </a:extLst>
          </p:cNvPr>
          <p:cNvSpPr txBox="1"/>
          <p:nvPr/>
        </p:nvSpPr>
        <p:spPr>
          <a:xfrm>
            <a:off x="4489265" y="2646964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0.1%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0624C12-74F5-475B-8CDD-79774B6B103D}"/>
              </a:ext>
            </a:extLst>
          </p:cNvPr>
          <p:cNvSpPr/>
          <p:nvPr/>
        </p:nvSpPr>
        <p:spPr>
          <a:xfrm rot="10800000">
            <a:off x="4415740" y="2685621"/>
            <a:ext cx="134485" cy="24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5F4E5-48BF-407F-94E1-0909D807BA9D}"/>
              </a:ext>
            </a:extLst>
          </p:cNvPr>
          <p:cNvSpPr txBox="1"/>
          <p:nvPr/>
        </p:nvSpPr>
        <p:spPr>
          <a:xfrm>
            <a:off x="676275" y="342900"/>
            <a:ext cx="10458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Comparison between richest country in North America and poorest country in Sub-Saharan Africa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46F91-EDEE-4110-BE2F-04EE8506888C}"/>
              </a:ext>
            </a:extLst>
          </p:cNvPr>
          <p:cNvSpPr txBox="1"/>
          <p:nvPr/>
        </p:nvSpPr>
        <p:spPr>
          <a:xfrm>
            <a:off x="576263" y="4860494"/>
            <a:ext cx="5207224" cy="182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387345"/>
                </a:solidFill>
              </a:rPr>
              <a:t>Insights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345"/>
                </a:solidFill>
              </a:rPr>
              <a:t>Life expectancy is a lot lower in Nigeria compared to US.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345"/>
                </a:solidFill>
              </a:rPr>
              <a:t>However, between 2018 and 2019 an increase of 410% occurred in the expected life expectancy in Nigeria.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DA8C6-67E1-4B47-9E67-26D9C46A0FFE}"/>
              </a:ext>
            </a:extLst>
          </p:cNvPr>
          <p:cNvSpPr txBox="1"/>
          <p:nvPr/>
        </p:nvSpPr>
        <p:spPr>
          <a:xfrm>
            <a:off x="6403657" y="5174820"/>
            <a:ext cx="5207224" cy="13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345"/>
                </a:solidFill>
              </a:rPr>
              <a:t>Similar trends can be seen between the two countries when it comes to the perception of corruption and freedom in the respective countries.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87345"/>
                </a:solidFill>
              </a:rPr>
              <a:t>There is a slight uptick in the perception of corruption in Nigeria in 2019.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126FF1-1BBA-4B28-93D1-92B6F81BE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509066"/>
              </p:ext>
            </p:extLst>
          </p:nvPr>
        </p:nvGraphicFramePr>
        <p:xfrm>
          <a:off x="571407" y="1579921"/>
          <a:ext cx="5212080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BE7988-AAF8-49BD-8AB0-D37B2650C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688057"/>
              </p:ext>
            </p:extLst>
          </p:nvPr>
        </p:nvGraphicFramePr>
        <p:xfrm>
          <a:off x="6408513" y="1498854"/>
          <a:ext cx="5212080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7917D071-50E8-42CA-A211-F21343451A8A}"/>
              </a:ext>
            </a:extLst>
          </p:cNvPr>
          <p:cNvSpPr/>
          <p:nvPr/>
        </p:nvSpPr>
        <p:spPr>
          <a:xfrm rot="16200000" flipV="1">
            <a:off x="4663436" y="3371902"/>
            <a:ext cx="87084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2A255-EF5C-47B5-B2AC-2404DD7ACFA3}"/>
              </a:ext>
            </a:extLst>
          </p:cNvPr>
          <p:cNvSpPr txBox="1"/>
          <p:nvPr/>
        </p:nvSpPr>
        <p:spPr>
          <a:xfrm>
            <a:off x="4588919" y="3336290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410%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7FB763-85FA-47BB-A3B9-13C308F97899}"/>
              </a:ext>
            </a:extLst>
          </p:cNvPr>
          <p:cNvSpPr/>
          <p:nvPr/>
        </p:nvSpPr>
        <p:spPr>
          <a:xfrm rot="10800000">
            <a:off x="4476205" y="3339081"/>
            <a:ext cx="134485" cy="24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3420E25-D824-412C-9C2B-4B73E2DEA8C9}"/>
              </a:ext>
            </a:extLst>
          </p:cNvPr>
          <p:cNvSpPr/>
          <p:nvPr/>
        </p:nvSpPr>
        <p:spPr>
          <a:xfrm rot="16200000" flipV="1">
            <a:off x="4711334" y="2143738"/>
            <a:ext cx="87084" cy="9144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0FB9C-ADCF-4B1A-8E81-38096957FFBC}"/>
              </a:ext>
            </a:extLst>
          </p:cNvPr>
          <p:cNvSpPr txBox="1"/>
          <p:nvPr/>
        </p:nvSpPr>
        <p:spPr>
          <a:xfrm>
            <a:off x="4588919" y="2043618"/>
            <a:ext cx="7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6.7%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C2DD5DF-F00C-430C-B259-AE18727B8C70}"/>
              </a:ext>
            </a:extLst>
          </p:cNvPr>
          <p:cNvSpPr/>
          <p:nvPr/>
        </p:nvSpPr>
        <p:spPr>
          <a:xfrm rot="10800000">
            <a:off x="4476206" y="2081399"/>
            <a:ext cx="134485" cy="24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393</Words>
  <Application>Microsoft Office PowerPoint</Application>
  <PresentationFormat>Widescreen</PresentationFormat>
  <Paragraphs>49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How happy are we?</vt:lpstr>
      <vt:lpstr>Happiness Score Interactive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Sabiniano</dc:creator>
  <cp:lastModifiedBy>Elizabeth Sabiniano</cp:lastModifiedBy>
  <cp:revision>24</cp:revision>
  <dcterms:created xsi:type="dcterms:W3CDTF">2021-04-06T17:33:27Z</dcterms:created>
  <dcterms:modified xsi:type="dcterms:W3CDTF">2021-04-07T08:08:58Z</dcterms:modified>
</cp:coreProperties>
</file>