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414EDA-F213-46E7-A6C0-37A4A997EFEA}">
  <a:tblStyle styleId="{39414EDA-F213-46E7-A6C0-37A4A997E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aecd45f0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aecd45f0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ecd45f0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ecd45f0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ecd45f0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ecd45f0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96th St 6 train shows a very similar trend in the drop off as the 86th st 4/5/6 line right after the launch of the Q train extension.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ecd45f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ecd45f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Lisa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you can see, the additional entries from the Q train more than make up for the drop off in the 6 train entries.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ecd45f0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ecd45f0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Lisa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bccf6598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bccf6598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Lisa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ecd45f0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ecd45f0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Lisa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bccf6598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bccf6598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There was a clear, observable drop off in 4/5/6 train usage in the 96th and 86th St stations.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While it does not appear that overall entries to have changed for 86th street, 96th street saw an overall increase in entries.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Compared to 103rd and 110st stations, both 86th and 96th street station total ridership either decreased by less or increased in ridership.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103rd st station entries decreased more than 110th st station entries. It's possible that the 96th St Q extension also impacted entries to the 103rd St 6 train station.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numbers are from last 3 months of 2016 and first 3 months of 2017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bccf6598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bccf6598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 phase 2 and L train (for #4)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bccf6598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bccf6598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bccf659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bccf65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Veronica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extends service in the Upper East Side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Originally proposed 100 years ago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After many starts and stops, Phase 1 was finally completed on January 1st 2017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bccf6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bccf6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Veronica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So, what was it like before?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4/5/6 trains are the only options, and they are heavily congested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Congestion, and the delays it causes, lead to rider unhappiness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ccf659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ccf659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Veronica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So, the MTA spends 4.5 Billion dollars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now there are 3 new Q train stations in the Upper East Side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bccf6598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bccf6598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So. After all that, was it worth it?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bccf6598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bccf6598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Veronica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ccf6598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bccf6598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12 weeks before and 12 weeks after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ecd45f0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aecd45f0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bccf6598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bccf6598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Alex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b="1" sz="3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1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www.instagram.com/secondavesaga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118600" y="-1019525"/>
            <a:ext cx="92626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7850" y="957425"/>
            <a:ext cx="8669700" cy="13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latin typeface="Open Sans"/>
                <a:ea typeface="Open Sans"/>
                <a:cs typeface="Open Sans"/>
                <a:sym typeface="Open Sans"/>
              </a:rPr>
              <a:t>Second Avenue Extension</a:t>
            </a:r>
            <a:endParaRPr b="1" sz="5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4600" y="3298100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Alex, Jae, Lisa, and Veronica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108825" y="5567375"/>
            <a:ext cx="2083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(Photo via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Benjamin Kabak/Instagram</a:t>
            </a:r>
            <a:r>
              <a:rPr lang="en" sz="800"/>
              <a:t>)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86th St Extension Results - 4/5/6 and Q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1179500"/>
            <a:ext cx="69437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86th St Extension Results - 4/5/6 and Q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1179513"/>
            <a:ext cx="70199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375" y="1146688"/>
            <a:ext cx="616267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6th St Extension Results - Just 6 Line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4699700" y="1731775"/>
            <a:ext cx="1444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Q Station Opening</a:t>
            </a:r>
            <a:endParaRPr b="1" sz="1000">
              <a:solidFill>
                <a:srgbClr val="99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24"/>
          <p:cNvCxnSpPr/>
          <p:nvPr/>
        </p:nvCxnSpPr>
        <p:spPr>
          <a:xfrm flipH="1">
            <a:off x="4851325" y="2003125"/>
            <a:ext cx="255300" cy="4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6th St Extension Results - 6 and Q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8" y="1206550"/>
            <a:ext cx="69437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6th St Extension Results - 6 and Q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113" y="1179513"/>
            <a:ext cx="70199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86th St Stations - Changes in Ridership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1179500"/>
            <a:ext cx="68103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96th St Stations - Changes in Ridership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2192800" y="307000"/>
            <a:ext cx="6315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179500"/>
            <a:ext cx="67437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1164350"/>
            <a:ext cx="4371975" cy="18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2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{39414EDA-F213-46E7-A6C0-37A4A997EFEA}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Station/Lines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2016*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2017*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Change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86th St: 4/5/6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394,848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336,881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-30.59%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86th St: 4/5/6 + Q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394,848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412,906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6AA84F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4.57%</a:t>
                      </a:r>
                      <a:endParaRPr b="1">
                        <a:solidFill>
                          <a:srgbClr val="6AA84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96th St: 6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154,409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135,021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-26.16%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96th St: 6 + Q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154,409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205,726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6AA84F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33.23%</a:t>
                      </a:r>
                      <a:endParaRPr b="1">
                        <a:solidFill>
                          <a:srgbClr val="6AA84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103rd St: 6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96,384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86,377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-4.98%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110th St: 6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78,765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73,649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-3.12%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9"/>
          <p:cNvSpPr txBox="1"/>
          <p:nvPr/>
        </p:nvSpPr>
        <p:spPr>
          <a:xfrm>
            <a:off x="1003338" y="4524000"/>
            <a:ext cx="7137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Average entries for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last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12 weeks of 2016 |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12 weeks of 2017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We’d like to build on this with...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353475"/>
            <a:ext cx="43920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Digging deeper into the numbers to extract more info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Peak ridership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Exit numbers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Longer timespan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Modeling ROI for the MTA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Layering in other impact-related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Change in real estate prices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Population growth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Change in usage of alternate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How might other areas be affected by new lines?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400" y="1430225"/>
            <a:ext cx="4047900" cy="26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118600" y="-1019525"/>
            <a:ext cx="92626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2697300" y="1589425"/>
            <a:ext cx="37494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What is the 2nd Ave E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xtension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53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Originally proposed in 1919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Various starts and stops over the last 100 years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Phase 1 </a:t>
            </a: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finally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completed and opened on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January 1st, 2017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775" y="695275"/>
            <a:ext cx="201662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784075" y="2113250"/>
            <a:ext cx="13683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393825"/>
            <a:ext cx="8520600" cy="60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pen Sans"/>
                <a:ea typeface="Open Sans"/>
                <a:cs typeface="Open Sans"/>
                <a:sym typeface="Open Sans"/>
              </a:rPr>
              <a:t>Pre-extension State of Affairs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4575625"/>
            <a:ext cx="5345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Straphangers Campaign, New York Times</a:t>
            </a:r>
            <a:endParaRPr sz="8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17992" r="0" t="0"/>
          <a:stretch/>
        </p:blipFill>
        <p:spPr>
          <a:xfrm>
            <a:off x="5028950" y="1308926"/>
            <a:ext cx="3803349" cy="2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311700" y="1308925"/>
            <a:ext cx="45015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</a:t>
            </a:r>
            <a:r>
              <a:rPr b="1" lang="en"/>
              <a:t> 4/5/6</a:t>
            </a:r>
            <a:r>
              <a:rPr lang="en"/>
              <a:t> lines in the 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4</a:t>
            </a:r>
            <a:r>
              <a:rPr lang="en"/>
              <a:t> and </a:t>
            </a:r>
            <a:r>
              <a:rPr b="1" lang="en"/>
              <a:t>5</a:t>
            </a:r>
            <a:r>
              <a:rPr lang="en"/>
              <a:t> rated at or near the bottom across various metrics, </a:t>
            </a:r>
            <a:r>
              <a:rPr b="1" lang="en"/>
              <a:t>especially</a:t>
            </a:r>
            <a:r>
              <a:rPr lang="en"/>
              <a:t> </a:t>
            </a:r>
            <a:r>
              <a:rPr b="1" lang="en"/>
              <a:t>overcrowdedness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Overcrowding leads to train delays, contributing to rider unhappiness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361600" y="543700"/>
            <a:ext cx="403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$4.5 billion later...</a:t>
            </a:r>
            <a:endParaRPr sz="30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64675" y="2521725"/>
            <a:ext cx="2322900" cy="20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Whoa, new </a:t>
            </a:r>
            <a:r>
              <a:rPr b="1" lang="en"/>
              <a:t>Q</a:t>
            </a:r>
            <a:r>
              <a:rPr lang="en"/>
              <a:t> stations!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96th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86th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72nd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0410" l="0" r="0" t="0"/>
          <a:stretch/>
        </p:blipFill>
        <p:spPr>
          <a:xfrm>
            <a:off x="283975" y="207900"/>
            <a:ext cx="2077650" cy="46456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3216150" y="1671513"/>
            <a:ext cx="2322900" cy="48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575" y="187050"/>
            <a:ext cx="2322800" cy="46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all that money can we see a difference?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68063"/>
            <a:ext cx="42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Our Question: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Did the 2nd Ave Subway Extension impact station entries on the 4/5/6 lines?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124550" y="1178550"/>
            <a:ext cx="3457500" cy="3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Joke or meme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225" y="1234350"/>
            <a:ext cx="3874025" cy="34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project was </a:t>
            </a:r>
            <a:r>
              <a:rPr lang="en"/>
              <a:t>successful</a:t>
            </a:r>
            <a:r>
              <a:rPr lang="en"/>
              <a:t>: we should see a </a:t>
            </a:r>
            <a:r>
              <a:rPr b="1" lang="en"/>
              <a:t>drop-off</a:t>
            </a:r>
            <a:r>
              <a:rPr lang="en"/>
              <a:t> in usage from the </a:t>
            </a:r>
            <a:r>
              <a:rPr b="1" lang="en"/>
              <a:t>4/5/6</a:t>
            </a:r>
            <a:r>
              <a:rPr lang="en"/>
              <a:t> stations in the areas near the new Q stations.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also want to see if there was an </a:t>
            </a:r>
            <a:r>
              <a:rPr b="1" lang="en"/>
              <a:t>overall increase</a:t>
            </a:r>
            <a:r>
              <a:rPr lang="en"/>
              <a:t> in 86th &amp; 96th street station usage (</a:t>
            </a:r>
            <a:r>
              <a:rPr b="1" lang="en"/>
              <a:t>4/5/6 and Q stations total</a:t>
            </a:r>
            <a:r>
              <a:rPr lang="en"/>
              <a:t>) compared with other (control) stations during the same time.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2404500"/>
            <a:ext cx="437197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19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in the turnstile entry data from Oct 2016 to Mar 2017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Focus on 86th St and 96th St stations for direct comparisons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Include 103rd and 110th St stations on the 6 as a control group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lphaLcPeriod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Clean entry data to turnstiles, and aggregate up to stations and lines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 aggregated weekly entry data to observe trends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563" y="1165025"/>
            <a:ext cx="616267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86th St Extension Results - Just 4/5/6 Line</a:t>
            </a:r>
            <a:endParaRPr/>
          </a:p>
        </p:txBody>
      </p:sp>
      <p:cxnSp>
        <p:nvCxnSpPr>
          <p:cNvPr id="115" name="Google Shape;115;p21"/>
          <p:cNvCxnSpPr/>
          <p:nvPr/>
        </p:nvCxnSpPr>
        <p:spPr>
          <a:xfrm flipH="1">
            <a:off x="4835300" y="1979175"/>
            <a:ext cx="2394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1"/>
          <p:cNvSpPr txBox="1"/>
          <p:nvPr/>
        </p:nvSpPr>
        <p:spPr>
          <a:xfrm>
            <a:off x="4699700" y="1731775"/>
            <a:ext cx="1444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90000"/>
                </a:solidFill>
                <a:latin typeface="Open Sans"/>
                <a:ea typeface="Open Sans"/>
                <a:cs typeface="Open Sans"/>
                <a:sym typeface="Open Sans"/>
              </a:rPr>
              <a:t>Q Station Opening</a:t>
            </a:r>
            <a:endParaRPr b="1" sz="1000">
              <a:solidFill>
                <a:srgbClr val="99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