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Hello and welcome. Today we are going to make a presentation about what decision makers and stakeholders, generally the interested parts in a company, need to keep in mind regarding the business environment and why. This is going to be analysed on par with the 4 management functions that we are going to present and evaluate more upon them, at a later stage during the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0effd06e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0effd06e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dk1"/>
                </a:solidFill>
              </a:rPr>
              <a:t>Example: </a:t>
            </a:r>
            <a:r>
              <a:rPr lang="en">
                <a:solidFill>
                  <a:schemeClr val="dk1"/>
                </a:solidFill>
              </a:rPr>
              <a:t>A figure that is used as a leadership example all across the business environment is “Steve Jobs”. He is the perfect example of an individual </a:t>
            </a:r>
            <a:r>
              <a:rPr lang="en">
                <a:solidFill>
                  <a:schemeClr val="dk1"/>
                </a:solidFill>
                <a:latin typeface="Roboto"/>
                <a:ea typeface="Roboto"/>
                <a:cs typeface="Roboto"/>
                <a:sym typeface="Roboto"/>
              </a:rPr>
              <a:t>who adopted a kind of an autocratic leadership style, the majority of the decisions are controlled by him with little next no input from the rest of the members, managing</a:t>
            </a:r>
            <a:r>
              <a:rPr lang="en">
                <a:solidFill>
                  <a:schemeClr val="dk1"/>
                </a:solidFill>
              </a:rPr>
              <a:t> to create one of the most successful firms on a global scale, from ground zero, with next to no knowledge in the field of computing. At this point CEO’s and </a:t>
            </a:r>
            <a:r>
              <a:rPr lang="en">
                <a:solidFill>
                  <a:schemeClr val="dk1"/>
                </a:solidFill>
              </a:rPr>
              <a:t>leaders from all over the world, in all kinds of industries are trying to emulate his practises.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d199805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d199805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0effd06e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0effd06e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d199805f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d199805f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0effd06e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0effd06e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0effd06e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0effd06e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d199805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d199805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d199805f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d199805f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The presentation is going to be separated into the following parts:</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Breakdown of the task and analysis of key terms</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A general </a:t>
            </a:r>
            <a:r>
              <a:rPr lang="en">
                <a:solidFill>
                  <a:schemeClr val="dk1"/>
                </a:solidFill>
              </a:rPr>
              <a:t>description</a:t>
            </a:r>
            <a:r>
              <a:rPr lang="en">
                <a:solidFill>
                  <a:schemeClr val="dk1"/>
                </a:solidFill>
              </a:rPr>
              <a:t> of the 4 management functions</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Analysis of “Planning” management function accompanied by examples</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Analysis of “Organising” management function accompanied by examples</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Analysis of “Leading” management function accompanied by examples</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Analysis of ”Controlling” management function accompanied by examples</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Summary</a:t>
            </a:r>
            <a:endParaRPr>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lang="en">
                <a:solidFill>
                  <a:schemeClr val="dk1"/>
                </a:solidFill>
              </a:rPr>
              <a:t>Sources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d199805f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d199805f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d199805f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d199805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d199805f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d199805f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0effd06e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0effd06e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d199805f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d199805f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effd06e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0effd06e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d199805f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d199805f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However, as in every team or even smaller groups of individuals, the presence of a figure in the leadership position is a must. Every society requires a leader that will set the rules on how to function and operate in a manner that will be beneficial for the whole society as a whole. Generally leading, not only referring within the business environment, is the process of stimulating high performance by members of the organisation, or in other words getting members that are part of the organisation on board with the leader’s plan. The position of the leader is undeniably one of the most vital ones, in the management function section, but the question is why?</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Normally, this means connecting with direct reports or teammates on a personal level.  Understanding what drives individuals within the team allows a manager to design strategies around motivating, incentivising, mobilising, and arousing a desire to contribute. All these are essential to keep the morale of the employees high and keep up with efficient work outcomes, where in this case the leader individual is forced to provide these.</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They can do this in 3 different ways, using 3 different components; Motivating teammates, Influencing teammates and Forming effective groups. Without them the established organization or team is doomed, since the employees will not be motivated according to their needs, and hence try to be more efficient with their work and eventually contribute to help the organisation succeed and excel. Additionally, lacking these virtues, will result in absence of openness, accountability, performance management and supervision that will result in catastrophic consequences for the organisation and its staff.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thebalancecareers.com/top-leadership-skills-2063782" TargetMode="External"/><Relationship Id="rId4" Type="http://schemas.openxmlformats.org/officeDocument/2006/relationships/hyperlink" Target="https://bstrategyhub.com/swot-analysis-of-microsoft/" TargetMode="External"/><Relationship Id="rId5" Type="http://schemas.openxmlformats.org/officeDocument/2006/relationships/hyperlink" Target="https://businessjargons.com/planning.html" TargetMode="External"/><Relationship Id="rId6" Type="http://schemas.openxmlformats.org/officeDocument/2006/relationships/hyperlink" Target="https://www.cnbc.com/2021/04/05/steve-jobs-former-executive-assistant-on-a-big-misconception-about-jobs.html" TargetMode="External"/><Relationship Id="rId7" Type="http://schemas.openxmlformats.org/officeDocument/2006/relationships/hyperlink" Target="https://www.cnbc.com/2021/04/05/steve-jobs-former-executive-assistant-on-a-big-misconception-about-job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prezi.com/4syqsth1pqqa/organisational-structure-of-tesco-and-the-nhs/" TargetMode="External"/><Relationship Id="rId4" Type="http://schemas.openxmlformats.org/officeDocument/2006/relationships/hyperlink" Target="https://fourweekmba.com/google-organizational-structu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medium.com/thrive-global/how-to-complete-a-personal-swot-analysis-2f8769aebd5e" TargetMode="External"/><Relationship Id="rId4" Type="http://schemas.openxmlformats.org/officeDocument/2006/relationships/hyperlink" Target="https://www.feednavigator.com/Article/2020/09/28/Advances-and-challenges-in-controlling-mycotoxins" TargetMode="External"/><Relationship Id="rId5" Type="http://schemas.openxmlformats.org/officeDocument/2006/relationships/hyperlink" Target="http://tashfeen.pbworks.com/f/Leadership.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4294967295" type="title"/>
          </p:nvPr>
        </p:nvSpPr>
        <p:spPr>
          <a:xfrm>
            <a:off x="1561250" y="644475"/>
            <a:ext cx="6517800" cy="224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4 Management Functions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Stakeholders/Decision Makers</a:t>
            </a:r>
            <a:endParaRPr/>
          </a:p>
          <a:p>
            <a:pPr indent="0" lvl="0" marL="0" rtl="0" algn="ctr">
              <a:spcBef>
                <a:spcPts val="0"/>
              </a:spcBef>
              <a:spcAft>
                <a:spcPts val="0"/>
              </a:spcAft>
              <a:buNone/>
            </a:pPr>
            <a:r>
              <a:t/>
            </a:r>
            <a:endParaRPr i="1" sz="1488">
              <a:solidFill>
                <a:schemeClr val="accent1"/>
              </a:solidFill>
            </a:endParaRPr>
          </a:p>
          <a:p>
            <a:pPr indent="0" lvl="0" marL="0" rtl="0" algn="ctr">
              <a:spcBef>
                <a:spcPts val="0"/>
              </a:spcBef>
              <a:spcAft>
                <a:spcPts val="0"/>
              </a:spcAft>
              <a:buNone/>
            </a:pPr>
            <a:r>
              <a:rPr i="1" lang="en" sz="1488">
                <a:solidFill>
                  <a:srgbClr val="FF9900"/>
                </a:solidFill>
              </a:rPr>
              <a:t>BUS024 - Assignment 1</a:t>
            </a:r>
            <a:endParaRPr i="1" sz="1488">
              <a:solidFill>
                <a:srgbClr val="FF9900"/>
              </a:solidFill>
            </a:endParaRPr>
          </a:p>
        </p:txBody>
      </p:sp>
      <p:sp>
        <p:nvSpPr>
          <p:cNvPr id="64" name="Google Shape;64;p13"/>
          <p:cNvSpPr txBox="1"/>
          <p:nvPr>
            <p:ph idx="4294967295" type="title"/>
          </p:nvPr>
        </p:nvSpPr>
        <p:spPr>
          <a:xfrm>
            <a:off x="344175" y="3085825"/>
            <a:ext cx="6154200" cy="183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i="1" lang="en" sz="1300"/>
              <a:t>Group 4:</a:t>
            </a:r>
            <a:endParaRPr i="1" sz="1300"/>
          </a:p>
          <a:p>
            <a:pPr indent="0" lvl="0" marL="0" rtl="0" algn="l">
              <a:lnSpc>
                <a:spcPct val="115000"/>
              </a:lnSpc>
              <a:spcBef>
                <a:spcPts val="0"/>
              </a:spcBef>
              <a:spcAft>
                <a:spcPts val="0"/>
              </a:spcAft>
              <a:buSzPts val="990"/>
              <a:buNone/>
            </a:pPr>
            <a:r>
              <a:rPr lang="en" sz="1300">
                <a:solidFill>
                  <a:srgbClr val="FF9900"/>
                </a:solidFill>
              </a:rPr>
              <a:t>Amaan Chaudhry </a:t>
            </a:r>
            <a:r>
              <a:rPr lang="en" sz="1300">
                <a:solidFill>
                  <a:srgbClr val="FFFFFF"/>
                </a:solidFill>
              </a:rPr>
              <a:t>- a.chaudhry@se21.qmul.ac.uk</a:t>
            </a:r>
            <a:endParaRPr sz="1300">
              <a:solidFill>
                <a:srgbClr val="FFFFFF"/>
              </a:solidFill>
            </a:endParaRPr>
          </a:p>
          <a:p>
            <a:pPr indent="0" lvl="0" marL="0" rtl="0" algn="l">
              <a:lnSpc>
                <a:spcPct val="115000"/>
              </a:lnSpc>
              <a:spcBef>
                <a:spcPts val="0"/>
              </a:spcBef>
              <a:spcAft>
                <a:spcPts val="0"/>
              </a:spcAft>
              <a:buSzPts val="990"/>
              <a:buNone/>
            </a:pPr>
            <a:r>
              <a:rPr lang="en" sz="1300">
                <a:solidFill>
                  <a:srgbClr val="FF9900"/>
                </a:solidFill>
              </a:rPr>
              <a:t>Esad Simsek</a:t>
            </a:r>
            <a:r>
              <a:rPr lang="en" sz="1300">
                <a:solidFill>
                  <a:srgbClr val="FFFFFF"/>
                </a:solidFill>
              </a:rPr>
              <a:t> - e.simsek@se21.qmul.ac.uk</a:t>
            </a:r>
            <a:endParaRPr sz="1300">
              <a:solidFill>
                <a:srgbClr val="FFFFFF"/>
              </a:solidFill>
            </a:endParaRPr>
          </a:p>
          <a:p>
            <a:pPr indent="0" lvl="0" marL="0" rtl="0" algn="l">
              <a:lnSpc>
                <a:spcPct val="115000"/>
              </a:lnSpc>
              <a:spcBef>
                <a:spcPts val="0"/>
              </a:spcBef>
              <a:spcAft>
                <a:spcPts val="0"/>
              </a:spcAft>
              <a:buSzPts val="990"/>
              <a:buNone/>
            </a:pPr>
            <a:r>
              <a:rPr lang="en" sz="1300">
                <a:solidFill>
                  <a:srgbClr val="FF9900"/>
                </a:solidFill>
              </a:rPr>
              <a:t>Louis Harel</a:t>
            </a:r>
            <a:r>
              <a:rPr lang="en" sz="1300">
                <a:solidFill>
                  <a:srgbClr val="FFFFFF"/>
                </a:solidFill>
              </a:rPr>
              <a:t> - l.harel@se21.qmul.ac.uk</a:t>
            </a:r>
            <a:endParaRPr sz="1300">
              <a:solidFill>
                <a:srgbClr val="FFFFFF"/>
              </a:solidFill>
            </a:endParaRPr>
          </a:p>
          <a:p>
            <a:pPr indent="0" lvl="0" marL="0" rtl="0" algn="l">
              <a:lnSpc>
                <a:spcPct val="115000"/>
              </a:lnSpc>
              <a:spcBef>
                <a:spcPts val="0"/>
              </a:spcBef>
              <a:spcAft>
                <a:spcPts val="0"/>
              </a:spcAft>
              <a:buSzPts val="990"/>
              <a:buNone/>
            </a:pPr>
            <a:r>
              <a:rPr lang="en" sz="1300">
                <a:solidFill>
                  <a:srgbClr val="FF9900"/>
                </a:solidFill>
              </a:rPr>
              <a:t>Noor Azhar </a:t>
            </a:r>
            <a:r>
              <a:rPr lang="en" sz="1300">
                <a:solidFill>
                  <a:srgbClr val="FFFFFF"/>
                </a:solidFill>
              </a:rPr>
              <a:t>- n.azhar@se21.qmul.ac.uk</a:t>
            </a:r>
            <a:endParaRPr sz="1300">
              <a:solidFill>
                <a:srgbClr val="FFFFFF"/>
              </a:solidFill>
            </a:endParaRPr>
          </a:p>
          <a:p>
            <a:pPr indent="0" lvl="0" marL="0" rtl="0" algn="l">
              <a:lnSpc>
                <a:spcPct val="115000"/>
              </a:lnSpc>
              <a:spcBef>
                <a:spcPts val="0"/>
              </a:spcBef>
              <a:spcAft>
                <a:spcPts val="0"/>
              </a:spcAft>
              <a:buSzPts val="990"/>
              <a:buNone/>
            </a:pPr>
            <a:r>
              <a:rPr lang="en" sz="1300">
                <a:solidFill>
                  <a:srgbClr val="FF9900"/>
                </a:solidFill>
              </a:rPr>
              <a:t>Sun Woo Kim </a:t>
            </a:r>
            <a:r>
              <a:rPr lang="en" sz="1300">
                <a:solidFill>
                  <a:srgbClr val="FFFFFF"/>
                </a:solidFill>
              </a:rPr>
              <a:t>- s.w.kim@se21.qmul.ac.uk</a:t>
            </a:r>
            <a:endParaRPr sz="1300">
              <a:solidFill>
                <a:srgbClr val="FFFFFF"/>
              </a:solidFill>
            </a:endParaRPr>
          </a:p>
          <a:p>
            <a:pPr indent="0" lvl="0" marL="0" rtl="0" algn="l">
              <a:lnSpc>
                <a:spcPct val="115000"/>
              </a:lnSpc>
              <a:spcBef>
                <a:spcPts val="0"/>
              </a:spcBef>
              <a:spcAft>
                <a:spcPts val="0"/>
              </a:spcAft>
              <a:buSzPts val="990"/>
              <a:buNone/>
            </a:pPr>
            <a:r>
              <a:rPr lang="en" sz="1300">
                <a:solidFill>
                  <a:srgbClr val="FF9900"/>
                </a:solidFill>
              </a:rPr>
              <a:t>Vasileios Vogiatzis </a:t>
            </a:r>
            <a:r>
              <a:rPr lang="en" sz="1300">
                <a:solidFill>
                  <a:srgbClr val="FFFFFF"/>
                </a:solidFill>
              </a:rPr>
              <a:t>- v.vogiatzis@se20.qmul.ac.uk</a:t>
            </a:r>
            <a:endParaRPr sz="1300"/>
          </a:p>
        </p:txBody>
      </p:sp>
      <p:pic>
        <p:nvPicPr>
          <p:cNvPr id="65" name="Google Shape;65;p13"/>
          <p:cNvPicPr preferRelativeResize="0"/>
          <p:nvPr/>
        </p:nvPicPr>
        <p:blipFill rotWithShape="1">
          <a:blip r:embed="rId3">
            <a:alphaModFix/>
          </a:blip>
          <a:srcRect b="13788" l="10410" r="13769" t="22492"/>
          <a:stretch/>
        </p:blipFill>
        <p:spPr>
          <a:xfrm>
            <a:off x="7722525" y="4405250"/>
            <a:ext cx="1315800" cy="622200"/>
          </a:xfrm>
          <a:prstGeom prst="roundRect">
            <a:avLst>
              <a:gd fmla="val 16667"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Leading</a:t>
            </a:r>
            <a:r>
              <a:rPr lang="en" sz="3000"/>
              <a:t> -</a:t>
            </a:r>
            <a:r>
              <a:rPr lang="en" sz="3000">
                <a:solidFill>
                  <a:srgbClr val="FF9900"/>
                </a:solidFill>
              </a:rPr>
              <a:t> Example | Apple - Steve Jobs</a:t>
            </a:r>
            <a:endParaRPr/>
          </a:p>
        </p:txBody>
      </p:sp>
      <p:sp>
        <p:nvSpPr>
          <p:cNvPr id="171" name="Google Shape;171;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2"/>
          <p:cNvPicPr preferRelativeResize="0"/>
          <p:nvPr/>
        </p:nvPicPr>
        <p:blipFill>
          <a:blip r:embed="rId3">
            <a:alphaModFix/>
          </a:blip>
          <a:stretch>
            <a:fillRect/>
          </a:stretch>
        </p:blipFill>
        <p:spPr>
          <a:xfrm>
            <a:off x="387900" y="2222900"/>
            <a:ext cx="3714900" cy="2459400"/>
          </a:xfrm>
          <a:prstGeom prst="roundRect">
            <a:avLst>
              <a:gd fmla="val 16667" name="adj"/>
            </a:avLst>
          </a:prstGeom>
          <a:noFill/>
          <a:ln>
            <a:noFill/>
          </a:ln>
        </p:spPr>
      </p:pic>
      <p:sp>
        <p:nvSpPr>
          <p:cNvPr id="173" name="Google Shape;173;p22"/>
          <p:cNvSpPr txBox="1"/>
          <p:nvPr/>
        </p:nvSpPr>
        <p:spPr>
          <a:xfrm>
            <a:off x="4102800" y="2220575"/>
            <a:ext cx="4653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Slab"/>
                <a:ea typeface="Roboto Slab"/>
                <a:cs typeface="Roboto Slab"/>
                <a:sym typeface="Roboto Slab"/>
              </a:rPr>
              <a:t>Steve Jobs was the first of his kind to connect the humanities to the sciences, creativity to technology, arts to engineering, making him the leading figure to exist in silicon valley at that time (Isaacson, 2012).</a:t>
            </a:r>
            <a:endParaRPr sz="1500">
              <a:solidFill>
                <a:schemeClr val="dk1"/>
              </a:solidFill>
              <a:latin typeface="Roboto Slab"/>
              <a:ea typeface="Roboto Slab"/>
              <a:cs typeface="Roboto Slab"/>
              <a:sym typeface="Roboto Slab"/>
            </a:endParaRPr>
          </a:p>
        </p:txBody>
      </p:sp>
      <p:sp>
        <p:nvSpPr>
          <p:cNvPr id="174" name="Google Shape;174;p22"/>
          <p:cNvSpPr txBox="1"/>
          <p:nvPr/>
        </p:nvSpPr>
        <p:spPr>
          <a:xfrm>
            <a:off x="387900" y="1343375"/>
            <a:ext cx="8084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Slab"/>
                <a:ea typeface="Roboto Slab"/>
                <a:cs typeface="Roboto Slab"/>
                <a:sym typeface="Roboto Slab"/>
              </a:rPr>
              <a:t>Perfect example of a </a:t>
            </a:r>
            <a:r>
              <a:rPr lang="en" sz="1500">
                <a:solidFill>
                  <a:srgbClr val="FF9900"/>
                </a:solidFill>
                <a:latin typeface="Roboto Slab"/>
                <a:ea typeface="Roboto Slab"/>
                <a:cs typeface="Roboto Slab"/>
                <a:sym typeface="Roboto Slab"/>
              </a:rPr>
              <a:t>stakeholder</a:t>
            </a:r>
            <a:r>
              <a:rPr lang="en" sz="1500">
                <a:solidFill>
                  <a:schemeClr val="dk1"/>
                </a:solidFill>
                <a:latin typeface="Roboto Slab"/>
                <a:ea typeface="Roboto Slab"/>
                <a:cs typeface="Roboto Slab"/>
                <a:sym typeface="Roboto Slab"/>
              </a:rPr>
              <a:t> who adopted a kind of an </a:t>
            </a:r>
            <a:r>
              <a:rPr lang="en" sz="1500">
                <a:solidFill>
                  <a:srgbClr val="FF9900"/>
                </a:solidFill>
                <a:latin typeface="Roboto Slab"/>
                <a:ea typeface="Roboto Slab"/>
                <a:cs typeface="Roboto Slab"/>
                <a:sym typeface="Roboto Slab"/>
              </a:rPr>
              <a:t>autocratic</a:t>
            </a:r>
            <a:r>
              <a:rPr lang="en" sz="1500">
                <a:solidFill>
                  <a:schemeClr val="dk1"/>
                </a:solidFill>
                <a:latin typeface="Roboto Slab"/>
                <a:ea typeface="Roboto Slab"/>
                <a:cs typeface="Roboto Slab"/>
                <a:sym typeface="Roboto Slab"/>
              </a:rPr>
              <a:t> </a:t>
            </a:r>
            <a:r>
              <a:rPr lang="en" sz="1500">
                <a:solidFill>
                  <a:srgbClr val="FF9900"/>
                </a:solidFill>
                <a:latin typeface="Roboto Slab"/>
                <a:ea typeface="Roboto Slab"/>
                <a:cs typeface="Roboto Slab"/>
                <a:sym typeface="Roboto Slab"/>
              </a:rPr>
              <a:t>leadership style</a:t>
            </a:r>
            <a:r>
              <a:rPr lang="en" sz="1500">
                <a:solidFill>
                  <a:schemeClr val="dk1"/>
                </a:solidFill>
                <a:latin typeface="Roboto Slab"/>
                <a:ea typeface="Roboto Slab"/>
                <a:cs typeface="Roboto Slab"/>
                <a:sym typeface="Roboto Slab"/>
              </a:rPr>
              <a:t>, the majority of the decisions are controlled by him, with little next no input from the rest of the members (Connley, 2021).</a:t>
            </a:r>
            <a:endParaRPr>
              <a:latin typeface="Roboto"/>
              <a:ea typeface="Roboto"/>
              <a:cs typeface="Roboto"/>
              <a:sym typeface="Roboto"/>
            </a:endParaRPr>
          </a:p>
        </p:txBody>
      </p:sp>
      <p:sp>
        <p:nvSpPr>
          <p:cNvPr id="175" name="Google Shape;175;p22"/>
          <p:cNvSpPr txBox="1"/>
          <p:nvPr/>
        </p:nvSpPr>
        <p:spPr>
          <a:xfrm>
            <a:off x="1550550" y="4659925"/>
            <a:ext cx="13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Connley, 2021</a:t>
            </a:r>
            <a:endParaRPr>
              <a:solidFill>
                <a:schemeClr val="dk1"/>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Management Functions - </a:t>
            </a:r>
            <a:r>
              <a:rPr lang="en">
                <a:solidFill>
                  <a:srgbClr val="FF9900"/>
                </a:solidFill>
              </a:rPr>
              <a:t>Controlling</a:t>
            </a:r>
            <a:endParaRPr/>
          </a:p>
        </p:txBody>
      </p:sp>
      <p:sp>
        <p:nvSpPr>
          <p:cNvPr id="181" name="Google Shape;181;p23"/>
          <p:cNvSpPr txBox="1"/>
          <p:nvPr>
            <p:ph idx="1" type="body"/>
          </p:nvPr>
        </p:nvSpPr>
        <p:spPr>
          <a:xfrm>
            <a:off x="387900" y="1310150"/>
            <a:ext cx="8630400" cy="96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500">
                <a:solidFill>
                  <a:srgbClr val="FF9900"/>
                </a:solidFill>
                <a:latin typeface="Roboto Slab"/>
                <a:ea typeface="Roboto Slab"/>
                <a:cs typeface="Roboto Slab"/>
                <a:sym typeface="Roboto Slab"/>
              </a:rPr>
              <a:t>C</a:t>
            </a:r>
            <a:r>
              <a:rPr lang="en" sz="1500">
                <a:solidFill>
                  <a:srgbClr val="FF9900"/>
                </a:solidFill>
                <a:latin typeface="Roboto Slab"/>
                <a:ea typeface="Roboto Slab"/>
                <a:cs typeface="Roboto Slab"/>
                <a:sym typeface="Roboto Slab"/>
              </a:rPr>
              <a:t>ontrolling</a:t>
            </a:r>
            <a:r>
              <a:rPr lang="en" sz="1500">
                <a:latin typeface="Roboto Slab"/>
                <a:ea typeface="Roboto Slab"/>
                <a:cs typeface="Roboto Slab"/>
                <a:sym typeface="Roboto Slab"/>
              </a:rPr>
              <a:t> is the process of </a:t>
            </a:r>
            <a:r>
              <a:rPr lang="en" sz="1500">
                <a:solidFill>
                  <a:srgbClr val="FF9900"/>
                </a:solidFill>
                <a:latin typeface="Roboto Slab"/>
                <a:ea typeface="Roboto Slab"/>
                <a:cs typeface="Roboto Slab"/>
                <a:sym typeface="Roboto Slab"/>
              </a:rPr>
              <a:t>monitoring</a:t>
            </a:r>
            <a:r>
              <a:rPr lang="en" sz="1500">
                <a:latin typeface="Roboto Slab"/>
                <a:ea typeface="Roboto Slab"/>
                <a:cs typeface="Roboto Slab"/>
                <a:sym typeface="Roboto Slab"/>
              </a:rPr>
              <a:t> and </a:t>
            </a:r>
            <a:r>
              <a:rPr lang="en" sz="1500">
                <a:solidFill>
                  <a:srgbClr val="FF9900"/>
                </a:solidFill>
                <a:latin typeface="Roboto Slab"/>
                <a:ea typeface="Roboto Slab"/>
                <a:cs typeface="Roboto Slab"/>
                <a:sym typeface="Roboto Slab"/>
              </a:rPr>
              <a:t>measuring progress</a:t>
            </a:r>
            <a:r>
              <a:rPr lang="en" sz="1500">
                <a:latin typeface="Roboto Slab"/>
                <a:ea typeface="Roboto Slab"/>
                <a:cs typeface="Roboto Slab"/>
                <a:sym typeface="Roboto Slab"/>
              </a:rPr>
              <a:t> and </a:t>
            </a:r>
            <a:r>
              <a:rPr lang="en" sz="1500">
                <a:solidFill>
                  <a:srgbClr val="FF9900"/>
                </a:solidFill>
                <a:latin typeface="Roboto Slab"/>
                <a:ea typeface="Roboto Slab"/>
                <a:cs typeface="Roboto Slab"/>
                <a:sym typeface="Roboto Slab"/>
              </a:rPr>
              <a:t>taking corrective action </a:t>
            </a:r>
            <a:r>
              <a:rPr lang="en" sz="1500">
                <a:latin typeface="Roboto Slab"/>
                <a:ea typeface="Roboto Slab"/>
                <a:cs typeface="Roboto Slab"/>
                <a:sym typeface="Roboto Slab"/>
              </a:rPr>
              <a:t>when needed to </a:t>
            </a:r>
            <a:r>
              <a:rPr lang="en" sz="1500">
                <a:solidFill>
                  <a:srgbClr val="FF9900"/>
                </a:solidFill>
                <a:latin typeface="Roboto Slab"/>
                <a:ea typeface="Roboto Slab"/>
                <a:cs typeface="Roboto Slab"/>
                <a:sym typeface="Roboto Slab"/>
              </a:rPr>
              <a:t>ensure</a:t>
            </a:r>
            <a:r>
              <a:rPr lang="en" sz="1500">
                <a:latin typeface="Roboto Slab"/>
                <a:ea typeface="Roboto Slab"/>
                <a:cs typeface="Roboto Slab"/>
                <a:sym typeface="Roboto Slab"/>
              </a:rPr>
              <a:t> that all the </a:t>
            </a:r>
            <a:r>
              <a:rPr lang="en" sz="1500">
                <a:solidFill>
                  <a:srgbClr val="FF9900"/>
                </a:solidFill>
                <a:latin typeface="Roboto Slab"/>
                <a:ea typeface="Roboto Slab"/>
                <a:cs typeface="Roboto Slab"/>
                <a:sym typeface="Roboto Slab"/>
              </a:rPr>
              <a:t>objectives are achieved </a:t>
            </a:r>
            <a:r>
              <a:rPr lang="en" sz="1500">
                <a:latin typeface="Roboto Slab"/>
                <a:ea typeface="Roboto Slab"/>
                <a:cs typeface="Roboto Slab"/>
                <a:sym typeface="Roboto Slab"/>
              </a:rPr>
              <a:t>(Kolmar, 2021) → not just to controlling people, but total supervision and management of the team/business in general. </a:t>
            </a:r>
            <a:endParaRPr sz="1500">
              <a:latin typeface="Roboto Slab"/>
              <a:ea typeface="Roboto Slab"/>
              <a:cs typeface="Roboto Slab"/>
              <a:sym typeface="Roboto Slab"/>
            </a:endParaRPr>
          </a:p>
        </p:txBody>
      </p:sp>
      <p:pic>
        <p:nvPicPr>
          <p:cNvPr descr="Advances and challenges in controlling mycotoxins" id="182" name="Google Shape;182;p23"/>
          <p:cNvPicPr preferRelativeResize="0"/>
          <p:nvPr/>
        </p:nvPicPr>
        <p:blipFill>
          <a:blip r:embed="rId3">
            <a:alphaModFix/>
          </a:blip>
          <a:stretch>
            <a:fillRect/>
          </a:stretch>
        </p:blipFill>
        <p:spPr>
          <a:xfrm>
            <a:off x="5278900" y="2571739"/>
            <a:ext cx="3374700" cy="1982100"/>
          </a:xfrm>
          <a:prstGeom prst="roundRect">
            <a:avLst>
              <a:gd fmla="val 16667" name="adj"/>
            </a:avLst>
          </a:prstGeom>
          <a:noFill/>
          <a:ln>
            <a:noFill/>
          </a:ln>
        </p:spPr>
      </p:pic>
      <p:sp>
        <p:nvSpPr>
          <p:cNvPr id="183" name="Google Shape;183;p23"/>
          <p:cNvSpPr txBox="1"/>
          <p:nvPr/>
        </p:nvSpPr>
        <p:spPr>
          <a:xfrm>
            <a:off x="387900" y="2274050"/>
            <a:ext cx="35100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500">
                <a:solidFill>
                  <a:schemeClr val="dk1"/>
                </a:solidFill>
                <a:latin typeface="Roboto Slab"/>
                <a:ea typeface="Roboto Slab"/>
                <a:cs typeface="Roboto Slab"/>
                <a:sym typeface="Roboto Slab"/>
              </a:rPr>
              <a:t>Tasks (iEduNote, 2018): </a:t>
            </a:r>
            <a:endParaRPr i="1"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Training Employees</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Managing deadlines</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Monitor Employees</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Char char="●"/>
            </a:pPr>
            <a:r>
              <a:rPr lang="en" sz="1500">
                <a:solidFill>
                  <a:schemeClr val="dk1"/>
                </a:solidFill>
                <a:latin typeface="Roboto Slab"/>
                <a:ea typeface="Roboto Slab"/>
                <a:cs typeface="Roboto Slab"/>
                <a:sym typeface="Roboto Slab"/>
              </a:rPr>
              <a:t>Evaluate quality of work</a:t>
            </a:r>
            <a:endParaRPr>
              <a:latin typeface="Roboto"/>
              <a:ea typeface="Roboto"/>
              <a:cs typeface="Roboto"/>
              <a:sym typeface="Roboto"/>
            </a:endParaRPr>
          </a:p>
        </p:txBody>
      </p:sp>
      <p:sp>
        <p:nvSpPr>
          <p:cNvPr id="184" name="Google Shape;184;p23"/>
          <p:cNvSpPr txBox="1"/>
          <p:nvPr/>
        </p:nvSpPr>
        <p:spPr>
          <a:xfrm>
            <a:off x="439500" y="3779925"/>
            <a:ext cx="34068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500">
                <a:solidFill>
                  <a:schemeClr val="dk1"/>
                </a:solidFill>
                <a:latin typeface="Roboto"/>
                <a:ea typeface="Roboto"/>
                <a:cs typeface="Roboto"/>
                <a:sym typeface="Roboto"/>
              </a:rPr>
              <a:t>Accomplished (</a:t>
            </a:r>
            <a:r>
              <a:rPr i="1" lang="en" sz="1500">
                <a:solidFill>
                  <a:schemeClr val="dk1"/>
                </a:solidFill>
                <a:latin typeface="Roboto Slab"/>
                <a:ea typeface="Roboto Slab"/>
                <a:cs typeface="Roboto Slab"/>
                <a:sym typeface="Roboto Slab"/>
              </a:rPr>
              <a:t>iEduNote, 2018)</a:t>
            </a:r>
            <a:r>
              <a:rPr i="1" lang="en" sz="1500">
                <a:solidFill>
                  <a:schemeClr val="dk1"/>
                </a:solidFill>
                <a:latin typeface="Roboto"/>
                <a:ea typeface="Roboto"/>
                <a:cs typeface="Roboto"/>
                <a:sym typeface="Roboto"/>
              </a:rPr>
              <a:t>:</a:t>
            </a:r>
            <a:endParaRPr i="1"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Performing a series of activities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Measuring the performance</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Correcting the deviations</a:t>
            </a:r>
            <a:endParaRPr sz="1500">
              <a:solidFill>
                <a:schemeClr val="dk1"/>
              </a:solidFill>
              <a:latin typeface="Roboto"/>
              <a:ea typeface="Roboto"/>
              <a:cs typeface="Roboto"/>
              <a:sym typeface="Roboto"/>
            </a:endParaRPr>
          </a:p>
        </p:txBody>
      </p:sp>
      <p:sp>
        <p:nvSpPr>
          <p:cNvPr id="185" name="Google Shape;185;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86" name="Google Shape;186;p23"/>
          <p:cNvCxnSpPr>
            <a:stCxn id="183" idx="3"/>
            <a:endCxn id="184" idx="3"/>
          </p:cNvCxnSpPr>
          <p:nvPr/>
        </p:nvCxnSpPr>
        <p:spPr>
          <a:xfrm flipH="1">
            <a:off x="3846300" y="3012800"/>
            <a:ext cx="51600" cy="1373100"/>
          </a:xfrm>
          <a:prstGeom prst="curvedConnector3">
            <a:avLst>
              <a:gd fmla="val -1353585" name="adj1"/>
            </a:avLst>
          </a:prstGeom>
          <a:noFill/>
          <a:ln cap="flat" cmpd="sng" w="9525">
            <a:solidFill>
              <a:srgbClr val="FF9900"/>
            </a:solidFill>
            <a:prstDash val="solid"/>
            <a:round/>
            <a:headEnd len="med" w="med" type="none"/>
            <a:tailEnd len="med" w="med" type="stealth"/>
          </a:ln>
        </p:spPr>
      </p:cxnSp>
      <p:sp>
        <p:nvSpPr>
          <p:cNvPr id="187" name="Google Shape;187;p23"/>
          <p:cNvSpPr txBox="1"/>
          <p:nvPr/>
        </p:nvSpPr>
        <p:spPr>
          <a:xfrm>
            <a:off x="6467950" y="4553850"/>
            <a:ext cx="996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Slab"/>
                <a:ea typeface="Roboto Slab"/>
                <a:cs typeface="Roboto Slab"/>
                <a:sym typeface="Roboto Slab"/>
              </a:rPr>
              <a:t>Byrne, 2020</a:t>
            </a:r>
            <a:endParaRPr sz="1100">
              <a:solidFill>
                <a:schemeClr val="dk1"/>
              </a:solidFill>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93" name="Google Shape;193;p24"/>
          <p:cNvSpPr txBox="1"/>
          <p:nvPr>
            <p:ph idx="1" type="body"/>
          </p:nvPr>
        </p:nvSpPr>
        <p:spPr>
          <a:xfrm>
            <a:off x="387900" y="1489825"/>
            <a:ext cx="8084700" cy="286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FF9900"/>
                </a:solidFill>
                <a:latin typeface="Roboto Slab"/>
                <a:ea typeface="Roboto Slab"/>
                <a:cs typeface="Roboto Slab"/>
                <a:sym typeface="Roboto Slab"/>
              </a:rPr>
              <a:t>Stakeholders</a:t>
            </a:r>
            <a:r>
              <a:rPr lang="en" sz="2000">
                <a:latin typeface="Roboto Slab"/>
                <a:ea typeface="Roboto Slab"/>
                <a:cs typeface="Roboto Slab"/>
                <a:sym typeface="Roboto Slab"/>
              </a:rPr>
              <a:t> and </a:t>
            </a:r>
            <a:r>
              <a:rPr lang="en" sz="2000">
                <a:solidFill>
                  <a:srgbClr val="FF9900"/>
                </a:solidFill>
                <a:latin typeface="Roboto Slab"/>
                <a:ea typeface="Roboto Slab"/>
                <a:cs typeface="Roboto Slab"/>
                <a:sym typeface="Roboto Slab"/>
              </a:rPr>
              <a:t>decision makers</a:t>
            </a:r>
            <a:r>
              <a:rPr lang="en" sz="2000">
                <a:latin typeface="Roboto Slab"/>
                <a:ea typeface="Roboto Slab"/>
                <a:cs typeface="Roboto Slab"/>
                <a:sym typeface="Roboto Slab"/>
              </a:rPr>
              <a:t> need to keep under close consideration all of the 4 management functions, whether they are CEOs or whether they are just 1 of the 100,000 </a:t>
            </a:r>
            <a:r>
              <a:rPr lang="en" sz="2000">
                <a:latin typeface="Roboto Slab"/>
                <a:ea typeface="Roboto Slab"/>
                <a:cs typeface="Roboto Slab"/>
                <a:sym typeface="Roboto Slab"/>
              </a:rPr>
              <a:t>employees</a:t>
            </a:r>
            <a:r>
              <a:rPr lang="en" sz="2000">
                <a:latin typeface="Roboto Slab"/>
                <a:ea typeface="Roboto Slab"/>
                <a:cs typeface="Roboto Slab"/>
                <a:sym typeface="Roboto Slab"/>
              </a:rPr>
              <a:t> of a multinational company.</a:t>
            </a:r>
            <a:endParaRPr sz="2000">
              <a:latin typeface="Roboto Slab"/>
              <a:ea typeface="Roboto Slab"/>
              <a:cs typeface="Roboto Slab"/>
              <a:sym typeface="Roboto Slab"/>
            </a:endParaRPr>
          </a:p>
          <a:p>
            <a:pPr indent="0" lvl="0" marL="0" rtl="0" algn="ctr">
              <a:spcBef>
                <a:spcPts val="1200"/>
              </a:spcBef>
              <a:spcAft>
                <a:spcPts val="0"/>
              </a:spcAft>
              <a:buNone/>
            </a:pPr>
            <a:r>
              <a:t/>
            </a:r>
            <a:endParaRPr sz="2000">
              <a:latin typeface="Roboto Slab"/>
              <a:ea typeface="Roboto Slab"/>
              <a:cs typeface="Roboto Slab"/>
              <a:sym typeface="Roboto Slab"/>
            </a:endParaRPr>
          </a:p>
          <a:p>
            <a:pPr indent="0" lvl="0" marL="0" rtl="0" algn="ctr">
              <a:spcBef>
                <a:spcPts val="1200"/>
              </a:spcBef>
              <a:spcAft>
                <a:spcPts val="1200"/>
              </a:spcAft>
              <a:buNone/>
            </a:pPr>
            <a:r>
              <a:rPr lang="en" sz="2000">
                <a:latin typeface="Roboto Slab"/>
                <a:ea typeface="Roboto Slab"/>
                <a:cs typeface="Roboto Slab"/>
                <a:sym typeface="Roboto Slab"/>
              </a:rPr>
              <a:t>These functions provide the beginning and continuation for any </a:t>
            </a:r>
            <a:r>
              <a:rPr lang="en" sz="2000">
                <a:latin typeface="Roboto Slab"/>
                <a:ea typeface="Roboto Slab"/>
                <a:cs typeface="Roboto Slab"/>
                <a:sym typeface="Roboto Slab"/>
              </a:rPr>
              <a:t>successful business in existence.</a:t>
            </a:r>
            <a:endParaRPr sz="2000">
              <a:latin typeface="Roboto Slab"/>
              <a:ea typeface="Roboto Slab"/>
              <a:cs typeface="Roboto Slab"/>
              <a:sym typeface="Roboto Slab"/>
            </a:endParaRPr>
          </a:p>
        </p:txBody>
      </p:sp>
      <p:sp>
        <p:nvSpPr>
          <p:cNvPr id="194" name="Google Shape;1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 - </a:t>
            </a:r>
            <a:r>
              <a:rPr lang="en">
                <a:solidFill>
                  <a:srgbClr val="FF9900"/>
                </a:solidFill>
              </a:rPr>
              <a:t>1</a:t>
            </a:r>
            <a:endParaRPr>
              <a:solidFill>
                <a:srgbClr val="FF9900"/>
              </a:solidFill>
            </a:endParaRPr>
          </a:p>
        </p:txBody>
      </p:sp>
      <p:sp>
        <p:nvSpPr>
          <p:cNvPr id="200" name="Google Shape;200;p25"/>
          <p:cNvSpPr txBox="1"/>
          <p:nvPr>
            <p:ph idx="1" type="body"/>
          </p:nvPr>
        </p:nvSpPr>
        <p:spPr>
          <a:xfrm>
            <a:off x="387900" y="1244725"/>
            <a:ext cx="8508300" cy="3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Slab"/>
                <a:ea typeface="Roboto Slab"/>
                <a:cs typeface="Roboto Slab"/>
                <a:sym typeface="Roboto Slab"/>
              </a:rPr>
              <a:t>Alison Doyle, (2021). Important Leadership Skills for Workplace Success. [online] Available at: </a:t>
            </a:r>
            <a:r>
              <a:rPr lang="en" sz="1100">
                <a:uFill>
                  <a:noFill/>
                </a:uFill>
                <a:latin typeface="Roboto Slab"/>
                <a:ea typeface="Roboto Slab"/>
                <a:cs typeface="Roboto Slab"/>
                <a:sym typeface="Roboto Slab"/>
                <a:hlinkClick r:id="rId3"/>
              </a:rPr>
              <a:t>https://www.thebalancecareers.com/top-leadership-skills-2063782</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lnSpc>
                <a:spcPct val="115000"/>
              </a:lnSpc>
              <a:spcBef>
                <a:spcPts val="1100"/>
              </a:spcBef>
              <a:spcAft>
                <a:spcPts val="0"/>
              </a:spcAft>
              <a:buNone/>
            </a:pPr>
            <a:r>
              <a:rPr lang="en" sz="1100">
                <a:latin typeface="Roboto Slab"/>
                <a:ea typeface="Roboto Slab"/>
                <a:cs typeface="Roboto Slab"/>
                <a:sym typeface="Roboto Slab"/>
              </a:rPr>
              <a:t>BBC Bitesize. (n.d.). </a:t>
            </a:r>
            <a:r>
              <a:rPr i="1" lang="en" sz="1100">
                <a:latin typeface="Roboto Slab"/>
                <a:ea typeface="Roboto Slab"/>
                <a:cs typeface="Roboto Slab"/>
                <a:sym typeface="Roboto Slab"/>
              </a:rPr>
              <a:t>Hierarchical and flat organisational structures - Organisational structures - Edexcel - GCSE Business Revision - Edexcel</a:t>
            </a:r>
            <a:r>
              <a:rPr lang="en" sz="1100">
                <a:latin typeface="Roboto Slab"/>
                <a:ea typeface="Roboto Slab"/>
                <a:cs typeface="Roboto Slab"/>
                <a:sym typeface="Roboto Slab"/>
              </a:rPr>
              <a:t>. [online] Available at: https://www.bbc.co.uk/bitesize/guides/z6v847h/revision/1 [Accessed 6 Nov. 2021]</a:t>
            </a:r>
            <a:endParaRPr sz="1100">
              <a:latin typeface="Roboto Slab"/>
              <a:ea typeface="Roboto Slab"/>
              <a:cs typeface="Roboto Slab"/>
              <a:sym typeface="Roboto Slab"/>
            </a:endParaRPr>
          </a:p>
          <a:p>
            <a:pPr indent="0" lvl="0" marL="0" rtl="0" algn="l">
              <a:lnSpc>
                <a:spcPct val="115000"/>
              </a:lnSpc>
              <a:spcBef>
                <a:spcPts val="1200"/>
              </a:spcBef>
              <a:spcAft>
                <a:spcPts val="0"/>
              </a:spcAft>
              <a:buNone/>
            </a:pPr>
            <a:r>
              <a:rPr lang="en" sz="1100">
                <a:latin typeface="Roboto Slab"/>
                <a:ea typeface="Roboto Slab"/>
                <a:cs typeface="Roboto Slab"/>
                <a:sym typeface="Roboto Slab"/>
              </a:rPr>
              <a:t>Brianna Parker, (2021). Microsoft SWOT Analysis. [online] Available at: </a:t>
            </a:r>
            <a:r>
              <a:rPr lang="en" sz="1100">
                <a:uFill>
                  <a:noFill/>
                </a:uFill>
                <a:latin typeface="Roboto Slab"/>
                <a:ea typeface="Roboto Slab"/>
                <a:cs typeface="Roboto Slab"/>
                <a:sym typeface="Roboto Slab"/>
                <a:hlinkClick r:id="rId4"/>
              </a:rPr>
              <a:t>https://bstrategyhub.com/swot-analysis-of-microsoft/</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lnSpc>
                <a:spcPct val="115000"/>
              </a:lnSpc>
              <a:spcBef>
                <a:spcPts val="1200"/>
              </a:spcBef>
              <a:spcAft>
                <a:spcPts val="0"/>
              </a:spcAft>
              <a:buNone/>
            </a:pPr>
            <a:r>
              <a:rPr lang="en" sz="1100">
                <a:latin typeface="Roboto Slab"/>
                <a:ea typeface="Roboto Slab"/>
                <a:cs typeface="Roboto Slab"/>
                <a:sym typeface="Roboto Slab"/>
              </a:rPr>
              <a:t>Business Jargon, (n.d.) Planning [online] Available at: </a:t>
            </a:r>
            <a:r>
              <a:rPr lang="en" sz="1100">
                <a:uFill>
                  <a:noFill/>
                </a:uFill>
                <a:latin typeface="Roboto Slab"/>
                <a:ea typeface="Roboto Slab"/>
                <a:cs typeface="Roboto Slab"/>
                <a:sym typeface="Roboto Slab"/>
                <a:hlinkClick r:id="rId5"/>
              </a:rPr>
              <a:t>https://businessjargons.com/planning.html</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spcBef>
                <a:spcPts val="1200"/>
              </a:spcBef>
              <a:spcAft>
                <a:spcPts val="0"/>
              </a:spcAft>
              <a:buNone/>
            </a:pPr>
            <a:r>
              <a:rPr lang="en" sz="1100">
                <a:latin typeface="Roboto Slab"/>
                <a:ea typeface="Roboto Slab"/>
                <a:cs typeface="Roboto Slab"/>
                <a:sym typeface="Roboto Slab"/>
              </a:rPr>
              <a:t>Courtney Connley, (2021). Steve Jobs’ Former executive assistant on ‘a big misconception’ about Jobs as leader. [online] Available at: </a:t>
            </a:r>
            <a:r>
              <a:rPr lang="en" sz="1100">
                <a:uFill>
                  <a:noFill/>
                </a:uFill>
                <a:latin typeface="Roboto Slab"/>
                <a:ea typeface="Roboto Slab"/>
                <a:cs typeface="Roboto Slab"/>
                <a:sym typeface="Roboto Slab"/>
                <a:hlinkClick r:id="rId6"/>
              </a:rPr>
              <a:t>https://www.cnbc.com/2021/04/05/steve-jobs-former-executive-assistant-on-a-big-misconception</a:t>
            </a:r>
            <a:endParaRPr/>
          </a:p>
          <a:p>
            <a:pPr indent="0" lvl="0" marL="0" rtl="0" algn="l">
              <a:spcBef>
                <a:spcPts val="0"/>
              </a:spcBef>
              <a:spcAft>
                <a:spcPts val="0"/>
              </a:spcAft>
              <a:buNone/>
            </a:pPr>
            <a:r>
              <a:rPr lang="en" sz="1100">
                <a:uFill>
                  <a:noFill/>
                </a:uFill>
                <a:latin typeface="Roboto Slab"/>
                <a:ea typeface="Roboto Slab"/>
                <a:cs typeface="Roboto Slab"/>
                <a:sym typeface="Roboto Slab"/>
                <a:hlinkClick r:id="rId7"/>
              </a:rPr>
              <a:t>-about-jobs.html</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lnSpc>
                <a:spcPct val="115000"/>
              </a:lnSpc>
              <a:spcBef>
                <a:spcPts val="1100"/>
              </a:spcBef>
              <a:spcAft>
                <a:spcPts val="0"/>
              </a:spcAft>
              <a:buNone/>
            </a:pPr>
            <a:r>
              <a:rPr lang="en" sz="1100">
                <a:latin typeface="Roboto Slab"/>
                <a:ea typeface="Roboto Slab"/>
                <a:cs typeface="Roboto Slab"/>
                <a:sym typeface="Roboto Slab"/>
              </a:rPr>
              <a:t>Fernando, J. (2021). </a:t>
            </a:r>
            <a:r>
              <a:rPr i="1" lang="en" sz="1100">
                <a:latin typeface="Roboto Slab"/>
                <a:ea typeface="Roboto Slab"/>
                <a:cs typeface="Roboto Slab"/>
                <a:sym typeface="Roboto Slab"/>
              </a:rPr>
              <a:t>Stakeholder</a:t>
            </a:r>
            <a:r>
              <a:rPr lang="en" sz="1100">
                <a:latin typeface="Roboto Slab"/>
                <a:ea typeface="Roboto Slab"/>
                <a:cs typeface="Roboto Slab"/>
                <a:sym typeface="Roboto Slab"/>
              </a:rPr>
              <a:t>. [online] Investopedia. Available at: https://www.investopedia.com/terms/s/stakeholder.asp [Accessed 6 Nov. 2021]</a:t>
            </a:r>
            <a:endParaRPr sz="1100">
              <a:latin typeface="Roboto Slab"/>
              <a:ea typeface="Roboto Slab"/>
              <a:cs typeface="Roboto Slab"/>
              <a:sym typeface="Roboto Slab"/>
            </a:endParaRPr>
          </a:p>
          <a:p>
            <a:pPr indent="0" lvl="0" marL="0" rtl="0" algn="l">
              <a:lnSpc>
                <a:spcPct val="115000"/>
              </a:lnSpc>
              <a:spcBef>
                <a:spcPts val="1200"/>
              </a:spcBef>
              <a:spcAft>
                <a:spcPts val="0"/>
              </a:spcAft>
              <a:buNone/>
            </a:pPr>
            <a:r>
              <a:rPr lang="en" sz="1100">
                <a:latin typeface="Roboto Slab"/>
                <a:ea typeface="Roboto Slab"/>
                <a:cs typeface="Roboto Slab"/>
                <a:sym typeface="Roboto Slab"/>
              </a:rPr>
              <a:t>Fortune, S. (2018). </a:t>
            </a:r>
            <a:r>
              <a:rPr i="1" lang="en" sz="1100">
                <a:latin typeface="Roboto Slab"/>
                <a:ea typeface="Roboto Slab"/>
                <a:cs typeface="Roboto Slab"/>
                <a:sym typeface="Roboto Slab"/>
              </a:rPr>
              <a:t>There’s no leadership without management | Oxford Group</a:t>
            </a:r>
            <a:r>
              <a:rPr lang="en" sz="1100">
                <a:latin typeface="Roboto Slab"/>
                <a:ea typeface="Roboto Slab"/>
                <a:cs typeface="Roboto Slab"/>
                <a:sym typeface="Roboto Slab"/>
              </a:rPr>
              <a:t>. [online] www.oxford-group.com. Available at: https://www.oxford-group.com/insights/theres-no-leadership-without-management [Accessed 6 Nov. 2021]</a:t>
            </a:r>
            <a:endParaRPr sz="1100">
              <a:latin typeface="Roboto Slab"/>
              <a:ea typeface="Roboto Slab"/>
              <a:cs typeface="Roboto Slab"/>
              <a:sym typeface="Roboto Slab"/>
            </a:endParaRPr>
          </a:p>
          <a:p>
            <a:pPr indent="0" lvl="0" marL="0" rtl="0" algn="l">
              <a:spcBef>
                <a:spcPts val="1200"/>
              </a:spcBef>
              <a:spcAft>
                <a:spcPts val="1100"/>
              </a:spcAft>
              <a:buNone/>
            </a:pPr>
            <a:r>
              <a:t/>
            </a:r>
            <a:endParaRPr sz="1100">
              <a:latin typeface="Roboto Slab"/>
              <a:ea typeface="Roboto Slab"/>
              <a:cs typeface="Roboto Slab"/>
              <a:sym typeface="Roboto Slab"/>
            </a:endParaRPr>
          </a:p>
        </p:txBody>
      </p:sp>
      <p:sp>
        <p:nvSpPr>
          <p:cNvPr id="201" name="Google Shape;201;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 - </a:t>
            </a:r>
            <a:r>
              <a:rPr lang="en">
                <a:solidFill>
                  <a:srgbClr val="FF9900"/>
                </a:solidFill>
              </a:rPr>
              <a:t>2</a:t>
            </a:r>
            <a:r>
              <a:rPr lang="en"/>
              <a:t> </a:t>
            </a:r>
            <a:endParaRPr/>
          </a:p>
        </p:txBody>
      </p:sp>
      <p:sp>
        <p:nvSpPr>
          <p:cNvPr id="207" name="Google Shape;207;p26"/>
          <p:cNvSpPr txBox="1"/>
          <p:nvPr>
            <p:ph idx="1" type="body"/>
          </p:nvPr>
        </p:nvSpPr>
        <p:spPr>
          <a:xfrm>
            <a:off x="387900" y="1253650"/>
            <a:ext cx="8368200" cy="42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Slab"/>
                <a:ea typeface="Roboto Slab"/>
                <a:cs typeface="Roboto Slab"/>
                <a:sym typeface="Roboto Slab"/>
              </a:rPr>
              <a:t>Frank Maloney, (2015). Organisational Structure of Tesco and the NHS. [online] Available at: </a:t>
            </a:r>
            <a:r>
              <a:rPr lang="en" sz="1100">
                <a:uFill>
                  <a:noFill/>
                </a:uFill>
                <a:latin typeface="Roboto Slab"/>
                <a:ea typeface="Roboto Slab"/>
                <a:cs typeface="Roboto Slab"/>
                <a:sym typeface="Roboto Slab"/>
                <a:hlinkClick r:id="rId3"/>
              </a:rPr>
              <a:t>https://prezi.com/4syqsth1pqqa/organisational-structure-of-tesco-and-the-nhs/</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spcBef>
                <a:spcPts val="1100"/>
              </a:spcBef>
              <a:spcAft>
                <a:spcPts val="0"/>
              </a:spcAft>
              <a:buNone/>
            </a:pPr>
            <a:r>
              <a:rPr lang="en" sz="1100">
                <a:latin typeface="Roboto Slab"/>
                <a:ea typeface="Roboto Slab"/>
                <a:cs typeface="Roboto Slab"/>
                <a:sym typeface="Roboto Slab"/>
              </a:rPr>
              <a:t>Gennaro Cuofano, (n.d.). Organizational Structure. [online] Available at: </a:t>
            </a:r>
            <a:r>
              <a:rPr lang="en" sz="1100">
                <a:uFill>
                  <a:noFill/>
                </a:uFill>
                <a:latin typeface="Roboto Slab"/>
                <a:ea typeface="Roboto Slab"/>
                <a:cs typeface="Roboto Slab"/>
                <a:sym typeface="Roboto Slab"/>
                <a:hlinkClick r:id="rId4"/>
              </a:rPr>
              <a:t>https://fourweekmba.com/google-organizational-structure/</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spcBef>
                <a:spcPts val="1200"/>
              </a:spcBef>
              <a:spcAft>
                <a:spcPts val="0"/>
              </a:spcAft>
              <a:buNone/>
            </a:pPr>
            <a:r>
              <a:rPr lang="en" sz="1100">
                <a:latin typeface="Roboto Slab"/>
                <a:ea typeface="Roboto Slab"/>
                <a:cs typeface="Roboto Slab"/>
                <a:sym typeface="Roboto Slab"/>
              </a:rPr>
              <a:t>Haque, F. (2016). </a:t>
            </a:r>
            <a:r>
              <a:rPr i="1" lang="en" sz="1100">
                <a:latin typeface="Roboto Slab"/>
                <a:ea typeface="Roboto Slab"/>
                <a:cs typeface="Roboto Slab"/>
                <a:sym typeface="Roboto Slab"/>
              </a:rPr>
              <a:t>Importance of Leading in Management</a:t>
            </a:r>
            <a:r>
              <a:rPr lang="en" sz="1100">
                <a:latin typeface="Roboto Slab"/>
                <a:ea typeface="Roboto Slab"/>
                <a:cs typeface="Roboto Slab"/>
                <a:sym typeface="Roboto Slab"/>
              </a:rPr>
              <a:t>. [online] The Strategy Watch. Available at: https://www.thestrategywatch.com/importance-of-leading-in-management/ [Accessed 6 Nov. 2021]</a:t>
            </a:r>
            <a:endParaRPr sz="1100">
              <a:latin typeface="Roboto Slab"/>
              <a:ea typeface="Roboto Slab"/>
              <a:cs typeface="Roboto Slab"/>
              <a:sym typeface="Roboto Slab"/>
            </a:endParaRPr>
          </a:p>
          <a:p>
            <a:pPr indent="0" lvl="0" marL="0" rtl="0" algn="l">
              <a:spcBef>
                <a:spcPts val="1200"/>
              </a:spcBef>
              <a:spcAft>
                <a:spcPts val="0"/>
              </a:spcAft>
              <a:buNone/>
            </a:pPr>
            <a:r>
              <a:rPr lang="en" sz="1100">
                <a:latin typeface="Roboto Slab"/>
                <a:ea typeface="Roboto Slab"/>
                <a:cs typeface="Roboto Slab"/>
                <a:sym typeface="Roboto Slab"/>
              </a:rPr>
              <a:t>iEduNote (2018). </a:t>
            </a:r>
            <a:r>
              <a:rPr i="1" lang="en" sz="1100">
                <a:latin typeface="Roboto Slab"/>
                <a:ea typeface="Roboto Slab"/>
                <a:cs typeface="Roboto Slab"/>
                <a:sym typeface="Roboto Slab"/>
              </a:rPr>
              <a:t>4 Functions of Management Process: Planning, Organizing, Leading, Controlling</a:t>
            </a:r>
            <a:r>
              <a:rPr lang="en" sz="1100">
                <a:latin typeface="Roboto Slab"/>
                <a:ea typeface="Roboto Slab"/>
                <a:cs typeface="Roboto Slab"/>
                <a:sym typeface="Roboto Slab"/>
              </a:rPr>
              <a:t>. [online] iEduNote.com. Available at: https://www.iedunote.com/function-of-management-process [Accessed 6 Nov. 2021]</a:t>
            </a:r>
            <a:endParaRPr sz="1100">
              <a:latin typeface="Roboto Slab"/>
              <a:ea typeface="Roboto Slab"/>
              <a:cs typeface="Roboto Slab"/>
              <a:sym typeface="Roboto Slab"/>
            </a:endParaRPr>
          </a:p>
          <a:p>
            <a:pPr indent="0" lvl="0" marL="0" rtl="0" algn="l">
              <a:spcBef>
                <a:spcPts val="1200"/>
              </a:spcBef>
              <a:spcAft>
                <a:spcPts val="0"/>
              </a:spcAft>
              <a:buNone/>
            </a:pPr>
            <a:r>
              <a:rPr lang="en" sz="1100">
                <a:latin typeface="Roboto Slab"/>
                <a:ea typeface="Roboto Slab"/>
                <a:cs typeface="Roboto Slab"/>
                <a:sym typeface="Roboto Slab"/>
              </a:rPr>
              <a:t>Importance of Organizing Function. (n.d.). [online] Available at: https://www.kdkce.edu.in/pdf/Organisation_Structure.pdf [Accessed 6 Nov. 2021]</a:t>
            </a:r>
            <a:endParaRPr sz="1100">
              <a:latin typeface="Roboto Slab"/>
              <a:ea typeface="Roboto Slab"/>
              <a:cs typeface="Roboto Slab"/>
              <a:sym typeface="Roboto Slab"/>
            </a:endParaRPr>
          </a:p>
          <a:p>
            <a:pPr indent="0" lvl="0" marL="0" rtl="0" algn="l">
              <a:spcBef>
                <a:spcPts val="1100"/>
              </a:spcBef>
              <a:spcAft>
                <a:spcPts val="1100"/>
              </a:spcAft>
              <a:buNone/>
            </a:pPr>
            <a:r>
              <a:rPr lang="en" sz="1100">
                <a:latin typeface="Roboto Slab"/>
                <a:ea typeface="Roboto Slab"/>
                <a:cs typeface="Roboto Slab"/>
                <a:sym typeface="Roboto Slab"/>
              </a:rPr>
              <a:t>Indeed Editorial Team (2021). </a:t>
            </a:r>
            <a:r>
              <a:rPr i="1" lang="en" sz="1100">
                <a:latin typeface="Roboto Slab"/>
                <a:ea typeface="Roboto Slab"/>
                <a:cs typeface="Roboto Slab"/>
                <a:sym typeface="Roboto Slab"/>
              </a:rPr>
              <a:t>What Are the 4 Basic Functions of Management? | Indeed.com</a:t>
            </a:r>
            <a:r>
              <a:rPr lang="en" sz="1100">
                <a:latin typeface="Roboto Slab"/>
                <a:ea typeface="Roboto Slab"/>
                <a:cs typeface="Roboto Slab"/>
                <a:sym typeface="Roboto Slab"/>
              </a:rPr>
              <a:t>. [online] www.indeed.com. Available at: https://www.indeed.com/career-advice/career-development/basic-functions-of-management [Accessed 6 Nov. 2021]</a:t>
            </a:r>
            <a:endParaRPr sz="1100">
              <a:latin typeface="Roboto Slab"/>
              <a:ea typeface="Roboto Slab"/>
              <a:cs typeface="Roboto Slab"/>
              <a:sym typeface="Roboto Slab"/>
            </a:endParaRPr>
          </a:p>
        </p:txBody>
      </p:sp>
      <p:sp>
        <p:nvSpPr>
          <p:cNvPr id="208" name="Google Shape;2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Sources - </a:t>
            </a:r>
            <a:r>
              <a:rPr lang="en">
                <a:solidFill>
                  <a:srgbClr val="FF9900"/>
                </a:solidFill>
              </a:rPr>
              <a:t>3</a:t>
            </a:r>
            <a:endParaRPr>
              <a:solidFill>
                <a:srgbClr val="FF9900"/>
              </a:solidFill>
            </a:endParaRPr>
          </a:p>
        </p:txBody>
      </p:sp>
      <p:sp>
        <p:nvSpPr>
          <p:cNvPr id="214" name="Google Shape;214;p27"/>
          <p:cNvSpPr txBox="1"/>
          <p:nvPr>
            <p:ph idx="2" type="body"/>
          </p:nvPr>
        </p:nvSpPr>
        <p:spPr>
          <a:xfrm>
            <a:off x="388025" y="1261225"/>
            <a:ext cx="8368200" cy="327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latin typeface="Roboto Slab"/>
                <a:ea typeface="Roboto Slab"/>
                <a:cs typeface="Roboto Slab"/>
                <a:sym typeface="Roboto Slab"/>
              </a:rPr>
              <a:t>Jodie Shaw, (2017). How To Complete A Personal SWOT Analysis. [online] Available at: </a:t>
            </a:r>
            <a:r>
              <a:rPr lang="en" sz="1100">
                <a:uFill>
                  <a:noFill/>
                </a:uFill>
                <a:latin typeface="Roboto Slab"/>
                <a:ea typeface="Roboto Slab"/>
                <a:cs typeface="Roboto Slab"/>
                <a:sym typeface="Roboto Slab"/>
                <a:hlinkClick r:id="rId3"/>
              </a:rPr>
              <a:t>https://medium.com/thrive-global/how-to-complete-a-personal-swot-analysis-2f8769aebd5e</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spcBef>
                <a:spcPts val="1200"/>
              </a:spcBef>
              <a:spcAft>
                <a:spcPts val="0"/>
              </a:spcAft>
              <a:buNone/>
            </a:pPr>
            <a:r>
              <a:rPr lang="en" sz="1100">
                <a:latin typeface="Roboto Slab"/>
                <a:ea typeface="Roboto Slab"/>
                <a:cs typeface="Roboto Slab"/>
                <a:sym typeface="Roboto Slab"/>
              </a:rPr>
              <a:t>Jane Byrne, (2020). Advances and challenges in controlling mycotoxins. [online] Available at: </a:t>
            </a:r>
            <a:r>
              <a:rPr lang="en" sz="1100">
                <a:uFill>
                  <a:noFill/>
                </a:uFill>
                <a:latin typeface="Roboto Slab"/>
                <a:ea typeface="Roboto Slab"/>
                <a:cs typeface="Roboto Slab"/>
                <a:sym typeface="Roboto Slab"/>
                <a:hlinkClick r:id="rId4"/>
              </a:rPr>
              <a:t>https://www.feednavigator.com/Article/2020/09/28/Advances-and-challenges-in-controlling-mycotoxins</a:t>
            </a:r>
            <a:r>
              <a:rPr lang="en" sz="1100">
                <a:latin typeface="Roboto Slab"/>
                <a:ea typeface="Roboto Slab"/>
                <a:cs typeface="Roboto Slab"/>
                <a:sym typeface="Roboto Slab"/>
              </a:rPr>
              <a:t> [Accessed 6 Nov. 2021]</a:t>
            </a:r>
            <a:endParaRPr sz="1100">
              <a:latin typeface="Roboto Slab"/>
              <a:ea typeface="Roboto Slab"/>
              <a:cs typeface="Roboto Slab"/>
              <a:sym typeface="Roboto Slab"/>
            </a:endParaRPr>
          </a:p>
          <a:p>
            <a:pPr indent="0" lvl="0" marL="0" rtl="0" algn="l">
              <a:spcBef>
                <a:spcPts val="1100"/>
              </a:spcBef>
              <a:spcAft>
                <a:spcPts val="0"/>
              </a:spcAft>
              <a:buNone/>
            </a:pPr>
            <a:r>
              <a:rPr lang="en" sz="1100">
                <a:latin typeface="Roboto Slab"/>
                <a:ea typeface="Roboto Slab"/>
                <a:cs typeface="Roboto Slab"/>
                <a:sym typeface="Roboto Slab"/>
              </a:rPr>
              <a:t>Kolmar, C. (2021). </a:t>
            </a:r>
            <a:r>
              <a:rPr i="1" lang="en" sz="1100">
                <a:latin typeface="Roboto Slab"/>
                <a:ea typeface="Roboto Slab"/>
                <a:cs typeface="Roboto Slab"/>
                <a:sym typeface="Roboto Slab"/>
              </a:rPr>
              <a:t>The Four Functions of Management (With Examples) – Zippia</a:t>
            </a:r>
            <a:r>
              <a:rPr lang="en" sz="1100">
                <a:latin typeface="Roboto Slab"/>
                <a:ea typeface="Roboto Slab"/>
                <a:cs typeface="Roboto Slab"/>
                <a:sym typeface="Roboto Slab"/>
              </a:rPr>
              <a:t>. [online] Zippia. Available at: https://www.zippia.com/advice/four-functions-of-management/ [Accessed 6 Nov. 2021].</a:t>
            </a:r>
            <a:endParaRPr sz="1100">
              <a:latin typeface="Roboto Slab"/>
              <a:ea typeface="Roboto Slab"/>
              <a:cs typeface="Roboto Slab"/>
              <a:sym typeface="Roboto Slab"/>
            </a:endParaRPr>
          </a:p>
          <a:p>
            <a:pPr indent="0" lvl="0" marL="0" rtl="0" algn="l">
              <a:spcBef>
                <a:spcPts val="1100"/>
              </a:spcBef>
              <a:spcAft>
                <a:spcPts val="0"/>
              </a:spcAft>
              <a:buNone/>
            </a:pPr>
            <a:r>
              <a:rPr lang="en" sz="1100">
                <a:latin typeface="Roboto Slab"/>
                <a:ea typeface="Roboto Slab"/>
                <a:cs typeface="Roboto Slab"/>
                <a:sym typeface="Roboto Slab"/>
              </a:rPr>
              <a:t>Lloyd, R. and Aho, W. (2020). </a:t>
            </a:r>
            <a:r>
              <a:rPr i="1" lang="en" sz="1100">
                <a:latin typeface="Roboto Slab"/>
                <a:ea typeface="Roboto Slab"/>
                <a:cs typeface="Roboto Slab"/>
                <a:sym typeface="Roboto Slab"/>
              </a:rPr>
              <a:t>Leading</a:t>
            </a:r>
            <a:r>
              <a:rPr lang="en" sz="1100">
                <a:latin typeface="Roboto Slab"/>
                <a:ea typeface="Roboto Slab"/>
                <a:cs typeface="Roboto Slab"/>
                <a:sym typeface="Roboto Slab"/>
              </a:rPr>
              <a:t>. [online] fhsu.pressbooks.pub. Available at: https://fhsu.pressbooks.pub/management/chapter/110/ [Accessed 6 Nov. 2021].</a:t>
            </a:r>
            <a:endParaRPr sz="1100">
              <a:latin typeface="Roboto Slab"/>
              <a:ea typeface="Roboto Slab"/>
              <a:cs typeface="Roboto Slab"/>
              <a:sym typeface="Roboto Slab"/>
            </a:endParaRPr>
          </a:p>
          <a:p>
            <a:pPr indent="0" lvl="0" marL="0" rtl="0" algn="l">
              <a:spcBef>
                <a:spcPts val="1100"/>
              </a:spcBef>
              <a:spcAft>
                <a:spcPts val="0"/>
              </a:spcAft>
              <a:buNone/>
            </a:pPr>
            <a:r>
              <a:rPr lang="en" sz="1100">
                <a:latin typeface="Roboto Slab"/>
                <a:ea typeface="Roboto Slab"/>
                <a:cs typeface="Roboto Slab"/>
                <a:sym typeface="Roboto Slab"/>
              </a:rPr>
              <a:t>Umn.edu. (2015). </a:t>
            </a:r>
            <a:r>
              <a:rPr i="1" lang="en" sz="1100">
                <a:latin typeface="Roboto Slab"/>
                <a:ea typeface="Roboto Slab"/>
                <a:cs typeface="Roboto Slab"/>
                <a:sym typeface="Roboto Slab"/>
              </a:rPr>
              <a:t>1.5 Planning, Organizing, Leading, and Controlling</a:t>
            </a:r>
            <a:r>
              <a:rPr lang="en" sz="1100">
                <a:latin typeface="Roboto Slab"/>
                <a:ea typeface="Roboto Slab"/>
                <a:cs typeface="Roboto Slab"/>
                <a:sym typeface="Roboto Slab"/>
              </a:rPr>
              <a:t>. [online] Available at: https://open.lib.umn.edu/principlesmanagement/chapter/1-5-planning-organizing-leading-and-controlling-2/ [Accessed 6 Nov. 2021].</a:t>
            </a:r>
            <a:endParaRPr sz="1100">
              <a:latin typeface="Roboto Slab"/>
              <a:ea typeface="Roboto Slab"/>
              <a:cs typeface="Roboto Slab"/>
              <a:sym typeface="Roboto Slab"/>
            </a:endParaRPr>
          </a:p>
          <a:p>
            <a:pPr indent="0" lvl="0" marL="0" rtl="0" algn="l">
              <a:spcBef>
                <a:spcPts val="1100"/>
              </a:spcBef>
              <a:spcAft>
                <a:spcPts val="1100"/>
              </a:spcAft>
              <a:buNone/>
            </a:pPr>
            <a:r>
              <a:rPr lang="en" sz="1100">
                <a:latin typeface="Roboto Slab"/>
                <a:ea typeface="Roboto Slab"/>
                <a:cs typeface="Roboto Slab"/>
                <a:sym typeface="Roboto Slab"/>
              </a:rPr>
              <a:t>Walter Isaacson, (2012). The real leadership lessons of Steve Jobs. [online] Available at: </a:t>
            </a:r>
            <a:r>
              <a:rPr lang="en" sz="1100">
                <a:uFill>
                  <a:noFill/>
                </a:uFill>
                <a:latin typeface="Roboto Slab"/>
                <a:ea typeface="Roboto Slab"/>
                <a:cs typeface="Roboto Slab"/>
                <a:sym typeface="Roboto Slab"/>
                <a:hlinkClick r:id="rId5"/>
              </a:rPr>
              <a:t>http://tashfeen.pbworks.com/f/Leadership.pdf</a:t>
            </a:r>
            <a:r>
              <a:rPr lang="en" sz="1100">
                <a:latin typeface="Roboto Slab"/>
                <a:ea typeface="Roboto Slab"/>
                <a:cs typeface="Roboto Slab"/>
                <a:sym typeface="Roboto Slab"/>
              </a:rPr>
              <a:t> [Accessed 6 Nov. 2021]</a:t>
            </a:r>
            <a:endParaRPr/>
          </a:p>
        </p:txBody>
      </p:sp>
      <p:sp>
        <p:nvSpPr>
          <p:cNvPr id="215" name="Google Shape;215;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Thank you very much for your attention!</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 Table</a:t>
            </a:r>
            <a:endParaRPr/>
          </a:p>
        </p:txBody>
      </p:sp>
      <p:sp>
        <p:nvSpPr>
          <p:cNvPr id="71" name="Google Shape;71;p14"/>
          <p:cNvSpPr txBox="1"/>
          <p:nvPr>
            <p:ph idx="1" type="body"/>
          </p:nvPr>
        </p:nvSpPr>
        <p:spPr>
          <a:xfrm>
            <a:off x="387900" y="1389200"/>
            <a:ext cx="4616700" cy="2946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Slab"/>
                <a:ea typeface="Roboto Slab"/>
                <a:cs typeface="Roboto Slab"/>
                <a:sym typeface="Roboto Slab"/>
              </a:rPr>
              <a:t>Question</a:t>
            </a:r>
            <a:r>
              <a:rPr lang="en" sz="1800">
                <a:latin typeface="Roboto Slab"/>
                <a:ea typeface="Roboto Slab"/>
                <a:cs typeface="Roboto Slab"/>
                <a:sym typeface="Roboto Slab"/>
              </a:rPr>
              <a:t> breakdown</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4-management functions</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Planning a</a:t>
            </a:r>
            <a:r>
              <a:rPr lang="en" sz="1800">
                <a:latin typeface="Roboto Slab"/>
                <a:ea typeface="Roboto Slab"/>
                <a:cs typeface="Roboto Slab"/>
                <a:sym typeface="Roboto Slab"/>
              </a:rPr>
              <a:t>nalysis</a:t>
            </a:r>
            <a:r>
              <a:rPr lang="en" sz="1800">
                <a:latin typeface="Roboto Slab"/>
                <a:ea typeface="Roboto Slab"/>
                <a:cs typeface="Roboto Slab"/>
                <a:sym typeface="Roboto Slab"/>
              </a:rPr>
              <a:t> &amp; examples</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Organising a</a:t>
            </a:r>
            <a:r>
              <a:rPr lang="en" sz="1800">
                <a:latin typeface="Roboto Slab"/>
                <a:ea typeface="Roboto Slab"/>
                <a:cs typeface="Roboto Slab"/>
                <a:sym typeface="Roboto Slab"/>
              </a:rPr>
              <a:t>nalysis </a:t>
            </a:r>
            <a:r>
              <a:rPr lang="en" sz="1800">
                <a:latin typeface="Roboto Slab"/>
                <a:ea typeface="Roboto Slab"/>
                <a:cs typeface="Roboto Slab"/>
                <a:sym typeface="Roboto Slab"/>
              </a:rPr>
              <a:t>&amp; examples</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Leading an</a:t>
            </a:r>
            <a:r>
              <a:rPr lang="en" sz="1800">
                <a:latin typeface="Roboto Slab"/>
                <a:ea typeface="Roboto Slab"/>
                <a:cs typeface="Roboto Slab"/>
                <a:sym typeface="Roboto Slab"/>
              </a:rPr>
              <a:t>alysis</a:t>
            </a:r>
            <a:r>
              <a:rPr lang="en" sz="1800">
                <a:latin typeface="Roboto Slab"/>
                <a:ea typeface="Roboto Slab"/>
                <a:cs typeface="Roboto Slab"/>
                <a:sym typeface="Roboto Slab"/>
              </a:rPr>
              <a:t> &amp; examples</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Controlling analysis &amp; evaluation</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Summary</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Sources</a:t>
            </a:r>
            <a:endParaRPr sz="1800">
              <a:latin typeface="Roboto Slab"/>
              <a:ea typeface="Roboto Slab"/>
              <a:cs typeface="Roboto Slab"/>
              <a:sym typeface="Roboto Slab"/>
            </a:endParaRPr>
          </a:p>
        </p:txBody>
      </p:sp>
      <p:sp>
        <p:nvSpPr>
          <p:cNvPr id="72" name="Google Shape;72;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txBox="1"/>
          <p:nvPr>
            <p:ph idx="1" type="body"/>
          </p:nvPr>
        </p:nvSpPr>
        <p:spPr>
          <a:xfrm>
            <a:off x="7860600" y="1430375"/>
            <a:ext cx="895500" cy="329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Slab"/>
                <a:ea typeface="Roboto Slab"/>
                <a:cs typeface="Roboto Slab"/>
                <a:sym typeface="Roboto Slab"/>
              </a:rPr>
              <a:t>3</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4</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5-6</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7-8</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9-10</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11</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12</a:t>
            </a:r>
            <a:endParaRPr sz="1800">
              <a:latin typeface="Roboto Slab"/>
              <a:ea typeface="Roboto Slab"/>
              <a:cs typeface="Roboto Slab"/>
              <a:sym typeface="Roboto Slab"/>
            </a:endParaRPr>
          </a:p>
          <a:p>
            <a:pPr indent="0" lvl="0" marL="0" rtl="0" algn="l">
              <a:lnSpc>
                <a:spcPct val="150000"/>
              </a:lnSpc>
              <a:spcBef>
                <a:spcPts val="0"/>
              </a:spcBef>
              <a:spcAft>
                <a:spcPts val="0"/>
              </a:spcAft>
              <a:buNone/>
            </a:pPr>
            <a:r>
              <a:rPr lang="en" sz="1800">
                <a:latin typeface="Roboto Slab"/>
                <a:ea typeface="Roboto Slab"/>
                <a:cs typeface="Roboto Slab"/>
                <a:sym typeface="Roboto Slab"/>
              </a:rPr>
              <a:t>13-15</a:t>
            </a:r>
            <a:endParaRPr sz="1800">
              <a:latin typeface="Roboto Slab"/>
              <a:ea typeface="Roboto Slab"/>
              <a:cs typeface="Roboto Slab"/>
              <a:sym typeface="Roboto Slab"/>
            </a:endParaRPr>
          </a:p>
        </p:txBody>
      </p:sp>
      <p:cxnSp>
        <p:nvCxnSpPr>
          <p:cNvPr id="74" name="Google Shape;74;p14"/>
          <p:cNvCxnSpPr/>
          <p:nvPr/>
        </p:nvCxnSpPr>
        <p:spPr>
          <a:xfrm>
            <a:off x="2830500" y="1637175"/>
            <a:ext cx="5028900" cy="9000"/>
          </a:xfrm>
          <a:prstGeom prst="straightConnector1">
            <a:avLst/>
          </a:prstGeom>
          <a:noFill/>
          <a:ln cap="flat" cmpd="sng" w="9525">
            <a:solidFill>
              <a:srgbClr val="FF9900"/>
            </a:solidFill>
            <a:prstDash val="solid"/>
            <a:round/>
            <a:headEnd len="med" w="med" type="none"/>
            <a:tailEnd len="med" w="med" type="none"/>
          </a:ln>
        </p:spPr>
      </p:cxnSp>
      <p:grpSp>
        <p:nvGrpSpPr>
          <p:cNvPr id="75" name="Google Shape;75;p14"/>
          <p:cNvGrpSpPr/>
          <p:nvPr/>
        </p:nvGrpSpPr>
        <p:grpSpPr>
          <a:xfrm>
            <a:off x="1429325" y="2422025"/>
            <a:ext cx="6479568" cy="2098525"/>
            <a:chOff x="887485" y="2041025"/>
            <a:chExt cx="7022400" cy="2098525"/>
          </a:xfrm>
        </p:grpSpPr>
        <p:cxnSp>
          <p:nvCxnSpPr>
            <p:cNvPr id="76" name="Google Shape;76;p14"/>
            <p:cNvCxnSpPr/>
            <p:nvPr/>
          </p:nvCxnSpPr>
          <p:spPr>
            <a:xfrm flipH="1" rot="10800000">
              <a:off x="3566250" y="2041025"/>
              <a:ext cx="4281300" cy="4800"/>
            </a:xfrm>
            <a:prstGeom prst="straightConnector1">
              <a:avLst/>
            </a:prstGeom>
            <a:noFill/>
            <a:ln cap="flat" cmpd="sng" w="9525">
              <a:solidFill>
                <a:srgbClr val="FF9900"/>
              </a:solidFill>
              <a:prstDash val="solid"/>
              <a:round/>
              <a:headEnd len="med" w="med" type="none"/>
              <a:tailEnd len="med" w="med" type="none"/>
            </a:ln>
          </p:spPr>
        </p:cxnSp>
        <p:cxnSp>
          <p:nvCxnSpPr>
            <p:cNvPr id="77" name="Google Shape;77;p14"/>
            <p:cNvCxnSpPr/>
            <p:nvPr/>
          </p:nvCxnSpPr>
          <p:spPr>
            <a:xfrm>
              <a:off x="3760286" y="2472925"/>
              <a:ext cx="4088700" cy="2400"/>
            </a:xfrm>
            <a:prstGeom prst="straightConnector1">
              <a:avLst/>
            </a:prstGeom>
            <a:noFill/>
            <a:ln cap="flat" cmpd="sng" w="9525">
              <a:solidFill>
                <a:srgbClr val="FF9900"/>
              </a:solidFill>
              <a:prstDash val="solid"/>
              <a:round/>
              <a:headEnd len="med" w="med" type="none"/>
              <a:tailEnd len="med" w="med" type="none"/>
            </a:ln>
          </p:spPr>
        </p:cxnSp>
        <p:cxnSp>
          <p:nvCxnSpPr>
            <p:cNvPr id="78" name="Google Shape;78;p14"/>
            <p:cNvCxnSpPr/>
            <p:nvPr/>
          </p:nvCxnSpPr>
          <p:spPr>
            <a:xfrm>
              <a:off x="3350339" y="2902425"/>
              <a:ext cx="4539000" cy="0"/>
            </a:xfrm>
            <a:prstGeom prst="straightConnector1">
              <a:avLst/>
            </a:prstGeom>
            <a:noFill/>
            <a:ln cap="flat" cmpd="sng" w="9525">
              <a:solidFill>
                <a:srgbClr val="FF9900"/>
              </a:solidFill>
              <a:prstDash val="solid"/>
              <a:round/>
              <a:headEnd len="med" w="med" type="none"/>
              <a:tailEnd len="med" w="med" type="none"/>
            </a:ln>
          </p:spPr>
        </p:cxnSp>
        <p:cxnSp>
          <p:nvCxnSpPr>
            <p:cNvPr id="79" name="Google Shape;79;p14"/>
            <p:cNvCxnSpPr/>
            <p:nvPr/>
          </p:nvCxnSpPr>
          <p:spPr>
            <a:xfrm>
              <a:off x="3864320" y="3295650"/>
              <a:ext cx="4010700" cy="3600"/>
            </a:xfrm>
            <a:prstGeom prst="straightConnector1">
              <a:avLst/>
            </a:prstGeom>
            <a:noFill/>
            <a:ln cap="flat" cmpd="sng" w="9525">
              <a:solidFill>
                <a:srgbClr val="FF9900"/>
              </a:solidFill>
              <a:prstDash val="solid"/>
              <a:round/>
              <a:headEnd len="med" w="med" type="none"/>
              <a:tailEnd len="med" w="med" type="none"/>
            </a:ln>
          </p:spPr>
        </p:cxnSp>
        <p:cxnSp>
          <p:nvCxnSpPr>
            <p:cNvPr id="80" name="Google Shape;80;p14"/>
            <p:cNvCxnSpPr/>
            <p:nvPr/>
          </p:nvCxnSpPr>
          <p:spPr>
            <a:xfrm>
              <a:off x="1120307" y="3759025"/>
              <a:ext cx="6775800" cy="16800"/>
            </a:xfrm>
            <a:prstGeom prst="straightConnector1">
              <a:avLst/>
            </a:prstGeom>
            <a:noFill/>
            <a:ln cap="flat" cmpd="sng" w="9525">
              <a:solidFill>
                <a:srgbClr val="FF9900"/>
              </a:solidFill>
              <a:prstDash val="solid"/>
              <a:round/>
              <a:headEnd len="med" w="med" type="none"/>
              <a:tailEnd len="med" w="med" type="none"/>
            </a:ln>
          </p:spPr>
        </p:cxnSp>
        <p:cxnSp>
          <p:nvCxnSpPr>
            <p:cNvPr id="81" name="Google Shape;81;p14"/>
            <p:cNvCxnSpPr/>
            <p:nvPr/>
          </p:nvCxnSpPr>
          <p:spPr>
            <a:xfrm>
              <a:off x="887485" y="4136850"/>
              <a:ext cx="7022400" cy="2700"/>
            </a:xfrm>
            <a:prstGeom prst="straightConnector1">
              <a:avLst/>
            </a:prstGeom>
            <a:noFill/>
            <a:ln cap="flat" cmpd="sng" w="9525">
              <a:solidFill>
                <a:srgbClr val="FF9900"/>
              </a:solidFill>
              <a:prstDash val="solid"/>
              <a:round/>
              <a:headEnd len="med" w="med" type="none"/>
              <a:tailEnd len="med" w="med" type="none"/>
            </a:ln>
          </p:spPr>
        </p:cxnSp>
      </p:grpSp>
      <p:cxnSp>
        <p:nvCxnSpPr>
          <p:cNvPr id="82" name="Google Shape;82;p14"/>
          <p:cNvCxnSpPr/>
          <p:nvPr/>
        </p:nvCxnSpPr>
        <p:spPr>
          <a:xfrm>
            <a:off x="3324075" y="2059300"/>
            <a:ext cx="4591500" cy="66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87900" y="458025"/>
            <a:ext cx="46836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breakdown</a:t>
            </a:r>
            <a:endParaRPr/>
          </a:p>
        </p:txBody>
      </p:sp>
      <p:sp>
        <p:nvSpPr>
          <p:cNvPr id="88" name="Google Shape;88;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5"/>
          <p:cNvSpPr txBox="1"/>
          <p:nvPr>
            <p:ph idx="1" type="body"/>
          </p:nvPr>
        </p:nvSpPr>
        <p:spPr>
          <a:xfrm>
            <a:off x="387900" y="1330775"/>
            <a:ext cx="8890200" cy="971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Slab"/>
                <a:ea typeface="Roboto Slab"/>
                <a:cs typeface="Roboto Slab"/>
                <a:sym typeface="Roboto Slab"/>
              </a:rPr>
              <a:t>Using</a:t>
            </a:r>
            <a:r>
              <a:rPr lang="en" sz="1800">
                <a:latin typeface="Roboto Slab"/>
                <a:ea typeface="Roboto Slab"/>
                <a:cs typeface="Roboto Slab"/>
                <a:sym typeface="Roboto Slab"/>
              </a:rPr>
              <a:t> the 4 management functions explain what </a:t>
            </a:r>
            <a:r>
              <a:rPr lang="en" sz="1800">
                <a:latin typeface="Roboto Slab"/>
                <a:ea typeface="Roboto Slab"/>
                <a:cs typeface="Roboto Slab"/>
                <a:sym typeface="Roboto Slab"/>
              </a:rPr>
              <a:t>stakeholders</a:t>
            </a:r>
            <a:r>
              <a:rPr lang="en" sz="1800">
                <a:latin typeface="Roboto Slab"/>
                <a:ea typeface="Roboto Slab"/>
                <a:cs typeface="Roboto Slab"/>
                <a:sym typeface="Roboto Slab"/>
              </a:rPr>
              <a:t> and decision makers need to know about the business environment.</a:t>
            </a:r>
            <a:endParaRPr sz="1800">
              <a:latin typeface="Roboto Slab"/>
              <a:ea typeface="Roboto Slab"/>
              <a:cs typeface="Roboto Slab"/>
              <a:sym typeface="Roboto Slab"/>
            </a:endParaRPr>
          </a:p>
        </p:txBody>
      </p:sp>
      <p:sp>
        <p:nvSpPr>
          <p:cNvPr id="90" name="Google Shape;90;p15"/>
          <p:cNvSpPr/>
          <p:nvPr/>
        </p:nvSpPr>
        <p:spPr>
          <a:xfrm>
            <a:off x="5787400" y="1399550"/>
            <a:ext cx="1436700" cy="3228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456475" y="1816075"/>
            <a:ext cx="885000" cy="3228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1561750" y="1399550"/>
            <a:ext cx="2790300" cy="3228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5"/>
          <p:cNvCxnSpPr>
            <a:stCxn id="92" idx="2"/>
            <a:endCxn id="94" idx="0"/>
          </p:cNvCxnSpPr>
          <p:nvPr/>
        </p:nvCxnSpPr>
        <p:spPr>
          <a:xfrm flipH="1">
            <a:off x="2142100" y="1722350"/>
            <a:ext cx="814800" cy="849300"/>
          </a:xfrm>
          <a:prstGeom prst="straightConnector1">
            <a:avLst/>
          </a:prstGeom>
          <a:noFill/>
          <a:ln cap="flat" cmpd="sng" w="9525">
            <a:solidFill>
              <a:srgbClr val="FF9900"/>
            </a:solidFill>
            <a:prstDash val="solid"/>
            <a:round/>
            <a:headEnd len="med" w="med" type="none"/>
            <a:tailEnd len="med" w="med" type="none"/>
          </a:ln>
        </p:spPr>
      </p:cxnSp>
      <p:sp>
        <p:nvSpPr>
          <p:cNvPr id="94" name="Google Shape;94;p15"/>
          <p:cNvSpPr txBox="1"/>
          <p:nvPr>
            <p:ph idx="1" type="body"/>
          </p:nvPr>
        </p:nvSpPr>
        <p:spPr>
          <a:xfrm>
            <a:off x="387900" y="2571750"/>
            <a:ext cx="3508200" cy="19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Slab"/>
                <a:ea typeface="Roboto Slab"/>
                <a:cs typeface="Roboto Slab"/>
                <a:sym typeface="Roboto Slab"/>
              </a:rPr>
              <a:t>Planning, organising, leading and controlling are the main management functions that act as the key-point for every successful business (Umn. edu</a:t>
            </a:r>
            <a:r>
              <a:rPr lang="en" sz="1500">
                <a:latin typeface="Roboto Slab"/>
                <a:ea typeface="Roboto Slab"/>
                <a:cs typeface="Roboto Slab"/>
                <a:sym typeface="Roboto Slab"/>
              </a:rPr>
              <a:t>, 2015</a:t>
            </a:r>
            <a:r>
              <a:rPr lang="en" sz="1500">
                <a:latin typeface="Roboto Slab"/>
                <a:ea typeface="Roboto Slab"/>
                <a:cs typeface="Roboto Slab"/>
                <a:sym typeface="Roboto Slab"/>
              </a:rPr>
              <a:t>).</a:t>
            </a:r>
            <a:endParaRPr sz="1500">
              <a:latin typeface="Roboto Slab"/>
              <a:ea typeface="Roboto Slab"/>
              <a:cs typeface="Roboto Slab"/>
              <a:sym typeface="Roboto Slab"/>
            </a:endParaRPr>
          </a:p>
        </p:txBody>
      </p:sp>
      <p:sp>
        <p:nvSpPr>
          <p:cNvPr id="95" name="Google Shape;95;p15"/>
          <p:cNvSpPr txBox="1"/>
          <p:nvPr>
            <p:ph idx="1" type="body"/>
          </p:nvPr>
        </p:nvSpPr>
        <p:spPr>
          <a:xfrm>
            <a:off x="4964250" y="2571750"/>
            <a:ext cx="3508200" cy="19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Slab"/>
                <a:ea typeface="Roboto Slab"/>
                <a:cs typeface="Roboto Slab"/>
                <a:sym typeface="Roboto Slab"/>
              </a:rPr>
              <a:t>Every individual from a group of people that has a direct interest in the company and is affected by the decisions of the company and can directly affect the firm (Fernando, 2021).</a:t>
            </a:r>
            <a:endParaRPr sz="1500">
              <a:latin typeface="Roboto Slab"/>
              <a:ea typeface="Roboto Slab"/>
              <a:cs typeface="Roboto Slab"/>
              <a:sym typeface="Roboto Slab"/>
            </a:endParaRPr>
          </a:p>
        </p:txBody>
      </p:sp>
      <p:sp>
        <p:nvSpPr>
          <p:cNvPr id="96" name="Google Shape;96;p15"/>
          <p:cNvSpPr/>
          <p:nvPr/>
        </p:nvSpPr>
        <p:spPr>
          <a:xfrm>
            <a:off x="7716925" y="1399550"/>
            <a:ext cx="1017000" cy="3228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15"/>
          <p:cNvCxnSpPr>
            <a:stCxn id="90" idx="2"/>
            <a:endCxn id="95" idx="0"/>
          </p:cNvCxnSpPr>
          <p:nvPr/>
        </p:nvCxnSpPr>
        <p:spPr>
          <a:xfrm>
            <a:off x="6505750" y="1722350"/>
            <a:ext cx="212700" cy="849300"/>
          </a:xfrm>
          <a:prstGeom prst="straightConnector1">
            <a:avLst/>
          </a:prstGeom>
          <a:noFill/>
          <a:ln cap="flat" cmpd="sng" w="9525">
            <a:solidFill>
              <a:srgbClr val="FF9900"/>
            </a:solidFill>
            <a:prstDash val="solid"/>
            <a:round/>
            <a:headEnd len="med" w="med" type="none"/>
            <a:tailEnd len="med" w="med" type="none"/>
          </a:ln>
        </p:spPr>
      </p:cxnSp>
      <p:cxnSp>
        <p:nvCxnSpPr>
          <p:cNvPr id="98" name="Google Shape;98;p15"/>
          <p:cNvCxnSpPr>
            <a:stCxn id="96" idx="2"/>
            <a:endCxn id="95" idx="0"/>
          </p:cNvCxnSpPr>
          <p:nvPr/>
        </p:nvCxnSpPr>
        <p:spPr>
          <a:xfrm flipH="1">
            <a:off x="6718225" y="1722350"/>
            <a:ext cx="1507200" cy="8493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are the </a:t>
            </a:r>
            <a:r>
              <a:rPr lang="en"/>
              <a:t>management</a:t>
            </a:r>
            <a:r>
              <a:rPr lang="en"/>
              <a:t> </a:t>
            </a:r>
            <a:r>
              <a:rPr lang="en"/>
              <a:t>functions?</a:t>
            </a:r>
            <a:endParaRPr/>
          </a:p>
        </p:txBody>
      </p:sp>
      <p:pic>
        <p:nvPicPr>
          <p:cNvPr descr="4 functions or steps of management process" id="104" name="Google Shape;104;p16" title="4 functions or steps of management process"/>
          <p:cNvPicPr preferRelativeResize="0"/>
          <p:nvPr/>
        </p:nvPicPr>
        <p:blipFill rotWithShape="1">
          <a:blip r:embed="rId3">
            <a:alphaModFix/>
          </a:blip>
          <a:srcRect b="0" l="0" r="0" t="0"/>
          <a:stretch/>
        </p:blipFill>
        <p:spPr>
          <a:xfrm>
            <a:off x="5490563" y="1286275"/>
            <a:ext cx="3265500" cy="3265500"/>
          </a:xfrm>
          <a:prstGeom prst="roundRect">
            <a:avLst>
              <a:gd fmla="val 16667" name="adj"/>
            </a:avLst>
          </a:prstGeom>
          <a:noFill/>
          <a:ln>
            <a:noFill/>
          </a:ln>
        </p:spPr>
      </p:pic>
      <p:sp>
        <p:nvSpPr>
          <p:cNvPr id="105" name="Google Shape;105;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6"/>
          <p:cNvSpPr txBox="1"/>
          <p:nvPr/>
        </p:nvSpPr>
        <p:spPr>
          <a:xfrm>
            <a:off x="6372575" y="4551775"/>
            <a:ext cx="15015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Roboto Slab"/>
                <a:ea typeface="Roboto Slab"/>
                <a:cs typeface="Roboto Slab"/>
                <a:sym typeface="Roboto Slab"/>
              </a:rPr>
              <a:t>iEduNote, 2018</a:t>
            </a:r>
            <a:endParaRPr>
              <a:latin typeface="Roboto"/>
              <a:ea typeface="Roboto"/>
              <a:cs typeface="Roboto"/>
              <a:sym typeface="Roboto"/>
            </a:endParaRPr>
          </a:p>
        </p:txBody>
      </p:sp>
      <p:sp>
        <p:nvSpPr>
          <p:cNvPr id="107" name="Google Shape;107;p16"/>
          <p:cNvSpPr txBox="1"/>
          <p:nvPr/>
        </p:nvSpPr>
        <p:spPr>
          <a:xfrm>
            <a:off x="840600" y="2534275"/>
            <a:ext cx="3731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Roboto Slab"/>
                <a:ea typeface="Roboto Slab"/>
                <a:cs typeface="Roboto Slab"/>
                <a:sym typeface="Roboto Slab"/>
              </a:rPr>
              <a:t>All are interconnected and one </a:t>
            </a:r>
            <a:r>
              <a:rPr lang="en" sz="1900">
                <a:solidFill>
                  <a:schemeClr val="dk1"/>
                </a:solidFill>
                <a:latin typeface="Roboto Slab"/>
                <a:ea typeface="Roboto Slab"/>
                <a:cs typeface="Roboto Slab"/>
                <a:sym typeface="Roboto Slab"/>
              </a:rPr>
              <a:t>substitutes</a:t>
            </a:r>
            <a:r>
              <a:rPr lang="en" sz="1900">
                <a:solidFill>
                  <a:schemeClr val="dk1"/>
                </a:solidFill>
                <a:latin typeface="Roboto Slab"/>
                <a:ea typeface="Roboto Slab"/>
                <a:cs typeface="Roboto Slab"/>
                <a:sym typeface="Roboto Slab"/>
              </a:rPr>
              <a:t> the other.</a:t>
            </a:r>
            <a:endParaRPr sz="1900">
              <a:solidFill>
                <a:schemeClr val="dk1"/>
              </a:solidFill>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Management Functions - </a:t>
            </a:r>
            <a:r>
              <a:rPr lang="en">
                <a:solidFill>
                  <a:srgbClr val="FF9900"/>
                </a:solidFill>
              </a:rPr>
              <a:t>Planning</a:t>
            </a:r>
            <a:endParaRPr/>
          </a:p>
        </p:txBody>
      </p:sp>
      <p:sp>
        <p:nvSpPr>
          <p:cNvPr id="113" name="Google Shape;113;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7"/>
          <p:cNvSpPr txBox="1"/>
          <p:nvPr>
            <p:ph idx="1" type="body"/>
          </p:nvPr>
        </p:nvSpPr>
        <p:spPr>
          <a:xfrm>
            <a:off x="387900" y="1290675"/>
            <a:ext cx="5593500" cy="343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 sz="1500">
                <a:latin typeface="Roboto Slab"/>
                <a:ea typeface="Roboto Slab"/>
                <a:cs typeface="Roboto Slab"/>
                <a:sym typeface="Roboto Slab"/>
              </a:rPr>
              <a:t>T</a:t>
            </a:r>
            <a:r>
              <a:rPr lang="en" sz="1500">
                <a:latin typeface="Roboto Slab"/>
                <a:ea typeface="Roboto Slab"/>
                <a:cs typeface="Roboto Slab"/>
                <a:sym typeface="Roboto Slab"/>
              </a:rPr>
              <a:t>he process of </a:t>
            </a:r>
            <a:r>
              <a:rPr lang="en" sz="1500">
                <a:solidFill>
                  <a:srgbClr val="FF9900"/>
                </a:solidFill>
                <a:latin typeface="Roboto Slab"/>
                <a:ea typeface="Roboto Slab"/>
                <a:cs typeface="Roboto Slab"/>
                <a:sym typeface="Roboto Slab"/>
              </a:rPr>
              <a:t>setting objectives</a:t>
            </a:r>
            <a:r>
              <a:rPr lang="en" sz="1500">
                <a:latin typeface="Roboto Slab"/>
                <a:ea typeface="Roboto Slab"/>
                <a:cs typeface="Roboto Slab"/>
                <a:sym typeface="Roboto Slab"/>
              </a:rPr>
              <a:t> and determining in advance exactly </a:t>
            </a:r>
            <a:r>
              <a:rPr lang="en" sz="1500">
                <a:solidFill>
                  <a:srgbClr val="FF9900"/>
                </a:solidFill>
                <a:latin typeface="Roboto Slab"/>
                <a:ea typeface="Roboto Slab"/>
                <a:cs typeface="Roboto Slab"/>
                <a:sym typeface="Roboto Slab"/>
              </a:rPr>
              <a:t>how the objectives will be set and met </a:t>
            </a:r>
            <a:r>
              <a:rPr lang="en" sz="1500">
                <a:latin typeface="Roboto Slab"/>
                <a:ea typeface="Roboto Slab"/>
                <a:cs typeface="Roboto Slab"/>
                <a:sym typeface="Roboto Slab"/>
              </a:rPr>
              <a:t>(Jargon, n.d).</a:t>
            </a:r>
            <a:r>
              <a:rPr lang="en" sz="1500">
                <a:solidFill>
                  <a:srgbClr val="FF9900"/>
                </a:solidFill>
                <a:latin typeface="Roboto Slab"/>
                <a:ea typeface="Roboto Slab"/>
                <a:cs typeface="Roboto Slab"/>
                <a:sym typeface="Roboto Slab"/>
              </a:rPr>
              <a:t> </a:t>
            </a:r>
            <a:endParaRPr sz="1500">
              <a:solidFill>
                <a:srgbClr val="FF9900"/>
              </a:solidFill>
              <a:latin typeface="Roboto Slab"/>
              <a:ea typeface="Roboto Slab"/>
              <a:cs typeface="Roboto Slab"/>
              <a:sym typeface="Roboto Slab"/>
            </a:endParaRPr>
          </a:p>
          <a:p>
            <a:pPr indent="0" lvl="0" marL="0" rtl="0" algn="l">
              <a:lnSpc>
                <a:spcPct val="115000"/>
              </a:lnSpc>
              <a:spcBef>
                <a:spcPts val="1200"/>
              </a:spcBef>
              <a:spcAft>
                <a:spcPts val="0"/>
              </a:spcAft>
              <a:buSzPts val="770"/>
              <a:buNone/>
            </a:pPr>
            <a:r>
              <a:rPr lang="en" sz="1500">
                <a:latin typeface="Roboto Slab"/>
                <a:ea typeface="Roboto Slab"/>
                <a:cs typeface="Roboto Slab"/>
                <a:sym typeface="Roboto Slab"/>
              </a:rPr>
              <a:t>The first step in the management sector that clearly sets the short-term tasks and long-term objectives to be met throughout a particular time-frame of the company’s venture (</a:t>
            </a:r>
            <a:r>
              <a:rPr lang="en" sz="1500">
                <a:latin typeface="Roboto Slab"/>
                <a:ea typeface="Roboto Slab"/>
                <a:cs typeface="Roboto Slab"/>
                <a:sym typeface="Roboto Slab"/>
              </a:rPr>
              <a:t>iEduNote, 2018)</a:t>
            </a:r>
            <a:r>
              <a:rPr lang="en" sz="1500">
                <a:latin typeface="Roboto Slab"/>
                <a:ea typeface="Roboto Slab"/>
                <a:cs typeface="Roboto Slab"/>
                <a:sym typeface="Roboto Slab"/>
              </a:rPr>
              <a:t>.</a:t>
            </a:r>
            <a:endParaRPr sz="1500">
              <a:latin typeface="Roboto Slab"/>
              <a:ea typeface="Roboto Slab"/>
              <a:cs typeface="Roboto Slab"/>
              <a:sym typeface="Roboto Slab"/>
            </a:endParaRPr>
          </a:p>
          <a:p>
            <a:pPr indent="0" lvl="0" marL="0" rtl="0" algn="l">
              <a:lnSpc>
                <a:spcPct val="115000"/>
              </a:lnSpc>
              <a:spcBef>
                <a:spcPts val="1200"/>
              </a:spcBef>
              <a:spcAft>
                <a:spcPts val="0"/>
              </a:spcAft>
              <a:buSzPts val="770"/>
              <a:buNone/>
            </a:pPr>
            <a:r>
              <a:rPr lang="en" sz="1500">
                <a:latin typeface="Roboto Slab"/>
                <a:ea typeface="Roboto Slab"/>
                <a:cs typeface="Roboto Slab"/>
                <a:sym typeface="Roboto Slab"/>
              </a:rPr>
              <a:t>Decision makers and stakeholders must assess and evaluate the threats and opportunities in involving in any activity in the market.</a:t>
            </a:r>
            <a:endParaRPr sz="1500">
              <a:latin typeface="Roboto Slab"/>
              <a:ea typeface="Roboto Slab"/>
              <a:cs typeface="Roboto Slab"/>
              <a:sym typeface="Roboto Slab"/>
            </a:endParaRPr>
          </a:p>
          <a:p>
            <a:pPr indent="0" lvl="0" marL="0" rtl="0" algn="l">
              <a:lnSpc>
                <a:spcPct val="115000"/>
              </a:lnSpc>
              <a:spcBef>
                <a:spcPts val="1200"/>
              </a:spcBef>
              <a:spcAft>
                <a:spcPts val="1200"/>
              </a:spcAft>
              <a:buSzPts val="770"/>
              <a:buNone/>
            </a:pPr>
            <a:r>
              <a:rPr lang="en" sz="1500">
                <a:latin typeface="Roboto Slab"/>
                <a:ea typeface="Roboto Slab"/>
                <a:cs typeface="Roboto Slab"/>
                <a:sym typeface="Roboto Slab"/>
              </a:rPr>
              <a:t>Includes potential impacts to the company and analysing the capacity to cope with any potential setbacks.</a:t>
            </a:r>
            <a:endParaRPr sz="1500">
              <a:latin typeface="Roboto Slab"/>
              <a:ea typeface="Roboto Slab"/>
              <a:cs typeface="Roboto Slab"/>
              <a:sym typeface="Roboto Slab"/>
            </a:endParaRPr>
          </a:p>
        </p:txBody>
      </p:sp>
      <p:pic>
        <p:nvPicPr>
          <p:cNvPr id="115" name="Google Shape;115;p17"/>
          <p:cNvPicPr preferRelativeResize="0"/>
          <p:nvPr/>
        </p:nvPicPr>
        <p:blipFill>
          <a:blip r:embed="rId3">
            <a:alphaModFix/>
          </a:blip>
          <a:stretch>
            <a:fillRect/>
          </a:stretch>
        </p:blipFill>
        <p:spPr>
          <a:xfrm>
            <a:off x="5981400" y="1489825"/>
            <a:ext cx="2774700" cy="2719200"/>
          </a:xfrm>
          <a:prstGeom prst="roundRect">
            <a:avLst>
              <a:gd fmla="val 16667" name="adj"/>
            </a:avLst>
          </a:prstGeom>
          <a:noFill/>
          <a:ln>
            <a:noFill/>
          </a:ln>
        </p:spPr>
      </p:pic>
      <p:sp>
        <p:nvSpPr>
          <p:cNvPr id="116" name="Google Shape;116;p17"/>
          <p:cNvSpPr txBox="1"/>
          <p:nvPr/>
        </p:nvSpPr>
        <p:spPr>
          <a:xfrm>
            <a:off x="6467250" y="4209025"/>
            <a:ext cx="1803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1"/>
                </a:solidFill>
                <a:latin typeface="Roboto Slab"/>
                <a:ea typeface="Roboto Slab"/>
                <a:cs typeface="Roboto Slab"/>
                <a:sym typeface="Roboto Slab"/>
              </a:rPr>
              <a:t>Business Jargon, (n.d.)</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Planning -</a:t>
            </a:r>
            <a:r>
              <a:rPr lang="en">
                <a:solidFill>
                  <a:srgbClr val="FF9900"/>
                </a:solidFill>
              </a:rPr>
              <a:t> Example | SWOT Analysis</a:t>
            </a:r>
            <a:endParaRPr/>
          </a:p>
        </p:txBody>
      </p:sp>
      <p:sp>
        <p:nvSpPr>
          <p:cNvPr id="122" name="Google Shape;12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18"/>
          <p:cNvSpPr txBox="1"/>
          <p:nvPr>
            <p:ph idx="2" type="body"/>
          </p:nvPr>
        </p:nvSpPr>
        <p:spPr>
          <a:xfrm>
            <a:off x="387900" y="2220950"/>
            <a:ext cx="5044500" cy="2413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latin typeface="Roboto Slab"/>
                <a:ea typeface="Roboto Slab"/>
                <a:cs typeface="Roboto Slab"/>
                <a:sym typeface="Roboto Slab"/>
              </a:rPr>
              <a:t>Used by DMs and Stakeholders as if there is any risk, they will no longer hold shares and extract any investments, potentially leading to economic collapse.</a:t>
            </a:r>
            <a:endParaRPr sz="1500">
              <a:latin typeface="Roboto Slab"/>
              <a:ea typeface="Roboto Slab"/>
              <a:cs typeface="Roboto Slab"/>
              <a:sym typeface="Roboto Slab"/>
            </a:endParaRPr>
          </a:p>
          <a:p>
            <a:pPr indent="0" lvl="0" marL="0" rtl="0" algn="l">
              <a:lnSpc>
                <a:spcPct val="115000"/>
              </a:lnSpc>
              <a:spcBef>
                <a:spcPts val="1200"/>
              </a:spcBef>
              <a:spcAft>
                <a:spcPts val="1200"/>
              </a:spcAft>
              <a:buNone/>
            </a:pPr>
            <a:r>
              <a:rPr lang="en" sz="1500">
                <a:latin typeface="Roboto Slab"/>
                <a:ea typeface="Roboto Slab"/>
                <a:cs typeface="Roboto Slab"/>
                <a:sym typeface="Roboto Slab"/>
              </a:rPr>
              <a:t>Stakeholders with a high interest and power will need to work closely and assess the market to see whether any activity is required for betterment of the company. </a:t>
            </a:r>
            <a:endParaRPr sz="1500">
              <a:latin typeface="Roboto Slab"/>
              <a:ea typeface="Roboto Slab"/>
              <a:cs typeface="Roboto Slab"/>
              <a:sym typeface="Roboto Slab"/>
            </a:endParaRPr>
          </a:p>
        </p:txBody>
      </p:sp>
      <p:sp>
        <p:nvSpPr>
          <p:cNvPr id="124" name="Google Shape;124;p18"/>
          <p:cNvSpPr txBox="1"/>
          <p:nvPr/>
        </p:nvSpPr>
        <p:spPr>
          <a:xfrm>
            <a:off x="387900" y="1330563"/>
            <a:ext cx="80430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500">
                <a:solidFill>
                  <a:schemeClr val="dk1"/>
                </a:solidFill>
                <a:latin typeface="Roboto Slab"/>
                <a:ea typeface="Roboto Slab"/>
                <a:cs typeface="Roboto Slab"/>
                <a:sym typeface="Roboto Slab"/>
              </a:rPr>
              <a:t>A </a:t>
            </a:r>
            <a:r>
              <a:rPr lang="en" sz="1500">
                <a:solidFill>
                  <a:srgbClr val="FF9900"/>
                </a:solidFill>
                <a:latin typeface="Roboto Slab"/>
                <a:ea typeface="Roboto Slab"/>
                <a:cs typeface="Roboto Slab"/>
                <a:sym typeface="Roboto Slab"/>
              </a:rPr>
              <a:t>strategic planning technique</a:t>
            </a:r>
            <a:r>
              <a:rPr lang="en" sz="1500">
                <a:solidFill>
                  <a:schemeClr val="dk1"/>
                </a:solidFill>
                <a:latin typeface="Roboto Slab"/>
                <a:ea typeface="Roboto Slab"/>
                <a:cs typeface="Roboto Slab"/>
                <a:sym typeface="Roboto Slab"/>
              </a:rPr>
              <a:t> that is used to help organisations to identify the </a:t>
            </a:r>
            <a:r>
              <a:rPr lang="en" sz="1500">
                <a:solidFill>
                  <a:srgbClr val="FF9900"/>
                </a:solidFill>
                <a:latin typeface="Roboto Slab"/>
                <a:ea typeface="Roboto Slab"/>
                <a:cs typeface="Roboto Slab"/>
                <a:sym typeface="Roboto Slab"/>
              </a:rPr>
              <a:t>internal Strength and Weaknesses</a:t>
            </a:r>
            <a:r>
              <a:rPr lang="en" sz="1500">
                <a:solidFill>
                  <a:schemeClr val="dk1"/>
                </a:solidFill>
                <a:latin typeface="Roboto Slab"/>
                <a:ea typeface="Roboto Slab"/>
                <a:cs typeface="Roboto Slab"/>
                <a:sym typeface="Roboto Slab"/>
              </a:rPr>
              <a:t> and the </a:t>
            </a:r>
            <a:r>
              <a:rPr lang="en" sz="1500">
                <a:solidFill>
                  <a:srgbClr val="FF9900"/>
                </a:solidFill>
                <a:latin typeface="Roboto Slab"/>
                <a:ea typeface="Roboto Slab"/>
                <a:cs typeface="Roboto Slab"/>
                <a:sym typeface="Roboto Slab"/>
              </a:rPr>
              <a:t>external Opportunities and Threats</a:t>
            </a:r>
            <a:r>
              <a:rPr lang="en" sz="1500">
                <a:solidFill>
                  <a:schemeClr val="dk1"/>
                </a:solidFill>
                <a:latin typeface="Roboto Slab"/>
                <a:ea typeface="Roboto Slab"/>
                <a:cs typeface="Roboto Slab"/>
                <a:sym typeface="Roboto Slab"/>
              </a:rPr>
              <a:t>, during the project planning process (Shaw, 2017).</a:t>
            </a:r>
            <a:endParaRPr>
              <a:latin typeface="Roboto"/>
              <a:ea typeface="Roboto"/>
              <a:cs typeface="Roboto"/>
              <a:sym typeface="Roboto"/>
            </a:endParaRPr>
          </a:p>
        </p:txBody>
      </p:sp>
      <p:pic>
        <p:nvPicPr>
          <p:cNvPr id="125" name="Google Shape;125;p18"/>
          <p:cNvPicPr preferRelativeResize="0"/>
          <p:nvPr/>
        </p:nvPicPr>
        <p:blipFill rotWithShape="1">
          <a:blip r:embed="rId3">
            <a:alphaModFix/>
          </a:blip>
          <a:srcRect b="5280" l="2010" r="6196" t="17636"/>
          <a:stretch/>
        </p:blipFill>
        <p:spPr>
          <a:xfrm>
            <a:off x="5432400" y="2366600"/>
            <a:ext cx="3336600" cy="1576200"/>
          </a:xfrm>
          <a:prstGeom prst="roundRect">
            <a:avLst>
              <a:gd fmla="val 16667" name="adj"/>
            </a:avLst>
          </a:prstGeom>
          <a:noFill/>
          <a:ln>
            <a:noFill/>
          </a:ln>
        </p:spPr>
      </p:pic>
      <p:sp>
        <p:nvSpPr>
          <p:cNvPr id="126" name="Google Shape;126;p18"/>
          <p:cNvSpPr txBox="1"/>
          <p:nvPr/>
        </p:nvSpPr>
        <p:spPr>
          <a:xfrm>
            <a:off x="6576750" y="3942800"/>
            <a:ext cx="1047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Roboto Slab"/>
                <a:ea typeface="Roboto Slab"/>
                <a:cs typeface="Roboto Slab"/>
                <a:sym typeface="Roboto Slab"/>
              </a:rPr>
              <a:t>Parker, 2021</a:t>
            </a:r>
            <a:endParaRPr sz="1100">
              <a:solidFill>
                <a:schemeClr val="dk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Management Functions - </a:t>
            </a:r>
            <a:r>
              <a:rPr lang="en">
                <a:solidFill>
                  <a:srgbClr val="FF9900"/>
                </a:solidFill>
              </a:rPr>
              <a:t>Organising</a:t>
            </a:r>
            <a:endParaRPr/>
          </a:p>
        </p:txBody>
      </p:sp>
      <p:sp>
        <p:nvSpPr>
          <p:cNvPr id="132" name="Google Shape;132;p19"/>
          <p:cNvSpPr txBox="1"/>
          <p:nvPr>
            <p:ph idx="1" type="body"/>
          </p:nvPr>
        </p:nvSpPr>
        <p:spPr>
          <a:xfrm>
            <a:off x="387900" y="1283825"/>
            <a:ext cx="8539500" cy="159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Slab"/>
                <a:ea typeface="Roboto Slab"/>
                <a:cs typeface="Roboto Slab"/>
                <a:sym typeface="Roboto Slab"/>
              </a:rPr>
              <a:t>The management function that involves </a:t>
            </a:r>
            <a:r>
              <a:rPr lang="en" sz="1500">
                <a:solidFill>
                  <a:srgbClr val="FF9900"/>
                </a:solidFill>
                <a:latin typeface="Roboto Slab"/>
                <a:ea typeface="Roboto Slab"/>
                <a:cs typeface="Roboto Slab"/>
                <a:sym typeface="Roboto Slab"/>
              </a:rPr>
              <a:t>developing</a:t>
            </a:r>
            <a:r>
              <a:rPr lang="en" sz="1500">
                <a:latin typeface="Roboto Slab"/>
                <a:ea typeface="Roboto Slab"/>
                <a:cs typeface="Roboto Slab"/>
                <a:sym typeface="Roboto Slab"/>
              </a:rPr>
              <a:t> a structure and</a:t>
            </a:r>
            <a:r>
              <a:rPr lang="en" sz="1500">
                <a:solidFill>
                  <a:srgbClr val="FF9900"/>
                </a:solidFill>
                <a:latin typeface="Roboto Slab"/>
                <a:ea typeface="Roboto Slab"/>
                <a:cs typeface="Roboto Slab"/>
                <a:sym typeface="Roboto Slab"/>
              </a:rPr>
              <a:t> allocating </a:t>
            </a:r>
            <a:r>
              <a:rPr lang="en" sz="1500">
                <a:solidFill>
                  <a:srgbClr val="FF9900"/>
                </a:solidFill>
                <a:latin typeface="Roboto Slab"/>
                <a:ea typeface="Roboto Slab"/>
                <a:cs typeface="Roboto Slab"/>
                <a:sym typeface="Roboto Slab"/>
              </a:rPr>
              <a:t>the</a:t>
            </a:r>
            <a:r>
              <a:rPr lang="en" sz="1500">
                <a:solidFill>
                  <a:srgbClr val="FF9900"/>
                </a:solidFill>
                <a:latin typeface="Roboto Slab"/>
                <a:ea typeface="Roboto Slab"/>
                <a:cs typeface="Roboto Slab"/>
                <a:sym typeface="Roboto Slab"/>
              </a:rPr>
              <a:t> human resources</a:t>
            </a:r>
            <a:r>
              <a:rPr lang="en" sz="1500">
                <a:latin typeface="Roboto Slab"/>
                <a:ea typeface="Roboto Slab"/>
                <a:cs typeface="Roboto Slab"/>
                <a:sym typeface="Roboto Slab"/>
              </a:rPr>
              <a:t> with an aim to </a:t>
            </a:r>
            <a:r>
              <a:rPr lang="en" sz="1500">
                <a:solidFill>
                  <a:srgbClr val="FF9900"/>
                </a:solidFill>
                <a:latin typeface="Roboto Slab"/>
                <a:ea typeface="Roboto Slab"/>
                <a:cs typeface="Roboto Slab"/>
                <a:sym typeface="Roboto Slab"/>
              </a:rPr>
              <a:t>accomplish the </a:t>
            </a:r>
            <a:r>
              <a:rPr lang="en" sz="1500">
                <a:solidFill>
                  <a:srgbClr val="FF9900"/>
                </a:solidFill>
                <a:latin typeface="Roboto Slab"/>
                <a:ea typeface="Roboto Slab"/>
                <a:cs typeface="Roboto Slab"/>
                <a:sym typeface="Roboto Slab"/>
              </a:rPr>
              <a:t>responsibilities</a:t>
            </a:r>
            <a:r>
              <a:rPr lang="en" sz="1500">
                <a:latin typeface="Roboto Slab"/>
                <a:ea typeface="Roboto Slab"/>
                <a:cs typeface="Roboto Slab"/>
                <a:sym typeface="Roboto Slab"/>
              </a:rPr>
              <a:t> </a:t>
            </a:r>
            <a:r>
              <a:rPr lang="en" sz="1500">
                <a:latin typeface="Roboto Slab"/>
                <a:ea typeface="Roboto Slab"/>
                <a:cs typeface="Roboto Slab"/>
                <a:sym typeface="Roboto Slab"/>
              </a:rPr>
              <a:t>previously</a:t>
            </a:r>
            <a:r>
              <a:rPr lang="en" sz="1500">
                <a:latin typeface="Roboto Slab"/>
                <a:ea typeface="Roboto Slab"/>
                <a:cs typeface="Roboto Slab"/>
                <a:sym typeface="Roboto Slab"/>
              </a:rPr>
              <a:t> defined (</a:t>
            </a:r>
            <a:r>
              <a:rPr lang="en" sz="1500">
                <a:latin typeface="Roboto Slab"/>
                <a:ea typeface="Roboto Slab"/>
                <a:cs typeface="Roboto Slab"/>
                <a:sym typeface="Roboto Slab"/>
              </a:rPr>
              <a:t>Umn.edu, 2015)</a:t>
            </a:r>
            <a:r>
              <a:rPr lang="en" sz="1500">
                <a:latin typeface="Roboto Slab"/>
                <a:ea typeface="Roboto Slab"/>
                <a:cs typeface="Roboto Slab"/>
                <a:sym typeface="Roboto Slab"/>
              </a:rPr>
              <a:t>.</a:t>
            </a:r>
            <a:endParaRPr sz="1500">
              <a:latin typeface="Roboto Slab"/>
              <a:ea typeface="Roboto Slab"/>
              <a:cs typeface="Roboto Slab"/>
              <a:sym typeface="Roboto Slab"/>
            </a:endParaRPr>
          </a:p>
          <a:p>
            <a:pPr indent="0" lvl="0" marL="0" rtl="0" algn="l">
              <a:lnSpc>
                <a:spcPct val="115000"/>
              </a:lnSpc>
              <a:spcBef>
                <a:spcPts val="1000"/>
              </a:spcBef>
              <a:spcAft>
                <a:spcPts val="0"/>
              </a:spcAft>
              <a:buNone/>
            </a:pPr>
            <a:r>
              <a:rPr lang="en" sz="1500">
                <a:latin typeface="Roboto Slab"/>
                <a:ea typeface="Roboto Slab"/>
                <a:cs typeface="Roboto Slab"/>
                <a:sym typeface="Roboto Slab"/>
              </a:rPr>
              <a:t>Organising comes post the planning function, meaning that they are very closely interrelated with each other, exchanging many similar characteristics, all vital for a business success.</a:t>
            </a:r>
            <a:endParaRPr b="1" sz="1500">
              <a:latin typeface="Roboto Slab"/>
              <a:ea typeface="Roboto Slab"/>
              <a:cs typeface="Roboto Slab"/>
              <a:sym typeface="Roboto Slab"/>
            </a:endParaRPr>
          </a:p>
        </p:txBody>
      </p:sp>
      <p:sp>
        <p:nvSpPr>
          <p:cNvPr id="133" name="Google Shape;133;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9"/>
          <p:cNvSpPr txBox="1"/>
          <p:nvPr/>
        </p:nvSpPr>
        <p:spPr>
          <a:xfrm>
            <a:off x="387900" y="3102225"/>
            <a:ext cx="8432400" cy="134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Roboto Slab"/>
                <a:ea typeface="Roboto Slab"/>
                <a:cs typeface="Roboto Slab"/>
                <a:sym typeface="Roboto Slab"/>
              </a:rPr>
              <a:t>Responsibilities </a:t>
            </a:r>
            <a:r>
              <a:rPr lang="en" sz="1500">
                <a:solidFill>
                  <a:schemeClr val="dk1"/>
                </a:solidFill>
                <a:latin typeface="Roboto Slab"/>
                <a:ea typeface="Roboto Slab"/>
                <a:cs typeface="Roboto Slab"/>
                <a:sym typeface="Roboto Slab"/>
              </a:rPr>
              <a:t>(Importance of organising function, n.d)</a:t>
            </a:r>
            <a:endParaRPr sz="1500">
              <a:solidFill>
                <a:schemeClr val="dk1"/>
              </a:solidFill>
              <a:latin typeface="Roboto Slab"/>
              <a:ea typeface="Roboto Slab"/>
              <a:cs typeface="Roboto Slab"/>
              <a:sym typeface="Roboto Slab"/>
            </a:endParaRPr>
          </a:p>
          <a:p>
            <a:pPr indent="-323850" lvl="0" marL="457200" rtl="0" algn="l">
              <a:lnSpc>
                <a:spcPct val="115000"/>
              </a:lnSpc>
              <a:spcBef>
                <a:spcPts val="1000"/>
              </a:spcBef>
              <a:spcAft>
                <a:spcPts val="0"/>
              </a:spcAft>
              <a:buClr>
                <a:schemeClr val="dk1"/>
              </a:buClr>
              <a:buSzPts val="1500"/>
              <a:buFont typeface="Roboto Slab"/>
              <a:buAutoNum type="arabicPeriod"/>
            </a:pPr>
            <a:r>
              <a:rPr lang="en" sz="1500">
                <a:solidFill>
                  <a:schemeClr val="dk1"/>
                </a:solidFill>
                <a:latin typeface="Roboto Slab"/>
                <a:ea typeface="Roboto Slab"/>
                <a:cs typeface="Roboto Slab"/>
                <a:sym typeface="Roboto Slab"/>
              </a:rPr>
              <a:t>How to design solutions about the tasks of jobs, including how to carry them out</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AutoNum type="arabicPeriod"/>
            </a:pPr>
            <a:r>
              <a:rPr lang="en" sz="1500">
                <a:solidFill>
                  <a:schemeClr val="dk1"/>
                </a:solidFill>
                <a:latin typeface="Roboto Slab"/>
                <a:ea typeface="Roboto Slab"/>
                <a:cs typeface="Roboto Slab"/>
                <a:sym typeface="Roboto Slab"/>
              </a:rPr>
              <a:t>How to allocate tasks into groups of departments, also known as departemezation</a:t>
            </a:r>
            <a:endParaRPr sz="1500">
              <a:solidFill>
                <a:schemeClr val="dk1"/>
              </a:solidFill>
              <a:latin typeface="Roboto Slab"/>
              <a:ea typeface="Roboto Slab"/>
              <a:cs typeface="Roboto Slab"/>
              <a:sym typeface="Roboto Slab"/>
            </a:endParaRPr>
          </a:p>
          <a:p>
            <a:pPr indent="-323850" lvl="0" marL="457200" rtl="0" algn="l">
              <a:lnSpc>
                <a:spcPct val="115000"/>
              </a:lnSpc>
              <a:spcBef>
                <a:spcPts val="0"/>
              </a:spcBef>
              <a:spcAft>
                <a:spcPts val="0"/>
              </a:spcAft>
              <a:buClr>
                <a:schemeClr val="dk1"/>
              </a:buClr>
              <a:buSzPts val="1500"/>
              <a:buFont typeface="Roboto Slab"/>
              <a:buAutoNum type="arabicPeriod"/>
            </a:pPr>
            <a:r>
              <a:rPr lang="en" sz="1500">
                <a:solidFill>
                  <a:schemeClr val="dk1"/>
                </a:solidFill>
                <a:latin typeface="Roboto Slab"/>
                <a:ea typeface="Roboto Slab"/>
                <a:cs typeface="Roboto Slab"/>
                <a:sym typeface="Roboto Slab"/>
              </a:rPr>
              <a:t>How to design individual jobs to use the maximum available human resources</a:t>
            </a:r>
            <a:endParaRPr sz="1700">
              <a:latin typeface="Roboto"/>
              <a:ea typeface="Roboto"/>
              <a:cs typeface="Roboto"/>
              <a:sym typeface="Roboto"/>
            </a:endParaRPr>
          </a:p>
        </p:txBody>
      </p:sp>
      <p:cxnSp>
        <p:nvCxnSpPr>
          <p:cNvPr id="135" name="Google Shape;135;p19"/>
          <p:cNvCxnSpPr/>
          <p:nvPr/>
        </p:nvCxnSpPr>
        <p:spPr>
          <a:xfrm>
            <a:off x="484725" y="3002850"/>
            <a:ext cx="8098800" cy="375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000"/>
              <a:t>Organising</a:t>
            </a:r>
            <a:r>
              <a:rPr lang="en" sz="3000"/>
              <a:t> -</a:t>
            </a:r>
            <a:r>
              <a:rPr lang="en" sz="3000">
                <a:solidFill>
                  <a:srgbClr val="FF9900"/>
                </a:solidFill>
              </a:rPr>
              <a:t> Example | Hierarchical Structure</a:t>
            </a:r>
            <a:endParaRPr sz="3000"/>
          </a:p>
        </p:txBody>
      </p:sp>
      <p:sp>
        <p:nvSpPr>
          <p:cNvPr id="141" name="Google Shape;14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rotWithShape="1">
          <a:blip r:embed="rId3">
            <a:alphaModFix/>
          </a:blip>
          <a:srcRect b="16486" l="24692" r="14096" t="18552"/>
          <a:stretch/>
        </p:blipFill>
        <p:spPr>
          <a:xfrm rot="5400000">
            <a:off x="874725" y="826200"/>
            <a:ext cx="1947900" cy="2922000"/>
          </a:xfrm>
          <a:prstGeom prst="roundRect">
            <a:avLst>
              <a:gd fmla="val 16667" name="adj"/>
            </a:avLst>
          </a:prstGeom>
          <a:noFill/>
          <a:ln>
            <a:noFill/>
          </a:ln>
        </p:spPr>
      </p:pic>
      <p:sp>
        <p:nvSpPr>
          <p:cNvPr id="143" name="Google Shape;143;p20"/>
          <p:cNvSpPr txBox="1"/>
          <p:nvPr/>
        </p:nvSpPr>
        <p:spPr>
          <a:xfrm>
            <a:off x="3309675" y="1313250"/>
            <a:ext cx="1840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9900"/>
                </a:solidFill>
                <a:latin typeface="Roboto Slab"/>
                <a:ea typeface="Roboto Slab"/>
                <a:cs typeface="Roboto Slab"/>
                <a:sym typeface="Roboto Slab"/>
              </a:rPr>
              <a:t>Flat</a:t>
            </a:r>
            <a:r>
              <a:rPr b="1" lang="en" sz="1500">
                <a:solidFill>
                  <a:schemeClr val="dk1"/>
                </a:solidFill>
                <a:latin typeface="Roboto Slab"/>
                <a:ea typeface="Roboto Slab"/>
                <a:cs typeface="Roboto Slab"/>
                <a:sym typeface="Roboto Slab"/>
              </a:rPr>
              <a:t> </a:t>
            </a:r>
            <a:r>
              <a:rPr b="1" lang="en" sz="1500">
                <a:solidFill>
                  <a:schemeClr val="dk1"/>
                </a:solidFill>
                <a:latin typeface="Roboto Slab"/>
                <a:ea typeface="Roboto Slab"/>
                <a:cs typeface="Roboto Slab"/>
                <a:sym typeface="Roboto Slab"/>
              </a:rPr>
              <a:t>hierarchical structure | </a:t>
            </a:r>
            <a:r>
              <a:rPr b="1" lang="en" sz="1500">
                <a:solidFill>
                  <a:srgbClr val="FF9900"/>
                </a:solidFill>
                <a:latin typeface="Roboto Slab"/>
                <a:ea typeface="Roboto Slab"/>
                <a:cs typeface="Roboto Slab"/>
                <a:sym typeface="Roboto Slab"/>
              </a:rPr>
              <a:t>Google</a:t>
            </a:r>
            <a:endParaRPr b="1" sz="1500">
              <a:solidFill>
                <a:srgbClr val="FF9900"/>
              </a:solidFill>
              <a:latin typeface="Roboto Slab"/>
              <a:ea typeface="Roboto Slab"/>
              <a:cs typeface="Roboto Slab"/>
              <a:sym typeface="Roboto Slab"/>
            </a:endParaRPr>
          </a:p>
        </p:txBody>
      </p:sp>
      <p:pic>
        <p:nvPicPr>
          <p:cNvPr id="144" name="Google Shape;144;p20"/>
          <p:cNvPicPr preferRelativeResize="0"/>
          <p:nvPr/>
        </p:nvPicPr>
        <p:blipFill>
          <a:blip r:embed="rId4">
            <a:alphaModFix/>
          </a:blip>
          <a:stretch>
            <a:fillRect/>
          </a:stretch>
        </p:blipFill>
        <p:spPr>
          <a:xfrm>
            <a:off x="387900" y="3344425"/>
            <a:ext cx="5247600" cy="1712400"/>
          </a:xfrm>
          <a:prstGeom prst="roundRect">
            <a:avLst>
              <a:gd fmla="val 16667" name="adj"/>
            </a:avLst>
          </a:prstGeom>
          <a:noFill/>
          <a:ln>
            <a:noFill/>
          </a:ln>
        </p:spPr>
      </p:pic>
      <p:sp>
        <p:nvSpPr>
          <p:cNvPr id="145" name="Google Shape;145;p20"/>
          <p:cNvSpPr txBox="1"/>
          <p:nvPr/>
        </p:nvSpPr>
        <p:spPr>
          <a:xfrm>
            <a:off x="5635500" y="4410325"/>
            <a:ext cx="211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9900"/>
                </a:solidFill>
                <a:latin typeface="Roboto Slab"/>
                <a:ea typeface="Roboto Slab"/>
                <a:cs typeface="Roboto Slab"/>
                <a:sym typeface="Roboto Slab"/>
              </a:rPr>
              <a:t>Vertical</a:t>
            </a:r>
            <a:r>
              <a:rPr b="1" lang="en" sz="1500">
                <a:solidFill>
                  <a:schemeClr val="dk1"/>
                </a:solidFill>
                <a:latin typeface="Roboto Slab"/>
                <a:ea typeface="Roboto Slab"/>
                <a:cs typeface="Roboto Slab"/>
                <a:sym typeface="Roboto Slab"/>
              </a:rPr>
              <a:t> hierarchical </a:t>
            </a:r>
            <a:r>
              <a:rPr b="1" lang="en" sz="1500">
                <a:solidFill>
                  <a:schemeClr val="dk1"/>
                </a:solidFill>
                <a:latin typeface="Roboto Slab"/>
                <a:ea typeface="Roboto Slab"/>
                <a:cs typeface="Roboto Slab"/>
                <a:sym typeface="Roboto Slab"/>
              </a:rPr>
              <a:t>structure | </a:t>
            </a:r>
            <a:r>
              <a:rPr b="1" lang="en" sz="1500">
                <a:solidFill>
                  <a:srgbClr val="FF9900"/>
                </a:solidFill>
                <a:latin typeface="Roboto Slab"/>
                <a:ea typeface="Roboto Slab"/>
                <a:cs typeface="Roboto Slab"/>
                <a:sym typeface="Roboto Slab"/>
              </a:rPr>
              <a:t>Tesco</a:t>
            </a:r>
            <a:endParaRPr b="1" sz="1500">
              <a:solidFill>
                <a:srgbClr val="FF9900"/>
              </a:solidFill>
              <a:latin typeface="Roboto Slab"/>
              <a:ea typeface="Roboto Slab"/>
              <a:cs typeface="Roboto Slab"/>
              <a:sym typeface="Roboto Slab"/>
            </a:endParaRPr>
          </a:p>
        </p:txBody>
      </p:sp>
      <p:sp>
        <p:nvSpPr>
          <p:cNvPr id="146" name="Google Shape;146;p20"/>
          <p:cNvSpPr txBox="1"/>
          <p:nvPr/>
        </p:nvSpPr>
        <p:spPr>
          <a:xfrm>
            <a:off x="4228950" y="2147325"/>
            <a:ext cx="47175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Roboto Slab"/>
                <a:ea typeface="Roboto Slab"/>
                <a:cs typeface="Roboto Slab"/>
                <a:sym typeface="Roboto Slab"/>
              </a:rPr>
              <a:t>More layers/departements → larger the chain of command → great possibility for mistakes</a:t>
            </a:r>
            <a:endParaRPr sz="1500">
              <a:solidFill>
                <a:schemeClr val="dk1"/>
              </a:solidFill>
              <a:latin typeface="Roboto Slab"/>
              <a:ea typeface="Roboto Slab"/>
              <a:cs typeface="Roboto Slab"/>
              <a:sym typeface="Roboto Slab"/>
            </a:endParaRPr>
          </a:p>
        </p:txBody>
      </p:sp>
      <p:sp>
        <p:nvSpPr>
          <p:cNvPr id="147" name="Google Shape;147;p20"/>
          <p:cNvSpPr/>
          <p:nvPr/>
        </p:nvSpPr>
        <p:spPr>
          <a:xfrm>
            <a:off x="4266900" y="2164575"/>
            <a:ext cx="4489200" cy="6465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48" name="Google Shape;148;p20"/>
          <p:cNvSpPr/>
          <p:nvPr/>
        </p:nvSpPr>
        <p:spPr>
          <a:xfrm>
            <a:off x="5768400" y="3261150"/>
            <a:ext cx="2987700" cy="1081200"/>
          </a:xfrm>
          <a:prstGeom prst="roundRect">
            <a:avLst>
              <a:gd fmla="val 16667"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oboto Slab"/>
                <a:ea typeface="Roboto Slab"/>
                <a:cs typeface="Roboto Slab"/>
                <a:sym typeface="Roboto Slab"/>
              </a:rPr>
              <a:t>When communicating messages the tasks be clearly defined or wrongdoing might exist.</a:t>
            </a:r>
            <a:endParaRPr sz="1700"/>
          </a:p>
        </p:txBody>
      </p:sp>
      <p:cxnSp>
        <p:nvCxnSpPr>
          <p:cNvPr id="149" name="Google Shape;149;p20"/>
          <p:cNvCxnSpPr>
            <a:stCxn id="147" idx="2"/>
            <a:endCxn id="148" idx="0"/>
          </p:cNvCxnSpPr>
          <p:nvPr/>
        </p:nvCxnSpPr>
        <p:spPr>
          <a:xfrm>
            <a:off x="6511500" y="2811075"/>
            <a:ext cx="750900" cy="450000"/>
          </a:xfrm>
          <a:prstGeom prst="straightConnector1">
            <a:avLst/>
          </a:prstGeom>
          <a:noFill/>
          <a:ln cap="flat" cmpd="sng" w="9525">
            <a:solidFill>
              <a:srgbClr val="FF9900"/>
            </a:solidFill>
            <a:prstDash val="solid"/>
            <a:round/>
            <a:headEnd len="med" w="med" type="none"/>
            <a:tailEnd len="med" w="med" type="triangle"/>
          </a:ln>
        </p:spPr>
      </p:cxnSp>
      <p:sp>
        <p:nvSpPr>
          <p:cNvPr id="150" name="Google Shape;150;p20"/>
          <p:cNvSpPr txBox="1"/>
          <p:nvPr/>
        </p:nvSpPr>
        <p:spPr>
          <a:xfrm rot="-5400000">
            <a:off x="-477901" y="2087088"/>
            <a:ext cx="13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Cuofano, n.d</a:t>
            </a:r>
            <a:endParaRPr>
              <a:solidFill>
                <a:schemeClr val="dk1"/>
              </a:solidFill>
              <a:latin typeface="Roboto Slab"/>
              <a:ea typeface="Roboto Slab"/>
              <a:cs typeface="Roboto Slab"/>
              <a:sym typeface="Roboto Slab"/>
            </a:endParaRPr>
          </a:p>
        </p:txBody>
      </p:sp>
      <p:sp>
        <p:nvSpPr>
          <p:cNvPr id="151" name="Google Shape;151;p20"/>
          <p:cNvSpPr txBox="1"/>
          <p:nvPr/>
        </p:nvSpPr>
        <p:spPr>
          <a:xfrm rot="-5400000">
            <a:off x="-524100" y="3954325"/>
            <a:ext cx="14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Maloney, 2015</a:t>
            </a:r>
            <a:endParaRPr>
              <a:solidFill>
                <a:schemeClr val="dk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Management Functions - </a:t>
            </a:r>
            <a:r>
              <a:rPr lang="en">
                <a:solidFill>
                  <a:srgbClr val="FF9900"/>
                </a:solidFill>
              </a:rPr>
              <a:t>Leading</a:t>
            </a:r>
            <a:endParaRPr/>
          </a:p>
        </p:txBody>
      </p:sp>
      <p:pic>
        <p:nvPicPr>
          <p:cNvPr id="157" name="Google Shape;157;p21"/>
          <p:cNvPicPr preferRelativeResize="0"/>
          <p:nvPr/>
        </p:nvPicPr>
        <p:blipFill>
          <a:blip r:embed="rId3">
            <a:alphaModFix/>
          </a:blip>
          <a:stretch>
            <a:fillRect/>
          </a:stretch>
        </p:blipFill>
        <p:spPr>
          <a:xfrm>
            <a:off x="387900" y="2283225"/>
            <a:ext cx="2722200" cy="1814700"/>
          </a:xfrm>
          <a:prstGeom prst="roundRect">
            <a:avLst>
              <a:gd fmla="val 16667" name="adj"/>
            </a:avLst>
          </a:prstGeom>
          <a:noFill/>
          <a:ln>
            <a:noFill/>
          </a:ln>
        </p:spPr>
      </p:pic>
      <p:sp>
        <p:nvSpPr>
          <p:cNvPr id="158" name="Google Shape;158;p21"/>
          <p:cNvSpPr txBox="1"/>
          <p:nvPr>
            <p:ph idx="2" type="body"/>
          </p:nvPr>
        </p:nvSpPr>
        <p:spPr>
          <a:xfrm>
            <a:off x="387900" y="1328925"/>
            <a:ext cx="8368200" cy="1174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latin typeface="Roboto Slab"/>
                <a:ea typeface="Roboto Slab"/>
                <a:cs typeface="Roboto Slab"/>
                <a:sym typeface="Roboto Slab"/>
              </a:rPr>
              <a:t>Not only referring within the business environment, leading is the process of </a:t>
            </a:r>
            <a:r>
              <a:rPr lang="en" sz="1500">
                <a:solidFill>
                  <a:srgbClr val="FF9900"/>
                </a:solidFill>
                <a:latin typeface="Roboto Slab"/>
                <a:ea typeface="Roboto Slab"/>
                <a:cs typeface="Roboto Slab"/>
                <a:sym typeface="Roboto Slab"/>
              </a:rPr>
              <a:t>stimulating high performance</a:t>
            </a:r>
            <a:r>
              <a:rPr lang="en" sz="1500">
                <a:latin typeface="Roboto Slab"/>
                <a:ea typeface="Roboto Slab"/>
                <a:cs typeface="Roboto Slab"/>
                <a:sym typeface="Roboto Slab"/>
              </a:rPr>
              <a:t> by members of the organisation, else </a:t>
            </a:r>
            <a:r>
              <a:rPr lang="en" sz="1500">
                <a:solidFill>
                  <a:srgbClr val="FF9900"/>
                </a:solidFill>
                <a:latin typeface="Roboto Slab"/>
                <a:ea typeface="Roboto Slab"/>
                <a:cs typeface="Roboto Slab"/>
                <a:sym typeface="Roboto Slab"/>
              </a:rPr>
              <a:t>getting members </a:t>
            </a:r>
            <a:r>
              <a:rPr lang="en" sz="1500">
                <a:latin typeface="Roboto Slab"/>
                <a:ea typeface="Roboto Slab"/>
                <a:cs typeface="Roboto Slab"/>
                <a:sym typeface="Roboto Slab"/>
              </a:rPr>
              <a:t>that are part of the organisation </a:t>
            </a:r>
            <a:r>
              <a:rPr lang="en" sz="1500">
                <a:solidFill>
                  <a:srgbClr val="FF9900"/>
                </a:solidFill>
                <a:latin typeface="Roboto Slab"/>
                <a:ea typeface="Roboto Slab"/>
                <a:cs typeface="Roboto Slab"/>
                <a:sym typeface="Roboto Slab"/>
              </a:rPr>
              <a:t>onboard</a:t>
            </a:r>
            <a:r>
              <a:rPr lang="en" sz="1500">
                <a:latin typeface="Roboto Slab"/>
                <a:ea typeface="Roboto Slab"/>
                <a:cs typeface="Roboto Slab"/>
                <a:sym typeface="Roboto Slab"/>
              </a:rPr>
              <a:t> with the </a:t>
            </a:r>
            <a:r>
              <a:rPr lang="en" sz="1500">
                <a:solidFill>
                  <a:srgbClr val="FF9900"/>
                </a:solidFill>
                <a:latin typeface="Roboto Slab"/>
                <a:ea typeface="Roboto Slab"/>
                <a:cs typeface="Roboto Slab"/>
                <a:sym typeface="Roboto Slab"/>
              </a:rPr>
              <a:t>leader’s plan </a:t>
            </a:r>
            <a:r>
              <a:rPr lang="en" sz="1500">
                <a:latin typeface="Roboto Slab"/>
                <a:ea typeface="Roboto Slab"/>
                <a:cs typeface="Roboto Slab"/>
                <a:sym typeface="Roboto Slab"/>
              </a:rPr>
              <a:t>(</a:t>
            </a:r>
            <a:r>
              <a:rPr lang="en" sz="1500">
                <a:latin typeface="Roboto Slab"/>
                <a:ea typeface="Roboto Slab"/>
                <a:cs typeface="Roboto Slab"/>
                <a:sym typeface="Roboto Slab"/>
              </a:rPr>
              <a:t>Lloyd &amp; Aho, 2020)</a:t>
            </a:r>
            <a:r>
              <a:rPr lang="en" sz="1500">
                <a:latin typeface="Roboto Slab"/>
                <a:ea typeface="Roboto Slab"/>
                <a:cs typeface="Roboto Slab"/>
                <a:sym typeface="Roboto Slab"/>
              </a:rPr>
              <a:t>.</a:t>
            </a:r>
            <a:r>
              <a:rPr lang="en" sz="1500">
                <a:solidFill>
                  <a:srgbClr val="FF9900"/>
                </a:solidFill>
                <a:latin typeface="Roboto Slab"/>
                <a:ea typeface="Roboto Slab"/>
                <a:cs typeface="Roboto Slab"/>
                <a:sym typeface="Roboto Slab"/>
              </a:rPr>
              <a:t> </a:t>
            </a:r>
            <a:r>
              <a:rPr i="1" lang="en" sz="1500">
                <a:latin typeface="Roboto Slab"/>
                <a:ea typeface="Roboto Slab"/>
                <a:cs typeface="Roboto Slab"/>
                <a:sym typeface="Roboto Slab"/>
              </a:rPr>
              <a:t>→ Why so important?</a:t>
            </a:r>
            <a:endParaRPr i="1" sz="1800">
              <a:latin typeface="Roboto Slab"/>
              <a:ea typeface="Roboto Slab"/>
              <a:cs typeface="Roboto Slab"/>
              <a:sym typeface="Roboto Slab"/>
            </a:endParaRPr>
          </a:p>
        </p:txBody>
      </p:sp>
      <p:sp>
        <p:nvSpPr>
          <p:cNvPr id="159" name="Google Shape;159;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1"/>
          <p:cNvSpPr txBox="1"/>
          <p:nvPr>
            <p:ph idx="2" type="body"/>
          </p:nvPr>
        </p:nvSpPr>
        <p:spPr>
          <a:xfrm>
            <a:off x="3663275" y="2558175"/>
            <a:ext cx="4412700" cy="1264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500">
                <a:latin typeface="Roboto Slab"/>
                <a:ea typeface="Roboto Slab"/>
                <a:cs typeface="Roboto Slab"/>
                <a:sym typeface="Roboto Slab"/>
              </a:rPr>
              <a:t>Main </a:t>
            </a:r>
            <a:r>
              <a:rPr lang="en" sz="1500">
                <a:latin typeface="Roboto Slab"/>
                <a:ea typeface="Roboto Slab"/>
                <a:cs typeface="Roboto Slab"/>
                <a:sym typeface="Roboto Slab"/>
              </a:rPr>
              <a:t>responsibilities (Fortune, 2018)</a:t>
            </a:r>
            <a:r>
              <a:rPr lang="en" sz="1500">
                <a:latin typeface="Roboto Slab"/>
                <a:ea typeface="Roboto Slab"/>
                <a:cs typeface="Roboto Slab"/>
                <a:sym typeface="Roboto Slab"/>
              </a:rPr>
              <a:t>:</a:t>
            </a:r>
            <a:endParaRPr sz="1500">
              <a:latin typeface="Roboto Slab"/>
              <a:ea typeface="Roboto Slab"/>
              <a:cs typeface="Roboto Slab"/>
              <a:sym typeface="Roboto Slab"/>
            </a:endParaRPr>
          </a:p>
          <a:p>
            <a:pPr indent="-323850" lvl="0" marL="457200" rtl="0" algn="l">
              <a:lnSpc>
                <a:spcPct val="115000"/>
              </a:lnSpc>
              <a:spcBef>
                <a:spcPts val="0"/>
              </a:spcBef>
              <a:spcAft>
                <a:spcPts val="0"/>
              </a:spcAft>
              <a:buSzPts val="1500"/>
              <a:buFont typeface="Roboto Slab"/>
              <a:buAutoNum type="arabicPeriod"/>
            </a:pPr>
            <a:r>
              <a:rPr lang="en" sz="1500">
                <a:latin typeface="Roboto Slab"/>
                <a:ea typeface="Roboto Slab"/>
                <a:cs typeface="Roboto Slab"/>
                <a:sym typeface="Roboto Slab"/>
              </a:rPr>
              <a:t>Motivating </a:t>
            </a:r>
            <a:r>
              <a:rPr lang="en" sz="1500">
                <a:latin typeface="Roboto Slab"/>
                <a:ea typeface="Roboto Slab"/>
                <a:cs typeface="Roboto Slab"/>
                <a:sym typeface="Roboto Slab"/>
              </a:rPr>
              <a:t>Teammates</a:t>
            </a:r>
            <a:endParaRPr sz="1500">
              <a:latin typeface="Roboto Slab"/>
              <a:ea typeface="Roboto Slab"/>
              <a:cs typeface="Roboto Slab"/>
              <a:sym typeface="Roboto Slab"/>
            </a:endParaRPr>
          </a:p>
          <a:p>
            <a:pPr indent="-323850" lvl="0" marL="457200" rtl="0" algn="l">
              <a:lnSpc>
                <a:spcPct val="115000"/>
              </a:lnSpc>
              <a:spcBef>
                <a:spcPts val="0"/>
              </a:spcBef>
              <a:spcAft>
                <a:spcPts val="0"/>
              </a:spcAft>
              <a:buSzPts val="1500"/>
              <a:buFont typeface="Roboto Slab"/>
              <a:buAutoNum type="arabicPeriod"/>
            </a:pPr>
            <a:r>
              <a:rPr lang="en" sz="1500">
                <a:latin typeface="Roboto Slab"/>
                <a:ea typeface="Roboto Slab"/>
                <a:cs typeface="Roboto Slab"/>
                <a:sym typeface="Roboto Slab"/>
              </a:rPr>
              <a:t>Influencing</a:t>
            </a:r>
            <a:r>
              <a:rPr lang="en" sz="1500">
                <a:latin typeface="Roboto Slab"/>
                <a:ea typeface="Roboto Slab"/>
                <a:cs typeface="Roboto Slab"/>
                <a:sym typeface="Roboto Slab"/>
              </a:rPr>
              <a:t> Teammates</a:t>
            </a:r>
            <a:endParaRPr sz="1500">
              <a:latin typeface="Roboto Slab"/>
              <a:ea typeface="Roboto Slab"/>
              <a:cs typeface="Roboto Slab"/>
              <a:sym typeface="Roboto Slab"/>
            </a:endParaRPr>
          </a:p>
          <a:p>
            <a:pPr indent="-323850" lvl="0" marL="457200" rtl="0" algn="l">
              <a:lnSpc>
                <a:spcPct val="115000"/>
              </a:lnSpc>
              <a:spcBef>
                <a:spcPts val="0"/>
              </a:spcBef>
              <a:spcAft>
                <a:spcPts val="0"/>
              </a:spcAft>
              <a:buSzPts val="1500"/>
              <a:buFont typeface="Roboto Slab"/>
              <a:buAutoNum type="arabicPeriod"/>
            </a:pPr>
            <a:r>
              <a:rPr lang="en" sz="1500">
                <a:latin typeface="Roboto Slab"/>
                <a:ea typeface="Roboto Slab"/>
                <a:cs typeface="Roboto Slab"/>
                <a:sym typeface="Roboto Slab"/>
              </a:rPr>
              <a:t>Forming </a:t>
            </a:r>
            <a:r>
              <a:rPr lang="en" sz="1500">
                <a:latin typeface="Roboto Slab"/>
                <a:ea typeface="Roboto Slab"/>
                <a:cs typeface="Roboto Slab"/>
                <a:sym typeface="Roboto Slab"/>
              </a:rPr>
              <a:t>Effective</a:t>
            </a:r>
            <a:r>
              <a:rPr lang="en" sz="1500">
                <a:latin typeface="Roboto Slab"/>
                <a:ea typeface="Roboto Slab"/>
                <a:cs typeface="Roboto Slab"/>
                <a:sym typeface="Roboto Slab"/>
              </a:rPr>
              <a:t> groups</a:t>
            </a:r>
            <a:endParaRPr sz="1500">
              <a:latin typeface="Roboto Slab"/>
              <a:ea typeface="Roboto Slab"/>
              <a:cs typeface="Roboto Slab"/>
              <a:sym typeface="Roboto Slab"/>
            </a:endParaRPr>
          </a:p>
        </p:txBody>
      </p:sp>
      <p:sp>
        <p:nvSpPr>
          <p:cNvPr id="161" name="Google Shape;161;p21"/>
          <p:cNvSpPr txBox="1"/>
          <p:nvPr>
            <p:ph idx="2" type="body"/>
          </p:nvPr>
        </p:nvSpPr>
        <p:spPr>
          <a:xfrm>
            <a:off x="387900" y="4195275"/>
            <a:ext cx="8422500" cy="686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Roboto Slab"/>
              <a:buChar char="●"/>
            </a:pPr>
            <a:r>
              <a:rPr lang="en" sz="1500">
                <a:latin typeface="Roboto Slab"/>
                <a:ea typeface="Roboto Slab"/>
                <a:cs typeface="Roboto Slab"/>
                <a:sym typeface="Roboto Slab"/>
              </a:rPr>
              <a:t>Employees will not be motivated according to their needs →</a:t>
            </a:r>
            <a:r>
              <a:rPr lang="en" sz="1500">
                <a:latin typeface="Roboto Slab"/>
                <a:ea typeface="Roboto Slab"/>
                <a:cs typeface="Roboto Slab"/>
                <a:sym typeface="Roboto Slab"/>
              </a:rPr>
              <a:t> </a:t>
            </a:r>
            <a:r>
              <a:rPr lang="en" sz="1500">
                <a:latin typeface="Roboto Slab"/>
                <a:ea typeface="Roboto Slab"/>
                <a:cs typeface="Roboto Slab"/>
                <a:sym typeface="Roboto Slab"/>
              </a:rPr>
              <a:t> more efficient</a:t>
            </a:r>
            <a:endParaRPr sz="1500">
              <a:latin typeface="Roboto Slab"/>
              <a:ea typeface="Roboto Slab"/>
              <a:cs typeface="Roboto Slab"/>
              <a:sym typeface="Roboto Slab"/>
            </a:endParaRPr>
          </a:p>
          <a:p>
            <a:pPr indent="-323850" lvl="0" marL="457200" rtl="0" algn="l">
              <a:lnSpc>
                <a:spcPct val="115000"/>
              </a:lnSpc>
              <a:spcBef>
                <a:spcPts val="0"/>
              </a:spcBef>
              <a:spcAft>
                <a:spcPts val="0"/>
              </a:spcAft>
              <a:buSzPts val="1500"/>
              <a:buFont typeface="Roboto Slab"/>
              <a:buChar char="●"/>
            </a:pPr>
            <a:r>
              <a:rPr lang="en" sz="1500">
                <a:latin typeface="Roboto Slab"/>
                <a:ea typeface="Roboto Slab"/>
                <a:cs typeface="Roboto Slab"/>
                <a:sym typeface="Roboto Slab"/>
              </a:rPr>
              <a:t>Absence of openness, </a:t>
            </a:r>
            <a:r>
              <a:rPr lang="en" sz="1500">
                <a:latin typeface="Roboto Slab"/>
                <a:ea typeface="Roboto Slab"/>
                <a:cs typeface="Roboto Slab"/>
                <a:sym typeface="Roboto Slab"/>
              </a:rPr>
              <a:t>accountability, performance, supervision → catastrophic</a:t>
            </a:r>
            <a:endParaRPr sz="1500">
              <a:latin typeface="Roboto Slab"/>
              <a:ea typeface="Roboto Slab"/>
              <a:cs typeface="Roboto Slab"/>
              <a:sym typeface="Roboto Slab"/>
            </a:endParaRPr>
          </a:p>
        </p:txBody>
      </p:sp>
      <p:cxnSp>
        <p:nvCxnSpPr>
          <p:cNvPr id="162" name="Google Shape;162;p21"/>
          <p:cNvCxnSpPr>
            <a:endCxn id="160" idx="0"/>
          </p:cNvCxnSpPr>
          <p:nvPr/>
        </p:nvCxnSpPr>
        <p:spPr>
          <a:xfrm flipH="1">
            <a:off x="5869625" y="2184375"/>
            <a:ext cx="330000" cy="373800"/>
          </a:xfrm>
          <a:prstGeom prst="straightConnector1">
            <a:avLst/>
          </a:prstGeom>
          <a:noFill/>
          <a:ln cap="flat" cmpd="sng" w="9525">
            <a:solidFill>
              <a:srgbClr val="FF9900"/>
            </a:solidFill>
            <a:prstDash val="solid"/>
            <a:round/>
            <a:headEnd len="med" w="med" type="none"/>
            <a:tailEnd len="med" w="med" type="triangle"/>
          </a:ln>
        </p:spPr>
      </p:cxnSp>
      <p:cxnSp>
        <p:nvCxnSpPr>
          <p:cNvPr id="163" name="Google Shape;163;p21"/>
          <p:cNvCxnSpPr>
            <a:stCxn id="160" idx="2"/>
            <a:endCxn id="161" idx="0"/>
          </p:cNvCxnSpPr>
          <p:nvPr/>
        </p:nvCxnSpPr>
        <p:spPr>
          <a:xfrm flipH="1">
            <a:off x="4599125" y="3822975"/>
            <a:ext cx="1270500" cy="372300"/>
          </a:xfrm>
          <a:prstGeom prst="straightConnector1">
            <a:avLst/>
          </a:prstGeom>
          <a:noFill/>
          <a:ln cap="flat" cmpd="sng" w="9525">
            <a:solidFill>
              <a:srgbClr val="FF9900"/>
            </a:solidFill>
            <a:prstDash val="solid"/>
            <a:round/>
            <a:headEnd len="med" w="med" type="none"/>
            <a:tailEnd len="med" w="med" type="triangle"/>
          </a:ln>
        </p:spPr>
      </p:cxnSp>
      <p:sp>
        <p:nvSpPr>
          <p:cNvPr id="164" name="Google Shape;164;p21"/>
          <p:cNvSpPr/>
          <p:nvPr/>
        </p:nvSpPr>
        <p:spPr>
          <a:xfrm>
            <a:off x="5064575" y="3878175"/>
            <a:ext cx="339600" cy="261900"/>
          </a:xfrm>
          <a:prstGeom prst="noSmoking">
            <a:avLst>
              <a:gd fmla="val 1875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5" name="Google Shape;165;p21"/>
          <p:cNvSpPr txBox="1"/>
          <p:nvPr/>
        </p:nvSpPr>
        <p:spPr>
          <a:xfrm rot="-5400000">
            <a:off x="-384300" y="2990475"/>
            <a:ext cx="11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Slab"/>
                <a:ea typeface="Roboto Slab"/>
                <a:cs typeface="Roboto Slab"/>
                <a:sym typeface="Roboto Slab"/>
              </a:rPr>
              <a:t>Doyle, 2021</a:t>
            </a:r>
            <a:endParaRPr>
              <a:solidFill>
                <a:schemeClr val="dk1"/>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