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8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46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3096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97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7832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260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3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2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8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8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8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9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000" dirty="0" err="1"/>
              <a:t>Perancangan</a:t>
            </a:r>
            <a:r>
              <a:rPr lang="en-US" sz="5000" dirty="0"/>
              <a:t> dan </a:t>
            </a:r>
            <a:r>
              <a:rPr lang="en-US" sz="5000" dirty="0" err="1"/>
              <a:t>implementasi</a:t>
            </a:r>
            <a:r>
              <a:rPr lang="en-US" sz="5000" dirty="0"/>
              <a:t> </a:t>
            </a:r>
            <a:r>
              <a:rPr lang="en-US" sz="5000" dirty="0" err="1"/>
              <a:t>Perangkat</a:t>
            </a:r>
            <a:r>
              <a:rPr lang="en-US" sz="5000" dirty="0"/>
              <a:t> </a:t>
            </a:r>
            <a:r>
              <a:rPr lang="en-US" sz="5000" dirty="0" err="1"/>
              <a:t>lunak</a:t>
            </a:r>
            <a:endParaRPr lang="en-US" sz="5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A659-922D-B83F-B921-6DDB022C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Pendukung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Terotomasi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4F1-DFFC-BF28-01AB-3D65FEA3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Computer Aided Software Engineering (CASE)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kegiatan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rekayasa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CASE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memberikan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dukungan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mengotomasi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beberapa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kegiatan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memberikan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mengenai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sedang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dikembangkan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78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AD3C-45EE-05F4-2EEB-E173E14B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Contoh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Pendukung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Otomasi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64DB-8047-29CB-B85D-C2B8A4BE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–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Pengembangan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model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grafis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bagian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spesifikasi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–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Pemahaman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kamus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data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menyimpan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entitas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–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Pembuatan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interface user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deskripsi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interface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grafis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interaktif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user.</a:t>
            </a:r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– Debug program,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menyediakan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tentang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program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berjalan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dirty="0"/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–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Terjemahan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program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terotomasi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bahasa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pemrograman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versi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lama,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contoh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cobol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menjadi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versi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baru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666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E427-C846-2BC6-7DAA-77CA35E2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140" y="345234"/>
            <a:ext cx="9041330" cy="1475790"/>
          </a:xfrm>
        </p:spPr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Klasifikasi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CASE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9AF8-CAA6-E584-0658-679D8266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63" y="1343607"/>
            <a:ext cx="9125306" cy="5169159"/>
          </a:xfrm>
        </p:spPr>
        <p:txBody>
          <a:bodyPr>
            <a:normAutofit lnSpcReduction="10000"/>
          </a:bodyPr>
          <a:lstStyle/>
          <a:p>
            <a:pPr algn="l"/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Fugetta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(1993)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mengusulkan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klasifikasi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CASE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tiga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kategori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1. tool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alat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bantu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pekerjaan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indivudal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a.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periksa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konsistensi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b.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kompilasi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program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c.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membandingkan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hasil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Tool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bisa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berupa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berisfat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umum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(</a:t>
            </a:r>
            <a:r>
              <a:rPr lang="en-ID" b="0" i="1" dirty="0">
                <a:solidFill>
                  <a:srgbClr val="333333"/>
                </a:solidFill>
                <a:effectLst/>
                <a:latin typeface="Libre Franklin" pitchFamily="2" charset="0"/>
              </a:rPr>
              <a:t>general purpose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dikelompokkan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menjadi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1" dirty="0">
                <a:solidFill>
                  <a:srgbClr val="333333"/>
                </a:solidFill>
                <a:effectLst/>
                <a:latin typeface="Libre Franklin" pitchFamily="2" charset="0"/>
              </a:rPr>
              <a:t>workbench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2. Workbench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fase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/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kegiatan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spesifikasi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Workbench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biasanya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terdiri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serangkaian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tool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derajat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integrasi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besar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/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kecil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3.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Lingkungan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semua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paling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bagian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penting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Lingkungan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biasanya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mencakup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beberapa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1" dirty="0">
                <a:solidFill>
                  <a:srgbClr val="333333"/>
                </a:solidFill>
                <a:effectLst/>
                <a:latin typeface="Libre Franklin" pitchFamily="2" charset="0"/>
              </a:rPr>
              <a:t>workbench 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terintegrasi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suatu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cara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4. Workbench CASE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suatu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alat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bantu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fase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khusus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implementasi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5.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Keuntungan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pengelompokkan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CASE Tool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menjadi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1" dirty="0">
                <a:solidFill>
                  <a:srgbClr val="333333"/>
                </a:solidFill>
                <a:effectLst/>
                <a:latin typeface="Libre Franklin" pitchFamily="2" charset="0"/>
              </a:rPr>
              <a:t>Workbench 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CASE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bahwa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alat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bantu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bekerja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bersama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memberikan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dukungan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komprehensif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dilakukan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satu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alat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bantu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</a:p>
          <a:p>
            <a:pPr algn="l"/>
            <a:endParaRPr lang="en-ID" b="0" i="0" dirty="0">
              <a:solidFill>
                <a:srgbClr val="333333"/>
              </a:solidFill>
              <a:effectLst/>
              <a:latin typeface="Libre Franklin" pitchFamily="2" charset="0"/>
            </a:endParaRP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7778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5EC1-08E4-2F38-7A22-E54FBC9F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440" y="566057"/>
            <a:ext cx="9316650" cy="5844074"/>
          </a:xfrm>
        </p:spPr>
        <p:txBody>
          <a:bodyPr/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lihat gambar di bawah ini:</a:t>
            </a:r>
          </a:p>
          <a:p>
            <a:endParaRPr lang="it-IT" dirty="0">
              <a:solidFill>
                <a:srgbClr val="333333"/>
              </a:solidFill>
              <a:latin typeface="Libre Franklin" pitchFamily="2" charset="0"/>
            </a:endParaRP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67F0B-EB28-26FB-786F-5941F22E5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633537"/>
            <a:ext cx="50101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2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CF6-D4C9-D30C-AE32-FB7FF8F6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104" y="465489"/>
            <a:ext cx="8911687" cy="1280890"/>
          </a:xfrm>
        </p:spPr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Persyaratan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D331-71AC-09B4-A96B-210AC7A2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391" y="1256522"/>
            <a:ext cx="8915400" cy="3777622"/>
          </a:xfrm>
        </p:spPr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Definisi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persyaratan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user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pernyatan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bahasa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natural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ditambah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program,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mengenai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apa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bisa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kita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harapkan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oleh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batasan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operasinya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 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Definisi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persyaratan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menentukan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layanan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batasan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rinci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Dokumen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persyaratan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spesifikasi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fungsional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tepat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Dokumen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berlaku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kontrak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pembeli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pengembang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 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Spesifikasi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deskripsi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abstrak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menjadi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dasar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bagi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rinci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serta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implementasi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8FB3C-48C6-7DA9-7E16-ABB40D71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88" y="3702906"/>
            <a:ext cx="4017606" cy="28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3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F84C-0A32-94FA-0B67-FEA5F50F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Spesifikasi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Bahasa 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Terstruktur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7006-2484-C83D-5864-6EB911F5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Bahasa natural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terstrukturadalah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yang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terbatas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bahasa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natural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menulis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persyaratan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 Form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standar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menspesifikasi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persyaratan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fungsional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Informasi-informasi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berikut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dimasukkan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: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1.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Deskripsi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fungsi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/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entitas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dispesifikasi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2.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Deskripsi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inputnya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darimana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asalnya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3.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Deskripsi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outputnya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kemana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perginya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4.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Indikasi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apa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entitas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lainnya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5.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Deskripsi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efek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samping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operasi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8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633F-74B3-2B6B-A26D-9287BF9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12C5-F353-E041-A7DF-AB91013C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Merancang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kreatif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kuncinya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sering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berlatih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Terdapat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tiga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tahapan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mengatasi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problema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1.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Pelajari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&amp;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pahami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permasalahan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Tanpa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pemahaman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bermanfaat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Pemahaman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bisa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salah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pemahaman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salah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membawa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kearah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salah.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Pemahaman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benar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memudahkan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penerimaan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oleh user.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Kemudian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lihat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berbagai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sudut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pandang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kebutuhan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bisa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terlihat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berbeda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cara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memenuhi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kebutuhan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gunakan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berbagai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pemodelan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).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2.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Tentukan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global.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Buat garis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besar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pemecahan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masalah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rancang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satu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alternatif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lakukan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evaluasi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bersama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user.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pilihan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solusi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tergantung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pengalaman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pengetahuan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mempengaruhi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pilihan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solusi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Ketersediaan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reusable component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komponen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diadopsi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lain)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kesederhaan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(simplicity),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diupayakan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sederhana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3. Buat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rinci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Solusi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terpilih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dirinci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dilakukan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tahap-tahap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implementasi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memperlihatkan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kesalahan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ketidaklengkapan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</a:p>
          <a:p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22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468A-3926-122F-5138-0C58AD01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42202-196F-E55B-3F0B-F71055FBE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888" y="2355850"/>
            <a:ext cx="4972050" cy="3333750"/>
          </a:xfrm>
        </p:spPr>
      </p:pic>
    </p:spTree>
    <p:extLst>
      <p:ext uri="{BB962C8B-B14F-4D97-AF65-F5344CB8AC3E}">
        <p14:creationId xmlns:p14="http://schemas.microsoft.com/office/powerpoint/2010/main" val="128543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518" y="419879"/>
            <a:ext cx="9504162" cy="6232848"/>
          </a:xfrm>
        </p:spPr>
        <p:txBody>
          <a:bodyPr anchor="ctr">
            <a:normAutofit/>
          </a:bodyPr>
          <a:lstStyle/>
          <a:p>
            <a:pPr lvl="0"/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Tahap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implementasi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pengembangan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perangkat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lunak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ialah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: </a:t>
            </a:r>
            <a:b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</a:b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Suatu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proses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pengubahan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spesifikasi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menjadi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dapat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dijalankan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. Pada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kegiatan-kegiatan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proses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perancangan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spesifik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terdapat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lima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bagian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diantaranya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: </a:t>
            </a:r>
            <a:b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</a:b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-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Perancangan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arsitektural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 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merupakan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subsistem-subsistem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membentuk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hubungan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mereka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diindentifikasikan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didokumentasikan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. </a:t>
            </a:r>
            <a:b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</a:br>
            <a:b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</a:b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-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Spesifikasi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abstrak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 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setiap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subsistem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spesifikasi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abstrak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layanan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dan batas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operasinya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harus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ditentukan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. </a:t>
            </a:r>
            <a:b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</a:br>
            <a:b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</a:b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-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Perancangan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interface 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setiap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subsistem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, interface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subsistem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dirancang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didokumentasikan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Spesifikasi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interface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harus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sudah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jelas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karena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memungkinkan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subsistem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dipakai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tanpa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mengetahui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operasi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. </a:t>
            </a:r>
            <a:b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</a:br>
            <a:b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</a:b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-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Perancangan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komponen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 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layanan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dialokasikan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pada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komponen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berbeda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dan interface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komponen-komponen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dirancang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. </a:t>
            </a:r>
            <a:b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</a:b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-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Perancangan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1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struktur</a:t>
            </a:r>
            <a:r>
              <a:rPr lang="en-ID" sz="2000" b="1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data 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struktur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data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dipakai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pada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implementasi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sistem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dirancang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rinci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dispesifikasi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Libre Franklin" panose="020B0604020202020204" pitchFamily="2" charset="0"/>
              </a:rPr>
              <a:t>. </a:t>
            </a:r>
            <a:endParaRPr lang="en-US" sz="20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F5E1-4FC9-5AE9-C5A7-9E849C5D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22" y="222893"/>
            <a:ext cx="8911687" cy="1280890"/>
          </a:xfrm>
        </p:spPr>
        <p:txBody>
          <a:bodyPr/>
          <a:lstStyle/>
          <a:p>
            <a:r>
              <a:rPr lang="en-ID" b="1" i="0" dirty="0">
                <a:solidFill>
                  <a:srgbClr val="666666"/>
                </a:solidFill>
                <a:effectLst/>
                <a:latin typeface="Libre Franklin" pitchFamily="2" charset="0"/>
              </a:rPr>
              <a:t>Model </a:t>
            </a:r>
            <a:r>
              <a:rPr lang="en-ID" b="1" i="0" dirty="0" err="1">
                <a:solidFill>
                  <a:srgbClr val="666666"/>
                </a:solidFill>
                <a:effectLst/>
                <a:latin typeface="Libre Franklin" pitchFamily="2" charset="0"/>
              </a:rPr>
              <a:t>Umum</a:t>
            </a:r>
            <a:r>
              <a:rPr lang="en-ID" b="1" i="0" dirty="0">
                <a:solidFill>
                  <a:srgbClr val="666666"/>
                </a:solidFill>
                <a:effectLst/>
                <a:latin typeface="Libre Franklin" pitchFamily="2" charset="0"/>
              </a:rPr>
              <a:t> Proses </a:t>
            </a:r>
            <a:r>
              <a:rPr lang="en-ID" b="1" i="0" dirty="0" err="1">
                <a:solidFill>
                  <a:srgbClr val="666666"/>
                </a:solidFill>
                <a:effectLst/>
                <a:latin typeface="Libre Franklin" pitchFamily="2" charset="0"/>
              </a:rPr>
              <a:t>Perancangan</a:t>
            </a:r>
            <a:br>
              <a:rPr lang="en-ID" b="0" i="0" dirty="0">
                <a:solidFill>
                  <a:srgbClr val="666666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8B89-2DAF-69F7-AFE6-15F2E76A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322" y="1324947"/>
            <a:ext cx="9181290" cy="5234473"/>
          </a:xfrm>
        </p:spPr>
        <p:txBody>
          <a:bodyPr/>
          <a:lstStyle/>
          <a:p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model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umum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bisa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dilihat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gambar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bawah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810ED-7C31-318F-27ED-A867E8D84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962149"/>
            <a:ext cx="8206662" cy="41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6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A663-D096-D95B-5CEA-B9AD6706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022" y="8293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Metode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Metode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Terstruktur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9456-91DB-7801-1E71-31035692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022" y="1363824"/>
            <a:ext cx="8915400" cy="5335555"/>
          </a:xfrm>
        </p:spPr>
        <p:txBody>
          <a:bodyPr/>
          <a:lstStyle/>
          <a:p>
            <a:pPr algn="l"/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Pendekatan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metodis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terhadap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metode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terstruktur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terdiri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serangkaian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notasi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panduan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Sedangkan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metode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terstruktur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beberapa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semua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model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berikut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</a:t>
            </a:r>
          </a:p>
          <a:p>
            <a:pPr algn="l"/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1. Model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aliran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data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dimodelkan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transformasi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transformasi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data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terjadi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saat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pemrosesan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</a:p>
          <a:p>
            <a:pPr algn="l"/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2. Model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relasi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entitas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mendeskripsikan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entitas-entitas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dasar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diantaranya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</a:p>
          <a:p>
            <a:pPr algn="l"/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3. Model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Struktural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Komponen-komponen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interaksinya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didokumentasikan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</a:p>
          <a:p>
            <a:pPr algn="l"/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4.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Metode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berorientasi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obyek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Terdiri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model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inheritansi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pewarisan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model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statis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dinamis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diantara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objek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bagaimana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objek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berinteraksi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satu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sama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lain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ketika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dijalankan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144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D255-94B0-B466-48B5-A5C60DDC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056" y="176240"/>
            <a:ext cx="8911687" cy="1280890"/>
          </a:xfrm>
        </p:spPr>
        <p:txBody>
          <a:bodyPr/>
          <a:lstStyle/>
          <a:p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Proses Debug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FDD6-EFB0-3828-F13D-DF466F40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056" y="1685730"/>
            <a:ext cx="8915400" cy="483636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Programmer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terhadap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dikembangkan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Kegiatan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menunjukkan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error program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dihilangkan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kegiatan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disebut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debugging.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error dan debug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ialah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berbeda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Pengujian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menentukan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adanya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error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sedangkan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debug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pencarian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lokasi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pembetulan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error.</a:t>
            </a:r>
          </a:p>
          <a:p>
            <a:pPr marL="0" indent="0" algn="l">
              <a:buNone/>
            </a:pPr>
            <a:endParaRPr lang="en-ID" b="0" i="0" dirty="0">
              <a:solidFill>
                <a:srgbClr val="333333"/>
              </a:solidFill>
              <a:effectLst/>
              <a:latin typeface="Libre Franklin" pitchFamily="2" charset="0"/>
            </a:endParaRPr>
          </a:p>
          <a:p>
            <a:pPr algn="l"/>
            <a:r>
              <a:rPr lang="nb-NO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Proses perangkat lunak ialah suatu kegiatan dalam pembuatan sistem perangkat lunak. Model proses perangkat lunak adalah representasi abstrak dari proses ini.</a:t>
            </a:r>
            <a:endParaRPr lang="en-ID" b="0" i="0" dirty="0">
              <a:solidFill>
                <a:srgbClr val="333333"/>
              </a:solidFill>
              <a:effectLst/>
              <a:latin typeface="Libre Franklin" pitchFamily="2" charset="0"/>
            </a:endParaRP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38F3E-034B-8B2F-C5C1-504F6C23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99" y="3979506"/>
            <a:ext cx="4724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4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9850-3C5A-FACE-CF9B-20CAF0B6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402" y="306333"/>
            <a:ext cx="8911687" cy="1280890"/>
          </a:xfrm>
        </p:spPr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Rekayasa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Persyaratan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BCE3-E2F3-752E-EA8D-CE4DF198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402" y="1540189"/>
            <a:ext cx="8915400" cy="3777622"/>
          </a:xfrm>
        </p:spPr>
        <p:txBody>
          <a:bodyPr/>
          <a:lstStyle/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pengembangan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spesifikasi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PL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mencangkup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kegiatan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berikut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:</a:t>
            </a:r>
          </a:p>
          <a:p>
            <a:pPr algn="l"/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1.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Pengembangan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spesifikasi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dipahami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oleh user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2.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Spesifikasi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rinci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bagi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pengemban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endParaRPr lang="en-ID" b="0" i="0" dirty="0">
              <a:solidFill>
                <a:srgbClr val="333333"/>
              </a:solidFill>
              <a:effectLst/>
              <a:latin typeface="Libre Franklin" pitchFamily="2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662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26DB-FAC3-B15A-1BA7-9D7AD9D1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Validasi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 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BD20-D637-1CA1-F04B-1E6560F7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Suatu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pemeriksaan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menjamin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agar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telah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sesuai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spesifikasi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memenuhi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kebutuhan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sesungguhnya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user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0913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0635-5DD2-0FE1-8825-853C0B35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Teknologi</a:t>
            </a:r>
            <a:r>
              <a:rPr lang="en-US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 CASE (Computer Aided Software Engineering)</a:t>
            </a:r>
            <a:br>
              <a:rPr lang="en-US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B37B-033E-CF0C-47AB-23F268E5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Memberikan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dukungan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terotomasi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bagi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015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6F0C-C360-0388-9B6F-9DDD80EB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solidFill>
                  <a:srgbClr val="333333"/>
                </a:solidFill>
                <a:effectLst/>
                <a:latin typeface="Libre Franklin" pitchFamily="2" charset="0"/>
              </a:rPr>
              <a:t>CASE tool</a:t>
            </a:r>
            <a:b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2342-77FB-8203-B6A4-3106E8D6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kegiatan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individual.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Lingkungan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CASE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semua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sebagian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besar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kegiatan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Libre Franklin" pitchFamily="2" charset="0"/>
              </a:rPr>
              <a:t>lunak</a:t>
            </a:r>
            <a:r>
              <a:rPr lang="en-ID" b="0" i="0" dirty="0">
                <a:solidFill>
                  <a:srgbClr val="333333"/>
                </a:solidFill>
                <a:effectLst/>
                <a:latin typeface="Libre Franklin" pitchFamily="2" charset="0"/>
              </a:rPr>
              <a:t> (PL).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454635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</TotalTime>
  <Words>1075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Libre Franklin</vt:lpstr>
      <vt:lpstr>Wingdings 3</vt:lpstr>
      <vt:lpstr>Wisp</vt:lpstr>
      <vt:lpstr>Perancangan dan implementasi Perangkat lunak</vt:lpstr>
      <vt:lpstr>Tahap implementasi pengembangan perangkat lunak ialah :  Suatu proses pengubahan spesifikasi sistem menjadi sistem yang dapat dijalankan. Pada kegiatan-kegiatan proses perancangan yang spesifik terdapat lima bagian diantaranya:  -Perancangan arsitektural merupakan subsistem-subsistem yang membentuk sistem dan hubungan mereka diindentifikasikan dan didokumentasikan.   -Spesifikasi abstrak untuk setiap subsistem, spesifikasi abstrak dari layanan dan batas operasinya harus ditentukan.   -Perancangan interface untuk setiap subsistem, interface dengan subsistem dirancang dan didokumentasikan. Spesifikasi interface harus sudah jelas karena memungkinkan subsistem dipakai tanpa mengetahui operasi sistem.   -Perancangan komponen layanan dialokasikan pada komponen yang berbeda dan interface komponen-komponen dirancang.  -Perancangan struktur data struktur data yang dipakai pada implementasi sistem dirancang secara rinci dan dispesifikasi. </vt:lpstr>
      <vt:lpstr>Model Umum Proses Perancangan </vt:lpstr>
      <vt:lpstr>Metode Perancangan dan Metode Terstruktur </vt:lpstr>
      <vt:lpstr>Proses Debug </vt:lpstr>
      <vt:lpstr>Rekayasa Persyaratan </vt:lpstr>
      <vt:lpstr>Validasi Perangkat  Lunak </vt:lpstr>
      <vt:lpstr>Teknologi CASE (Computer Aided Software Engineering) </vt:lpstr>
      <vt:lpstr>CASE tool </vt:lpstr>
      <vt:lpstr>Pendukung Proses Terotomasi </vt:lpstr>
      <vt:lpstr>Contoh Proses Pendukung Otomasi</vt:lpstr>
      <vt:lpstr>Klasifikasi CASE </vt:lpstr>
      <vt:lpstr>PowerPoint Presentation</vt:lpstr>
      <vt:lpstr>Persyaratan Perangkat Lunak </vt:lpstr>
      <vt:lpstr>Spesifikasi Bahasa Terstruktur </vt:lpstr>
      <vt:lpstr>Perancangan Perangkat Lunak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implementasi Perangkat lunak</dc:title>
  <dc:creator>said hamzah</dc:creator>
  <cp:lastModifiedBy>said hamzah</cp:lastModifiedBy>
  <cp:revision>1</cp:revision>
  <dcterms:created xsi:type="dcterms:W3CDTF">2023-03-02T07:40:16Z</dcterms:created>
  <dcterms:modified xsi:type="dcterms:W3CDTF">2023-03-02T08:20:36Z</dcterms:modified>
</cp:coreProperties>
</file>