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Montserrat"/>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3d9fa53fb4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3d9fa53fb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3d9fa53fb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3d9fa53fb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3d9fa53fb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3d9fa53fb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3d9fa53fb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3d9fa53fb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3d9fa53fb4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3d9fa53fb4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3d9fa53fb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3d9fa53fb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3d9fa53fb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3d9fa53fb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3d9fa53fb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3d9fa53fb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3d9fa53fb4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3d9fa53fb4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3b8868157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3b8868157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3d9fa53f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3d9fa53f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3d9fa53fb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3d9fa53fb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3d9fa53fb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3d9fa53fb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3d9fa53fb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3d9fa53fb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3d9fa53fb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3d9fa53fb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3d9fa53fb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3d9fa53fb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3d9fa53fb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3d9fa53fb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github.com/esaijimenez/Checkmat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88640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500"/>
              <a:t>Checkmate</a:t>
            </a:r>
            <a:endParaRPr sz="4500"/>
          </a:p>
        </p:txBody>
      </p:sp>
      <p:sp>
        <p:nvSpPr>
          <p:cNvPr id="135" name="Google Shape;135;p13"/>
          <p:cNvSpPr txBox="1"/>
          <p:nvPr>
            <p:ph idx="1" type="subTitle"/>
          </p:nvPr>
        </p:nvSpPr>
        <p:spPr>
          <a:xfrm>
            <a:off x="5179200" y="3157300"/>
            <a:ext cx="3470700" cy="10803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Clr>
                <a:srgbClr val="000000"/>
              </a:buClr>
              <a:buSzPts val="440"/>
              <a:buFont typeface="Arial"/>
              <a:buNone/>
            </a:pPr>
            <a:r>
              <a:rPr lang="en" sz="1500"/>
              <a:t>Final Presentation</a:t>
            </a:r>
            <a:endParaRPr sz="1500"/>
          </a:p>
          <a:p>
            <a:pPr indent="0" lvl="0" marL="0" rtl="0" algn="l">
              <a:lnSpc>
                <a:spcPct val="80000"/>
              </a:lnSpc>
              <a:spcBef>
                <a:spcPts val="0"/>
              </a:spcBef>
              <a:spcAft>
                <a:spcPts val="0"/>
              </a:spcAft>
              <a:buClr>
                <a:srgbClr val="000000"/>
              </a:buClr>
              <a:buSzPts val="440"/>
              <a:buFont typeface="Arial"/>
              <a:buNone/>
            </a:pPr>
            <a:r>
              <a:t/>
            </a:r>
            <a:endParaRPr sz="1500"/>
          </a:p>
          <a:p>
            <a:pPr indent="0" lvl="0" marL="0" rtl="0" algn="l">
              <a:lnSpc>
                <a:spcPct val="80000"/>
              </a:lnSpc>
              <a:spcBef>
                <a:spcPts val="0"/>
              </a:spcBef>
              <a:spcAft>
                <a:spcPts val="0"/>
              </a:spcAft>
              <a:buClr>
                <a:srgbClr val="000000"/>
              </a:buClr>
              <a:buSzPts val="440"/>
              <a:buFont typeface="Arial"/>
              <a:buNone/>
            </a:pPr>
            <a:r>
              <a:rPr lang="en" sz="1500"/>
              <a:t>Presented by Esai Jimenez, Autumn Hale, &amp; Trentin Barnhart</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Design: Components</a:t>
            </a:r>
            <a:endParaRPr/>
          </a:p>
        </p:txBody>
      </p:sp>
      <p:sp>
        <p:nvSpPr>
          <p:cNvPr id="187" name="Google Shape;187;p22"/>
          <p:cNvSpPr txBox="1"/>
          <p:nvPr>
            <p:ph idx="1" type="body"/>
          </p:nvPr>
        </p:nvSpPr>
        <p:spPr>
          <a:xfrm>
            <a:off x="1297500" y="1195175"/>
            <a:ext cx="7475700" cy="3715200"/>
          </a:xfrm>
          <a:prstGeom prst="rect">
            <a:avLst/>
          </a:prstGeom>
        </p:spPr>
        <p:txBody>
          <a:bodyPr anchorCtr="0" anchor="t" bIns="91425" lIns="91425" spcFirstLastPara="1" rIns="91425" wrap="square" tIns="91425">
            <a:noAutofit/>
          </a:bodyPr>
          <a:lstStyle/>
          <a:p>
            <a:pPr indent="-317500" lvl="0" marL="457200" rtl="0" algn="l">
              <a:lnSpc>
                <a:spcPct val="190000"/>
              </a:lnSpc>
              <a:spcBef>
                <a:spcPts val="0"/>
              </a:spcBef>
              <a:spcAft>
                <a:spcPts val="0"/>
              </a:spcAft>
              <a:buSzPts val="1400"/>
              <a:buChar char="-"/>
            </a:pPr>
            <a:r>
              <a:rPr lang="en" sz="1400"/>
              <a:t>Checkmate.js, firebase.js, and index.js hold configuration data</a:t>
            </a:r>
            <a:endParaRPr sz="1400"/>
          </a:p>
          <a:p>
            <a:pPr indent="-317500" lvl="0" marL="457200" rtl="0" algn="l">
              <a:lnSpc>
                <a:spcPct val="190000"/>
              </a:lnSpc>
              <a:spcBef>
                <a:spcPts val="0"/>
              </a:spcBef>
              <a:spcAft>
                <a:spcPts val="0"/>
              </a:spcAft>
              <a:buSzPts val="1400"/>
              <a:buChar char="-"/>
            </a:pPr>
            <a:r>
              <a:rPr lang="en" sz="1400"/>
              <a:t>Every page has a UI js file and an associated css styling file</a:t>
            </a:r>
            <a:endParaRPr sz="1400"/>
          </a:p>
          <a:p>
            <a:pPr indent="-317500" lvl="0" marL="457200" rtl="0" algn="l">
              <a:lnSpc>
                <a:spcPct val="190000"/>
              </a:lnSpc>
              <a:spcBef>
                <a:spcPts val="0"/>
              </a:spcBef>
              <a:spcAft>
                <a:spcPts val="0"/>
              </a:spcAft>
              <a:buSzPts val="1400"/>
              <a:buChar char="-"/>
            </a:pPr>
            <a:r>
              <a:rPr lang="en" sz="1400"/>
              <a:t>Additional functional classes include</a:t>
            </a:r>
            <a:endParaRPr sz="1400"/>
          </a:p>
          <a:p>
            <a:pPr indent="-317500" lvl="1" marL="914400" rtl="0" algn="l">
              <a:lnSpc>
                <a:spcPct val="190000"/>
              </a:lnSpc>
              <a:spcBef>
                <a:spcPts val="0"/>
              </a:spcBef>
              <a:spcAft>
                <a:spcPts val="0"/>
              </a:spcAft>
              <a:buSzPts val="1400"/>
              <a:buChar char="-"/>
            </a:pPr>
            <a:r>
              <a:rPr lang="en" sz="1400"/>
              <a:t>FailedPlayPuzzle.js:		failing a custom puzzle (Popop)</a:t>
            </a:r>
            <a:endParaRPr sz="1400"/>
          </a:p>
          <a:p>
            <a:pPr indent="-317500" lvl="1" marL="914400" rtl="0" algn="l">
              <a:lnSpc>
                <a:spcPct val="190000"/>
              </a:lnSpc>
              <a:spcBef>
                <a:spcPts val="0"/>
              </a:spcBef>
              <a:spcAft>
                <a:spcPts val="0"/>
              </a:spcAft>
              <a:buSzPts val="1400"/>
              <a:buChar char="-"/>
            </a:pPr>
            <a:r>
              <a:rPr lang="en" sz="1400"/>
              <a:t>GameOver.js:			losing all lives on a standard gamemode</a:t>
            </a:r>
            <a:r>
              <a:rPr lang="en" sz="1400"/>
              <a:t> (Popop)</a:t>
            </a:r>
            <a:endParaRPr sz="1400"/>
          </a:p>
          <a:p>
            <a:pPr indent="-317500" lvl="1" marL="914400" rtl="0" algn="l">
              <a:lnSpc>
                <a:spcPct val="190000"/>
              </a:lnSpc>
              <a:spcBef>
                <a:spcPts val="0"/>
              </a:spcBef>
              <a:spcAft>
                <a:spcPts val="0"/>
              </a:spcAft>
              <a:buSzPts val="1400"/>
              <a:buChar char="-"/>
            </a:pPr>
            <a:r>
              <a:rPr lang="en" sz="1400"/>
              <a:t>GameOverLeaderboard.js: 	losing all lives BUT achieving a high score</a:t>
            </a:r>
            <a:r>
              <a:rPr lang="en" sz="1400"/>
              <a:t> (Popop)</a:t>
            </a:r>
            <a:endParaRPr sz="1400"/>
          </a:p>
          <a:p>
            <a:pPr indent="-317500" lvl="1" marL="914400" rtl="0" algn="l">
              <a:lnSpc>
                <a:spcPct val="190000"/>
              </a:lnSpc>
              <a:spcBef>
                <a:spcPts val="0"/>
              </a:spcBef>
              <a:spcAft>
                <a:spcPts val="0"/>
              </a:spcAft>
              <a:buSzPts val="1400"/>
              <a:buChar char="-"/>
            </a:pPr>
            <a:r>
              <a:rPr lang="en" sz="1400"/>
              <a:t>Navbar.js: 				used for creating the navigation bar</a:t>
            </a:r>
            <a:endParaRPr sz="1400"/>
          </a:p>
          <a:p>
            <a:pPr indent="-317500" lvl="1" marL="914400" rtl="0" algn="l">
              <a:lnSpc>
                <a:spcPct val="190000"/>
              </a:lnSpc>
              <a:spcBef>
                <a:spcPts val="0"/>
              </a:spcBef>
              <a:spcAft>
                <a:spcPts val="0"/>
              </a:spcAft>
              <a:buSzPts val="1400"/>
              <a:buChar char="-"/>
            </a:pPr>
            <a:r>
              <a:rPr lang="en" sz="1400"/>
              <a:t>PuzzleSubmission.js: 		submitting a custom puzzle</a:t>
            </a:r>
            <a:r>
              <a:rPr lang="en" sz="1400"/>
              <a:t> (Popop)</a:t>
            </a:r>
            <a:endParaRPr sz="1400"/>
          </a:p>
          <a:p>
            <a:pPr indent="-317500" lvl="1" marL="914400" rtl="0" algn="l">
              <a:lnSpc>
                <a:spcPct val="190000"/>
              </a:lnSpc>
              <a:spcBef>
                <a:spcPts val="0"/>
              </a:spcBef>
              <a:spcAft>
                <a:spcPts val="0"/>
              </a:spcAft>
              <a:buSzPts val="1400"/>
              <a:buChar char="-"/>
            </a:pPr>
            <a:r>
              <a:rPr lang="en" sz="1400"/>
              <a:t>SuccessPlayPuzzle.js: 		succeeding on a custom puzzle</a:t>
            </a:r>
            <a:r>
              <a:rPr lang="en" sz="1400"/>
              <a:t> (Popop)</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nvSpPr>
        <p:spPr>
          <a:xfrm>
            <a:off x="190325" y="1976250"/>
            <a:ext cx="23187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lt1"/>
                </a:solidFill>
                <a:latin typeface="Montserrat"/>
                <a:ea typeface="Montserrat"/>
                <a:cs typeface="Montserrat"/>
                <a:sym typeface="Montserrat"/>
              </a:rPr>
              <a:t>Component </a:t>
            </a:r>
            <a:r>
              <a:rPr lang="en" sz="2400">
                <a:solidFill>
                  <a:schemeClr val="lt1"/>
                </a:solidFill>
                <a:latin typeface="Montserrat"/>
                <a:ea typeface="Montserrat"/>
                <a:cs typeface="Montserrat"/>
                <a:sym typeface="Montserrat"/>
              </a:rPr>
              <a:t>Diagram</a:t>
            </a:r>
            <a:endParaRPr sz="2400">
              <a:solidFill>
                <a:schemeClr val="lt1"/>
              </a:solidFill>
              <a:latin typeface="Montserrat"/>
              <a:ea typeface="Montserrat"/>
              <a:cs typeface="Montserrat"/>
              <a:sym typeface="Montserrat"/>
            </a:endParaRPr>
          </a:p>
        </p:txBody>
      </p:sp>
      <p:pic>
        <p:nvPicPr>
          <p:cNvPr id="193" name="Google Shape;193;p23"/>
          <p:cNvPicPr preferRelativeResize="0"/>
          <p:nvPr/>
        </p:nvPicPr>
        <p:blipFill>
          <a:blip r:embed="rId3">
            <a:alphaModFix/>
          </a:blip>
          <a:stretch>
            <a:fillRect/>
          </a:stretch>
        </p:blipFill>
        <p:spPr>
          <a:xfrm>
            <a:off x="2661425" y="152400"/>
            <a:ext cx="6133766" cy="48387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Deployment Instructions (simplified)</a:t>
            </a:r>
            <a:endParaRPr/>
          </a:p>
        </p:txBody>
      </p:sp>
      <p:sp>
        <p:nvSpPr>
          <p:cNvPr id="199" name="Google Shape;199;p24"/>
          <p:cNvSpPr txBox="1"/>
          <p:nvPr>
            <p:ph idx="1" type="body"/>
          </p:nvPr>
        </p:nvSpPr>
        <p:spPr>
          <a:xfrm>
            <a:off x="1214750" y="1307850"/>
            <a:ext cx="7038900" cy="32259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AutoNum type="arabicPeriod"/>
            </a:pPr>
            <a:r>
              <a:rPr lang="en" sz="1400"/>
              <a:t>Install Node.js, Visual Studio Code, create Firebase account</a:t>
            </a:r>
            <a:endParaRPr sz="1400"/>
          </a:p>
          <a:p>
            <a:pPr indent="-317500" lvl="0" marL="457200" rtl="0" algn="l">
              <a:lnSpc>
                <a:spcPct val="150000"/>
              </a:lnSpc>
              <a:spcBef>
                <a:spcPts val="0"/>
              </a:spcBef>
              <a:spcAft>
                <a:spcPts val="0"/>
              </a:spcAft>
              <a:buSzPts val="1400"/>
              <a:buAutoNum type="arabicPeriod"/>
            </a:pPr>
            <a:r>
              <a:rPr lang="en" sz="1400"/>
              <a:t>Navigate to </a:t>
            </a:r>
            <a:r>
              <a:rPr lang="en" sz="1400" u="sng">
                <a:hlinkClick r:id="rId3"/>
              </a:rPr>
              <a:t>https://github.com/esaijimenez/Checkmate</a:t>
            </a:r>
            <a:r>
              <a:rPr lang="en" sz="1400"/>
              <a:t> and clone the repo</a:t>
            </a:r>
            <a:endParaRPr sz="1400"/>
          </a:p>
          <a:p>
            <a:pPr indent="-317500" lvl="0" marL="457200" rtl="0" algn="l">
              <a:lnSpc>
                <a:spcPct val="150000"/>
              </a:lnSpc>
              <a:spcBef>
                <a:spcPts val="0"/>
              </a:spcBef>
              <a:spcAft>
                <a:spcPts val="0"/>
              </a:spcAft>
              <a:buSzPts val="1400"/>
              <a:buAutoNum type="arabicPeriod"/>
            </a:pPr>
            <a:r>
              <a:rPr lang="en" sz="1400"/>
              <a:t>Run “npm install”, “npm install firebase”, and lastly “npm install -g firebase-tools”</a:t>
            </a:r>
            <a:endParaRPr sz="1400"/>
          </a:p>
          <a:p>
            <a:pPr indent="-317500" lvl="0" marL="457200" rtl="0" algn="l">
              <a:lnSpc>
                <a:spcPct val="150000"/>
              </a:lnSpc>
              <a:spcBef>
                <a:spcPts val="0"/>
              </a:spcBef>
              <a:spcAft>
                <a:spcPts val="0"/>
              </a:spcAft>
              <a:buSzPts val="1400"/>
              <a:buAutoNum type="arabicPeriod"/>
            </a:pPr>
            <a:r>
              <a:rPr lang="en" sz="1400"/>
              <a:t>Create a firebase.js file, this will include all the configurations provided by Firebase</a:t>
            </a:r>
            <a:endParaRPr sz="1400"/>
          </a:p>
          <a:p>
            <a:pPr indent="-317500" lvl="0" marL="457200" rtl="0" algn="l">
              <a:lnSpc>
                <a:spcPct val="150000"/>
              </a:lnSpc>
              <a:spcBef>
                <a:spcPts val="0"/>
              </a:spcBef>
              <a:spcAft>
                <a:spcPts val="0"/>
              </a:spcAft>
              <a:buSzPts val="1400"/>
              <a:buAutoNum type="arabicPeriod"/>
            </a:pPr>
            <a:r>
              <a:rPr lang="en" sz="1400"/>
              <a:t>Run “npm run build”, “firebase login”, “firebase init”, then “firebase deploy”.</a:t>
            </a:r>
            <a:endParaRPr sz="1400"/>
          </a:p>
          <a:p>
            <a:pPr indent="-317500" lvl="0" marL="457200" rtl="0" algn="l">
              <a:lnSpc>
                <a:spcPct val="150000"/>
              </a:lnSpc>
              <a:spcBef>
                <a:spcPts val="0"/>
              </a:spcBef>
              <a:spcAft>
                <a:spcPts val="0"/>
              </a:spcAft>
              <a:buSzPts val="1400"/>
              <a:buAutoNum type="arabicPeriod"/>
            </a:pPr>
            <a:r>
              <a:rPr lang="en" sz="1400"/>
              <a:t>Quick startup: </a:t>
            </a:r>
            <a:endParaRPr sz="1400"/>
          </a:p>
          <a:p>
            <a:pPr indent="-317500" lvl="1" marL="914400" rtl="0" algn="l">
              <a:lnSpc>
                <a:spcPct val="150000"/>
              </a:lnSpc>
              <a:spcBef>
                <a:spcPts val="0"/>
              </a:spcBef>
              <a:spcAft>
                <a:spcPts val="0"/>
              </a:spcAft>
              <a:buSzPts val="1400"/>
              <a:buAutoNum type="alphaLcPeriod"/>
            </a:pPr>
            <a:r>
              <a:rPr lang="en" sz="1400"/>
              <a:t>Clone repo</a:t>
            </a:r>
            <a:endParaRPr sz="1400"/>
          </a:p>
          <a:p>
            <a:pPr indent="-317500" lvl="1" marL="914400" rtl="0" algn="l">
              <a:lnSpc>
                <a:spcPct val="150000"/>
              </a:lnSpc>
              <a:spcBef>
                <a:spcPts val="0"/>
              </a:spcBef>
              <a:spcAft>
                <a:spcPts val="0"/>
              </a:spcAft>
              <a:buSzPts val="1400"/>
              <a:buAutoNum type="alphaLcPeriod"/>
            </a:pPr>
            <a:r>
              <a:rPr lang="en" sz="1400"/>
              <a:t>Run “npm install”</a:t>
            </a:r>
            <a:endParaRPr sz="1400"/>
          </a:p>
          <a:p>
            <a:pPr indent="-317500" lvl="1" marL="914400" rtl="0" algn="l">
              <a:lnSpc>
                <a:spcPct val="150000"/>
              </a:lnSpc>
              <a:spcBef>
                <a:spcPts val="0"/>
              </a:spcBef>
              <a:spcAft>
                <a:spcPts val="0"/>
              </a:spcAft>
              <a:buSzPts val="1400"/>
              <a:buAutoNum type="alphaLcPeriod"/>
            </a:pPr>
            <a:r>
              <a:rPr lang="en" sz="1400"/>
              <a:t>Run “npm start”</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Known Bugs</a:t>
            </a:r>
            <a:endParaRPr/>
          </a:p>
        </p:txBody>
      </p:sp>
      <p:sp>
        <p:nvSpPr>
          <p:cNvPr id="205" name="Google Shape;205;p25"/>
          <p:cNvSpPr txBox="1"/>
          <p:nvPr>
            <p:ph idx="1" type="body"/>
          </p:nvPr>
        </p:nvSpPr>
        <p:spPr>
          <a:xfrm>
            <a:off x="1297500" y="1023675"/>
            <a:ext cx="7038900" cy="36468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u="sng"/>
              <a:t>Visual Glitch: Pop In</a:t>
            </a:r>
            <a:endParaRPr sz="1400" u="sng"/>
          </a:p>
          <a:p>
            <a:pPr indent="-317500" lvl="1" marL="914400" rtl="0" algn="l">
              <a:lnSpc>
                <a:spcPct val="150000"/>
              </a:lnSpc>
              <a:spcBef>
                <a:spcPts val="0"/>
              </a:spcBef>
              <a:spcAft>
                <a:spcPts val="0"/>
              </a:spcAft>
              <a:buSzPts val="1400"/>
              <a:buChar char="-"/>
            </a:pPr>
            <a:r>
              <a:rPr lang="en" sz="1400"/>
              <a:t>Apparent in both modes. Board repeatedly pops in and out during initial load. </a:t>
            </a:r>
            <a:r>
              <a:rPr lang="en" sz="1400"/>
              <a:t>Occurrence</a:t>
            </a:r>
            <a:r>
              <a:rPr lang="en" sz="1400"/>
              <a:t> has reduced significantly during the development process. </a:t>
            </a:r>
            <a:endParaRPr sz="1400"/>
          </a:p>
          <a:p>
            <a:pPr indent="-317500" lvl="1" marL="914400" rtl="0" algn="l">
              <a:lnSpc>
                <a:spcPct val="150000"/>
              </a:lnSpc>
              <a:spcBef>
                <a:spcPts val="0"/>
              </a:spcBef>
              <a:spcAft>
                <a:spcPts val="0"/>
              </a:spcAft>
              <a:buSzPts val="1400"/>
              <a:buChar char="-"/>
            </a:pPr>
            <a:r>
              <a:rPr lang="en" sz="1400"/>
              <a:t>May be fixed by styling and rendering the board according to the user’s screen size. </a:t>
            </a:r>
            <a:endParaRPr sz="1400"/>
          </a:p>
          <a:p>
            <a:pPr indent="-317500" lvl="0" marL="457200" rtl="0" algn="l">
              <a:lnSpc>
                <a:spcPct val="150000"/>
              </a:lnSpc>
              <a:spcBef>
                <a:spcPts val="0"/>
              </a:spcBef>
              <a:spcAft>
                <a:spcPts val="0"/>
              </a:spcAft>
              <a:buSzPts val="1400"/>
              <a:buChar char="-"/>
            </a:pPr>
            <a:r>
              <a:rPr lang="en" sz="1400" u="sng"/>
              <a:t>Visual Glitch: Flying Pieces</a:t>
            </a:r>
            <a:endParaRPr sz="1400" u="sng"/>
          </a:p>
          <a:p>
            <a:pPr indent="-317500" lvl="1" marL="914400" rtl="0" algn="l">
              <a:lnSpc>
                <a:spcPct val="150000"/>
              </a:lnSpc>
              <a:spcBef>
                <a:spcPts val="0"/>
              </a:spcBef>
              <a:spcAft>
                <a:spcPts val="0"/>
              </a:spcAft>
              <a:buSzPts val="1400"/>
              <a:buChar char="-"/>
            </a:pPr>
            <a:r>
              <a:rPr lang="en" sz="1400"/>
              <a:t>Apparent in both modes during gameplay. When a puzzle is complete, game pieces “fly” off of the board.</a:t>
            </a:r>
            <a:endParaRPr sz="1400"/>
          </a:p>
          <a:p>
            <a:pPr indent="-317500" lvl="1" marL="914400" rtl="0" algn="l">
              <a:lnSpc>
                <a:spcPct val="150000"/>
              </a:lnSpc>
              <a:spcBef>
                <a:spcPts val="0"/>
              </a:spcBef>
              <a:spcAft>
                <a:spcPts val="0"/>
              </a:spcAft>
              <a:buSzPts val="1400"/>
              <a:buChar char="-"/>
            </a:pPr>
            <a:r>
              <a:rPr lang="en" sz="1400"/>
              <a:t>May be fixed by a deep dive on the source code, react-chessboard documentation, and styling according to user’s </a:t>
            </a:r>
            <a:r>
              <a:rPr lang="en" sz="1400"/>
              <a:t>screen</a:t>
            </a:r>
            <a:r>
              <a:rPr lang="en" sz="1400"/>
              <a:t> size. </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Known Bugs (cont.)</a:t>
            </a:r>
            <a:endParaRPr/>
          </a:p>
        </p:txBody>
      </p:sp>
      <p:sp>
        <p:nvSpPr>
          <p:cNvPr id="211" name="Google Shape;211;p26"/>
          <p:cNvSpPr txBox="1"/>
          <p:nvPr>
            <p:ph idx="1" type="body"/>
          </p:nvPr>
        </p:nvSpPr>
        <p:spPr>
          <a:xfrm>
            <a:off x="1297500" y="1263650"/>
            <a:ext cx="7038900" cy="3344400"/>
          </a:xfrm>
          <a:prstGeom prst="rect">
            <a:avLst/>
          </a:prstGeom>
        </p:spPr>
        <p:txBody>
          <a:bodyPr anchorCtr="0" anchor="t" bIns="91425" lIns="91425" spcFirstLastPara="1" rIns="91425" wrap="square" tIns="91425">
            <a:normAutofit/>
          </a:bodyPr>
          <a:lstStyle/>
          <a:p>
            <a:pPr indent="-317500" lvl="0" marL="457200" rtl="0" algn="l">
              <a:lnSpc>
                <a:spcPct val="200000"/>
              </a:lnSpc>
              <a:spcBef>
                <a:spcPts val="0"/>
              </a:spcBef>
              <a:spcAft>
                <a:spcPts val="0"/>
              </a:spcAft>
              <a:buSzPts val="1400"/>
              <a:buChar char="-"/>
            </a:pPr>
            <a:r>
              <a:rPr lang="en" sz="1400" u="sng"/>
              <a:t>Gameplay: Specific Puzzle</a:t>
            </a:r>
            <a:endParaRPr sz="1400" u="sng"/>
          </a:p>
          <a:p>
            <a:pPr indent="-317500" lvl="1" marL="914400" rtl="0" algn="l">
              <a:lnSpc>
                <a:spcPct val="200000"/>
              </a:lnSpc>
              <a:spcBef>
                <a:spcPts val="0"/>
              </a:spcBef>
              <a:spcAft>
                <a:spcPts val="0"/>
              </a:spcAft>
              <a:buSzPts val="1400"/>
              <a:buChar char="-"/>
            </a:pPr>
            <a:r>
              <a:rPr lang="en" sz="1400"/>
              <a:t>On puzzles where the queen </a:t>
            </a:r>
            <a:r>
              <a:rPr lang="en" sz="1400"/>
              <a:t>is supposed to deliver a checkmate but another piece checks the king on the exact same square that the queen was supposed to move to, the game essentially stops working and does not know what to do about this position.</a:t>
            </a:r>
            <a:endParaRPr sz="1400"/>
          </a:p>
          <a:p>
            <a:pPr indent="-317500" lvl="1" marL="914400" rtl="0" algn="l">
              <a:lnSpc>
                <a:spcPct val="200000"/>
              </a:lnSpc>
              <a:spcBef>
                <a:spcPts val="0"/>
              </a:spcBef>
              <a:spcAft>
                <a:spcPts val="0"/>
              </a:spcAft>
              <a:buSzPts val="1400"/>
              <a:buChar char="-"/>
            </a:pPr>
            <a:r>
              <a:rPr lang="en" sz="1400"/>
              <a:t>Only observed once,  and we are uncertain how to replicate it.</a:t>
            </a:r>
            <a:endParaRPr sz="1400"/>
          </a:p>
          <a:p>
            <a:pPr indent="-317500" lvl="1" marL="914400" rtl="0" algn="l">
              <a:lnSpc>
                <a:spcPct val="200000"/>
              </a:lnSpc>
              <a:spcBef>
                <a:spcPts val="0"/>
              </a:spcBef>
              <a:spcAft>
                <a:spcPts val="0"/>
              </a:spcAft>
              <a:buSzPts val="1400"/>
              <a:buChar char="-"/>
            </a:pPr>
            <a:r>
              <a:rPr lang="en" sz="1400"/>
              <a:t>If this issue becomes more apparent it will be looked into further.</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Work</a:t>
            </a:r>
            <a:endParaRPr/>
          </a:p>
        </p:txBody>
      </p:sp>
      <p:sp>
        <p:nvSpPr>
          <p:cNvPr id="217" name="Google Shape;217;p27"/>
          <p:cNvSpPr txBox="1"/>
          <p:nvPr>
            <p:ph idx="1" type="body"/>
          </p:nvPr>
        </p:nvSpPr>
        <p:spPr>
          <a:xfrm>
            <a:off x="1297500" y="1393775"/>
            <a:ext cx="7038900" cy="29112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Char char="-"/>
            </a:pPr>
            <a:r>
              <a:rPr lang="en" sz="1400" u="sng"/>
              <a:t>Practice mode:</a:t>
            </a:r>
            <a:r>
              <a:rPr lang="en" sz="1400"/>
              <a:t> Lets a user set a specific starting elo for the puzzles they attempt, so that proficient players can jump to their level right away.</a:t>
            </a:r>
            <a:endParaRPr sz="1400"/>
          </a:p>
          <a:p>
            <a:pPr indent="-317500" lvl="0" marL="457200" rtl="0" algn="l">
              <a:lnSpc>
                <a:spcPct val="200000"/>
              </a:lnSpc>
              <a:spcBef>
                <a:spcPts val="0"/>
              </a:spcBef>
              <a:spcAft>
                <a:spcPts val="0"/>
              </a:spcAft>
              <a:buSzPts val="1400"/>
              <a:buChar char="-"/>
            </a:pPr>
            <a:r>
              <a:rPr lang="en" sz="1400" u="sng"/>
              <a:t>Dark/Light Mode, Themes, &amp; Board Customization:</a:t>
            </a:r>
            <a:r>
              <a:rPr lang="en" sz="1400"/>
              <a:t> Modern day quality of life feature on </a:t>
            </a:r>
            <a:r>
              <a:rPr lang="en" sz="1400"/>
              <a:t>websites. Themes across the website would set Checkmate apart. Board customization would allow for piece and board style and color customizability. </a:t>
            </a:r>
            <a:endParaRPr sz="1400"/>
          </a:p>
          <a:p>
            <a:pPr indent="-317500" lvl="0" marL="457200" rtl="0" algn="l">
              <a:lnSpc>
                <a:spcPct val="200000"/>
              </a:lnSpc>
              <a:spcBef>
                <a:spcPts val="0"/>
              </a:spcBef>
              <a:spcAft>
                <a:spcPts val="0"/>
              </a:spcAft>
              <a:buSzPts val="1400"/>
              <a:buChar char="-"/>
            </a:pPr>
            <a:r>
              <a:rPr lang="en" sz="1400" u="sng"/>
              <a:t>Real-Time Racing:</a:t>
            </a:r>
            <a:r>
              <a:rPr lang="en" sz="1400"/>
              <a:t> Players compete one-on-one against each other to complete puzzles. </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Work (cont.)</a:t>
            </a:r>
            <a:endParaRPr/>
          </a:p>
        </p:txBody>
      </p:sp>
      <p:sp>
        <p:nvSpPr>
          <p:cNvPr id="223" name="Google Shape;223;p28"/>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Char char="-"/>
            </a:pPr>
            <a:r>
              <a:rPr lang="en" sz="1400" u="sng"/>
              <a:t>Profile Page:</a:t>
            </a:r>
            <a:r>
              <a:rPr lang="en" sz="1400"/>
              <a:t> </a:t>
            </a:r>
            <a:r>
              <a:rPr lang="en" sz="1400"/>
              <a:t>Profile picture, graph of puzzle progress, associated information, achievements, etc. </a:t>
            </a:r>
            <a:endParaRPr sz="1400"/>
          </a:p>
          <a:p>
            <a:pPr indent="-317500" lvl="0" marL="457200" rtl="0" algn="l">
              <a:lnSpc>
                <a:spcPct val="200000"/>
              </a:lnSpc>
              <a:spcBef>
                <a:spcPts val="0"/>
              </a:spcBef>
              <a:spcAft>
                <a:spcPts val="0"/>
              </a:spcAft>
              <a:buSzPts val="1400"/>
              <a:buChar char="-"/>
            </a:pPr>
            <a:r>
              <a:rPr lang="en" sz="1400" u="sng"/>
              <a:t>Gameplay Improvements:</a:t>
            </a:r>
            <a:r>
              <a:rPr lang="en" sz="1400"/>
              <a:t> Record of all moves made, additional modes, board flip option, and sound when pieces move. </a:t>
            </a:r>
            <a:endParaRPr sz="1400"/>
          </a:p>
          <a:p>
            <a:pPr indent="-317500" lvl="0" marL="457200" rtl="0" algn="l">
              <a:lnSpc>
                <a:spcPct val="200000"/>
              </a:lnSpc>
              <a:spcBef>
                <a:spcPts val="0"/>
              </a:spcBef>
              <a:spcAft>
                <a:spcPts val="0"/>
              </a:spcAft>
              <a:buSzPts val="1400"/>
              <a:buChar char="-"/>
            </a:pPr>
            <a:r>
              <a:rPr lang="en" sz="1400" u="sng"/>
              <a:t>Accessibility</a:t>
            </a:r>
            <a:r>
              <a:rPr lang="en" sz="1400" u="sng"/>
              <a:t>:</a:t>
            </a:r>
            <a:r>
              <a:rPr lang="en" sz="1400"/>
              <a:t> Allow for more  people to enjoy Checkmate by </a:t>
            </a:r>
            <a:r>
              <a:rPr lang="en" sz="1400"/>
              <a:t>implementing</a:t>
            </a:r>
            <a:r>
              <a:rPr lang="en" sz="1400"/>
              <a:t> features for those with specific needs. </a:t>
            </a:r>
            <a:endParaRPr sz="1400"/>
          </a:p>
          <a:p>
            <a:pPr indent="-317500" lvl="0" marL="457200" rtl="0" algn="l">
              <a:lnSpc>
                <a:spcPct val="200000"/>
              </a:lnSpc>
              <a:spcBef>
                <a:spcPts val="0"/>
              </a:spcBef>
              <a:spcAft>
                <a:spcPts val="0"/>
              </a:spcAft>
              <a:buSzPts val="1400"/>
              <a:buChar char="-"/>
            </a:pPr>
            <a:r>
              <a:rPr lang="en" sz="1400" u="sng"/>
              <a:t>Multi Browser</a:t>
            </a:r>
            <a:r>
              <a:rPr lang="en" sz="1400" u="sng"/>
              <a:t> Support:</a:t>
            </a:r>
            <a:r>
              <a:rPr lang="en" sz="1400"/>
              <a:t> Ensure Checkmate is compatible with other modern browsers. </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9"/>
          <p:cNvSpPr txBox="1"/>
          <p:nvPr>
            <p:ph type="title"/>
          </p:nvPr>
        </p:nvSpPr>
        <p:spPr>
          <a:xfrm>
            <a:off x="3163350" y="2203500"/>
            <a:ext cx="2817300" cy="73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Questions?</a:t>
            </a:r>
            <a:endParaRPr sz="3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0"/>
          <p:cNvSpPr txBox="1"/>
          <p:nvPr>
            <p:ph type="title"/>
          </p:nvPr>
        </p:nvSpPr>
        <p:spPr>
          <a:xfrm>
            <a:off x="3163350" y="2203500"/>
            <a:ext cx="3061800" cy="73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Demo Time!</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1" name="Google Shape;141;p14"/>
          <p:cNvSpPr txBox="1"/>
          <p:nvPr>
            <p:ph idx="1" type="body"/>
          </p:nvPr>
        </p:nvSpPr>
        <p:spPr>
          <a:xfrm>
            <a:off x="1297500" y="1443425"/>
            <a:ext cx="7038900" cy="2911200"/>
          </a:xfrm>
          <a:prstGeom prst="rect">
            <a:avLst/>
          </a:prstGeom>
        </p:spPr>
        <p:txBody>
          <a:bodyPr anchorCtr="0" anchor="t" bIns="91425" lIns="91425" spcFirstLastPara="1" rIns="91425" wrap="square" tIns="91425">
            <a:normAutofit/>
          </a:bodyPr>
          <a:lstStyle/>
          <a:p>
            <a:pPr indent="-317500" lvl="0" marL="457200" rtl="0" algn="l">
              <a:lnSpc>
                <a:spcPct val="200000"/>
              </a:lnSpc>
              <a:spcBef>
                <a:spcPts val="0"/>
              </a:spcBef>
              <a:spcAft>
                <a:spcPts val="0"/>
              </a:spcAft>
              <a:buSzPts val="1400"/>
              <a:buChar char="-"/>
            </a:pPr>
            <a:r>
              <a:rPr lang="en" sz="1400"/>
              <a:t>Checkmate </a:t>
            </a:r>
            <a:r>
              <a:rPr lang="en" sz="1400"/>
              <a:t>is a website that provides users with a platform to attempt various chess puzzles in a digestible and interactive way</a:t>
            </a:r>
            <a:endParaRPr sz="1400"/>
          </a:p>
          <a:p>
            <a:pPr indent="-317500" lvl="0" marL="457200" rtl="0" algn="l">
              <a:lnSpc>
                <a:spcPct val="200000"/>
              </a:lnSpc>
              <a:spcBef>
                <a:spcPts val="0"/>
              </a:spcBef>
              <a:spcAft>
                <a:spcPts val="0"/>
              </a:spcAft>
              <a:buSzPts val="1400"/>
              <a:buChar char="-"/>
            </a:pPr>
            <a:r>
              <a:rPr lang="en" sz="1400"/>
              <a:t>User given a standard 2D 8x8 chessboard with a chess puzzle position set up</a:t>
            </a:r>
            <a:endParaRPr sz="1400"/>
          </a:p>
          <a:p>
            <a:pPr indent="-317500" lvl="0" marL="457200" rtl="0" algn="l">
              <a:lnSpc>
                <a:spcPct val="200000"/>
              </a:lnSpc>
              <a:spcBef>
                <a:spcPts val="0"/>
              </a:spcBef>
              <a:spcAft>
                <a:spcPts val="0"/>
              </a:spcAft>
              <a:buSzPts val="1400"/>
              <a:buChar char="-"/>
            </a:pPr>
            <a:r>
              <a:rPr lang="en" sz="1400"/>
              <a:t>Difficulty increases as each puzzle is solved</a:t>
            </a:r>
            <a:endParaRPr sz="1400"/>
          </a:p>
          <a:p>
            <a:pPr indent="-317500" lvl="0" marL="457200" rtl="0" algn="l">
              <a:lnSpc>
                <a:spcPct val="200000"/>
              </a:lnSpc>
              <a:spcBef>
                <a:spcPts val="0"/>
              </a:spcBef>
              <a:spcAft>
                <a:spcPts val="0"/>
              </a:spcAft>
              <a:buSzPts val="1400"/>
              <a:buChar char="-"/>
            </a:pPr>
            <a:r>
              <a:rPr lang="en" sz="1400"/>
              <a:t>Competitive edge because there is a  limited number of lives and amount of time</a:t>
            </a:r>
            <a:endParaRPr sz="1400"/>
          </a:p>
          <a:p>
            <a:pPr indent="-317500" lvl="0" marL="457200" rtl="0" algn="l">
              <a:lnSpc>
                <a:spcPct val="200000"/>
              </a:lnSpc>
              <a:spcBef>
                <a:spcPts val="0"/>
              </a:spcBef>
              <a:spcAft>
                <a:spcPts val="0"/>
              </a:spcAft>
              <a:buSzPts val="1400"/>
              <a:buChar char="-"/>
            </a:pPr>
            <a:r>
              <a:rPr lang="en" sz="1400"/>
              <a:t>Leaderboard for high scoring players</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(cont.)</a:t>
            </a:r>
            <a:endParaRPr/>
          </a:p>
        </p:txBody>
      </p:sp>
      <p:sp>
        <p:nvSpPr>
          <p:cNvPr id="147" name="Google Shape;147;p15"/>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Char char="-"/>
            </a:pPr>
            <a:r>
              <a:rPr lang="en" sz="1400"/>
              <a:t>Tutorial page to reference for piece movement and special rules</a:t>
            </a:r>
            <a:endParaRPr sz="1400"/>
          </a:p>
          <a:p>
            <a:pPr indent="-317500" lvl="0" marL="457200" rtl="0" algn="l">
              <a:lnSpc>
                <a:spcPct val="200000"/>
              </a:lnSpc>
              <a:spcBef>
                <a:spcPts val="0"/>
              </a:spcBef>
              <a:spcAft>
                <a:spcPts val="0"/>
              </a:spcAft>
              <a:buSzPts val="1400"/>
              <a:buChar char="-"/>
            </a:pPr>
            <a:r>
              <a:rPr lang="en" sz="1400"/>
              <a:t>Create custom puzzles or play other user-created puzzles, a unique feature of Checkmate</a:t>
            </a:r>
            <a:endParaRPr sz="1400"/>
          </a:p>
          <a:p>
            <a:pPr indent="-317500" lvl="0" marL="457200" rtl="0" algn="l">
              <a:lnSpc>
                <a:spcPct val="200000"/>
              </a:lnSpc>
              <a:spcBef>
                <a:spcPts val="0"/>
              </a:spcBef>
              <a:spcAft>
                <a:spcPts val="0"/>
              </a:spcAft>
              <a:buSzPts val="1400"/>
              <a:buChar char="-"/>
            </a:pPr>
            <a:r>
              <a:rPr lang="en" sz="1400"/>
              <a:t>Legal move indicator dot option for in-game </a:t>
            </a:r>
            <a:r>
              <a:rPr lang="en" sz="1400"/>
              <a:t>guidance</a:t>
            </a:r>
            <a:endParaRPr sz="1400"/>
          </a:p>
          <a:p>
            <a:pPr indent="-317500" lvl="0" marL="457200" rtl="0" algn="l">
              <a:lnSpc>
                <a:spcPct val="200000"/>
              </a:lnSpc>
              <a:spcBef>
                <a:spcPts val="0"/>
              </a:spcBef>
              <a:spcAft>
                <a:spcPts val="0"/>
              </a:spcAft>
              <a:buSzPts val="1400"/>
              <a:buChar char="-"/>
            </a:pPr>
            <a:r>
              <a:rPr lang="en" sz="1400"/>
              <a:t>Checkmate provides a fun and interactive way for users to improve their chess skills</a:t>
            </a:r>
            <a:endParaRPr sz="1400"/>
          </a:p>
          <a:p>
            <a:pPr indent="-317500" lvl="0" marL="457200" rtl="0" algn="l">
              <a:lnSpc>
                <a:spcPct val="200000"/>
              </a:lnSpc>
              <a:spcBef>
                <a:spcPts val="0"/>
              </a:spcBef>
              <a:spcAft>
                <a:spcPts val="0"/>
              </a:spcAft>
              <a:buSzPts val="1400"/>
              <a:buChar char="-"/>
            </a:pPr>
            <a:r>
              <a:rPr lang="en" sz="1400"/>
              <a:t>An ideal tool for chess enthusiasts of all skill levels</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16"/>
          <p:cNvPicPr preferRelativeResize="0"/>
          <p:nvPr/>
        </p:nvPicPr>
        <p:blipFill>
          <a:blip r:embed="rId3">
            <a:alphaModFix/>
          </a:blip>
          <a:stretch>
            <a:fillRect/>
          </a:stretch>
        </p:blipFill>
        <p:spPr>
          <a:xfrm>
            <a:off x="152400" y="529988"/>
            <a:ext cx="8839200" cy="40835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17"/>
          <p:cNvPicPr preferRelativeResize="0"/>
          <p:nvPr/>
        </p:nvPicPr>
        <p:blipFill>
          <a:blip r:embed="rId3">
            <a:alphaModFix/>
          </a:blip>
          <a:stretch>
            <a:fillRect/>
          </a:stretch>
        </p:blipFill>
        <p:spPr>
          <a:xfrm>
            <a:off x="152400" y="520775"/>
            <a:ext cx="8839200" cy="410194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Technology</a:t>
            </a:r>
            <a:endParaRPr/>
          </a:p>
        </p:txBody>
      </p:sp>
      <p:sp>
        <p:nvSpPr>
          <p:cNvPr id="163" name="Google Shape;163;p18"/>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317500" lvl="0" marL="457200" rtl="0" algn="l">
              <a:lnSpc>
                <a:spcPct val="140000"/>
              </a:lnSpc>
              <a:spcBef>
                <a:spcPts val="0"/>
              </a:spcBef>
              <a:spcAft>
                <a:spcPts val="0"/>
              </a:spcAft>
              <a:buSzPts val="1400"/>
              <a:buChar char="-"/>
            </a:pPr>
            <a:r>
              <a:rPr lang="en" sz="1400" u="sng"/>
              <a:t>All technology used: </a:t>
            </a:r>
            <a:endParaRPr sz="1400" u="sng"/>
          </a:p>
          <a:p>
            <a:pPr indent="-317500" lvl="1" marL="914400" rtl="0" algn="l">
              <a:lnSpc>
                <a:spcPct val="140000"/>
              </a:lnSpc>
              <a:spcBef>
                <a:spcPts val="0"/>
              </a:spcBef>
              <a:spcAft>
                <a:spcPts val="0"/>
              </a:spcAft>
              <a:buSzPts val="1400"/>
              <a:buChar char="-"/>
            </a:pPr>
            <a:r>
              <a:rPr lang="en" sz="1400"/>
              <a:t>React.js (used for over 70% of project, all logic)</a:t>
            </a:r>
            <a:endParaRPr sz="1400"/>
          </a:p>
          <a:p>
            <a:pPr indent="-317500" lvl="1" marL="914400" rtl="0" algn="l">
              <a:lnSpc>
                <a:spcPct val="140000"/>
              </a:lnSpc>
              <a:spcBef>
                <a:spcPts val="0"/>
              </a:spcBef>
              <a:spcAft>
                <a:spcPts val="0"/>
              </a:spcAft>
              <a:buSzPts val="1400"/>
              <a:buChar char="-"/>
            </a:pPr>
            <a:r>
              <a:rPr lang="en" sz="1400"/>
              <a:t>HTML &amp; CSS (core web development languages)</a:t>
            </a:r>
            <a:endParaRPr sz="1400"/>
          </a:p>
          <a:p>
            <a:pPr indent="-317500" lvl="1" marL="914400" rtl="0" algn="l">
              <a:lnSpc>
                <a:spcPct val="140000"/>
              </a:lnSpc>
              <a:spcBef>
                <a:spcPts val="0"/>
              </a:spcBef>
              <a:spcAft>
                <a:spcPts val="0"/>
              </a:spcAft>
              <a:buSzPts val="1400"/>
              <a:buChar char="-"/>
            </a:pPr>
            <a:r>
              <a:rPr lang="en" sz="1400"/>
              <a:t>Python’s Pandas library (filtering Lichess puzzle database)</a:t>
            </a:r>
            <a:endParaRPr sz="1400"/>
          </a:p>
          <a:p>
            <a:pPr indent="-317500" lvl="1" marL="914400" rtl="0" algn="l">
              <a:lnSpc>
                <a:spcPct val="140000"/>
              </a:lnSpc>
              <a:spcBef>
                <a:spcPts val="0"/>
              </a:spcBef>
              <a:spcAft>
                <a:spcPts val="0"/>
              </a:spcAft>
              <a:buSzPts val="1400"/>
              <a:buChar char="-"/>
            </a:pPr>
            <a:r>
              <a:rPr lang="en" sz="1400"/>
              <a:t>JavaScript’s Chess.js library (chess logic)</a:t>
            </a:r>
            <a:endParaRPr sz="1400"/>
          </a:p>
          <a:p>
            <a:pPr indent="-317500" lvl="1" marL="914400" rtl="0" algn="l">
              <a:lnSpc>
                <a:spcPct val="140000"/>
              </a:lnSpc>
              <a:spcBef>
                <a:spcPts val="0"/>
              </a:spcBef>
              <a:spcAft>
                <a:spcPts val="0"/>
              </a:spcAft>
              <a:buSzPts val="1400"/>
              <a:buChar char="-"/>
            </a:pPr>
            <a:r>
              <a:rPr lang="en" sz="1400"/>
              <a:t>Lichess puzzle database (database of over 3m puzzles, contains metadata)</a:t>
            </a:r>
            <a:endParaRPr sz="1400"/>
          </a:p>
          <a:p>
            <a:pPr indent="-317500" lvl="1" marL="914400" rtl="0" algn="l">
              <a:lnSpc>
                <a:spcPct val="140000"/>
              </a:lnSpc>
              <a:spcBef>
                <a:spcPts val="0"/>
              </a:spcBef>
              <a:spcAft>
                <a:spcPts val="0"/>
              </a:spcAft>
              <a:buSzPts val="1400"/>
              <a:buChar char="-"/>
            </a:pPr>
            <a:r>
              <a:rPr lang="en" sz="1400"/>
              <a:t>Chessboard.jsx (spare pieces for custom puzzles)</a:t>
            </a:r>
            <a:endParaRPr sz="1400"/>
          </a:p>
          <a:p>
            <a:pPr indent="-317500" lvl="1" marL="914400" rtl="0" algn="l">
              <a:lnSpc>
                <a:spcPct val="140000"/>
              </a:lnSpc>
              <a:spcBef>
                <a:spcPts val="0"/>
              </a:spcBef>
              <a:spcAft>
                <a:spcPts val="0"/>
              </a:spcAft>
              <a:buSzPts val="1400"/>
              <a:buChar char="-"/>
            </a:pPr>
            <a:r>
              <a:rPr lang="en" sz="1400"/>
              <a:t>React’s react-chessboard library (visual elements)</a:t>
            </a:r>
            <a:endParaRPr sz="1400"/>
          </a:p>
          <a:p>
            <a:pPr indent="-317500" lvl="1" marL="914400" rtl="0" algn="l">
              <a:lnSpc>
                <a:spcPct val="140000"/>
              </a:lnSpc>
              <a:spcBef>
                <a:spcPts val="0"/>
              </a:spcBef>
              <a:spcAft>
                <a:spcPts val="0"/>
              </a:spcAft>
              <a:buSzPts val="1400"/>
              <a:buChar char="-"/>
            </a:pPr>
            <a:r>
              <a:rPr lang="en" sz="1400"/>
              <a:t>Google Firebase (Hosting, Storage, Authentication,  Realtime Database)</a:t>
            </a:r>
            <a:endParaRPr sz="1400"/>
          </a:p>
          <a:p>
            <a:pPr indent="-317500" lvl="0" marL="457200" rtl="0" algn="l">
              <a:lnSpc>
                <a:spcPct val="140000"/>
              </a:lnSpc>
              <a:spcBef>
                <a:spcPts val="0"/>
              </a:spcBef>
              <a:spcAft>
                <a:spcPts val="0"/>
              </a:spcAft>
              <a:buSzPts val="1400"/>
              <a:buChar char="-"/>
            </a:pPr>
            <a:r>
              <a:rPr lang="en" sz="1400"/>
              <a:t>Checkmate was developed using Visual Studio Code and is housed on Github using Git as its version control software</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19"/>
          <p:cNvPicPr preferRelativeResize="0"/>
          <p:nvPr/>
        </p:nvPicPr>
        <p:blipFill>
          <a:blip r:embed="rId3">
            <a:alphaModFix/>
          </a:blip>
          <a:stretch>
            <a:fillRect/>
          </a:stretch>
        </p:blipFill>
        <p:spPr>
          <a:xfrm>
            <a:off x="2892788" y="152400"/>
            <a:ext cx="5675467" cy="4838700"/>
          </a:xfrm>
          <a:prstGeom prst="rect">
            <a:avLst/>
          </a:prstGeom>
          <a:noFill/>
          <a:ln>
            <a:noFill/>
          </a:ln>
        </p:spPr>
      </p:pic>
      <p:sp>
        <p:nvSpPr>
          <p:cNvPr id="169" name="Google Shape;169;p19"/>
          <p:cNvSpPr txBox="1"/>
          <p:nvPr/>
        </p:nvSpPr>
        <p:spPr>
          <a:xfrm>
            <a:off x="206875" y="2017650"/>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latin typeface="Montserrat"/>
                <a:ea typeface="Montserrat"/>
                <a:cs typeface="Montserrat"/>
                <a:sym typeface="Montserrat"/>
              </a:rPr>
              <a:t>Block Diagram</a:t>
            </a:r>
            <a:endParaRPr sz="2400">
              <a:solidFill>
                <a:schemeClr val="lt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Design: Database</a:t>
            </a:r>
            <a:endParaRPr/>
          </a:p>
        </p:txBody>
      </p:sp>
      <p:sp>
        <p:nvSpPr>
          <p:cNvPr id="175" name="Google Shape;175;p20"/>
          <p:cNvSpPr txBox="1"/>
          <p:nvPr>
            <p:ph idx="1" type="body"/>
          </p:nvPr>
        </p:nvSpPr>
        <p:spPr>
          <a:xfrm>
            <a:off x="1297500" y="1484800"/>
            <a:ext cx="7038900" cy="29112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Char char="-"/>
            </a:pPr>
            <a:r>
              <a:rPr lang="en" sz="1400" u="sng"/>
              <a:t>checkmates:</a:t>
            </a:r>
            <a:r>
              <a:rPr lang="en" sz="1400"/>
              <a:t> </a:t>
            </a:r>
            <a:r>
              <a:rPr lang="en" sz="1400"/>
              <a:t>These are the puzzles pulled from the Lichess open source database. </a:t>
            </a:r>
            <a:r>
              <a:rPr lang="en" sz="1400"/>
              <a:t>Includes the information required to display and solve all of the chess puzzles; the largest scale of storage in the project. </a:t>
            </a:r>
            <a:endParaRPr sz="1400"/>
          </a:p>
          <a:p>
            <a:pPr indent="-317500" lvl="0" marL="457200" rtl="0" algn="l">
              <a:lnSpc>
                <a:spcPct val="200000"/>
              </a:lnSpc>
              <a:spcBef>
                <a:spcPts val="0"/>
              </a:spcBef>
              <a:spcAft>
                <a:spcPts val="0"/>
              </a:spcAft>
              <a:buSzPts val="1400"/>
              <a:buChar char="-"/>
            </a:pPr>
            <a:r>
              <a:rPr lang="en" sz="1400" u="sng"/>
              <a:t>custom puzzles:</a:t>
            </a:r>
            <a:r>
              <a:rPr lang="en" sz="1400"/>
              <a:t> Data on custom puzzles provided by users.</a:t>
            </a:r>
            <a:endParaRPr sz="1400"/>
          </a:p>
          <a:p>
            <a:pPr indent="-317500" lvl="0" marL="457200" rtl="0" algn="l">
              <a:lnSpc>
                <a:spcPct val="200000"/>
              </a:lnSpc>
              <a:spcBef>
                <a:spcPts val="0"/>
              </a:spcBef>
              <a:spcAft>
                <a:spcPts val="0"/>
              </a:spcAft>
              <a:buSzPts val="1400"/>
              <a:buChar char="-"/>
            </a:pPr>
            <a:r>
              <a:rPr lang="en" sz="1400" u="sng"/>
              <a:t>leaderboards:</a:t>
            </a:r>
            <a:r>
              <a:rPr lang="en" sz="1400"/>
              <a:t> The high scores for each mode; Classical and Bullet Mate leaderboard data.</a:t>
            </a:r>
            <a:endParaRPr sz="1400"/>
          </a:p>
          <a:p>
            <a:pPr indent="-317500" lvl="0" marL="457200" rtl="0" algn="l">
              <a:lnSpc>
                <a:spcPct val="200000"/>
              </a:lnSpc>
              <a:spcBef>
                <a:spcPts val="0"/>
              </a:spcBef>
              <a:spcAft>
                <a:spcPts val="0"/>
              </a:spcAft>
              <a:buSzPts val="1400"/>
              <a:buChar char="-"/>
            </a:pPr>
            <a:r>
              <a:rPr lang="en" sz="1400" u="sng"/>
              <a:t>users:</a:t>
            </a:r>
            <a:r>
              <a:rPr lang="en" sz="1400"/>
              <a:t> Data on all users who sign up on Checkmate.</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nvSpPr>
        <p:spPr>
          <a:xfrm>
            <a:off x="165500" y="2100400"/>
            <a:ext cx="2318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latin typeface="Montserrat"/>
                <a:ea typeface="Montserrat"/>
                <a:cs typeface="Montserrat"/>
                <a:sym typeface="Montserrat"/>
              </a:rPr>
              <a:t>ER </a:t>
            </a:r>
            <a:r>
              <a:rPr lang="en" sz="2400">
                <a:solidFill>
                  <a:schemeClr val="lt1"/>
                </a:solidFill>
                <a:latin typeface="Montserrat"/>
                <a:ea typeface="Montserrat"/>
                <a:cs typeface="Montserrat"/>
                <a:sym typeface="Montserrat"/>
              </a:rPr>
              <a:t>Diagram</a:t>
            </a:r>
            <a:endParaRPr sz="2400">
              <a:solidFill>
                <a:schemeClr val="lt1"/>
              </a:solidFill>
              <a:latin typeface="Montserrat"/>
              <a:ea typeface="Montserrat"/>
              <a:cs typeface="Montserrat"/>
              <a:sym typeface="Montserrat"/>
            </a:endParaRPr>
          </a:p>
        </p:txBody>
      </p:sp>
      <p:pic>
        <p:nvPicPr>
          <p:cNvPr id="181" name="Google Shape;181;p21"/>
          <p:cNvPicPr preferRelativeResize="0"/>
          <p:nvPr/>
        </p:nvPicPr>
        <p:blipFill>
          <a:blip r:embed="rId3">
            <a:alphaModFix/>
          </a:blip>
          <a:stretch>
            <a:fillRect/>
          </a:stretch>
        </p:blipFill>
        <p:spPr>
          <a:xfrm>
            <a:off x="2484200" y="493239"/>
            <a:ext cx="6255124" cy="415701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