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latsi" panose="020B0604020202020204" charset="0"/>
      <p:regular r:id="rId13"/>
    </p:embeddedFont>
    <p:embeddedFont>
      <p:font typeface="Open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4DA1A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2E5077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3508358" y="3596756"/>
            <a:ext cx="13416883" cy="201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1"/>
              </a:lnSpc>
            </a:pPr>
            <a:r>
              <a:rPr lang="en-US" sz="80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NETWORK TOPOLOGY 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07947" y="5728280"/>
            <a:ext cx="12625348" cy="60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9"/>
              </a:lnSpc>
            </a:pPr>
            <a:r>
              <a:rPr lang="en-US" sz="36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Using Docker and Socket Programming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9144000" y="8491620"/>
            <a:ext cx="12625348" cy="355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9"/>
              </a:lnSpc>
            </a:pPr>
            <a:r>
              <a:rPr lang="en-US" sz="21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Eleni Sakellariou Matsi, 1084047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8" name="Group 8"/>
          <p:cNvGrpSpPr/>
          <p:nvPr/>
        </p:nvGrpSpPr>
        <p:grpSpPr>
          <a:xfrm>
            <a:off x="894926" y="4987109"/>
            <a:ext cx="16706669" cy="667486"/>
            <a:chOff x="0" y="0"/>
            <a:chExt cx="22275559" cy="8899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24137" cy="889981"/>
            </a:xfrm>
            <a:custGeom>
              <a:avLst/>
              <a:gdLst/>
              <a:ahLst/>
              <a:cxnLst/>
              <a:rect l="l" t="t" r="r" b="b"/>
              <a:pathLst>
                <a:path w="3824137" h="889981">
                  <a:moveTo>
                    <a:pt x="0" y="0"/>
                  </a:moveTo>
                  <a:lnTo>
                    <a:pt x="3824137" y="0"/>
                  </a:lnTo>
                  <a:lnTo>
                    <a:pt x="3824137" y="889981"/>
                  </a:lnTo>
                  <a:lnTo>
                    <a:pt x="0" y="889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562715" y="0"/>
              <a:ext cx="3824137" cy="889981"/>
            </a:xfrm>
            <a:custGeom>
              <a:avLst/>
              <a:gdLst/>
              <a:ahLst/>
              <a:cxnLst/>
              <a:rect l="l" t="t" r="r" b="b"/>
              <a:pathLst>
                <a:path w="3824137" h="889981">
                  <a:moveTo>
                    <a:pt x="0" y="0"/>
                  </a:moveTo>
                  <a:lnTo>
                    <a:pt x="3824137" y="0"/>
                  </a:lnTo>
                  <a:lnTo>
                    <a:pt x="3824137" y="889981"/>
                  </a:lnTo>
                  <a:lnTo>
                    <a:pt x="0" y="889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4250862" y="0"/>
              <a:ext cx="3824137" cy="889981"/>
            </a:xfrm>
            <a:custGeom>
              <a:avLst/>
              <a:gdLst/>
              <a:ahLst/>
              <a:cxnLst/>
              <a:rect l="l" t="t" r="r" b="b"/>
              <a:pathLst>
                <a:path w="3824137" h="889981">
                  <a:moveTo>
                    <a:pt x="0" y="0"/>
                  </a:moveTo>
                  <a:lnTo>
                    <a:pt x="3824136" y="0"/>
                  </a:lnTo>
                  <a:lnTo>
                    <a:pt x="3824136" y="889981"/>
                  </a:lnTo>
                  <a:lnTo>
                    <a:pt x="0" y="889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0688146" y="0"/>
              <a:ext cx="3824137" cy="889981"/>
            </a:xfrm>
            <a:custGeom>
              <a:avLst/>
              <a:gdLst/>
              <a:ahLst/>
              <a:cxnLst/>
              <a:rect l="l" t="t" r="r" b="b"/>
              <a:pathLst>
                <a:path w="3824137" h="889981">
                  <a:moveTo>
                    <a:pt x="0" y="0"/>
                  </a:moveTo>
                  <a:lnTo>
                    <a:pt x="3824137" y="0"/>
                  </a:lnTo>
                  <a:lnTo>
                    <a:pt x="3824137" y="889981"/>
                  </a:lnTo>
                  <a:lnTo>
                    <a:pt x="0" y="889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7125431" y="0"/>
              <a:ext cx="3824137" cy="889981"/>
            </a:xfrm>
            <a:custGeom>
              <a:avLst/>
              <a:gdLst/>
              <a:ahLst/>
              <a:cxnLst/>
              <a:rect l="l" t="t" r="r" b="b"/>
              <a:pathLst>
                <a:path w="3824137" h="889981">
                  <a:moveTo>
                    <a:pt x="0" y="0"/>
                  </a:moveTo>
                  <a:lnTo>
                    <a:pt x="3824136" y="0"/>
                  </a:lnTo>
                  <a:lnTo>
                    <a:pt x="3824136" y="889981"/>
                  </a:lnTo>
                  <a:lnTo>
                    <a:pt x="0" y="889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8451422" y="0"/>
              <a:ext cx="3824137" cy="889981"/>
            </a:xfrm>
            <a:custGeom>
              <a:avLst/>
              <a:gdLst/>
              <a:ahLst/>
              <a:cxnLst/>
              <a:rect l="l" t="t" r="r" b="b"/>
              <a:pathLst>
                <a:path w="3824137" h="889981">
                  <a:moveTo>
                    <a:pt x="0" y="0"/>
                  </a:moveTo>
                  <a:lnTo>
                    <a:pt x="3824137" y="0"/>
                  </a:lnTo>
                  <a:lnTo>
                    <a:pt x="3824137" y="889981"/>
                  </a:lnTo>
                  <a:lnTo>
                    <a:pt x="0" y="889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7995028" y="0"/>
              <a:ext cx="3824137" cy="889981"/>
            </a:xfrm>
            <a:custGeom>
              <a:avLst/>
              <a:gdLst/>
              <a:ahLst/>
              <a:cxnLst/>
              <a:rect l="l" t="t" r="r" b="b"/>
              <a:pathLst>
                <a:path w="3824137" h="889981">
                  <a:moveTo>
                    <a:pt x="0" y="0"/>
                  </a:moveTo>
                  <a:lnTo>
                    <a:pt x="3824137" y="0"/>
                  </a:lnTo>
                  <a:lnTo>
                    <a:pt x="3824137" y="889981"/>
                  </a:lnTo>
                  <a:lnTo>
                    <a:pt x="0" y="889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Freeform 16"/>
          <p:cNvSpPr/>
          <p:nvPr/>
        </p:nvSpPr>
        <p:spPr>
          <a:xfrm>
            <a:off x="8530626" y="6971567"/>
            <a:ext cx="1226748" cy="1226748"/>
          </a:xfrm>
          <a:custGeom>
            <a:avLst/>
            <a:gdLst/>
            <a:ahLst/>
            <a:cxnLst/>
            <a:rect l="l" t="t" r="r" b="b"/>
            <a:pathLst>
              <a:path w="1226748" h="1226748">
                <a:moveTo>
                  <a:pt x="0" y="0"/>
                </a:moveTo>
                <a:lnTo>
                  <a:pt x="1226748" y="0"/>
                </a:lnTo>
                <a:lnTo>
                  <a:pt x="1226748" y="1226748"/>
                </a:lnTo>
                <a:lnTo>
                  <a:pt x="0" y="1226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TextBox 17"/>
          <p:cNvSpPr txBox="1"/>
          <p:nvPr/>
        </p:nvSpPr>
        <p:spPr>
          <a:xfrm>
            <a:off x="3245722" y="904875"/>
            <a:ext cx="1106033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FINAL MESSAGE HEADER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0666" y="4934798"/>
            <a:ext cx="16706669" cy="695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2"/>
              </a:lnSpc>
              <a:spcBef>
                <a:spcPct val="0"/>
              </a:spcBef>
            </a:pPr>
            <a:r>
              <a:rPr lang="en-US" sz="41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receiver_id|sender_id|direction|acknowledgment|message_id|content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42933" y="3050131"/>
            <a:ext cx="11627497" cy="1776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5"/>
              </a:lnSpc>
            </a:pPr>
            <a:r>
              <a:rPr lang="en-US" sz="1029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6477" y="-15240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5" name="Group 15"/>
          <p:cNvGrpSpPr/>
          <p:nvPr/>
        </p:nvGrpSpPr>
        <p:grpSpPr>
          <a:xfrm>
            <a:off x="-174077" y="0"/>
            <a:ext cx="4239083" cy="10287000"/>
            <a:chOff x="0" y="0"/>
            <a:chExt cx="5652111" cy="13716000"/>
          </a:xfrm>
        </p:grpSpPr>
        <p:grpSp>
          <p:nvGrpSpPr>
            <p:cNvPr id="16" name="Group 1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4DA1A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2E5077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3365572" y="5000625"/>
            <a:ext cx="13782221" cy="125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6"/>
              </a:lnSpc>
            </a:pPr>
            <a:r>
              <a:rPr lang="en-US" sz="7297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YOUR ATTENTION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BC631A-394B-8302-B265-AD304ADD6427}"/>
              </a:ext>
            </a:extLst>
          </p:cNvPr>
          <p:cNvSpPr txBox="1"/>
          <p:nvPr/>
        </p:nvSpPr>
        <p:spPr>
          <a:xfrm>
            <a:off x="4366171" y="7857426"/>
            <a:ext cx="7707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latsi" panose="020B0604020202020204" charset="0"/>
              </a:rPr>
              <a:t>Bibliography: Demo Ring from Communications Lab II @ University of Patras </a:t>
            </a:r>
          </a:p>
          <a:p>
            <a:endParaRPr lang="en-GB" dirty="0">
              <a:latin typeface="Alatsi" panose="020B0604020202020204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633420" y="1673225"/>
            <a:ext cx="5927208" cy="8163095"/>
          </a:xfrm>
          <a:custGeom>
            <a:avLst/>
            <a:gdLst/>
            <a:ahLst/>
            <a:cxnLst/>
            <a:rect l="l" t="t" r="r" b="b"/>
            <a:pathLst>
              <a:path w="5927208" h="8163095">
                <a:moveTo>
                  <a:pt x="0" y="0"/>
                </a:moveTo>
                <a:lnTo>
                  <a:pt x="5927208" y="0"/>
                </a:lnTo>
                <a:lnTo>
                  <a:pt x="5927208" y="8163095"/>
                </a:lnTo>
                <a:lnTo>
                  <a:pt x="0" y="8163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7011297">
            <a:off x="10402652" y="6377418"/>
            <a:ext cx="1714562" cy="518655"/>
          </a:xfrm>
          <a:custGeom>
            <a:avLst/>
            <a:gdLst/>
            <a:ahLst/>
            <a:cxnLst/>
            <a:rect l="l" t="t" r="r" b="b"/>
            <a:pathLst>
              <a:path w="1714562" h="518655">
                <a:moveTo>
                  <a:pt x="0" y="0"/>
                </a:moveTo>
                <a:lnTo>
                  <a:pt x="1714562" y="0"/>
                </a:lnTo>
                <a:lnTo>
                  <a:pt x="1714562" y="518655"/>
                </a:lnTo>
                <a:lnTo>
                  <a:pt x="0" y="5186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2553980" y="447678"/>
            <a:ext cx="13180039" cy="103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TOPOLOGY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48427" y="3208880"/>
            <a:ext cx="4630909" cy="958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965" lvl="1" indent="-297982" algn="ctr">
              <a:lnSpc>
                <a:spcPts val="3864"/>
              </a:lnSpc>
              <a:buFont typeface="Arial"/>
              <a:buChar char="•"/>
            </a:pPr>
            <a:r>
              <a:rPr lang="en-US" sz="27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RING between Clients 1-4 </a:t>
            </a:r>
          </a:p>
          <a:p>
            <a:pPr algn="ctr">
              <a:lnSpc>
                <a:spcPts val="3864"/>
              </a:lnSpc>
            </a:pPr>
            <a:endParaRPr lang="en-US" sz="276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948427" y="3538348"/>
            <a:ext cx="5204343" cy="1444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4"/>
              </a:lnSpc>
            </a:pPr>
            <a:endParaRPr/>
          </a:p>
          <a:p>
            <a:pPr marL="595965" lvl="1" indent="-297982" algn="ctr">
              <a:lnSpc>
                <a:spcPts val="3864"/>
              </a:lnSpc>
              <a:buFont typeface="Arial"/>
              <a:buChar char="•"/>
            </a:pPr>
            <a:r>
              <a:rPr lang="en-US" sz="27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Client 5 only through Client 4</a:t>
            </a:r>
          </a:p>
          <a:p>
            <a:pPr algn="ctr">
              <a:lnSpc>
                <a:spcPts val="3864"/>
              </a:lnSpc>
            </a:pPr>
            <a:endParaRPr lang="en-US" sz="276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93638" y="5190893"/>
            <a:ext cx="3124646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 basic functions </a:t>
            </a:r>
          </a:p>
        </p:txBody>
      </p:sp>
      <p:sp>
        <p:nvSpPr>
          <p:cNvPr id="14" name="Freeform 14"/>
          <p:cNvSpPr/>
          <p:nvPr/>
        </p:nvSpPr>
        <p:spPr>
          <a:xfrm rot="5247537">
            <a:off x="11871664" y="6324832"/>
            <a:ext cx="1714562" cy="518655"/>
          </a:xfrm>
          <a:custGeom>
            <a:avLst/>
            <a:gdLst/>
            <a:ahLst/>
            <a:cxnLst/>
            <a:rect l="l" t="t" r="r" b="b"/>
            <a:pathLst>
              <a:path w="1714562" h="518655">
                <a:moveTo>
                  <a:pt x="0" y="0"/>
                </a:moveTo>
                <a:lnTo>
                  <a:pt x="1714562" y="0"/>
                </a:lnTo>
                <a:lnTo>
                  <a:pt x="1714562" y="518655"/>
                </a:lnTo>
                <a:lnTo>
                  <a:pt x="0" y="5186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3840816">
            <a:off x="13330788" y="6308533"/>
            <a:ext cx="1714562" cy="518655"/>
          </a:xfrm>
          <a:custGeom>
            <a:avLst/>
            <a:gdLst/>
            <a:ahLst/>
            <a:cxnLst/>
            <a:rect l="l" t="t" r="r" b="b"/>
            <a:pathLst>
              <a:path w="1714562" h="518655">
                <a:moveTo>
                  <a:pt x="0" y="0"/>
                </a:moveTo>
                <a:lnTo>
                  <a:pt x="1714562" y="0"/>
                </a:lnTo>
                <a:lnTo>
                  <a:pt x="1714562" y="518655"/>
                </a:lnTo>
                <a:lnTo>
                  <a:pt x="0" y="5186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9887847" y="7623135"/>
            <a:ext cx="2111272" cy="472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4"/>
              </a:lnSpc>
            </a:pPr>
            <a:r>
              <a:rPr lang="en-US" sz="27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Receiving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78555" y="7623135"/>
            <a:ext cx="2111272" cy="472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4"/>
              </a:lnSpc>
            </a:pPr>
            <a:r>
              <a:rPr lang="en-US" sz="27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Forwarding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764167" y="7623135"/>
            <a:ext cx="2111272" cy="472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4"/>
              </a:lnSpc>
            </a:pPr>
            <a:r>
              <a:rPr lang="en-US" sz="276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Inserting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29381" y="407991"/>
            <a:ext cx="17628501" cy="77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ENVIRONMENT VARIABLES AND DOCKER COMPOSE FILE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345252" y="2586591"/>
            <a:ext cx="5479480" cy="5827588"/>
          </a:xfrm>
          <a:custGeom>
            <a:avLst/>
            <a:gdLst/>
            <a:ahLst/>
            <a:cxnLst/>
            <a:rect l="l" t="t" r="r" b="b"/>
            <a:pathLst>
              <a:path w="5479480" h="5827588">
                <a:moveTo>
                  <a:pt x="0" y="0"/>
                </a:moveTo>
                <a:lnTo>
                  <a:pt x="5479480" y="0"/>
                </a:lnTo>
                <a:lnTo>
                  <a:pt x="5479480" y="5827588"/>
                </a:lnTo>
                <a:lnTo>
                  <a:pt x="0" y="5827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6272886" y="7949867"/>
            <a:ext cx="1714562" cy="518655"/>
          </a:xfrm>
          <a:custGeom>
            <a:avLst/>
            <a:gdLst/>
            <a:ahLst/>
            <a:cxnLst/>
            <a:rect l="l" t="t" r="r" b="b"/>
            <a:pathLst>
              <a:path w="1714562" h="518655">
                <a:moveTo>
                  <a:pt x="0" y="0"/>
                </a:moveTo>
                <a:lnTo>
                  <a:pt x="1714562" y="0"/>
                </a:lnTo>
                <a:lnTo>
                  <a:pt x="1714562" y="518655"/>
                </a:lnTo>
                <a:lnTo>
                  <a:pt x="0" y="5186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3948336" y="7049103"/>
            <a:ext cx="2324550" cy="1801527"/>
          </a:xfrm>
          <a:custGeom>
            <a:avLst/>
            <a:gdLst/>
            <a:ahLst/>
            <a:cxnLst/>
            <a:rect l="l" t="t" r="r" b="b"/>
            <a:pathLst>
              <a:path w="2324550" h="1801527">
                <a:moveTo>
                  <a:pt x="0" y="0"/>
                </a:moveTo>
                <a:lnTo>
                  <a:pt x="2324550" y="0"/>
                </a:lnTo>
                <a:lnTo>
                  <a:pt x="2324550" y="1801527"/>
                </a:lnTo>
                <a:lnTo>
                  <a:pt x="0" y="1801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9474159" y="2529441"/>
            <a:ext cx="5294682" cy="372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1"/>
              </a:lnSpc>
            </a:pPr>
            <a:r>
              <a:rPr lang="en-US" sz="265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Every Client has:</a:t>
            </a:r>
          </a:p>
          <a:p>
            <a:pPr algn="just">
              <a:lnSpc>
                <a:spcPts val="3711"/>
              </a:lnSpc>
            </a:pPr>
            <a:endParaRPr lang="en-US" sz="2651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572394" lvl="1" indent="-286197" algn="just">
              <a:lnSpc>
                <a:spcPts val="3711"/>
              </a:lnSpc>
              <a:buFont typeface="Arial"/>
              <a:buChar char="•"/>
            </a:pPr>
            <a:r>
              <a:rPr lang="en-US" sz="265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Next Client</a:t>
            </a:r>
          </a:p>
          <a:p>
            <a:pPr marL="572394" lvl="1" indent="-286197" algn="just">
              <a:lnSpc>
                <a:spcPts val="3711"/>
              </a:lnSpc>
              <a:buFont typeface="Arial"/>
              <a:buChar char="•"/>
            </a:pPr>
            <a:r>
              <a:rPr lang="en-US" sz="265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Previous Client</a:t>
            </a:r>
          </a:p>
          <a:p>
            <a:pPr marL="572394" lvl="1" indent="-286197" algn="just">
              <a:lnSpc>
                <a:spcPts val="3711"/>
              </a:lnSpc>
              <a:buFont typeface="Arial"/>
              <a:buChar char="•"/>
            </a:pPr>
            <a:r>
              <a:rPr lang="en-US" sz="265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Client ID</a:t>
            </a:r>
          </a:p>
          <a:p>
            <a:pPr algn="just">
              <a:lnSpc>
                <a:spcPts val="3711"/>
              </a:lnSpc>
            </a:pPr>
            <a:endParaRPr lang="en-US" sz="2651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3711"/>
              </a:lnSpc>
            </a:pPr>
            <a:r>
              <a:rPr lang="en-US" sz="265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Client 5 only Connected Client(4)</a:t>
            </a:r>
          </a:p>
          <a:p>
            <a:pPr algn="just">
              <a:lnSpc>
                <a:spcPts val="3711"/>
              </a:lnSpc>
            </a:pPr>
            <a:r>
              <a:rPr lang="en-US" sz="265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Client 4 next, prev and connected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20012" y="7110301"/>
            <a:ext cx="10363944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Communication based on predefined relationships at Docker compose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95618" y="8793480"/>
            <a:ext cx="497874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Every Client is a Docker Container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12002" y="8038369"/>
            <a:ext cx="2297906" cy="430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0"/>
              </a:lnSpc>
              <a:spcBef>
                <a:spcPct val="0"/>
              </a:spcBef>
            </a:pPr>
            <a:r>
              <a:rPr lang="en-US" sz="2564">
                <a:solidFill>
                  <a:srgbClr val="79D7BE"/>
                </a:solidFill>
                <a:latin typeface="Alatsi"/>
                <a:ea typeface="Alatsi"/>
                <a:cs typeface="Alatsi"/>
                <a:sym typeface="Alatsi"/>
              </a:rPr>
              <a:t>static IP address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79116" y="712788"/>
            <a:ext cx="1318003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RECIPIENT VALIDATION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9033922" y="3332487"/>
            <a:ext cx="1714562" cy="518655"/>
          </a:xfrm>
          <a:custGeom>
            <a:avLst/>
            <a:gdLst/>
            <a:ahLst/>
            <a:cxnLst/>
            <a:rect l="l" t="t" r="r" b="b"/>
            <a:pathLst>
              <a:path w="1714562" h="518655">
                <a:moveTo>
                  <a:pt x="0" y="0"/>
                </a:moveTo>
                <a:lnTo>
                  <a:pt x="1714562" y="0"/>
                </a:lnTo>
                <a:lnTo>
                  <a:pt x="1714562" y="518655"/>
                </a:lnTo>
                <a:lnTo>
                  <a:pt x="0" y="518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3601752" y="5143500"/>
            <a:ext cx="11751811" cy="2835523"/>
          </a:xfrm>
          <a:custGeom>
            <a:avLst/>
            <a:gdLst/>
            <a:ahLst/>
            <a:cxnLst/>
            <a:rect l="l" t="t" r="r" b="b"/>
            <a:pathLst>
              <a:path w="11751811" h="2835523">
                <a:moveTo>
                  <a:pt x="0" y="0"/>
                </a:moveTo>
                <a:lnTo>
                  <a:pt x="11751811" y="0"/>
                </a:lnTo>
                <a:lnTo>
                  <a:pt x="11751811" y="2835523"/>
                </a:lnTo>
                <a:lnTo>
                  <a:pt x="0" y="2835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05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451797" y="3092704"/>
            <a:ext cx="7665038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 case of invalid receiver the message would insert in a infinity loop in the network.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756729" y="3092704"/>
            <a:ext cx="7665038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Receiver Validation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List of Client IDs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08440" y="8793480"/>
            <a:ext cx="4671120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receiver_id|sender_id|payload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3767026" y="1092200"/>
            <a:ext cx="1045121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SOCKETS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3319312"/>
            <a:ext cx="17985272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Every client has a listening socket that remains open when online and waits for incoming connections.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2342" y="4766028"/>
            <a:ext cx="14960589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When there is a new connection a new socket is created for the message transmission and is terminated after the message is successfully received.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12342" y="6529594"/>
            <a:ext cx="1496058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separate socket is created for forwarding the message to next client.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7206" y="7975489"/>
            <a:ext cx="1496058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4DA1A9"/>
                </a:solidFill>
                <a:latin typeface="Alatsi"/>
                <a:ea typeface="Alatsi"/>
                <a:cs typeface="Alatsi"/>
                <a:sym typeface="Alatsi"/>
              </a:rPr>
              <a:t>All clients listen on port 5000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5233036" y="5241971"/>
            <a:ext cx="716160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Threads terminate when the client disconnects.  </a:t>
            </a:r>
          </a:p>
        </p:txBody>
      </p:sp>
      <p:sp>
        <p:nvSpPr>
          <p:cNvPr id="9" name="Freeform 9"/>
          <p:cNvSpPr/>
          <p:nvPr/>
        </p:nvSpPr>
        <p:spPr>
          <a:xfrm rot="7011297">
            <a:off x="9360043" y="6329437"/>
            <a:ext cx="1714562" cy="518655"/>
          </a:xfrm>
          <a:custGeom>
            <a:avLst/>
            <a:gdLst/>
            <a:ahLst/>
            <a:cxnLst/>
            <a:rect l="l" t="t" r="r" b="b"/>
            <a:pathLst>
              <a:path w="1714562" h="518655">
                <a:moveTo>
                  <a:pt x="0" y="0"/>
                </a:moveTo>
                <a:lnTo>
                  <a:pt x="1714562" y="0"/>
                </a:lnTo>
                <a:lnTo>
                  <a:pt x="1714562" y="518655"/>
                </a:lnTo>
                <a:lnTo>
                  <a:pt x="0" y="51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3928022">
            <a:off x="10097019" y="6335029"/>
            <a:ext cx="1714562" cy="518655"/>
          </a:xfrm>
          <a:custGeom>
            <a:avLst/>
            <a:gdLst/>
            <a:ahLst/>
            <a:cxnLst/>
            <a:rect l="l" t="t" r="r" b="b"/>
            <a:pathLst>
              <a:path w="1714562" h="518655">
                <a:moveTo>
                  <a:pt x="0" y="0"/>
                </a:moveTo>
                <a:lnTo>
                  <a:pt x="1714562" y="0"/>
                </a:lnTo>
                <a:lnTo>
                  <a:pt x="1714562" y="518655"/>
                </a:lnTo>
                <a:lnTo>
                  <a:pt x="0" y="51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404794" y="7981031"/>
            <a:ext cx="1546053" cy="1537620"/>
          </a:xfrm>
          <a:custGeom>
            <a:avLst/>
            <a:gdLst/>
            <a:ahLst/>
            <a:cxnLst/>
            <a:rect l="l" t="t" r="r" b="b"/>
            <a:pathLst>
              <a:path w="1546053" h="1537620">
                <a:moveTo>
                  <a:pt x="0" y="0"/>
                </a:moveTo>
                <a:lnTo>
                  <a:pt x="1546053" y="0"/>
                </a:lnTo>
                <a:lnTo>
                  <a:pt x="1546053" y="1537621"/>
                </a:lnTo>
                <a:lnTo>
                  <a:pt x="0" y="15376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3767026" y="1092200"/>
            <a:ext cx="1045121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THREADING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3215051"/>
            <a:ext cx="17985272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Using Threading so every node can receive and input messages at the same time: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Tasks do not wait each other to complete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71514" y="7720046"/>
            <a:ext cx="295349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insert message exit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216273" y="7720046"/>
            <a:ext cx="286047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Keyboard Interrupt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687900" y="2650813"/>
            <a:ext cx="4867092" cy="6211593"/>
          </a:xfrm>
          <a:custGeom>
            <a:avLst/>
            <a:gdLst/>
            <a:ahLst/>
            <a:cxnLst/>
            <a:rect l="l" t="t" r="r" b="b"/>
            <a:pathLst>
              <a:path w="4867092" h="6211593">
                <a:moveTo>
                  <a:pt x="0" y="0"/>
                </a:moveTo>
                <a:lnTo>
                  <a:pt x="4867092" y="0"/>
                </a:lnTo>
                <a:lnTo>
                  <a:pt x="4867092" y="6211593"/>
                </a:lnTo>
                <a:lnTo>
                  <a:pt x="0" y="62115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3767026" y="1092200"/>
            <a:ext cx="1106033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BIDIRECTIONAL COMMUNICATION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12165" y="2584138"/>
            <a:ext cx="1056537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Between nodes in the ring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54421" y="4112114"/>
            <a:ext cx="617294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receiver_id|sender_id|direction|payload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52704" y="5977488"/>
            <a:ext cx="5954004" cy="2322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6"/>
              </a:lnSpc>
              <a:spcBef>
                <a:spcPct val="0"/>
              </a:spcBef>
            </a:pPr>
            <a:r>
              <a:rPr lang="en-US" sz="26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Bidirectional is triggered when next client is not available. The attribute direction changes to </a:t>
            </a:r>
            <a:r>
              <a:rPr lang="en-US" sz="2675">
                <a:solidFill>
                  <a:srgbClr val="9FC3D0"/>
                </a:solidFill>
                <a:latin typeface="Alatsi"/>
                <a:ea typeface="Alatsi"/>
                <a:cs typeface="Alatsi"/>
                <a:sym typeface="Alatsi"/>
              </a:rPr>
              <a:t>backward </a:t>
            </a:r>
            <a:r>
              <a:rPr lang="en-US" sz="26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and the message follows the reversed path to reach the receiver.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6000">
            <a:off x="3555030" y="6195375"/>
            <a:ext cx="11274990" cy="3072757"/>
          </a:xfrm>
          <a:custGeom>
            <a:avLst/>
            <a:gdLst/>
            <a:ahLst/>
            <a:cxnLst/>
            <a:rect l="l" t="t" r="r" b="b"/>
            <a:pathLst>
              <a:path w="11274990" h="3072757">
                <a:moveTo>
                  <a:pt x="0" y="19669"/>
                </a:moveTo>
                <a:lnTo>
                  <a:pt x="11269662" y="0"/>
                </a:lnTo>
                <a:lnTo>
                  <a:pt x="11274990" y="3053088"/>
                </a:lnTo>
                <a:lnTo>
                  <a:pt x="5329" y="3072757"/>
                </a:lnTo>
                <a:lnTo>
                  <a:pt x="0" y="19669"/>
                </a:lnTo>
                <a:close/>
              </a:path>
            </a:pathLst>
          </a:custGeom>
          <a:blipFill>
            <a:blip r:embed="rId4"/>
            <a:stretch>
              <a:fillRect r="-13455" b="-33323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2915563" y="635000"/>
            <a:ext cx="1106033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ACKNOWLEDGMENT MESSAGE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15563" y="2304544"/>
            <a:ext cx="10565377" cy="46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267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ACK messages ensure reliable communication.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93450" y="3531460"/>
            <a:ext cx="8886676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receiver_id|sender_id|direction|acknowledgment|payload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2952" y="4757868"/>
            <a:ext cx="17249314" cy="922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6"/>
              </a:lnSpc>
              <a:spcBef>
                <a:spcPct val="0"/>
              </a:spcBef>
            </a:pPr>
            <a:r>
              <a:rPr lang="en-US" sz="26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When a message is successfully received by the intended recipient, the receiver client sends an acknowledgment message back to the sender client. When the sender receives it 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2927" y="3190001"/>
            <a:ext cx="286955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79D7BE"/>
                </a:solidFill>
                <a:latin typeface="Alatsi"/>
                <a:ea typeface="Alatsi"/>
                <a:cs typeface="Alatsi"/>
                <a:sym typeface="Alatsi"/>
              </a:rPr>
              <a:t>Successful delivery </a:t>
            </a:r>
          </a:p>
        </p:txBody>
      </p:sp>
      <p:sp>
        <p:nvSpPr>
          <p:cNvPr id="14" name="Freeform 14"/>
          <p:cNvSpPr/>
          <p:nvPr/>
        </p:nvSpPr>
        <p:spPr>
          <a:xfrm rot="-1079473">
            <a:off x="13714383" y="3025029"/>
            <a:ext cx="1448546" cy="438185"/>
          </a:xfrm>
          <a:custGeom>
            <a:avLst/>
            <a:gdLst/>
            <a:ahLst/>
            <a:cxnLst/>
            <a:rect l="l" t="t" r="r" b="b"/>
            <a:pathLst>
              <a:path w="1448546" h="438185">
                <a:moveTo>
                  <a:pt x="0" y="0"/>
                </a:moveTo>
                <a:lnTo>
                  <a:pt x="1448546" y="0"/>
                </a:lnTo>
                <a:lnTo>
                  <a:pt x="1448546" y="438185"/>
                </a:lnTo>
                <a:lnTo>
                  <a:pt x="0" y="4381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15195186" y="2270762"/>
            <a:ext cx="1590824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Delivering</a:t>
            </a:r>
            <a:r>
              <a:rPr lang="en-US" sz="2700">
                <a:solidFill>
                  <a:srgbClr val="79D7BE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Delivered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9D7BE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5500030">
            <a:off x="3667432" y="6640136"/>
            <a:ext cx="1132593" cy="342609"/>
          </a:xfrm>
          <a:custGeom>
            <a:avLst/>
            <a:gdLst/>
            <a:ahLst/>
            <a:cxnLst/>
            <a:rect l="l" t="t" r="r" b="b"/>
            <a:pathLst>
              <a:path w="1132593" h="342609">
                <a:moveTo>
                  <a:pt x="0" y="0"/>
                </a:moveTo>
                <a:lnTo>
                  <a:pt x="1132593" y="0"/>
                </a:lnTo>
                <a:lnTo>
                  <a:pt x="1132593" y="342610"/>
                </a:lnTo>
                <a:lnTo>
                  <a:pt x="0" y="342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6779094" y="6811441"/>
            <a:ext cx="11199231" cy="2568831"/>
          </a:xfrm>
          <a:custGeom>
            <a:avLst/>
            <a:gdLst/>
            <a:ahLst/>
            <a:cxnLst/>
            <a:rect l="l" t="t" r="r" b="b"/>
            <a:pathLst>
              <a:path w="11199231" h="2568831">
                <a:moveTo>
                  <a:pt x="0" y="0"/>
                </a:moveTo>
                <a:lnTo>
                  <a:pt x="11199231" y="0"/>
                </a:lnTo>
                <a:lnTo>
                  <a:pt x="11199231" y="2568831"/>
                </a:lnTo>
                <a:lnTo>
                  <a:pt x="0" y="25688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45322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2915563" y="635000"/>
            <a:ext cx="1106033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ACKNOWLEDGMENT MESSAGE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77042" y="2747012"/>
            <a:ext cx="1083096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receiver_id|sender_id|direction|acknowledgment|message_id|payload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31948" y="4032389"/>
            <a:ext cx="14521155" cy="922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6"/>
              </a:lnSpc>
              <a:spcBef>
                <a:spcPct val="0"/>
              </a:spcBef>
            </a:pPr>
            <a:r>
              <a:rPr lang="en-US" sz="26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When message delivery fails the process in handled with a timer. If no ACK message within 8 seconds prints Discarded Message to the sender’s command prompt.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950847"/>
            <a:ext cx="147354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3131"/>
                </a:solidFill>
                <a:latin typeface="Alatsi"/>
                <a:ea typeface="Alatsi"/>
                <a:cs typeface="Alatsi"/>
                <a:sym typeface="Alatsi"/>
              </a:rPr>
              <a:t>Discarded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11005" y="2339342"/>
            <a:ext cx="1135410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uuid4()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281083"/>
            <a:ext cx="7049130" cy="138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6"/>
              </a:lnSpc>
            </a:pPr>
            <a:r>
              <a:rPr lang="en-US" sz="26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Timers</a:t>
            </a:r>
          </a:p>
          <a:p>
            <a:pPr algn="just">
              <a:lnSpc>
                <a:spcPts val="3746"/>
              </a:lnSpc>
            </a:pPr>
            <a:r>
              <a:rPr lang="en-US" sz="26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When a message is sent it starts a timer thread.</a:t>
            </a:r>
          </a:p>
          <a:p>
            <a:pPr algn="just">
              <a:lnSpc>
                <a:spcPts val="3746"/>
              </a:lnSpc>
              <a:spcBef>
                <a:spcPct val="0"/>
              </a:spcBef>
            </a:pPr>
            <a:endParaRPr lang="en-US" sz="2675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3758" y="7325332"/>
            <a:ext cx="6180290" cy="2322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6"/>
              </a:lnSpc>
            </a:pPr>
            <a:r>
              <a:rPr lang="en-US" sz="26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Global timer dictionary: key message_id</a:t>
            </a:r>
          </a:p>
          <a:p>
            <a:pPr algn="just">
              <a:lnSpc>
                <a:spcPts val="3746"/>
              </a:lnSpc>
            </a:pPr>
            <a:endParaRPr lang="en-US" sz="2675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3746"/>
              </a:lnSpc>
            </a:pPr>
            <a:r>
              <a:rPr lang="en-US" sz="26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object: delivery confirmed---&gt; threading Event</a:t>
            </a:r>
          </a:p>
          <a:p>
            <a:pPr algn="just">
              <a:lnSpc>
                <a:spcPts val="3746"/>
              </a:lnSpc>
              <a:spcBef>
                <a:spcPct val="0"/>
              </a:spcBef>
            </a:pPr>
            <a:endParaRPr lang="en-US" sz="2675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437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Alatsi</vt:lpstr>
      <vt:lpstr>Open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TOPOLOGY</dc:title>
  <cp:lastModifiedBy>Ελένη Σακελλαρίου</cp:lastModifiedBy>
  <cp:revision>3</cp:revision>
  <dcterms:created xsi:type="dcterms:W3CDTF">2006-08-16T00:00:00Z</dcterms:created>
  <dcterms:modified xsi:type="dcterms:W3CDTF">2025-02-25T15:48:39Z</dcterms:modified>
  <dc:identifier>DAGcY2QBpks</dc:identifier>
</cp:coreProperties>
</file>