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8.jpg" ContentType="image/jpeg"/>
  <Override PartName="/ppt/media/image9.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F40490-6FA3-47CA-BD5F-F3E69CE32775}">
          <p14:sldIdLst>
            <p14:sldId id="256"/>
            <p14:sldId id="257"/>
            <p14:sldId id="258"/>
            <p14:sldId id="259"/>
            <p14:sldId id="260"/>
            <p14:sldId id="261"/>
            <p14:sldId id="262"/>
            <p14:sldId id="263"/>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0" d="100"/>
          <a:sy n="50" d="100"/>
        </p:scale>
        <p:origin x="1764" y="3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CE57B8-CADC-4396-8C17-2980513E7FC0}"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896BEC-8CF5-4CD3-BB9B-C0225C8656BC}" type="slidenum">
              <a:rPr lang="en-IN" smtClean="0"/>
              <a:t>‹#›</a:t>
            </a:fld>
            <a:endParaRPr lang="en-IN"/>
          </a:p>
        </p:txBody>
      </p:sp>
    </p:spTree>
    <p:extLst>
      <p:ext uri="{BB962C8B-B14F-4D97-AF65-F5344CB8AC3E}">
        <p14:creationId xmlns:p14="http://schemas.microsoft.com/office/powerpoint/2010/main" val="1606026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CE57B8-CADC-4396-8C17-2980513E7FC0}" type="datetimeFigureOut">
              <a:rPr lang="en-IN" smtClean="0"/>
              <a:t>03-10-2023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896BEC-8CF5-4CD3-BB9B-C0225C8656BC}" type="slidenum">
              <a:rPr lang="en-IN" smtClean="0"/>
              <a:t>‹#›</a:t>
            </a:fld>
            <a:endParaRPr lang="en-IN"/>
          </a:p>
        </p:txBody>
      </p:sp>
    </p:spTree>
    <p:extLst>
      <p:ext uri="{BB962C8B-B14F-4D97-AF65-F5344CB8AC3E}">
        <p14:creationId xmlns:p14="http://schemas.microsoft.com/office/powerpoint/2010/main" val="88264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0CE57B8-CADC-4396-8C17-2980513E7FC0}"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896BEC-8CF5-4CD3-BB9B-C0225C8656BC}" type="slidenum">
              <a:rPr lang="en-IN" smtClean="0"/>
              <a:t>‹#›</a:t>
            </a:fld>
            <a:endParaRPr lang="en-IN"/>
          </a:p>
        </p:txBody>
      </p:sp>
    </p:spTree>
    <p:extLst>
      <p:ext uri="{BB962C8B-B14F-4D97-AF65-F5344CB8AC3E}">
        <p14:creationId xmlns:p14="http://schemas.microsoft.com/office/powerpoint/2010/main" val="2084642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0CE57B8-CADC-4396-8C17-2980513E7FC0}"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896BEC-8CF5-4CD3-BB9B-C0225C8656BC}" type="slidenum">
              <a:rPr lang="en-IN" smtClean="0"/>
              <a:t>‹#›</a:t>
            </a:fld>
            <a:endParaRPr lang="en-IN"/>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758556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CE57B8-CADC-4396-8C17-2980513E7FC0}"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896BEC-8CF5-4CD3-BB9B-C0225C8656BC}" type="slidenum">
              <a:rPr lang="en-IN" smtClean="0"/>
              <a:t>‹#›</a:t>
            </a:fld>
            <a:endParaRPr lang="en-IN"/>
          </a:p>
        </p:txBody>
      </p:sp>
    </p:spTree>
    <p:extLst>
      <p:ext uri="{BB962C8B-B14F-4D97-AF65-F5344CB8AC3E}">
        <p14:creationId xmlns:p14="http://schemas.microsoft.com/office/powerpoint/2010/main" val="42461588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0CE57B8-CADC-4396-8C17-2980513E7FC0}" type="datetimeFigureOut">
              <a:rPr lang="en-IN" smtClean="0"/>
              <a:t>03-10-2023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896BEC-8CF5-4CD3-BB9B-C0225C8656BC}" type="slidenum">
              <a:rPr lang="en-IN" smtClean="0"/>
              <a:t>‹#›</a:t>
            </a:fld>
            <a:endParaRPr lang="en-IN"/>
          </a:p>
        </p:txBody>
      </p:sp>
    </p:spTree>
    <p:extLst>
      <p:ext uri="{BB962C8B-B14F-4D97-AF65-F5344CB8AC3E}">
        <p14:creationId xmlns:p14="http://schemas.microsoft.com/office/powerpoint/2010/main" val="35462651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0CE57B8-CADC-4396-8C17-2980513E7FC0}" type="datetimeFigureOut">
              <a:rPr lang="en-IN" smtClean="0"/>
              <a:t>03-10-2023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896BEC-8CF5-4CD3-BB9B-C0225C8656BC}" type="slidenum">
              <a:rPr lang="en-IN" smtClean="0"/>
              <a:t>‹#›</a:t>
            </a:fld>
            <a:endParaRPr lang="en-IN"/>
          </a:p>
        </p:txBody>
      </p:sp>
    </p:spTree>
    <p:extLst>
      <p:ext uri="{BB962C8B-B14F-4D97-AF65-F5344CB8AC3E}">
        <p14:creationId xmlns:p14="http://schemas.microsoft.com/office/powerpoint/2010/main" val="848324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CE57B8-CADC-4396-8C17-2980513E7FC0}"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896BEC-8CF5-4CD3-BB9B-C0225C8656BC}" type="slidenum">
              <a:rPr lang="en-IN" smtClean="0"/>
              <a:t>‹#›</a:t>
            </a:fld>
            <a:endParaRPr lang="en-IN"/>
          </a:p>
        </p:txBody>
      </p:sp>
    </p:spTree>
    <p:extLst>
      <p:ext uri="{BB962C8B-B14F-4D97-AF65-F5344CB8AC3E}">
        <p14:creationId xmlns:p14="http://schemas.microsoft.com/office/powerpoint/2010/main" val="15030761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CE57B8-CADC-4396-8C17-2980513E7FC0}"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896BEC-8CF5-4CD3-BB9B-C0225C8656BC}" type="slidenum">
              <a:rPr lang="en-IN" smtClean="0"/>
              <a:t>‹#›</a:t>
            </a:fld>
            <a:endParaRPr lang="en-IN"/>
          </a:p>
        </p:txBody>
      </p:sp>
    </p:spTree>
    <p:extLst>
      <p:ext uri="{BB962C8B-B14F-4D97-AF65-F5344CB8AC3E}">
        <p14:creationId xmlns:p14="http://schemas.microsoft.com/office/powerpoint/2010/main" val="1786632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0CE57B8-CADC-4396-8C17-2980513E7FC0}"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896BEC-8CF5-4CD3-BB9B-C0225C8656BC}" type="slidenum">
              <a:rPr lang="en-IN" smtClean="0"/>
              <a:t>‹#›</a:t>
            </a:fld>
            <a:endParaRPr lang="en-IN"/>
          </a:p>
        </p:txBody>
      </p:sp>
    </p:spTree>
    <p:extLst>
      <p:ext uri="{BB962C8B-B14F-4D97-AF65-F5344CB8AC3E}">
        <p14:creationId xmlns:p14="http://schemas.microsoft.com/office/powerpoint/2010/main" val="2991863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CE57B8-CADC-4396-8C17-2980513E7FC0}"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896BEC-8CF5-4CD3-BB9B-C0225C8656BC}" type="slidenum">
              <a:rPr lang="en-IN" smtClean="0"/>
              <a:t>‹#›</a:t>
            </a:fld>
            <a:endParaRPr lang="en-IN"/>
          </a:p>
        </p:txBody>
      </p:sp>
    </p:spTree>
    <p:extLst>
      <p:ext uri="{BB962C8B-B14F-4D97-AF65-F5344CB8AC3E}">
        <p14:creationId xmlns:p14="http://schemas.microsoft.com/office/powerpoint/2010/main" val="1158988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CE57B8-CADC-4396-8C17-2980513E7FC0}" type="datetimeFigureOut">
              <a:rPr lang="en-IN" smtClean="0"/>
              <a:t>03-10-2023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896BEC-8CF5-4CD3-BB9B-C0225C8656BC}" type="slidenum">
              <a:rPr lang="en-IN" smtClean="0"/>
              <a:t>‹#›</a:t>
            </a:fld>
            <a:endParaRPr lang="en-IN"/>
          </a:p>
        </p:txBody>
      </p:sp>
    </p:spTree>
    <p:extLst>
      <p:ext uri="{BB962C8B-B14F-4D97-AF65-F5344CB8AC3E}">
        <p14:creationId xmlns:p14="http://schemas.microsoft.com/office/powerpoint/2010/main" val="552059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CE57B8-CADC-4396-8C17-2980513E7FC0}" type="datetimeFigureOut">
              <a:rPr lang="en-IN" smtClean="0"/>
              <a:t>03-10-2023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896BEC-8CF5-4CD3-BB9B-C0225C8656BC}" type="slidenum">
              <a:rPr lang="en-IN" smtClean="0"/>
              <a:t>‹#›</a:t>
            </a:fld>
            <a:endParaRPr lang="en-IN"/>
          </a:p>
        </p:txBody>
      </p:sp>
    </p:spTree>
    <p:extLst>
      <p:ext uri="{BB962C8B-B14F-4D97-AF65-F5344CB8AC3E}">
        <p14:creationId xmlns:p14="http://schemas.microsoft.com/office/powerpoint/2010/main" val="14291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0CE57B8-CADC-4396-8C17-2980513E7FC0}" type="datetimeFigureOut">
              <a:rPr lang="en-IN" smtClean="0"/>
              <a:t>03-10-2023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3896BEC-8CF5-4CD3-BB9B-C0225C8656BC}" type="slidenum">
              <a:rPr lang="en-IN" smtClean="0"/>
              <a:t>‹#›</a:t>
            </a:fld>
            <a:endParaRPr lang="en-IN"/>
          </a:p>
        </p:txBody>
      </p:sp>
    </p:spTree>
    <p:extLst>
      <p:ext uri="{BB962C8B-B14F-4D97-AF65-F5344CB8AC3E}">
        <p14:creationId xmlns:p14="http://schemas.microsoft.com/office/powerpoint/2010/main" val="1334153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0CE57B8-CADC-4396-8C17-2980513E7FC0}" type="datetimeFigureOut">
              <a:rPr lang="en-IN" smtClean="0"/>
              <a:t>03-10-2023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3896BEC-8CF5-4CD3-BB9B-C0225C8656BC}" type="slidenum">
              <a:rPr lang="en-IN" smtClean="0"/>
              <a:t>‹#›</a:t>
            </a:fld>
            <a:endParaRPr lang="en-IN"/>
          </a:p>
        </p:txBody>
      </p:sp>
    </p:spTree>
    <p:extLst>
      <p:ext uri="{BB962C8B-B14F-4D97-AF65-F5344CB8AC3E}">
        <p14:creationId xmlns:p14="http://schemas.microsoft.com/office/powerpoint/2010/main" val="88152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0CE57B8-CADC-4396-8C17-2980513E7FC0}" type="datetimeFigureOut">
              <a:rPr lang="en-IN" smtClean="0"/>
              <a:t>03-10-2023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3896BEC-8CF5-4CD3-BB9B-C0225C8656BC}" type="slidenum">
              <a:rPr lang="en-IN" smtClean="0"/>
              <a:t>‹#›</a:t>
            </a:fld>
            <a:endParaRPr lang="en-IN"/>
          </a:p>
        </p:txBody>
      </p:sp>
    </p:spTree>
    <p:extLst>
      <p:ext uri="{BB962C8B-B14F-4D97-AF65-F5344CB8AC3E}">
        <p14:creationId xmlns:p14="http://schemas.microsoft.com/office/powerpoint/2010/main" val="2738876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CE57B8-CADC-4396-8C17-2980513E7FC0}" type="datetimeFigureOut">
              <a:rPr lang="en-IN" smtClean="0"/>
              <a:t>03-10-2023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896BEC-8CF5-4CD3-BB9B-C0225C8656BC}" type="slidenum">
              <a:rPr lang="en-IN" smtClean="0"/>
              <a:t>‹#›</a:t>
            </a:fld>
            <a:endParaRPr lang="en-IN"/>
          </a:p>
        </p:txBody>
      </p:sp>
    </p:spTree>
    <p:extLst>
      <p:ext uri="{BB962C8B-B14F-4D97-AF65-F5344CB8AC3E}">
        <p14:creationId xmlns:p14="http://schemas.microsoft.com/office/powerpoint/2010/main" val="3801735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0CE57B8-CADC-4396-8C17-2980513E7FC0}" type="datetimeFigureOut">
              <a:rPr lang="en-IN" smtClean="0"/>
              <a:t>03-10-2023</a:t>
            </a:fld>
            <a:endParaRPr lang="en-IN"/>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73896BEC-8CF5-4CD3-BB9B-C0225C8656BC}" type="slidenum">
              <a:rPr lang="en-IN" smtClean="0"/>
              <a:t>‹#›</a:t>
            </a:fld>
            <a:endParaRPr lang="en-IN"/>
          </a:p>
        </p:txBody>
      </p:sp>
    </p:spTree>
    <p:extLst>
      <p:ext uri="{BB962C8B-B14F-4D97-AF65-F5344CB8AC3E}">
        <p14:creationId xmlns:p14="http://schemas.microsoft.com/office/powerpoint/2010/main" val="912545392"/>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9"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013257" y="0"/>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11" name="Freeform: Shape 10">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0"/>
            <a:ext cx="7275344"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AF96F247-40D4-503E-2E0A-B812C331E7E9}"/>
              </a:ext>
            </a:extLst>
          </p:cNvPr>
          <p:cNvSpPr>
            <a:spLocks noGrp="1"/>
          </p:cNvSpPr>
          <p:nvPr>
            <p:ph type="ctrTitle"/>
          </p:nvPr>
        </p:nvSpPr>
        <p:spPr>
          <a:xfrm>
            <a:off x="866216" y="1447800"/>
            <a:ext cx="5231186" cy="3329581"/>
          </a:xfrm>
        </p:spPr>
        <p:txBody>
          <a:bodyPr vert="horz" lIns="68580" tIns="34290" rIns="68580" bIns="34290" rtlCol="0">
            <a:normAutofit/>
          </a:bodyPr>
          <a:lstStyle/>
          <a:p>
            <a:pPr>
              <a:lnSpc>
                <a:spcPct val="90000"/>
              </a:lnSpc>
            </a:pPr>
            <a:r>
              <a:rPr lang="en-US" sz="6100" b="1"/>
              <a:t>Create chatbot using python</a:t>
            </a:r>
          </a:p>
        </p:txBody>
      </p:sp>
      <p:sp>
        <p:nvSpPr>
          <p:cNvPr id="13" name="Rectangle 12">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1288312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3027759"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141809"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6096000"/>
            <a:ext cx="745301"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B8A557-C6EE-C837-E60C-6E74C2C4029A}"/>
              </a:ext>
            </a:extLst>
          </p:cNvPr>
          <p:cNvSpPr>
            <a:spLocks noGrp="1"/>
          </p:cNvSpPr>
          <p:nvPr>
            <p:ph type="title"/>
          </p:nvPr>
        </p:nvSpPr>
        <p:spPr>
          <a:xfrm>
            <a:off x="6143943" y="1325880"/>
            <a:ext cx="2514282" cy="3066507"/>
          </a:xfrm>
        </p:spPr>
        <p:txBody>
          <a:bodyPr vert="horz" lIns="91440" tIns="45720" rIns="91440" bIns="45720" rtlCol="0" anchor="b">
            <a:normAutofit/>
          </a:bodyPr>
          <a:lstStyle/>
          <a:p>
            <a:pPr defTabSz="457200">
              <a:lnSpc>
                <a:spcPct val="90000"/>
              </a:lnSpc>
            </a:pPr>
            <a:r>
              <a:rPr lang="en-US" sz="1500" b="0" i="0" kern="1200">
                <a:solidFill>
                  <a:srgbClr val="EBEBEB"/>
                </a:solidFill>
                <a:latin typeface="+mj-lt"/>
                <a:ea typeface="+mj-ea"/>
                <a:cs typeface="+mj-cs"/>
              </a:rPr>
              <a:t>A ChatBot is basically a computer program that conducts conversation between a user and a computer through auditory or textual methods. It works as a real-world conversational partner.</a:t>
            </a:r>
          </a:p>
        </p:txBody>
      </p:sp>
      <p:sp>
        <p:nvSpPr>
          <p:cNvPr id="24"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597760" y="-1"/>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857465"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 name="Content Placeholder 4" descr="A diagram of a chatbot&#10;&#10;Description automatically generated">
            <a:extLst>
              <a:ext uri="{FF2B5EF4-FFF2-40B4-BE49-F238E27FC236}">
                <a16:creationId xmlns:a16="http://schemas.microsoft.com/office/drawing/2014/main" id="{EDE3CED8-5924-E0F9-F2B3-3F1465A9530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2890" y="2141322"/>
            <a:ext cx="4702997" cy="2574890"/>
          </a:xfrm>
          <a:prstGeom prst="rect">
            <a:avLst/>
          </a:prstGeom>
          <a:effectLst/>
        </p:spPr>
      </p:pic>
    </p:spTree>
    <p:extLst>
      <p:ext uri="{BB962C8B-B14F-4D97-AF65-F5344CB8AC3E}">
        <p14:creationId xmlns:p14="http://schemas.microsoft.com/office/powerpoint/2010/main" val="61149969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3" name="Picture 3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3027759" cy="4188315"/>
          </a:xfrm>
          <a:prstGeom prst="rect">
            <a:avLst/>
          </a:prstGeom>
        </p:spPr>
      </p:pic>
      <p:pic>
        <p:nvPicPr>
          <p:cNvPr id="54" name="Picture 3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141809" cy="2365453"/>
          </a:xfrm>
          <a:prstGeom prst="rect">
            <a:avLst/>
          </a:prstGeom>
        </p:spPr>
      </p:pic>
      <p:sp>
        <p:nvSpPr>
          <p:cNvPr id="55" name="Oval 3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6" name="Picture 3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1141407"/>
          </a:xfrm>
          <a:prstGeom prst="rect">
            <a:avLst/>
          </a:prstGeom>
        </p:spPr>
      </p:pic>
      <p:pic>
        <p:nvPicPr>
          <p:cNvPr id="57" name="Picture 4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6096000"/>
            <a:ext cx="745301" cy="762000"/>
          </a:xfrm>
          <a:prstGeom prst="rect">
            <a:avLst/>
          </a:prstGeom>
        </p:spPr>
      </p:pic>
      <p:sp>
        <p:nvSpPr>
          <p:cNvPr id="58" name="Rectangle 4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9" name="Rectangle 44">
            <a:extLst>
              <a:ext uri="{FF2B5EF4-FFF2-40B4-BE49-F238E27FC236}">
                <a16:creationId xmlns:a16="http://schemas.microsoft.com/office/drawing/2014/main" id="{F3F4807A-5068-4492-8025-D75F320E9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237FE9-E82E-8878-3D74-803DDD7EE80A}"/>
              </a:ext>
            </a:extLst>
          </p:cNvPr>
          <p:cNvSpPr>
            <a:spLocks noGrp="1"/>
          </p:cNvSpPr>
          <p:nvPr>
            <p:ph type="title"/>
          </p:nvPr>
        </p:nvSpPr>
        <p:spPr>
          <a:xfrm>
            <a:off x="5539475" y="1325880"/>
            <a:ext cx="3118750" cy="3066507"/>
          </a:xfrm>
        </p:spPr>
        <p:txBody>
          <a:bodyPr vert="horz" lIns="91440" tIns="45720" rIns="91440" bIns="45720" rtlCol="0" anchor="b">
            <a:normAutofit fontScale="90000"/>
          </a:bodyPr>
          <a:lstStyle/>
          <a:p>
            <a:pPr defTabSz="457200" fontAlgn="base">
              <a:lnSpc>
                <a:spcPct val="90000"/>
              </a:lnSpc>
            </a:pPr>
            <a:r>
              <a:rPr lang="en-US" sz="1200" b="0" i="0" kern="1200" dirty="0" err="1">
                <a:solidFill>
                  <a:srgbClr val="EBEBEB"/>
                </a:solidFill>
                <a:latin typeface="+mj-lt"/>
                <a:ea typeface="+mj-ea"/>
                <a:cs typeface="+mj-cs"/>
              </a:rPr>
              <a:t>ChatterBot</a:t>
            </a:r>
            <a:r>
              <a:rPr lang="en-US" sz="1200" b="0" i="0" kern="1200" dirty="0">
                <a:solidFill>
                  <a:srgbClr val="EBEBEB"/>
                </a:solidFill>
                <a:latin typeface="+mj-lt"/>
                <a:ea typeface="+mj-ea"/>
                <a:cs typeface="+mj-cs"/>
              </a:rPr>
              <a:t> is a library in python which generates a response to user input. It used a number of machine learning algorithms to generates a variety of responses. It makes it easier for the user to make a chatbot using the chatterbot library for more accurate responses. The design of the chatbot is such that it allows the bot to interact in many languages which include Spanish, German, English, and a lot of regional languages. The Machine Learning Algorithms also make it easier for the bot to improve on its own with the user input.</a:t>
            </a:r>
            <a:br>
              <a:rPr lang="en-US" sz="1200" b="0" i="0" kern="1200" dirty="0">
                <a:solidFill>
                  <a:srgbClr val="EBEBEB"/>
                </a:solidFill>
                <a:latin typeface="+mj-lt"/>
                <a:ea typeface="+mj-ea"/>
                <a:cs typeface="+mj-cs"/>
              </a:rPr>
            </a:br>
            <a:r>
              <a:rPr lang="en-US" sz="1200" b="0" i="0" kern="1200" dirty="0">
                <a:solidFill>
                  <a:srgbClr val="EBEBEB"/>
                </a:solidFill>
                <a:latin typeface="+mj-lt"/>
                <a:ea typeface="+mj-ea"/>
                <a:cs typeface="+mj-cs"/>
              </a:rPr>
              <a:t>How To Make a Chatbot in five steps using  Python?</a:t>
            </a:r>
            <a:br>
              <a:rPr lang="en-US" sz="1200" b="0" i="0" kern="1200" dirty="0">
                <a:solidFill>
                  <a:srgbClr val="EBEBEB"/>
                </a:solidFill>
                <a:latin typeface="+mj-lt"/>
                <a:ea typeface="+mj-ea"/>
                <a:cs typeface="+mj-cs"/>
              </a:rPr>
            </a:br>
            <a:r>
              <a:rPr lang="en-US" sz="1200" b="0" i="0" kern="1200" dirty="0">
                <a:solidFill>
                  <a:srgbClr val="EBEBEB"/>
                </a:solidFill>
                <a:latin typeface="+mj-lt"/>
                <a:ea typeface="+mj-ea"/>
                <a:cs typeface="+mj-cs"/>
              </a:rPr>
              <a:t>We’ll take a step-by-step approach and eventually make our own chatbot. </a:t>
            </a:r>
            <a:br>
              <a:rPr lang="en-US" sz="1200" b="0" i="0" kern="1200" dirty="0">
                <a:solidFill>
                  <a:srgbClr val="EBEBEB"/>
                </a:solidFill>
                <a:latin typeface="+mj-lt"/>
                <a:ea typeface="+mj-ea"/>
                <a:cs typeface="+mj-cs"/>
              </a:rPr>
            </a:br>
            <a:endParaRPr lang="en-US" sz="1200" b="0" i="0" kern="1200" dirty="0">
              <a:solidFill>
                <a:srgbClr val="EBEBEB"/>
              </a:solidFill>
              <a:latin typeface="+mj-lt"/>
              <a:ea typeface="+mj-ea"/>
              <a:cs typeface="+mj-cs"/>
            </a:endParaRPr>
          </a:p>
        </p:txBody>
      </p:sp>
      <p:sp>
        <p:nvSpPr>
          <p:cNvPr id="60" name="Freeform 36">
            <a:extLst>
              <a:ext uri="{FF2B5EF4-FFF2-40B4-BE49-F238E27FC236}">
                <a16:creationId xmlns:a16="http://schemas.microsoft.com/office/drawing/2014/main" id="{B24996F8-180C-4DCB-8A26-DFA336CDE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7234" y="-1"/>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61" name="Freeform: Shape 48">
            <a:extLst>
              <a:ext uri="{FF2B5EF4-FFF2-40B4-BE49-F238E27FC236}">
                <a16:creationId xmlns:a16="http://schemas.microsoft.com/office/drawing/2014/main" id="{D8B22DE2-C518-4F77-BE90-E1B6B1909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805530" y="805530"/>
            <a:ext cx="6858001" cy="5246939"/>
          </a:xfrm>
          <a:custGeom>
            <a:avLst/>
            <a:gdLst>
              <a:gd name="connsiteX0" fmla="*/ 6858001 w 6858001"/>
              <a:gd name="connsiteY0" fmla="*/ 1344715 h 6995918"/>
              <a:gd name="connsiteX1" fmla="*/ 6858001 w 6858001"/>
              <a:gd name="connsiteY1" fmla="*/ 1177 h 6995918"/>
              <a:gd name="connsiteX2" fmla="*/ 6702324 w 6858001"/>
              <a:gd name="connsiteY2" fmla="*/ 26222 h 6995918"/>
              <a:gd name="connsiteX3" fmla="*/ 6547333 w 6858001"/>
              <a:gd name="connsiteY3" fmla="*/ 50091 h 6995918"/>
              <a:gd name="connsiteX4" fmla="*/ 6391657 w 6858001"/>
              <a:gd name="connsiteY4" fmla="*/ 73455 h 6995918"/>
              <a:gd name="connsiteX5" fmla="*/ 6235294 w 6858001"/>
              <a:gd name="connsiteY5" fmla="*/ 93458 h 6995918"/>
              <a:gd name="connsiteX6" fmla="*/ 6079618 w 6858001"/>
              <a:gd name="connsiteY6" fmla="*/ 113629 h 6995918"/>
              <a:gd name="connsiteX7" fmla="*/ 5923255 w 6858001"/>
              <a:gd name="connsiteY7" fmla="*/ 132455 h 6995918"/>
              <a:gd name="connsiteX8" fmla="*/ 5768950 w 6858001"/>
              <a:gd name="connsiteY8" fmla="*/ 148591 h 6995918"/>
              <a:gd name="connsiteX9" fmla="*/ 5612588 w 6858001"/>
              <a:gd name="connsiteY9" fmla="*/ 163887 h 6995918"/>
              <a:gd name="connsiteX10" fmla="*/ 5456911 w 6858001"/>
              <a:gd name="connsiteY10" fmla="*/ 177839 h 6995918"/>
              <a:gd name="connsiteX11" fmla="*/ 5303978 w 6858001"/>
              <a:gd name="connsiteY11" fmla="*/ 189941 h 6995918"/>
              <a:gd name="connsiteX12" fmla="*/ 5148987 w 6858001"/>
              <a:gd name="connsiteY12" fmla="*/ 202044 h 6995918"/>
              <a:gd name="connsiteX13" fmla="*/ 4996054 w 6858001"/>
              <a:gd name="connsiteY13" fmla="*/ 212129 h 6995918"/>
              <a:gd name="connsiteX14" fmla="*/ 4843120 w 6858001"/>
              <a:gd name="connsiteY14" fmla="*/ 220029 h 6995918"/>
              <a:gd name="connsiteX15" fmla="*/ 4690873 w 6858001"/>
              <a:gd name="connsiteY15" fmla="*/ 228266 h 6995918"/>
              <a:gd name="connsiteX16" fmla="*/ 4539997 w 6858001"/>
              <a:gd name="connsiteY16" fmla="*/ 235157 h 6995918"/>
              <a:gd name="connsiteX17" fmla="*/ 4390492 w 6858001"/>
              <a:gd name="connsiteY17" fmla="*/ 240032 h 6995918"/>
              <a:gd name="connsiteX18" fmla="*/ 4240988 w 6858001"/>
              <a:gd name="connsiteY18" fmla="*/ 244234 h 6995918"/>
              <a:gd name="connsiteX19" fmla="*/ 4092855 w 6858001"/>
              <a:gd name="connsiteY19" fmla="*/ 248268 h 6995918"/>
              <a:gd name="connsiteX20" fmla="*/ 3946780 w 6858001"/>
              <a:gd name="connsiteY20" fmla="*/ 250117 h 6995918"/>
              <a:gd name="connsiteX21" fmla="*/ 3800704 w 6858001"/>
              <a:gd name="connsiteY21" fmla="*/ 252134 h 6995918"/>
              <a:gd name="connsiteX22" fmla="*/ 3656686 w 6858001"/>
              <a:gd name="connsiteY22" fmla="*/ 253143 h 6995918"/>
              <a:gd name="connsiteX23" fmla="*/ 3514040 w 6858001"/>
              <a:gd name="connsiteY23" fmla="*/ 252134 h 6995918"/>
              <a:gd name="connsiteX24" fmla="*/ 3372765 w 6858001"/>
              <a:gd name="connsiteY24" fmla="*/ 252134 h 6995918"/>
              <a:gd name="connsiteX25" fmla="*/ 3232862 w 6858001"/>
              <a:gd name="connsiteY25" fmla="*/ 250117 h 6995918"/>
              <a:gd name="connsiteX26" fmla="*/ 3095702 w 6858001"/>
              <a:gd name="connsiteY26" fmla="*/ 247092 h 6995918"/>
              <a:gd name="connsiteX27" fmla="*/ 2959914 w 6858001"/>
              <a:gd name="connsiteY27" fmla="*/ 244234 h 6995918"/>
              <a:gd name="connsiteX28" fmla="*/ 2826868 w 6858001"/>
              <a:gd name="connsiteY28" fmla="*/ 241040 h 6995918"/>
              <a:gd name="connsiteX29" fmla="*/ 2694509 w 6858001"/>
              <a:gd name="connsiteY29" fmla="*/ 236166 h 6995918"/>
              <a:gd name="connsiteX30" fmla="*/ 2564208 w 6858001"/>
              <a:gd name="connsiteY30" fmla="*/ 230955 h 6995918"/>
              <a:gd name="connsiteX31" fmla="*/ 2436649 w 6858001"/>
              <a:gd name="connsiteY31" fmla="*/ 226249 h 6995918"/>
              <a:gd name="connsiteX32" fmla="*/ 2187703 w 6858001"/>
              <a:gd name="connsiteY32" fmla="*/ 212969 h 6995918"/>
              <a:gd name="connsiteX33" fmla="*/ 1949045 w 6858001"/>
              <a:gd name="connsiteY33" fmla="*/ 198850 h 6995918"/>
              <a:gd name="connsiteX34" fmla="*/ 1719988 w 6858001"/>
              <a:gd name="connsiteY34" fmla="*/ 184058 h 6995918"/>
              <a:gd name="connsiteX35" fmla="*/ 1503275 w 6858001"/>
              <a:gd name="connsiteY35" fmla="*/ 167753 h 6995918"/>
              <a:gd name="connsiteX36" fmla="*/ 1296163 w 6858001"/>
              <a:gd name="connsiteY36" fmla="*/ 150776 h 6995918"/>
              <a:gd name="connsiteX37" fmla="*/ 1104139 w 6858001"/>
              <a:gd name="connsiteY37" fmla="*/ 132455 h 6995918"/>
              <a:gd name="connsiteX38" fmla="*/ 923774 w 6858001"/>
              <a:gd name="connsiteY38" fmla="*/ 114469 h 6995918"/>
              <a:gd name="connsiteX39" fmla="*/ 757810 w 6858001"/>
              <a:gd name="connsiteY39" fmla="*/ 96484 h 6995918"/>
              <a:gd name="connsiteX40" fmla="*/ 605563 w 6858001"/>
              <a:gd name="connsiteY40" fmla="*/ 79507 h 6995918"/>
              <a:gd name="connsiteX41" fmla="*/ 470460 w 6858001"/>
              <a:gd name="connsiteY41" fmla="*/ 63370 h 6995918"/>
              <a:gd name="connsiteX42" fmla="*/ 348388 w 6858001"/>
              <a:gd name="connsiteY42" fmla="*/ 48074 h 6995918"/>
              <a:gd name="connsiteX43" fmla="*/ 245518 w 6858001"/>
              <a:gd name="connsiteY43" fmla="*/ 35299 h 6995918"/>
              <a:gd name="connsiteX44" fmla="*/ 159107 w 6858001"/>
              <a:gd name="connsiteY44" fmla="*/ 23197 h 6995918"/>
              <a:gd name="connsiteX45" fmla="*/ 40463 w 6858001"/>
              <a:gd name="connsiteY45" fmla="*/ 5883 h 6995918"/>
              <a:gd name="connsiteX46" fmla="*/ 1 w 6858001"/>
              <a:gd name="connsiteY46" fmla="*/ 0 h 6995918"/>
              <a:gd name="connsiteX47" fmla="*/ 1 w 6858001"/>
              <a:gd name="connsiteY47" fmla="*/ 905354 h 6995918"/>
              <a:gd name="connsiteX48" fmla="*/ 0 w 6858001"/>
              <a:gd name="connsiteY48" fmla="*/ 905354 h 6995918"/>
              <a:gd name="connsiteX49" fmla="*/ 0 w 6858001"/>
              <a:gd name="connsiteY49" fmla="*/ 6995918 h 6995918"/>
              <a:gd name="connsiteX50" fmla="*/ 6858000 w 6858001"/>
              <a:gd name="connsiteY50" fmla="*/ 6995918 h 6995918"/>
              <a:gd name="connsiteX51" fmla="*/ 6858000 w 6858001"/>
              <a:gd name="connsiteY51" fmla="*/ 1344715 h 6995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95918">
                <a:moveTo>
                  <a:pt x="6858001" y="1344715"/>
                </a:moveTo>
                <a:lnTo>
                  <a:pt x="6858001" y="1177"/>
                </a:lnTo>
                <a:lnTo>
                  <a:pt x="6702324" y="26222"/>
                </a:lnTo>
                <a:lnTo>
                  <a:pt x="6547333" y="50091"/>
                </a:lnTo>
                <a:lnTo>
                  <a:pt x="6391657" y="73455"/>
                </a:lnTo>
                <a:lnTo>
                  <a:pt x="6235294" y="93458"/>
                </a:lnTo>
                <a:lnTo>
                  <a:pt x="6079618" y="113629"/>
                </a:lnTo>
                <a:lnTo>
                  <a:pt x="5923255" y="132455"/>
                </a:lnTo>
                <a:lnTo>
                  <a:pt x="5768950" y="148591"/>
                </a:lnTo>
                <a:lnTo>
                  <a:pt x="5612588" y="163887"/>
                </a:lnTo>
                <a:lnTo>
                  <a:pt x="5456911" y="177839"/>
                </a:lnTo>
                <a:lnTo>
                  <a:pt x="5303978" y="189941"/>
                </a:lnTo>
                <a:lnTo>
                  <a:pt x="5148987" y="202044"/>
                </a:lnTo>
                <a:lnTo>
                  <a:pt x="4996054" y="212129"/>
                </a:lnTo>
                <a:lnTo>
                  <a:pt x="4843120" y="220029"/>
                </a:lnTo>
                <a:lnTo>
                  <a:pt x="4690873" y="228266"/>
                </a:lnTo>
                <a:lnTo>
                  <a:pt x="4539997" y="235157"/>
                </a:lnTo>
                <a:lnTo>
                  <a:pt x="4390492" y="240032"/>
                </a:lnTo>
                <a:lnTo>
                  <a:pt x="4240988" y="244234"/>
                </a:lnTo>
                <a:lnTo>
                  <a:pt x="4092855" y="248268"/>
                </a:lnTo>
                <a:lnTo>
                  <a:pt x="3946780" y="250117"/>
                </a:lnTo>
                <a:lnTo>
                  <a:pt x="3800704" y="252134"/>
                </a:lnTo>
                <a:lnTo>
                  <a:pt x="3656686" y="253143"/>
                </a:lnTo>
                <a:lnTo>
                  <a:pt x="3514040" y="252134"/>
                </a:lnTo>
                <a:lnTo>
                  <a:pt x="3372765" y="252134"/>
                </a:lnTo>
                <a:lnTo>
                  <a:pt x="3232862" y="250117"/>
                </a:lnTo>
                <a:lnTo>
                  <a:pt x="3095702" y="247092"/>
                </a:lnTo>
                <a:lnTo>
                  <a:pt x="2959914" y="244234"/>
                </a:lnTo>
                <a:lnTo>
                  <a:pt x="2826868" y="241040"/>
                </a:lnTo>
                <a:lnTo>
                  <a:pt x="2694509" y="236166"/>
                </a:lnTo>
                <a:lnTo>
                  <a:pt x="2564208" y="230955"/>
                </a:lnTo>
                <a:lnTo>
                  <a:pt x="2436649" y="226249"/>
                </a:lnTo>
                <a:lnTo>
                  <a:pt x="2187703" y="212969"/>
                </a:lnTo>
                <a:lnTo>
                  <a:pt x="1949045" y="198850"/>
                </a:lnTo>
                <a:lnTo>
                  <a:pt x="1719988" y="184058"/>
                </a:lnTo>
                <a:lnTo>
                  <a:pt x="1503275" y="167753"/>
                </a:lnTo>
                <a:lnTo>
                  <a:pt x="1296163" y="150776"/>
                </a:lnTo>
                <a:lnTo>
                  <a:pt x="1104139" y="132455"/>
                </a:lnTo>
                <a:lnTo>
                  <a:pt x="923774" y="114469"/>
                </a:lnTo>
                <a:lnTo>
                  <a:pt x="757810" y="96484"/>
                </a:lnTo>
                <a:lnTo>
                  <a:pt x="605563" y="79507"/>
                </a:lnTo>
                <a:lnTo>
                  <a:pt x="470460" y="63370"/>
                </a:lnTo>
                <a:lnTo>
                  <a:pt x="348388" y="48074"/>
                </a:lnTo>
                <a:lnTo>
                  <a:pt x="245518" y="35299"/>
                </a:lnTo>
                <a:lnTo>
                  <a:pt x="159107" y="23197"/>
                </a:lnTo>
                <a:lnTo>
                  <a:pt x="40463" y="5883"/>
                </a:lnTo>
                <a:lnTo>
                  <a:pt x="1" y="0"/>
                </a:lnTo>
                <a:lnTo>
                  <a:pt x="1" y="905354"/>
                </a:lnTo>
                <a:lnTo>
                  <a:pt x="0" y="905354"/>
                </a:lnTo>
                <a:lnTo>
                  <a:pt x="0" y="6995918"/>
                </a:lnTo>
                <a:lnTo>
                  <a:pt x="6858000" y="6995918"/>
                </a:lnTo>
                <a:lnTo>
                  <a:pt x="6858000" y="1344715"/>
                </a:lnTo>
                <a:close/>
              </a:path>
            </a:pathLst>
          </a:custGeom>
          <a:ln>
            <a:noFill/>
          </a:ln>
        </p:spPr>
        <p:txBody>
          <a:bodyPr/>
          <a:lstStyle/>
          <a:p>
            <a:endParaRPr lang="en-IN"/>
          </a:p>
        </p:txBody>
      </p:sp>
      <p:sp>
        <p:nvSpPr>
          <p:cNvPr id="62" name="Rectangle 50">
            <a:extLst>
              <a:ext uri="{FF2B5EF4-FFF2-40B4-BE49-F238E27FC236}">
                <a16:creationId xmlns:a16="http://schemas.microsoft.com/office/drawing/2014/main" id="{630182B0-3559-41D5-9EBC-0BD86BEDA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 name="Content Placeholder 4" descr="A diagram of a chatbot&#10;&#10;Description automatically generated">
            <a:extLst>
              <a:ext uri="{FF2B5EF4-FFF2-40B4-BE49-F238E27FC236}">
                <a16:creationId xmlns:a16="http://schemas.microsoft.com/office/drawing/2014/main" id="{61C0D856-C835-F45D-A9DB-5B5D8AE3AB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2890" y="2478327"/>
            <a:ext cx="4087918" cy="1900881"/>
          </a:xfrm>
          <a:prstGeom prst="rect">
            <a:avLst/>
          </a:prstGeom>
          <a:effectLst/>
        </p:spPr>
      </p:pic>
    </p:spTree>
    <p:extLst>
      <p:ext uri="{BB962C8B-B14F-4D97-AF65-F5344CB8AC3E}">
        <p14:creationId xmlns:p14="http://schemas.microsoft.com/office/powerpoint/2010/main" val="152994515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3CC8D252-8044-458D-A776-6A5833FEFD2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3027759" cy="4188315"/>
          </a:xfrm>
          <a:prstGeom prst="rect">
            <a:avLst/>
          </a:prstGeom>
        </p:spPr>
      </p:pic>
      <p:pic>
        <p:nvPicPr>
          <p:cNvPr id="25" name="Picture 24">
            <a:extLst>
              <a:ext uri="{FF2B5EF4-FFF2-40B4-BE49-F238E27FC236}">
                <a16:creationId xmlns:a16="http://schemas.microsoft.com/office/drawing/2014/main" id="{E884AA69-7728-499C-8FA7-A3FCA738EB7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141809" cy="2365453"/>
          </a:xfrm>
          <a:prstGeom prst="rect">
            <a:avLst/>
          </a:prstGeom>
        </p:spPr>
      </p:pic>
      <p:sp>
        <p:nvSpPr>
          <p:cNvPr id="27" name="Oval 26">
            <a:extLst>
              <a:ext uri="{FF2B5EF4-FFF2-40B4-BE49-F238E27FC236}">
                <a16:creationId xmlns:a16="http://schemas.microsoft.com/office/drawing/2014/main" id="{79760FB8-CC91-426C-9EF3-A58786866B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29" name="Picture 28">
            <a:extLst>
              <a:ext uri="{FF2B5EF4-FFF2-40B4-BE49-F238E27FC236}">
                <a16:creationId xmlns:a16="http://schemas.microsoft.com/office/drawing/2014/main" id="{CE274F2C-FBD9-4A60-B6A0-FB7532F599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1141407"/>
          </a:xfrm>
          <a:prstGeom prst="rect">
            <a:avLst/>
          </a:prstGeom>
        </p:spPr>
      </p:pic>
      <p:pic>
        <p:nvPicPr>
          <p:cNvPr id="31" name="Picture 30">
            <a:extLst>
              <a:ext uri="{FF2B5EF4-FFF2-40B4-BE49-F238E27FC236}">
                <a16:creationId xmlns:a16="http://schemas.microsoft.com/office/drawing/2014/main" id="{D543DFE3-F007-48D9-A223-F7351802D47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6096000"/>
            <a:ext cx="745301" cy="762000"/>
          </a:xfrm>
          <a:prstGeom prst="rect">
            <a:avLst/>
          </a:prstGeom>
        </p:spPr>
      </p:pic>
      <p:sp>
        <p:nvSpPr>
          <p:cNvPr id="33" name="Rectangle 32">
            <a:extLst>
              <a:ext uri="{FF2B5EF4-FFF2-40B4-BE49-F238E27FC236}">
                <a16:creationId xmlns:a16="http://schemas.microsoft.com/office/drawing/2014/main" id="{09E7EBD1-9868-4F2F-B4FF-A89B93CFB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5" name="Rectangle 34">
            <a:extLst>
              <a:ext uri="{FF2B5EF4-FFF2-40B4-BE49-F238E27FC236}">
                <a16:creationId xmlns:a16="http://schemas.microsoft.com/office/drawing/2014/main" id="{B77F70CF-51B7-4A07-A16B-70DFA4942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98594B0-DC7B-4BAF-B0F2-8557CBDE6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3496095" cy="5897880"/>
          </a:xfrm>
          <a:prstGeom prst="rect">
            <a:avLst/>
          </a:prstGeom>
          <a:solidFill>
            <a:srgbClr val="FFFFFF"/>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27A76E6C-02DD-4FDA-9F96-21BD3F4E4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505" y="480060"/>
            <a:ext cx="3496095" cy="5897880"/>
          </a:xfrm>
          <a:prstGeom prst="rect">
            <a:avLst/>
          </a:prstGeom>
          <a:solidFill>
            <a:srgbClr val="FFFFFF"/>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4D9AAD4-B929-4AE3-A27C-651AF2069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Content Placeholder 17">
            <a:extLst>
              <a:ext uri="{FF2B5EF4-FFF2-40B4-BE49-F238E27FC236}">
                <a16:creationId xmlns:a16="http://schemas.microsoft.com/office/drawing/2014/main" id="{7BB6154F-EDCF-9EF4-ECA9-2C96F08F5E38}"/>
              </a:ext>
            </a:extLst>
          </p:cNvPr>
          <p:cNvSpPr>
            <a:spLocks noGrp="1"/>
          </p:cNvSpPr>
          <p:nvPr>
            <p:ph idx="1"/>
          </p:nvPr>
        </p:nvSpPr>
        <p:spPr>
          <a:xfrm>
            <a:off x="452387" y="480060"/>
            <a:ext cx="3277323" cy="5814862"/>
          </a:xfrm>
        </p:spPr>
        <p:txBody>
          <a:bodyPr>
            <a:normAutofit/>
          </a:bodyPr>
          <a:lstStyle/>
          <a:p>
            <a:pPr algn="l" fontAlgn="base"/>
            <a:r>
              <a:rPr lang="en-US" sz="1600" b="0" i="0" dirty="0">
                <a:solidFill>
                  <a:schemeClr val="bg1"/>
                </a:solidFill>
                <a:effectLst/>
                <a:latin typeface="Nunito" panose="00000500000000000000" pitchFamily="2" charset="0"/>
              </a:rPr>
              <a:t>Let’s begin the journey of our own chatbot in the shortest way possible:-</a:t>
            </a:r>
          </a:p>
          <a:p>
            <a:pPr algn="l" fontAlgn="base"/>
            <a:r>
              <a:rPr lang="en-US" sz="1400" b="1" i="0" dirty="0">
                <a:solidFill>
                  <a:schemeClr val="bg1"/>
                </a:solidFill>
                <a:effectLst/>
                <a:latin typeface="Nunito" panose="00000500000000000000" pitchFamily="2" charset="0"/>
              </a:rPr>
              <a:t>Step 1. Install the Chatterbot and </a:t>
            </a:r>
            <a:r>
              <a:rPr lang="en-US" sz="1400" b="1" i="0" dirty="0" err="1">
                <a:solidFill>
                  <a:schemeClr val="bg1"/>
                </a:solidFill>
                <a:effectLst/>
                <a:latin typeface="Nunito" panose="00000500000000000000" pitchFamily="2" charset="0"/>
              </a:rPr>
              <a:t>chatterbot_corpus</a:t>
            </a:r>
            <a:r>
              <a:rPr lang="en-US" sz="1400" b="1" i="0" dirty="0">
                <a:solidFill>
                  <a:schemeClr val="bg1"/>
                </a:solidFill>
                <a:effectLst/>
                <a:latin typeface="Nunito" panose="00000500000000000000" pitchFamily="2" charset="0"/>
              </a:rPr>
              <a:t> module :</a:t>
            </a:r>
            <a:endParaRPr lang="en-US" sz="1400" b="0" i="0" dirty="0">
              <a:solidFill>
                <a:schemeClr val="bg1"/>
              </a:solidFill>
              <a:effectLst/>
              <a:latin typeface="Nunito" panose="00000500000000000000" pitchFamily="2" charset="0"/>
            </a:endParaRPr>
          </a:p>
          <a:p>
            <a:pPr algn="l" fontAlgn="base"/>
            <a:r>
              <a:rPr lang="en-US" sz="1600" b="0" i="0" dirty="0">
                <a:solidFill>
                  <a:schemeClr val="bg1"/>
                </a:solidFill>
                <a:effectLst/>
                <a:latin typeface="Nunito" panose="00000500000000000000" pitchFamily="2" charset="0"/>
              </a:rPr>
              <a:t>The first and foremost step is to install the chatterbot library. You also need to install the </a:t>
            </a:r>
            <a:r>
              <a:rPr lang="en-US" sz="1600" b="0" i="0" dirty="0" err="1">
                <a:solidFill>
                  <a:schemeClr val="bg1"/>
                </a:solidFill>
                <a:effectLst/>
                <a:latin typeface="Nunito" panose="00000500000000000000" pitchFamily="2" charset="0"/>
              </a:rPr>
              <a:t>chatterbot_corpus</a:t>
            </a:r>
            <a:r>
              <a:rPr lang="en-US" sz="1600" b="0" i="0" dirty="0">
                <a:solidFill>
                  <a:schemeClr val="bg1"/>
                </a:solidFill>
                <a:effectLst/>
                <a:latin typeface="Nunito" panose="00000500000000000000" pitchFamily="2" charset="0"/>
              </a:rPr>
              <a:t> library.  Basically, Corpus means a bunch of words. The Chatterbot corpus contains a bunch of data that is included in the chatterbot module. The corpus is used by bots to train themselves. </a:t>
            </a:r>
          </a:p>
          <a:p>
            <a:pPr algn="l" fontAlgn="base"/>
            <a:r>
              <a:rPr lang="en-US" sz="1600" b="0" i="0" dirty="0">
                <a:solidFill>
                  <a:schemeClr val="bg1"/>
                </a:solidFill>
                <a:effectLst/>
                <a:latin typeface="Nunito" panose="00000500000000000000" pitchFamily="2" charset="0"/>
              </a:rPr>
              <a:t>Run the following pip commands on the terminal for installation:</a:t>
            </a:r>
          </a:p>
          <a:p>
            <a:pPr marL="0" indent="0">
              <a:buNone/>
            </a:pPr>
            <a:r>
              <a:rPr lang="en-US" altLang="en-US" sz="1400" b="1" dirty="0">
                <a:solidFill>
                  <a:schemeClr val="bg1"/>
                </a:solidFill>
                <a:latin typeface="Consolas" panose="020B0609020204030204" pitchFamily="49" charset="0"/>
              </a:rPr>
              <a:t>pip install chatterbot        pip install </a:t>
            </a:r>
            <a:r>
              <a:rPr lang="en-US" altLang="en-US" sz="1400" b="1" dirty="0" err="1">
                <a:solidFill>
                  <a:schemeClr val="bg1"/>
                </a:solidFill>
                <a:latin typeface="Consolas" panose="020B0609020204030204" pitchFamily="49" charset="0"/>
              </a:rPr>
              <a:t>chatterbot_corpus</a:t>
            </a:r>
            <a:r>
              <a:rPr lang="en-US" altLang="en-US" sz="500" b="1" dirty="0">
                <a:solidFill>
                  <a:schemeClr val="bg1"/>
                </a:solidFill>
              </a:rPr>
              <a:t> </a:t>
            </a:r>
            <a:endParaRPr lang="en-US" altLang="en-US" b="1" dirty="0">
              <a:solidFill>
                <a:schemeClr val="bg1"/>
              </a:solidFill>
              <a:latin typeface="Arial" panose="020B0604020202020204" pitchFamily="34" charset="0"/>
            </a:endParaRPr>
          </a:p>
          <a:p>
            <a:pPr marL="0" indent="0">
              <a:buNone/>
            </a:pPr>
            <a:endParaRPr lang="en-IN" dirty="0">
              <a:solidFill>
                <a:schemeClr val="bg1"/>
              </a:solidFill>
            </a:endParaRPr>
          </a:p>
        </p:txBody>
      </p:sp>
      <p:sp>
        <p:nvSpPr>
          <p:cNvPr id="16" name="Rectangle 8">
            <a:extLst>
              <a:ext uri="{FF2B5EF4-FFF2-40B4-BE49-F238E27FC236}">
                <a16:creationId xmlns:a16="http://schemas.microsoft.com/office/drawing/2014/main" id="{252E2560-3E01-B9DD-FBCA-D788D08027AB}"/>
              </a:ext>
            </a:extLst>
          </p:cNvPr>
          <p:cNvSpPr>
            <a:spLocks noChangeArrowheads="1"/>
          </p:cNvSpPr>
          <p:nvPr/>
        </p:nvSpPr>
        <p:spPr bwMode="auto">
          <a:xfrm>
            <a:off x="1258099" y="2310196"/>
            <a:ext cx="69" cy="219801"/>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IN" sz="1350"/>
          </a:p>
        </p:txBody>
      </p:sp>
      <p:sp>
        <p:nvSpPr>
          <p:cNvPr id="24" name="TextBox 23">
            <a:extLst>
              <a:ext uri="{FF2B5EF4-FFF2-40B4-BE49-F238E27FC236}">
                <a16:creationId xmlns:a16="http://schemas.microsoft.com/office/drawing/2014/main" id="{6677C637-9AB4-78E1-C350-0C222FCD0E1E}"/>
              </a:ext>
            </a:extLst>
          </p:cNvPr>
          <p:cNvSpPr txBox="1"/>
          <p:nvPr/>
        </p:nvSpPr>
        <p:spPr>
          <a:xfrm>
            <a:off x="3974506" y="956741"/>
            <a:ext cx="3496094" cy="4647426"/>
          </a:xfrm>
          <a:prstGeom prst="rect">
            <a:avLst/>
          </a:prstGeom>
          <a:noFill/>
        </p:spPr>
        <p:txBody>
          <a:bodyPr wrap="square">
            <a:spAutoFit/>
          </a:bodyPr>
          <a:lstStyle/>
          <a:p>
            <a:pPr algn="l" fontAlgn="base"/>
            <a:r>
              <a:rPr lang="en-US" sz="1600" b="1" i="0" dirty="0">
                <a:solidFill>
                  <a:schemeClr val="bg1"/>
                </a:solidFill>
                <a:effectLst/>
                <a:latin typeface="Nunito" panose="00000500000000000000" pitchFamily="2" charset="0"/>
              </a:rPr>
              <a:t>Step 2. Import the modules</a:t>
            </a:r>
            <a:endParaRPr lang="en-US" sz="1600" b="0" i="0" dirty="0">
              <a:solidFill>
                <a:schemeClr val="bg1"/>
              </a:solidFill>
              <a:effectLst/>
              <a:latin typeface="Nunito" panose="00000500000000000000" pitchFamily="2" charset="0"/>
            </a:endParaRPr>
          </a:p>
          <a:p>
            <a:pPr algn="l" fontAlgn="base"/>
            <a:r>
              <a:rPr lang="en-US" sz="1600" b="0" i="0" dirty="0">
                <a:solidFill>
                  <a:schemeClr val="bg1"/>
                </a:solidFill>
                <a:effectLst/>
                <a:latin typeface="Nunito" panose="00000500000000000000" pitchFamily="2" charset="0"/>
              </a:rPr>
              <a:t>we have to import two classes: </a:t>
            </a:r>
            <a:r>
              <a:rPr lang="en-US" sz="1600" b="0" i="0" dirty="0" err="1">
                <a:solidFill>
                  <a:schemeClr val="bg1"/>
                </a:solidFill>
                <a:effectLst/>
                <a:latin typeface="Nunito" panose="00000500000000000000" pitchFamily="2" charset="0"/>
              </a:rPr>
              <a:t>ChatBot</a:t>
            </a:r>
            <a:r>
              <a:rPr lang="en-US" sz="1600" b="0" i="0" dirty="0">
                <a:solidFill>
                  <a:schemeClr val="bg1"/>
                </a:solidFill>
                <a:effectLst/>
                <a:latin typeface="Nunito" panose="00000500000000000000" pitchFamily="2" charset="0"/>
              </a:rPr>
              <a:t> from chatterbot and </a:t>
            </a:r>
            <a:r>
              <a:rPr lang="en-US" sz="1600" b="0" i="0" dirty="0" err="1">
                <a:solidFill>
                  <a:schemeClr val="bg1"/>
                </a:solidFill>
                <a:effectLst/>
                <a:latin typeface="Nunito" panose="00000500000000000000" pitchFamily="2" charset="0"/>
              </a:rPr>
              <a:t>ListTrainer</a:t>
            </a:r>
            <a:r>
              <a:rPr lang="en-US" sz="1600" b="0" i="0" dirty="0">
                <a:solidFill>
                  <a:schemeClr val="bg1"/>
                </a:solidFill>
                <a:effectLst/>
                <a:latin typeface="Nunito" panose="00000500000000000000" pitchFamily="2" charset="0"/>
              </a:rPr>
              <a:t> from </a:t>
            </a:r>
            <a:r>
              <a:rPr lang="en-US" sz="1600" b="0" i="0" dirty="0" err="1">
                <a:solidFill>
                  <a:schemeClr val="bg1"/>
                </a:solidFill>
                <a:effectLst/>
                <a:latin typeface="Nunito" panose="00000500000000000000" pitchFamily="2" charset="0"/>
              </a:rPr>
              <a:t>chatterbot.trainers</a:t>
            </a:r>
            <a:r>
              <a:rPr lang="en-US" sz="1600" b="0" i="0" dirty="0">
                <a:solidFill>
                  <a:schemeClr val="bg1"/>
                </a:solidFill>
                <a:effectLst/>
                <a:latin typeface="Nunito" panose="00000500000000000000" pitchFamily="2" charset="0"/>
              </a:rPr>
              <a:t>.</a:t>
            </a:r>
          </a:p>
          <a:p>
            <a:pPr algn="l" fontAlgn="base"/>
            <a:r>
              <a:rPr lang="en-US" sz="1600" b="1" i="0" dirty="0" err="1">
                <a:solidFill>
                  <a:schemeClr val="bg1"/>
                </a:solidFill>
                <a:effectLst/>
                <a:latin typeface="Nunito" panose="00000500000000000000" pitchFamily="2" charset="0"/>
              </a:rPr>
              <a:t>ListTrainer</a:t>
            </a:r>
            <a:r>
              <a:rPr lang="en-US" sz="1600" b="1" i="0" dirty="0">
                <a:solidFill>
                  <a:schemeClr val="bg1"/>
                </a:solidFill>
                <a:effectLst/>
                <a:latin typeface="Nunito" panose="00000500000000000000" pitchFamily="2" charset="0"/>
              </a:rPr>
              <a:t>: </a:t>
            </a:r>
            <a:r>
              <a:rPr lang="en-US" sz="1600" b="0" i="0" dirty="0">
                <a:solidFill>
                  <a:schemeClr val="bg1"/>
                </a:solidFill>
                <a:effectLst/>
                <a:latin typeface="Nunito" panose="00000500000000000000" pitchFamily="2" charset="0"/>
              </a:rPr>
              <a:t>Allows a chatbot to be trained using a list of strings where the list represents a conversation.</a:t>
            </a:r>
          </a:p>
          <a:p>
            <a:pPr algn="l" fontAlgn="base"/>
            <a:r>
              <a:rPr lang="en-US" sz="1200" b="1" i="0" dirty="0">
                <a:solidFill>
                  <a:schemeClr val="bg1"/>
                </a:solidFill>
                <a:effectLst/>
                <a:latin typeface="Nunito" panose="00000500000000000000" pitchFamily="2" charset="0"/>
              </a:rPr>
              <a:t>from chatterbot import </a:t>
            </a:r>
            <a:r>
              <a:rPr lang="en-US" sz="1200" b="1" i="0" dirty="0" err="1">
                <a:solidFill>
                  <a:schemeClr val="bg1"/>
                </a:solidFill>
                <a:effectLst/>
                <a:latin typeface="Nunito" panose="00000500000000000000" pitchFamily="2" charset="0"/>
              </a:rPr>
              <a:t>ChatBot</a:t>
            </a:r>
            <a:endParaRPr lang="en-US" sz="1200" b="1" i="0" dirty="0">
              <a:solidFill>
                <a:schemeClr val="bg1"/>
              </a:solidFill>
              <a:effectLst/>
              <a:latin typeface="Nunito" panose="00000500000000000000" pitchFamily="2" charset="0"/>
            </a:endParaRPr>
          </a:p>
          <a:p>
            <a:pPr algn="l" fontAlgn="base"/>
            <a:r>
              <a:rPr lang="en-US" sz="1200" b="1" i="0" dirty="0">
                <a:solidFill>
                  <a:schemeClr val="bg1"/>
                </a:solidFill>
                <a:effectLst/>
                <a:latin typeface="Nunito" panose="00000500000000000000" pitchFamily="2" charset="0"/>
              </a:rPr>
              <a:t>from </a:t>
            </a:r>
            <a:r>
              <a:rPr lang="en-US" sz="1200" b="1" i="0" dirty="0" err="1">
                <a:solidFill>
                  <a:schemeClr val="bg1"/>
                </a:solidFill>
                <a:effectLst/>
                <a:latin typeface="Nunito" panose="00000500000000000000" pitchFamily="2" charset="0"/>
              </a:rPr>
              <a:t>chatterbot.trainers</a:t>
            </a:r>
            <a:r>
              <a:rPr lang="en-US" sz="1200" b="1" i="0" dirty="0">
                <a:solidFill>
                  <a:schemeClr val="bg1"/>
                </a:solidFill>
                <a:effectLst/>
                <a:latin typeface="Nunito" panose="00000500000000000000" pitchFamily="2" charset="0"/>
              </a:rPr>
              <a:t> import </a:t>
            </a:r>
            <a:r>
              <a:rPr lang="en-US" sz="1200" b="1" i="0" dirty="0" err="1">
                <a:solidFill>
                  <a:schemeClr val="bg1"/>
                </a:solidFill>
                <a:effectLst/>
                <a:latin typeface="Nunito" panose="00000500000000000000" pitchFamily="2" charset="0"/>
              </a:rPr>
              <a:t>ListTrainer</a:t>
            </a:r>
            <a:endParaRPr lang="en-US" sz="1200" b="1" i="0" dirty="0">
              <a:solidFill>
                <a:schemeClr val="bg1"/>
              </a:solidFill>
              <a:effectLst/>
              <a:latin typeface="Nunito" panose="00000500000000000000" pitchFamily="2" charset="0"/>
            </a:endParaRPr>
          </a:p>
          <a:p>
            <a:pPr algn="l" fontAlgn="base"/>
            <a:endParaRPr lang="en-US" sz="1600" b="1" dirty="0">
              <a:solidFill>
                <a:schemeClr val="bg1"/>
              </a:solidFill>
              <a:latin typeface="Nunito" panose="00000500000000000000" pitchFamily="2" charset="0"/>
            </a:endParaRPr>
          </a:p>
          <a:p>
            <a:pPr algn="l" fontAlgn="base"/>
            <a:r>
              <a:rPr lang="en-US" sz="1600" b="1" i="0" dirty="0">
                <a:solidFill>
                  <a:schemeClr val="bg1"/>
                </a:solidFill>
                <a:effectLst/>
                <a:latin typeface="Nunito" panose="00000500000000000000" pitchFamily="2" charset="0"/>
              </a:rPr>
              <a:t>Step 3. Name our Chatbot:</a:t>
            </a:r>
            <a:endParaRPr lang="en-US" sz="1600" b="0" i="0" dirty="0">
              <a:solidFill>
                <a:schemeClr val="bg1"/>
              </a:solidFill>
              <a:effectLst/>
              <a:latin typeface="Nunito" panose="00000500000000000000" pitchFamily="2" charset="0"/>
            </a:endParaRPr>
          </a:p>
          <a:p>
            <a:pPr algn="l" fontAlgn="base"/>
            <a:r>
              <a:rPr lang="en-US" sz="1600" b="0" i="0" dirty="0">
                <a:solidFill>
                  <a:schemeClr val="bg1"/>
                </a:solidFill>
                <a:effectLst/>
                <a:latin typeface="Nunito" panose="00000500000000000000" pitchFamily="2" charset="0"/>
              </a:rPr>
              <a:t>Now, we will give any name to the chatbot of our choice. Just create a Chatbot object. Here the chatbot is maned as “Bot” just to make it understandable.</a:t>
            </a:r>
          </a:p>
          <a:p>
            <a:pPr algn="l" fontAlgn="base"/>
            <a:r>
              <a:rPr lang="en-US" sz="1600" b="1" i="0" dirty="0">
                <a:solidFill>
                  <a:schemeClr val="bg1"/>
                </a:solidFill>
                <a:effectLst/>
                <a:latin typeface="Nunito" panose="00000500000000000000" pitchFamily="2" charset="0"/>
              </a:rPr>
              <a:t>bot = </a:t>
            </a:r>
            <a:r>
              <a:rPr lang="en-US" sz="1600" b="1" i="0" dirty="0" err="1">
                <a:solidFill>
                  <a:schemeClr val="bg1"/>
                </a:solidFill>
                <a:effectLst/>
                <a:latin typeface="Nunito" panose="00000500000000000000" pitchFamily="2" charset="0"/>
              </a:rPr>
              <a:t>ChatBot</a:t>
            </a:r>
            <a:r>
              <a:rPr lang="en-US" sz="1600" b="1" i="0" dirty="0">
                <a:solidFill>
                  <a:schemeClr val="bg1"/>
                </a:solidFill>
                <a:effectLst/>
                <a:latin typeface="Nunito" panose="00000500000000000000" pitchFamily="2" charset="0"/>
              </a:rPr>
              <a:t>('Bot')</a:t>
            </a:r>
          </a:p>
          <a:p>
            <a:pPr algn="l" fontAlgn="base"/>
            <a:endParaRPr lang="en-US" sz="1600" b="0" i="0" dirty="0">
              <a:solidFill>
                <a:schemeClr val="bg1"/>
              </a:solidFill>
              <a:effectLst/>
              <a:latin typeface="Nunito" panose="00000500000000000000" pitchFamily="2" charset="0"/>
            </a:endParaRPr>
          </a:p>
          <a:p>
            <a:pPr algn="l" fontAlgn="base"/>
            <a:endParaRPr lang="en-US" sz="1600" b="0" i="0" dirty="0">
              <a:solidFill>
                <a:schemeClr val="bg1"/>
              </a:solidFill>
              <a:effectLst/>
              <a:latin typeface="Nunito" panose="00000500000000000000" pitchFamily="2" charset="0"/>
            </a:endParaRPr>
          </a:p>
        </p:txBody>
      </p:sp>
    </p:spTree>
    <p:extLst>
      <p:ext uri="{BB962C8B-B14F-4D97-AF65-F5344CB8AC3E}">
        <p14:creationId xmlns:p14="http://schemas.microsoft.com/office/powerpoint/2010/main" val="424325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E8A8C-6AF3-CFF3-1174-4E917D9F876D}"/>
              </a:ext>
            </a:extLst>
          </p:cNvPr>
          <p:cNvSpPr>
            <a:spLocks noGrp="1"/>
          </p:cNvSpPr>
          <p:nvPr>
            <p:ph type="title"/>
          </p:nvPr>
        </p:nvSpPr>
        <p:spPr/>
        <p:txBody>
          <a:bodyPr/>
          <a:lstStyle/>
          <a:p>
            <a:pPr fontAlgn="base"/>
            <a:r>
              <a:rPr lang="en-US" sz="2000" b="1" i="0" dirty="0">
                <a:solidFill>
                  <a:schemeClr val="bg1"/>
                </a:solidFill>
                <a:effectLst/>
                <a:latin typeface="Nunito" panose="00000500000000000000" pitchFamily="2" charset="0"/>
              </a:rPr>
              <a:t>Step 4</a:t>
            </a:r>
            <a:r>
              <a:rPr lang="en-US" sz="2000" b="1" dirty="0">
                <a:solidFill>
                  <a:schemeClr val="bg1"/>
                </a:solidFill>
                <a:latin typeface="Nunito" panose="00000500000000000000" pitchFamily="2" charset="0"/>
              </a:rPr>
              <a:t>:</a:t>
            </a:r>
            <a:r>
              <a:rPr lang="en-US" sz="2000" i="0" dirty="0">
                <a:solidFill>
                  <a:schemeClr val="bg1"/>
                </a:solidFill>
                <a:effectLst/>
                <a:latin typeface="Nunito" panose="00000500000000000000" pitchFamily="2" charset="0"/>
              </a:rPr>
              <a:t> Use of Logic Adapter:</a:t>
            </a:r>
            <a:br>
              <a:rPr lang="en-US" sz="2000" i="0" dirty="0">
                <a:solidFill>
                  <a:schemeClr val="bg1"/>
                </a:solidFill>
                <a:effectLst/>
                <a:latin typeface="Nunito" panose="00000500000000000000" pitchFamily="2" charset="0"/>
              </a:rPr>
            </a:br>
            <a:r>
              <a:rPr lang="en-US" sz="2000" i="0" dirty="0">
                <a:solidFill>
                  <a:schemeClr val="bg1"/>
                </a:solidFill>
                <a:effectLst/>
                <a:latin typeface="Nunito" panose="00000500000000000000" pitchFamily="2" charset="0"/>
              </a:rPr>
              <a:t> The Logical Adapter regulates the logic behind the chatterbot that is, it picks responses for any input provided to it. This parameter contains a list of all the logical operators. When more than one logical adapter is put to use, the chatbot will calculate the confidence level, and the response with the highest calculated confidence will be returned as output. </a:t>
            </a:r>
            <a:br>
              <a:rPr lang="en-US" sz="2000" i="0" dirty="0">
                <a:solidFill>
                  <a:schemeClr val="bg1"/>
                </a:solidFill>
                <a:effectLst/>
                <a:latin typeface="Nunito" panose="00000500000000000000" pitchFamily="2" charset="0"/>
              </a:rPr>
            </a:br>
            <a:r>
              <a:rPr lang="en-US" sz="2000" i="0" dirty="0">
                <a:solidFill>
                  <a:schemeClr val="bg1"/>
                </a:solidFill>
                <a:effectLst/>
                <a:latin typeface="Nunito" panose="00000500000000000000" pitchFamily="2" charset="0"/>
              </a:rPr>
              <a:t>Here we have used two logical adapters:  </a:t>
            </a:r>
            <a:br>
              <a:rPr lang="en-US" sz="2000" i="0" dirty="0">
                <a:solidFill>
                  <a:schemeClr val="bg1"/>
                </a:solidFill>
                <a:effectLst/>
                <a:latin typeface="Nunito" panose="00000500000000000000" pitchFamily="2" charset="0"/>
              </a:rPr>
            </a:br>
            <a:r>
              <a:rPr lang="en-US" sz="2000" b="1" i="0" dirty="0" err="1">
                <a:solidFill>
                  <a:schemeClr val="bg1"/>
                </a:solidFill>
                <a:effectLst/>
                <a:latin typeface="Nunito" panose="00000500000000000000" pitchFamily="2" charset="0"/>
              </a:rPr>
              <a:t>BestMatch</a:t>
            </a:r>
            <a:r>
              <a:rPr lang="en-US" sz="2000" b="1" i="0" dirty="0">
                <a:solidFill>
                  <a:schemeClr val="bg1"/>
                </a:solidFill>
                <a:effectLst/>
                <a:latin typeface="Nunito" panose="00000500000000000000" pitchFamily="2" charset="0"/>
              </a:rPr>
              <a:t>: </a:t>
            </a:r>
            <a:r>
              <a:rPr lang="en-US" sz="2000" i="0" dirty="0">
                <a:solidFill>
                  <a:schemeClr val="bg1"/>
                </a:solidFill>
                <a:effectLst/>
                <a:latin typeface="Nunito" panose="00000500000000000000" pitchFamily="2" charset="0"/>
              </a:rPr>
              <a:t>The </a:t>
            </a:r>
            <a:r>
              <a:rPr lang="en-US" sz="2000" i="0" dirty="0" err="1">
                <a:solidFill>
                  <a:schemeClr val="bg1"/>
                </a:solidFill>
                <a:effectLst/>
                <a:latin typeface="Nunito" panose="00000500000000000000" pitchFamily="2" charset="0"/>
              </a:rPr>
              <a:t>BestMatchAdapter</a:t>
            </a:r>
            <a:r>
              <a:rPr lang="en-US" sz="2000" i="0" dirty="0">
                <a:solidFill>
                  <a:schemeClr val="bg1"/>
                </a:solidFill>
                <a:effectLst/>
                <a:latin typeface="Nunito" panose="00000500000000000000" pitchFamily="2" charset="0"/>
              </a:rPr>
              <a:t> helps it to choose the best match from the list of responses already provided.</a:t>
            </a:r>
            <a:br>
              <a:rPr lang="en-US" sz="2000" i="0" dirty="0">
                <a:solidFill>
                  <a:schemeClr val="bg1"/>
                </a:solidFill>
                <a:effectLst/>
                <a:latin typeface="Nunito" panose="00000500000000000000" pitchFamily="2" charset="0"/>
              </a:rPr>
            </a:br>
            <a:r>
              <a:rPr lang="en-US" sz="2000" b="1" i="0" dirty="0" err="1">
                <a:solidFill>
                  <a:schemeClr val="bg1"/>
                </a:solidFill>
                <a:effectLst/>
                <a:latin typeface="Nunito" panose="00000500000000000000" pitchFamily="2" charset="0"/>
              </a:rPr>
              <a:t>TimeLogicAdapter</a:t>
            </a:r>
            <a:r>
              <a:rPr lang="en-US" sz="2000" b="1" i="0" dirty="0">
                <a:solidFill>
                  <a:schemeClr val="bg1"/>
                </a:solidFill>
                <a:effectLst/>
                <a:latin typeface="Nunito" panose="00000500000000000000" pitchFamily="2" charset="0"/>
              </a:rPr>
              <a:t>: </a:t>
            </a:r>
            <a:r>
              <a:rPr lang="en-US" sz="2000" i="0" dirty="0">
                <a:solidFill>
                  <a:schemeClr val="bg1"/>
                </a:solidFill>
                <a:effectLst/>
                <a:latin typeface="Nunito" panose="00000500000000000000" pitchFamily="2" charset="0"/>
              </a:rPr>
              <a:t>The </a:t>
            </a:r>
            <a:r>
              <a:rPr lang="en-US" sz="2000" i="0" dirty="0" err="1">
                <a:solidFill>
                  <a:schemeClr val="bg1"/>
                </a:solidFill>
                <a:effectLst/>
                <a:latin typeface="Nunito" panose="00000500000000000000" pitchFamily="2" charset="0"/>
              </a:rPr>
              <a:t>TimeLogicAdapter</a:t>
            </a:r>
            <a:r>
              <a:rPr lang="en-US" sz="2000" i="0" dirty="0">
                <a:solidFill>
                  <a:schemeClr val="bg1"/>
                </a:solidFill>
                <a:effectLst/>
                <a:latin typeface="Nunito" panose="00000500000000000000" pitchFamily="2" charset="0"/>
              </a:rPr>
              <a:t> identifies statements in which a question about the current time is asked. If a matching question is detected, then a response containing the current time is returned.</a:t>
            </a:r>
            <a:br>
              <a:rPr lang="en-US" b="0" i="0" dirty="0">
                <a:solidFill>
                  <a:srgbClr val="FFFFFF"/>
                </a:solidFill>
                <a:effectLst/>
                <a:latin typeface="Nunito" panose="00000500000000000000" pitchFamily="2" charset="0"/>
              </a:rPr>
            </a:br>
            <a:r>
              <a:rPr lang="en-US" sz="1800" b="1" i="0" dirty="0">
                <a:solidFill>
                  <a:schemeClr val="bg1"/>
                </a:solidFill>
                <a:effectLst/>
                <a:latin typeface="Nunito" panose="00000500000000000000" pitchFamily="2" charset="0"/>
              </a:rPr>
              <a:t>chatbot = </a:t>
            </a:r>
            <a:r>
              <a:rPr lang="en-US" sz="1800" b="1" i="0" dirty="0" err="1">
                <a:solidFill>
                  <a:schemeClr val="bg1"/>
                </a:solidFill>
                <a:effectLst/>
                <a:latin typeface="Nunito" panose="00000500000000000000" pitchFamily="2" charset="0"/>
              </a:rPr>
              <a:t>ChatBot</a:t>
            </a:r>
            <a:r>
              <a:rPr lang="en-US" sz="1800" b="1" i="0" dirty="0">
                <a:solidFill>
                  <a:schemeClr val="bg1"/>
                </a:solidFill>
                <a:effectLst/>
                <a:latin typeface="Nunito" panose="00000500000000000000" pitchFamily="2" charset="0"/>
              </a:rPr>
              <a:t>(</a:t>
            </a:r>
            <a:br>
              <a:rPr lang="en-US" sz="1800" b="1" i="0" dirty="0">
                <a:solidFill>
                  <a:schemeClr val="bg1"/>
                </a:solidFill>
                <a:effectLst/>
                <a:latin typeface="Nunito" panose="00000500000000000000" pitchFamily="2" charset="0"/>
              </a:rPr>
            </a:br>
            <a:r>
              <a:rPr lang="en-US" sz="1800" b="1" i="0" dirty="0">
                <a:solidFill>
                  <a:schemeClr val="bg1"/>
                </a:solidFill>
                <a:effectLst/>
                <a:latin typeface="Nunito" panose="00000500000000000000" pitchFamily="2" charset="0"/>
              </a:rPr>
              <a:t>	'JARVIS',</a:t>
            </a:r>
            <a:br>
              <a:rPr lang="en-US" sz="1800" b="1" i="0" dirty="0">
                <a:solidFill>
                  <a:schemeClr val="bg1"/>
                </a:solidFill>
                <a:effectLst/>
                <a:latin typeface="Nunito" panose="00000500000000000000" pitchFamily="2" charset="0"/>
              </a:rPr>
            </a:br>
            <a:r>
              <a:rPr lang="en-US" sz="1800" b="1" i="0" dirty="0">
                <a:solidFill>
                  <a:schemeClr val="bg1"/>
                </a:solidFill>
                <a:effectLst/>
                <a:latin typeface="Nunito" panose="00000500000000000000" pitchFamily="2" charset="0"/>
              </a:rPr>
              <a:t>	</a:t>
            </a:r>
            <a:r>
              <a:rPr lang="en-US" sz="1800" b="1" i="0" dirty="0" err="1">
                <a:solidFill>
                  <a:schemeClr val="bg1"/>
                </a:solidFill>
                <a:effectLst/>
                <a:latin typeface="Nunito" panose="00000500000000000000" pitchFamily="2" charset="0"/>
              </a:rPr>
              <a:t>logic_adapters</a:t>
            </a:r>
            <a:r>
              <a:rPr lang="en-US" sz="1800" b="1" i="0" dirty="0">
                <a:solidFill>
                  <a:schemeClr val="bg1"/>
                </a:solidFill>
                <a:effectLst/>
                <a:latin typeface="Nunito" panose="00000500000000000000" pitchFamily="2" charset="0"/>
              </a:rPr>
              <a:t>=[</a:t>
            </a:r>
            <a:br>
              <a:rPr lang="en-US" sz="1800" b="1" i="0" dirty="0">
                <a:solidFill>
                  <a:schemeClr val="bg1"/>
                </a:solidFill>
                <a:effectLst/>
                <a:latin typeface="Nunito" panose="00000500000000000000" pitchFamily="2" charset="0"/>
              </a:rPr>
            </a:br>
            <a:r>
              <a:rPr lang="en-US" sz="1800" b="1" i="0" dirty="0">
                <a:solidFill>
                  <a:schemeClr val="bg1"/>
                </a:solidFill>
                <a:effectLst/>
                <a:latin typeface="Nunito" panose="00000500000000000000" pitchFamily="2" charset="0"/>
              </a:rPr>
              <a:t>		'</a:t>
            </a:r>
            <a:r>
              <a:rPr lang="en-US" sz="1800" b="1" i="0" dirty="0" err="1">
                <a:solidFill>
                  <a:schemeClr val="bg1"/>
                </a:solidFill>
                <a:effectLst/>
                <a:latin typeface="Nunito" panose="00000500000000000000" pitchFamily="2" charset="0"/>
              </a:rPr>
              <a:t>chatterbot.logic.BestMatch</a:t>
            </a:r>
            <a:r>
              <a:rPr lang="en-US" sz="1800" b="1" i="0" dirty="0">
                <a:solidFill>
                  <a:schemeClr val="bg1"/>
                </a:solidFill>
                <a:effectLst/>
                <a:latin typeface="Nunito" panose="00000500000000000000" pitchFamily="2" charset="0"/>
              </a:rPr>
              <a:t>',</a:t>
            </a:r>
            <a:br>
              <a:rPr lang="en-US" sz="1800" b="1" i="0" dirty="0">
                <a:solidFill>
                  <a:schemeClr val="bg1"/>
                </a:solidFill>
                <a:effectLst/>
                <a:latin typeface="Nunito" panose="00000500000000000000" pitchFamily="2" charset="0"/>
              </a:rPr>
            </a:br>
            <a:r>
              <a:rPr lang="en-US" sz="1800" b="1" i="0" dirty="0">
                <a:solidFill>
                  <a:schemeClr val="bg1"/>
                </a:solidFill>
                <a:effectLst/>
                <a:latin typeface="Nunito" panose="00000500000000000000" pitchFamily="2" charset="0"/>
              </a:rPr>
              <a:t>		'</a:t>
            </a:r>
            <a:r>
              <a:rPr lang="en-US" sz="1800" b="1" i="0" dirty="0" err="1">
                <a:solidFill>
                  <a:schemeClr val="bg1"/>
                </a:solidFill>
                <a:effectLst/>
                <a:latin typeface="Nunito" panose="00000500000000000000" pitchFamily="2" charset="0"/>
              </a:rPr>
              <a:t>chatterbot.logic.TimeLogicAdapter</a:t>
            </a:r>
            <a:r>
              <a:rPr lang="en-US" sz="1800" b="1" i="0" dirty="0">
                <a:solidFill>
                  <a:schemeClr val="bg1"/>
                </a:solidFill>
                <a:effectLst/>
                <a:latin typeface="Nunito" panose="00000500000000000000" pitchFamily="2" charset="0"/>
              </a:rPr>
              <a:t>'],</a:t>
            </a:r>
            <a:br>
              <a:rPr lang="en-US" sz="1800" b="1" i="0" dirty="0">
                <a:solidFill>
                  <a:schemeClr val="bg1"/>
                </a:solidFill>
                <a:effectLst/>
                <a:latin typeface="Nunito" panose="00000500000000000000" pitchFamily="2" charset="0"/>
              </a:rPr>
            </a:br>
            <a:r>
              <a:rPr lang="en-US" sz="1800" b="1" i="0" dirty="0">
                <a:solidFill>
                  <a:schemeClr val="bg1"/>
                </a:solidFill>
                <a:effectLst/>
                <a:latin typeface="Nunito" panose="00000500000000000000" pitchFamily="2" charset="0"/>
              </a:rPr>
              <a:t>)</a:t>
            </a:r>
            <a:br>
              <a:rPr lang="en-US" b="1" i="0" dirty="0">
                <a:solidFill>
                  <a:schemeClr val="bg1"/>
                </a:solidFill>
                <a:effectLst/>
                <a:latin typeface="Nunito" panose="00000500000000000000" pitchFamily="2" charset="0"/>
              </a:rPr>
            </a:br>
            <a:endParaRPr lang="en-IN" b="1" dirty="0">
              <a:solidFill>
                <a:schemeClr val="bg1"/>
              </a:solidFill>
            </a:endParaRPr>
          </a:p>
        </p:txBody>
      </p:sp>
    </p:spTree>
    <p:extLst>
      <p:ext uri="{BB962C8B-B14F-4D97-AF65-F5344CB8AC3E}">
        <p14:creationId xmlns:p14="http://schemas.microsoft.com/office/powerpoint/2010/main" val="2274555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175E-D97C-AE00-514A-C5D6F81F3B6B}"/>
              </a:ext>
            </a:extLst>
          </p:cNvPr>
          <p:cNvSpPr>
            <a:spLocks noGrp="1"/>
          </p:cNvSpPr>
          <p:nvPr>
            <p:ph type="title"/>
          </p:nvPr>
        </p:nvSpPr>
        <p:spPr/>
        <p:txBody>
          <a:bodyPr/>
          <a:lstStyle/>
          <a:p>
            <a:pPr fontAlgn="base"/>
            <a:r>
              <a:rPr lang="en-US" sz="1800" b="1" dirty="0">
                <a:solidFill>
                  <a:schemeClr val="bg1"/>
                </a:solidFill>
                <a:latin typeface="Nunito" panose="00000500000000000000" pitchFamily="2" charset="0"/>
              </a:rPr>
              <a:t>S</a:t>
            </a:r>
            <a:r>
              <a:rPr lang="en-US" sz="1800" b="1" i="0" dirty="0">
                <a:solidFill>
                  <a:schemeClr val="bg1"/>
                </a:solidFill>
                <a:effectLst/>
                <a:latin typeface="Nunito" panose="00000500000000000000" pitchFamily="2" charset="0"/>
              </a:rPr>
              <a:t>tep</a:t>
            </a:r>
            <a:r>
              <a:rPr lang="en-US" sz="2000" b="1" i="0" dirty="0">
                <a:solidFill>
                  <a:schemeClr val="bg1"/>
                </a:solidFill>
                <a:effectLst/>
                <a:latin typeface="Nunito" panose="00000500000000000000" pitchFamily="2" charset="0"/>
              </a:rPr>
              <a:t> 5: </a:t>
            </a:r>
            <a:r>
              <a:rPr lang="en-US" sz="2000" i="0" dirty="0">
                <a:solidFill>
                  <a:schemeClr val="bg1"/>
                </a:solidFill>
                <a:effectLst/>
                <a:latin typeface="Nunito" panose="00000500000000000000" pitchFamily="2" charset="0"/>
              </a:rPr>
              <a:t>Training, Communication, and Testing :</a:t>
            </a:r>
            <a:br>
              <a:rPr lang="en-US" sz="2000" i="0" dirty="0">
                <a:solidFill>
                  <a:schemeClr val="bg1"/>
                </a:solidFill>
                <a:effectLst/>
                <a:latin typeface="Nunito" panose="00000500000000000000" pitchFamily="2" charset="0"/>
              </a:rPr>
            </a:br>
            <a:r>
              <a:rPr lang="en-US" sz="2000" i="0" dirty="0">
                <a:solidFill>
                  <a:schemeClr val="bg1"/>
                </a:solidFill>
                <a:effectLst/>
                <a:latin typeface="Nunito" panose="00000500000000000000" pitchFamily="2" charset="0"/>
              </a:rPr>
              <a:t>For the training process, you will need to pass in a list of statements where the order of each statement is based on its placement in a given conversation. We have to train the bot to improve its performance for this we need to call the train() method by passing a list of sentences. Training ensures that the bot has enough knowledge to get started with specific responses to specific inputs. After training, let’s check its communication skills. And the last step is to do testing </a:t>
            </a:r>
            <a:br>
              <a:rPr lang="en-US" sz="2000" i="0" dirty="0">
                <a:solidFill>
                  <a:schemeClr val="bg1"/>
                </a:solidFill>
                <a:effectLst/>
                <a:latin typeface="Nunito" panose="00000500000000000000" pitchFamily="2" charset="0"/>
              </a:rPr>
            </a:br>
            <a:r>
              <a:rPr lang="en-US" sz="2000" i="0" dirty="0">
                <a:solidFill>
                  <a:schemeClr val="bg1"/>
                </a:solidFill>
                <a:effectLst/>
                <a:latin typeface="Nunito" panose="00000500000000000000" pitchFamily="2" charset="0"/>
              </a:rPr>
              <a:t>You have to execute the following commands now:</a:t>
            </a:r>
            <a:br>
              <a:rPr lang="en-US" sz="2000" i="0" dirty="0">
                <a:solidFill>
                  <a:schemeClr val="bg1"/>
                </a:solidFill>
                <a:effectLst/>
                <a:latin typeface="Nunito" panose="00000500000000000000" pitchFamily="2" charset="0"/>
              </a:rPr>
            </a:br>
            <a:r>
              <a:rPr lang="en-US" sz="1200" b="1" i="0" dirty="0">
                <a:solidFill>
                  <a:schemeClr val="bg1"/>
                </a:solidFill>
                <a:effectLst/>
                <a:latin typeface="Nunito" panose="00000500000000000000" pitchFamily="2" charset="0"/>
              </a:rPr>
              <a:t>from </a:t>
            </a:r>
            <a:r>
              <a:rPr lang="en-US" sz="1200" b="1" i="0" dirty="0" err="1">
                <a:solidFill>
                  <a:schemeClr val="bg1"/>
                </a:solidFill>
                <a:effectLst/>
                <a:latin typeface="Nunito" panose="00000500000000000000" pitchFamily="2" charset="0"/>
              </a:rPr>
              <a:t>chatterbot.trainers</a:t>
            </a:r>
            <a:r>
              <a:rPr lang="en-US" sz="1200" b="1" i="0" dirty="0">
                <a:solidFill>
                  <a:schemeClr val="bg1"/>
                </a:solidFill>
                <a:effectLst/>
                <a:latin typeface="Nunito" panose="00000500000000000000" pitchFamily="2" charset="0"/>
              </a:rPr>
              <a:t> import </a:t>
            </a:r>
            <a:r>
              <a:rPr lang="en-US" sz="1200" b="1" i="0" dirty="0" err="1">
                <a:solidFill>
                  <a:schemeClr val="bg1"/>
                </a:solidFill>
                <a:effectLst/>
                <a:latin typeface="Nunito" panose="00000500000000000000" pitchFamily="2" charset="0"/>
              </a:rPr>
              <a:t>ListTrainer</a:t>
            </a:r>
            <a:br>
              <a:rPr lang="en-US" sz="1200" b="1" i="0" dirty="0">
                <a:solidFill>
                  <a:schemeClr val="bg1"/>
                </a:solidFill>
                <a:effectLst/>
                <a:latin typeface="Nunito" panose="00000500000000000000" pitchFamily="2" charset="0"/>
              </a:rPr>
            </a:br>
            <a:br>
              <a:rPr lang="en-US" sz="1200" b="1" i="0" dirty="0">
                <a:solidFill>
                  <a:schemeClr val="bg1"/>
                </a:solidFill>
                <a:effectLst/>
                <a:latin typeface="Nunito" panose="00000500000000000000" pitchFamily="2" charset="0"/>
              </a:rPr>
            </a:br>
            <a:r>
              <a:rPr lang="en-US" sz="1200" b="1" i="0" dirty="0">
                <a:solidFill>
                  <a:schemeClr val="bg1"/>
                </a:solidFill>
                <a:effectLst/>
                <a:latin typeface="Nunito" panose="00000500000000000000" pitchFamily="2" charset="0"/>
              </a:rPr>
              <a:t>trainer = </a:t>
            </a:r>
            <a:r>
              <a:rPr lang="en-US" sz="1200" b="1" i="0" dirty="0" err="1">
                <a:solidFill>
                  <a:schemeClr val="bg1"/>
                </a:solidFill>
                <a:effectLst/>
                <a:latin typeface="Nunito" panose="00000500000000000000" pitchFamily="2" charset="0"/>
              </a:rPr>
              <a:t>ListTrainer</a:t>
            </a:r>
            <a:r>
              <a:rPr lang="en-US" sz="1200" b="1" i="0" dirty="0">
                <a:solidFill>
                  <a:schemeClr val="bg1"/>
                </a:solidFill>
                <a:effectLst/>
                <a:latin typeface="Nunito" panose="00000500000000000000" pitchFamily="2" charset="0"/>
              </a:rPr>
              <a:t>(bot)</a:t>
            </a:r>
            <a:br>
              <a:rPr lang="en-US" sz="1200" b="1" i="0" dirty="0">
                <a:solidFill>
                  <a:schemeClr val="bg1"/>
                </a:solidFill>
                <a:effectLst/>
                <a:latin typeface="Nunito" panose="00000500000000000000" pitchFamily="2" charset="0"/>
              </a:rPr>
            </a:br>
            <a:br>
              <a:rPr lang="en-US" sz="1200" b="1" i="0" dirty="0">
                <a:solidFill>
                  <a:schemeClr val="bg1"/>
                </a:solidFill>
                <a:effectLst/>
                <a:latin typeface="Nunito" panose="00000500000000000000" pitchFamily="2" charset="0"/>
              </a:rPr>
            </a:br>
            <a:r>
              <a:rPr lang="en-US" sz="1200" b="1" i="0" dirty="0" err="1">
                <a:solidFill>
                  <a:schemeClr val="bg1"/>
                </a:solidFill>
                <a:effectLst/>
                <a:latin typeface="Nunito" panose="00000500000000000000" pitchFamily="2" charset="0"/>
              </a:rPr>
              <a:t>trainer.train</a:t>
            </a:r>
            <a:r>
              <a:rPr lang="en-US" sz="1200" b="1" i="0" dirty="0">
                <a:solidFill>
                  <a:schemeClr val="bg1"/>
                </a:solidFill>
                <a:effectLst/>
                <a:latin typeface="Nunito" panose="00000500000000000000" pitchFamily="2" charset="0"/>
              </a:rPr>
              <a:t>([</a:t>
            </a:r>
            <a:br>
              <a:rPr lang="en-US" sz="1200" b="1" i="0" dirty="0">
                <a:solidFill>
                  <a:schemeClr val="bg1"/>
                </a:solidFill>
                <a:effectLst/>
                <a:latin typeface="Nunito" panose="00000500000000000000" pitchFamily="2" charset="0"/>
              </a:rPr>
            </a:br>
            <a:r>
              <a:rPr lang="en-US" sz="1200" b="1" i="0" dirty="0">
                <a:solidFill>
                  <a:schemeClr val="bg1"/>
                </a:solidFill>
                <a:effectLst/>
                <a:latin typeface="Nunito" panose="00000500000000000000" pitchFamily="2" charset="0"/>
              </a:rPr>
              <a:t>	'Hi',</a:t>
            </a:r>
            <a:br>
              <a:rPr lang="en-US" sz="1200" b="1" i="0" dirty="0">
                <a:solidFill>
                  <a:schemeClr val="bg1"/>
                </a:solidFill>
                <a:effectLst/>
                <a:latin typeface="Nunito" panose="00000500000000000000" pitchFamily="2" charset="0"/>
              </a:rPr>
            </a:br>
            <a:r>
              <a:rPr lang="en-US" sz="1200" b="1" i="0" dirty="0">
                <a:solidFill>
                  <a:schemeClr val="bg1"/>
                </a:solidFill>
                <a:effectLst/>
                <a:latin typeface="Nunito" panose="00000500000000000000" pitchFamily="2" charset="0"/>
              </a:rPr>
              <a:t>	'Hello',</a:t>
            </a:r>
            <a:br>
              <a:rPr lang="en-US" sz="1200" b="1" i="0" dirty="0">
                <a:solidFill>
                  <a:schemeClr val="bg1"/>
                </a:solidFill>
                <a:effectLst/>
                <a:latin typeface="Nunito" panose="00000500000000000000" pitchFamily="2" charset="0"/>
              </a:rPr>
            </a:br>
            <a:r>
              <a:rPr lang="en-US" sz="1200" b="1" i="0" dirty="0">
                <a:solidFill>
                  <a:schemeClr val="bg1"/>
                </a:solidFill>
                <a:effectLst/>
                <a:latin typeface="Nunito" panose="00000500000000000000" pitchFamily="2" charset="0"/>
              </a:rPr>
              <a:t>	'I need roadmap for Competitive Programming',</a:t>
            </a:r>
            <a:br>
              <a:rPr lang="en-US" sz="1200" b="1" i="0" dirty="0">
                <a:solidFill>
                  <a:schemeClr val="bg1"/>
                </a:solidFill>
                <a:effectLst/>
                <a:latin typeface="Nunito" panose="00000500000000000000" pitchFamily="2" charset="0"/>
              </a:rPr>
            </a:br>
            <a:r>
              <a:rPr lang="en-US" sz="1200" b="1" i="0" dirty="0">
                <a:solidFill>
                  <a:schemeClr val="bg1"/>
                </a:solidFill>
                <a:effectLst/>
                <a:latin typeface="Nunito" panose="00000500000000000000" pitchFamily="2" charset="0"/>
              </a:rPr>
              <a:t>	'Just create an account on GFG and start',</a:t>
            </a:r>
            <a:br>
              <a:rPr lang="en-US" sz="1200" b="1" i="0" dirty="0">
                <a:solidFill>
                  <a:schemeClr val="bg1"/>
                </a:solidFill>
                <a:effectLst/>
                <a:latin typeface="Nunito" panose="00000500000000000000" pitchFamily="2" charset="0"/>
              </a:rPr>
            </a:br>
            <a:r>
              <a:rPr lang="en-US" sz="1200" b="1" i="0" dirty="0">
                <a:solidFill>
                  <a:schemeClr val="bg1"/>
                </a:solidFill>
                <a:effectLst/>
                <a:latin typeface="Nunito" panose="00000500000000000000" pitchFamily="2" charset="0"/>
              </a:rPr>
              <a:t>	'I have a query.',</a:t>
            </a:r>
            <a:br>
              <a:rPr lang="en-US" sz="1200" b="1" i="0" dirty="0">
                <a:solidFill>
                  <a:schemeClr val="bg1"/>
                </a:solidFill>
                <a:effectLst/>
                <a:latin typeface="Nunito" panose="00000500000000000000" pitchFamily="2" charset="0"/>
              </a:rPr>
            </a:br>
            <a:r>
              <a:rPr lang="en-US" sz="1200" b="1" i="0" dirty="0">
                <a:solidFill>
                  <a:schemeClr val="bg1"/>
                </a:solidFill>
                <a:effectLst/>
                <a:latin typeface="Nunito" panose="00000500000000000000" pitchFamily="2" charset="0"/>
              </a:rPr>
              <a:t>	'Please elaborate, your concern',</a:t>
            </a:r>
            <a:br>
              <a:rPr lang="en-US" sz="1200" b="1" i="0" dirty="0">
                <a:solidFill>
                  <a:schemeClr val="bg1"/>
                </a:solidFill>
                <a:effectLst/>
                <a:latin typeface="Nunito" panose="00000500000000000000" pitchFamily="2" charset="0"/>
              </a:rPr>
            </a:br>
            <a:r>
              <a:rPr lang="en-US" sz="1200" b="1" i="0" dirty="0">
                <a:solidFill>
                  <a:schemeClr val="bg1"/>
                </a:solidFill>
                <a:effectLst/>
                <a:latin typeface="Nunito" panose="00000500000000000000" pitchFamily="2" charset="0"/>
              </a:rPr>
              <a:t>	'How long it will take to become expert in Coding ?',</a:t>
            </a:r>
            <a:br>
              <a:rPr lang="en-US" sz="1200" b="1" i="0" dirty="0">
                <a:solidFill>
                  <a:schemeClr val="bg1"/>
                </a:solidFill>
                <a:effectLst/>
                <a:latin typeface="Nunito" panose="00000500000000000000" pitchFamily="2" charset="0"/>
              </a:rPr>
            </a:br>
            <a:r>
              <a:rPr lang="en-US" sz="1200" b="1" i="0" dirty="0">
                <a:solidFill>
                  <a:schemeClr val="bg1"/>
                </a:solidFill>
                <a:effectLst/>
                <a:latin typeface="Nunito" panose="00000500000000000000" pitchFamily="2" charset="0"/>
              </a:rPr>
              <a:t>	'It usually depends on the amount of practice.',</a:t>
            </a:r>
            <a:br>
              <a:rPr lang="en-US" sz="1200" b="1" i="0" dirty="0">
                <a:solidFill>
                  <a:schemeClr val="bg1"/>
                </a:solidFill>
                <a:effectLst/>
                <a:latin typeface="Nunito" panose="00000500000000000000" pitchFamily="2" charset="0"/>
              </a:rPr>
            </a:br>
            <a:r>
              <a:rPr lang="en-US" sz="1200" b="1" i="0" dirty="0">
                <a:solidFill>
                  <a:schemeClr val="bg1"/>
                </a:solidFill>
                <a:effectLst/>
                <a:latin typeface="Nunito" panose="00000500000000000000" pitchFamily="2" charset="0"/>
              </a:rPr>
              <a:t>	'Ok Thanks',</a:t>
            </a:r>
            <a:br>
              <a:rPr lang="en-US" sz="1200" b="1" i="0" dirty="0">
                <a:solidFill>
                  <a:schemeClr val="bg1"/>
                </a:solidFill>
                <a:effectLst/>
                <a:latin typeface="Nunito" panose="00000500000000000000" pitchFamily="2" charset="0"/>
              </a:rPr>
            </a:br>
            <a:r>
              <a:rPr lang="en-US" sz="1200" b="1" i="0" dirty="0">
                <a:solidFill>
                  <a:schemeClr val="bg1"/>
                </a:solidFill>
                <a:effectLst/>
                <a:latin typeface="Nunito" panose="00000500000000000000" pitchFamily="2" charset="0"/>
              </a:rPr>
              <a:t>	'No Problem! Have a Good Day!'</a:t>
            </a:r>
            <a:br>
              <a:rPr lang="en-US" sz="1200" b="1" i="0" dirty="0">
                <a:solidFill>
                  <a:schemeClr val="bg1"/>
                </a:solidFill>
                <a:effectLst/>
                <a:latin typeface="Nunito" panose="00000500000000000000" pitchFamily="2" charset="0"/>
              </a:rPr>
            </a:br>
            <a:r>
              <a:rPr lang="en-US" sz="1200" b="1" i="0" dirty="0">
                <a:solidFill>
                  <a:schemeClr val="bg1"/>
                </a:solidFill>
                <a:effectLst/>
                <a:latin typeface="Nunito" panose="00000500000000000000" pitchFamily="2" charset="0"/>
              </a:rPr>
              <a:t>])</a:t>
            </a:r>
            <a:br>
              <a:rPr lang="en-US" sz="1200" b="1" i="0" dirty="0">
                <a:solidFill>
                  <a:schemeClr val="bg1"/>
                </a:solidFill>
                <a:effectLst/>
                <a:latin typeface="Nunito" panose="00000500000000000000" pitchFamily="2" charset="0"/>
              </a:rPr>
            </a:br>
            <a:br>
              <a:rPr lang="en-US" b="0" i="0" dirty="0">
                <a:solidFill>
                  <a:srgbClr val="FFFFFF"/>
                </a:solidFill>
                <a:effectLst/>
                <a:latin typeface="Nunito" panose="00000500000000000000" pitchFamily="2" charset="0"/>
              </a:rPr>
            </a:br>
            <a:endParaRPr lang="en-IN" dirty="0"/>
          </a:p>
        </p:txBody>
      </p:sp>
    </p:spTree>
    <p:extLst>
      <p:ext uri="{BB962C8B-B14F-4D97-AF65-F5344CB8AC3E}">
        <p14:creationId xmlns:p14="http://schemas.microsoft.com/office/powerpoint/2010/main" val="2771758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26F88-899D-755B-6F70-298C4D8495B8}"/>
              </a:ext>
            </a:extLst>
          </p:cNvPr>
          <p:cNvSpPr>
            <a:spLocks noGrp="1"/>
          </p:cNvSpPr>
          <p:nvPr>
            <p:ph type="title"/>
          </p:nvPr>
        </p:nvSpPr>
        <p:spPr>
          <a:xfrm>
            <a:off x="678284" y="166990"/>
            <a:ext cx="7055380" cy="1400530"/>
          </a:xfrm>
        </p:spPr>
        <p:txBody>
          <a:bodyPr/>
          <a:lstStyle/>
          <a:p>
            <a:r>
              <a:rPr lang="en-US" sz="1200" b="1" i="0" dirty="0">
                <a:solidFill>
                  <a:schemeClr val="bg1"/>
                </a:solidFill>
                <a:effectLst/>
                <a:latin typeface="Nunito" panose="00000500000000000000" pitchFamily="2" charset="0"/>
              </a:rPr>
              <a:t>Now let, test the chatbot:</a:t>
            </a:r>
            <a:br>
              <a:rPr lang="en-US" sz="1200" b="1" i="0" dirty="0">
                <a:solidFill>
                  <a:schemeClr val="bg1"/>
                </a:solidFill>
                <a:effectLst/>
                <a:latin typeface="Nunito" panose="00000500000000000000" pitchFamily="2" charset="0"/>
              </a:rPr>
            </a:br>
            <a:br>
              <a:rPr lang="en-US" sz="1200" i="0" dirty="0">
                <a:solidFill>
                  <a:schemeClr val="bg1"/>
                </a:solidFill>
                <a:effectLst/>
                <a:latin typeface="Nunito" panose="00000500000000000000" pitchFamily="2" charset="0"/>
              </a:rPr>
            </a:br>
            <a:r>
              <a:rPr lang="en-US" sz="1200" i="0" dirty="0">
                <a:solidFill>
                  <a:schemeClr val="bg1"/>
                </a:solidFill>
                <a:effectLst/>
                <a:latin typeface="Nunito" panose="00000500000000000000" pitchFamily="2" charset="0"/>
              </a:rPr>
              <a:t>response = </a:t>
            </a:r>
            <a:r>
              <a:rPr lang="en-US" sz="1200" i="0" dirty="0" err="1">
                <a:solidFill>
                  <a:schemeClr val="bg1"/>
                </a:solidFill>
                <a:effectLst/>
                <a:latin typeface="Nunito" panose="00000500000000000000" pitchFamily="2" charset="0"/>
              </a:rPr>
              <a:t>bot.get_response</a:t>
            </a:r>
            <a:r>
              <a:rPr lang="en-US" sz="1200" i="0" dirty="0">
                <a:solidFill>
                  <a:schemeClr val="bg1"/>
                </a:solidFill>
                <a:effectLst/>
                <a:latin typeface="Nunito" panose="00000500000000000000" pitchFamily="2" charset="0"/>
              </a:rPr>
              <a:t>("Good morning!")</a:t>
            </a:r>
            <a:br>
              <a:rPr lang="en-US" sz="1200" i="0" dirty="0">
                <a:solidFill>
                  <a:schemeClr val="bg1"/>
                </a:solidFill>
                <a:effectLst/>
                <a:latin typeface="Nunito" panose="00000500000000000000" pitchFamily="2" charset="0"/>
              </a:rPr>
            </a:br>
            <a:br>
              <a:rPr lang="en-US" sz="1200" i="0" dirty="0">
                <a:solidFill>
                  <a:schemeClr val="bg1"/>
                </a:solidFill>
                <a:effectLst/>
                <a:latin typeface="Nunito" panose="00000500000000000000" pitchFamily="2" charset="0"/>
              </a:rPr>
            </a:br>
            <a:r>
              <a:rPr lang="en-US" sz="1200" i="0" dirty="0">
                <a:solidFill>
                  <a:schemeClr val="bg1"/>
                </a:solidFill>
                <a:effectLst/>
                <a:latin typeface="Nunito" panose="00000500000000000000" pitchFamily="2" charset="0"/>
              </a:rPr>
              <a:t>print(response)</a:t>
            </a:r>
            <a:br>
              <a:rPr lang="en-US" sz="1200" b="1" i="0" dirty="0">
                <a:solidFill>
                  <a:schemeClr val="bg1"/>
                </a:solidFill>
                <a:effectLst/>
                <a:latin typeface="Nunito" panose="00000500000000000000" pitchFamily="2" charset="0"/>
              </a:rPr>
            </a:br>
            <a:br>
              <a:rPr lang="en-US" sz="1200" b="1" i="0" dirty="0">
                <a:solidFill>
                  <a:schemeClr val="bg1"/>
                </a:solidFill>
                <a:effectLst/>
                <a:latin typeface="Nunito" panose="00000500000000000000" pitchFamily="2" charset="0"/>
              </a:rPr>
            </a:br>
            <a:r>
              <a:rPr lang="en-IN" sz="1100" b="1" i="0" dirty="0">
                <a:solidFill>
                  <a:schemeClr val="bg1"/>
                </a:solidFill>
                <a:effectLst/>
                <a:latin typeface="Nunito" panose="00000500000000000000" pitchFamily="2" charset="0"/>
              </a:rPr>
              <a:t>Output:</a:t>
            </a:r>
            <a:br>
              <a:rPr lang="en-IN" sz="1100" b="1" i="0" dirty="0">
                <a:solidFill>
                  <a:schemeClr val="bg1"/>
                </a:solidFill>
                <a:effectLst/>
                <a:latin typeface="Nunito" panose="00000500000000000000" pitchFamily="2" charset="0"/>
              </a:rPr>
            </a:br>
            <a:r>
              <a:rPr lang="en-IN" sz="1100" b="1" i="0" dirty="0">
                <a:solidFill>
                  <a:schemeClr val="bg1"/>
                </a:solidFill>
                <a:effectLst/>
                <a:latin typeface="Nunito" panose="00000500000000000000" pitchFamily="2" charset="0"/>
              </a:rPr>
              <a:t>                       </a:t>
            </a:r>
            <a:br>
              <a:rPr lang="en-IN" sz="1100" b="1" i="0" dirty="0">
                <a:solidFill>
                  <a:schemeClr val="bg1"/>
                </a:solidFill>
                <a:effectLst/>
                <a:latin typeface="Nunito" panose="00000500000000000000" pitchFamily="2" charset="0"/>
              </a:rPr>
            </a:br>
            <a:r>
              <a:rPr lang="en-IN" sz="1100" b="1" i="0" dirty="0">
                <a:solidFill>
                  <a:schemeClr val="bg1"/>
                </a:solidFill>
                <a:effectLst/>
                <a:latin typeface="Nunito" panose="00000500000000000000" pitchFamily="2" charset="0"/>
              </a:rPr>
              <a:t>                              HELLO</a:t>
            </a:r>
            <a:br>
              <a:rPr lang="en-IN" sz="1100" b="1" i="0" dirty="0">
                <a:solidFill>
                  <a:schemeClr val="bg1"/>
                </a:solidFill>
                <a:effectLst/>
                <a:latin typeface="Nunito" panose="00000500000000000000" pitchFamily="2" charset="0"/>
              </a:rPr>
            </a:br>
            <a:br>
              <a:rPr lang="en-IN" sz="1100" b="1" i="0" dirty="0">
                <a:solidFill>
                  <a:schemeClr val="bg1"/>
                </a:solidFill>
                <a:effectLst/>
                <a:latin typeface="Nunito" panose="00000500000000000000" pitchFamily="2" charset="0"/>
              </a:rPr>
            </a:br>
            <a:r>
              <a:rPr lang="en-US" sz="1050" b="1" i="0" dirty="0">
                <a:solidFill>
                  <a:schemeClr val="bg1"/>
                </a:solidFill>
                <a:effectLst/>
                <a:latin typeface="Nunito" panose="00000500000000000000" pitchFamily="2" charset="0"/>
              </a:rPr>
              <a:t>Below is the full implementation:</a:t>
            </a:r>
            <a:br>
              <a:rPr lang="en-US" sz="1050" b="1" i="0" dirty="0">
                <a:solidFill>
                  <a:schemeClr val="bg1"/>
                </a:solidFill>
                <a:effectLst/>
                <a:latin typeface="Nunito" panose="00000500000000000000" pitchFamily="2" charset="0"/>
              </a:rPr>
            </a:br>
            <a:r>
              <a:rPr lang="en-US" sz="1050" b="1" i="0" dirty="0">
                <a:solidFill>
                  <a:schemeClr val="bg1"/>
                </a:solidFill>
                <a:effectLst/>
                <a:latin typeface="Nunito" panose="00000500000000000000" pitchFamily="2" charset="0"/>
              </a:rPr>
              <a:t>from chatterbot import </a:t>
            </a:r>
            <a:r>
              <a:rPr lang="en-US" sz="1050" b="1" i="0" dirty="0" err="1">
                <a:solidFill>
                  <a:schemeClr val="bg1"/>
                </a:solidFill>
                <a:effectLst/>
                <a:latin typeface="Nunito" panose="00000500000000000000" pitchFamily="2" charset="0"/>
              </a:rPr>
              <a:t>ChatBot</a:t>
            </a:r>
            <a:br>
              <a:rPr lang="en-US" sz="1050" b="1" i="0" dirty="0">
                <a:solidFill>
                  <a:schemeClr val="bg1"/>
                </a:solidFill>
                <a:effectLst/>
                <a:latin typeface="Nunito" panose="00000500000000000000" pitchFamily="2" charset="0"/>
              </a:rPr>
            </a:br>
            <a:r>
              <a:rPr lang="en-US" sz="1050" b="1" i="0" dirty="0">
                <a:solidFill>
                  <a:schemeClr val="bg1"/>
                </a:solidFill>
                <a:effectLst/>
                <a:latin typeface="Nunito" panose="00000500000000000000" pitchFamily="2" charset="0"/>
              </a:rPr>
              <a:t>from </a:t>
            </a:r>
            <a:r>
              <a:rPr lang="en-US" sz="1050" b="1" i="0" dirty="0" err="1">
                <a:solidFill>
                  <a:schemeClr val="bg1"/>
                </a:solidFill>
                <a:effectLst/>
                <a:latin typeface="Nunito" panose="00000500000000000000" pitchFamily="2" charset="0"/>
              </a:rPr>
              <a:t>chatterbot.trainers</a:t>
            </a:r>
            <a:r>
              <a:rPr lang="en-US" sz="1050" b="1" i="0" dirty="0">
                <a:solidFill>
                  <a:schemeClr val="bg1"/>
                </a:solidFill>
                <a:effectLst/>
                <a:latin typeface="Nunito" panose="00000500000000000000" pitchFamily="2" charset="0"/>
              </a:rPr>
              <a:t> import </a:t>
            </a:r>
            <a:r>
              <a:rPr lang="en-US" sz="1050" b="1" i="0" dirty="0" err="1">
                <a:solidFill>
                  <a:schemeClr val="bg1"/>
                </a:solidFill>
                <a:effectLst/>
                <a:latin typeface="Nunito" panose="00000500000000000000" pitchFamily="2" charset="0"/>
              </a:rPr>
              <a:t>ListTrainer</a:t>
            </a:r>
            <a:br>
              <a:rPr lang="en-US" sz="1050" b="1" i="0" dirty="0">
                <a:solidFill>
                  <a:schemeClr val="bg1"/>
                </a:solidFill>
                <a:effectLst/>
                <a:latin typeface="Nunito" panose="00000500000000000000" pitchFamily="2" charset="0"/>
              </a:rPr>
            </a:br>
            <a:r>
              <a:rPr lang="en-US" sz="1050" b="1" i="0" dirty="0">
                <a:solidFill>
                  <a:schemeClr val="bg1"/>
                </a:solidFill>
                <a:effectLst/>
                <a:latin typeface="Nunito" panose="00000500000000000000" pitchFamily="2" charset="0"/>
              </a:rPr>
              <a:t>from </a:t>
            </a:r>
            <a:r>
              <a:rPr lang="en-US" sz="1050" b="1" i="0" dirty="0" err="1">
                <a:solidFill>
                  <a:schemeClr val="bg1"/>
                </a:solidFill>
                <a:effectLst/>
                <a:latin typeface="Nunito" panose="00000500000000000000" pitchFamily="2" charset="0"/>
              </a:rPr>
              <a:t>chatterbot.trainers</a:t>
            </a:r>
            <a:r>
              <a:rPr lang="en-US" sz="1050" b="1" i="0" dirty="0">
                <a:solidFill>
                  <a:schemeClr val="bg1"/>
                </a:solidFill>
                <a:effectLst/>
                <a:latin typeface="Nunito" panose="00000500000000000000" pitchFamily="2" charset="0"/>
              </a:rPr>
              <a:t> import </a:t>
            </a:r>
            <a:r>
              <a:rPr lang="en-US" sz="1050" b="1" i="0" dirty="0" err="1">
                <a:solidFill>
                  <a:schemeClr val="bg1"/>
                </a:solidFill>
                <a:effectLst/>
                <a:latin typeface="Nunito" panose="00000500000000000000" pitchFamily="2" charset="0"/>
              </a:rPr>
              <a:t>ListTrainer</a:t>
            </a:r>
            <a:br>
              <a:rPr lang="en-US" sz="1050" b="1" i="0" dirty="0">
                <a:solidFill>
                  <a:schemeClr val="bg1"/>
                </a:solidFill>
                <a:effectLst/>
                <a:latin typeface="Nunito" panose="00000500000000000000" pitchFamily="2" charset="0"/>
              </a:rPr>
            </a:br>
            <a:br>
              <a:rPr lang="en-US" sz="1050" b="1" i="0" dirty="0">
                <a:solidFill>
                  <a:schemeClr val="bg1"/>
                </a:solidFill>
                <a:effectLst/>
                <a:latin typeface="Nunito" panose="00000500000000000000" pitchFamily="2" charset="0"/>
              </a:rPr>
            </a:br>
            <a:r>
              <a:rPr lang="en-US" sz="1050" b="1" i="0" dirty="0">
                <a:solidFill>
                  <a:schemeClr val="bg1"/>
                </a:solidFill>
                <a:effectLst/>
                <a:latin typeface="Nunito" panose="00000500000000000000" pitchFamily="2" charset="0"/>
              </a:rPr>
              <a:t>bot = </a:t>
            </a:r>
            <a:r>
              <a:rPr lang="en-US" sz="1050" b="1" i="0" dirty="0" err="1">
                <a:solidFill>
                  <a:schemeClr val="bg1"/>
                </a:solidFill>
                <a:effectLst/>
                <a:latin typeface="Nunito" panose="00000500000000000000" pitchFamily="2" charset="0"/>
              </a:rPr>
              <a:t>ChatBot</a:t>
            </a:r>
            <a:r>
              <a:rPr lang="en-US" sz="1050" b="1" i="0" dirty="0">
                <a:solidFill>
                  <a:schemeClr val="bg1"/>
                </a:solidFill>
                <a:effectLst/>
                <a:latin typeface="Nunito" panose="00000500000000000000" pitchFamily="2" charset="0"/>
              </a:rPr>
              <a:t>('Bot')</a:t>
            </a:r>
            <a:br>
              <a:rPr lang="en-US" sz="1050" b="1" i="0" dirty="0">
                <a:solidFill>
                  <a:schemeClr val="bg1"/>
                </a:solidFill>
                <a:effectLst/>
                <a:latin typeface="Nunito" panose="00000500000000000000" pitchFamily="2" charset="0"/>
              </a:rPr>
            </a:br>
            <a:br>
              <a:rPr lang="en-US" sz="1050" b="1" i="0" dirty="0">
                <a:solidFill>
                  <a:schemeClr val="bg1"/>
                </a:solidFill>
                <a:effectLst/>
                <a:latin typeface="Nunito" panose="00000500000000000000" pitchFamily="2" charset="0"/>
              </a:rPr>
            </a:br>
            <a:r>
              <a:rPr lang="en-US" sz="1050" b="1" i="0" dirty="0">
                <a:solidFill>
                  <a:schemeClr val="bg1"/>
                </a:solidFill>
                <a:effectLst/>
                <a:latin typeface="Nunito" panose="00000500000000000000" pitchFamily="2" charset="0"/>
              </a:rPr>
              <a:t>trainer = </a:t>
            </a:r>
            <a:r>
              <a:rPr lang="en-US" sz="1050" b="1" i="0" dirty="0" err="1">
                <a:solidFill>
                  <a:schemeClr val="bg1"/>
                </a:solidFill>
                <a:effectLst/>
                <a:latin typeface="Nunito" panose="00000500000000000000" pitchFamily="2" charset="0"/>
              </a:rPr>
              <a:t>ListTrainer</a:t>
            </a:r>
            <a:r>
              <a:rPr lang="en-US" sz="1050" b="1" i="0" dirty="0">
                <a:solidFill>
                  <a:schemeClr val="bg1"/>
                </a:solidFill>
                <a:effectLst/>
                <a:latin typeface="Nunito" panose="00000500000000000000" pitchFamily="2" charset="0"/>
              </a:rPr>
              <a:t>(bot)</a:t>
            </a:r>
            <a:br>
              <a:rPr lang="en-US" sz="1050" b="1" i="0" dirty="0">
                <a:solidFill>
                  <a:schemeClr val="bg1"/>
                </a:solidFill>
                <a:effectLst/>
                <a:latin typeface="Nunito" panose="00000500000000000000" pitchFamily="2" charset="0"/>
              </a:rPr>
            </a:br>
            <a:br>
              <a:rPr lang="en-US" sz="1050" b="1" i="0" dirty="0">
                <a:solidFill>
                  <a:schemeClr val="bg1"/>
                </a:solidFill>
                <a:effectLst/>
                <a:latin typeface="Nunito" panose="00000500000000000000" pitchFamily="2" charset="0"/>
              </a:rPr>
            </a:br>
            <a:r>
              <a:rPr lang="en-US" sz="1050" b="1" i="0" dirty="0" err="1">
                <a:solidFill>
                  <a:schemeClr val="bg1"/>
                </a:solidFill>
                <a:effectLst/>
                <a:latin typeface="Nunito" panose="00000500000000000000" pitchFamily="2" charset="0"/>
              </a:rPr>
              <a:t>trainer.train</a:t>
            </a:r>
            <a:r>
              <a:rPr lang="en-US" sz="1050" b="1" i="0" dirty="0">
                <a:solidFill>
                  <a:schemeClr val="bg1"/>
                </a:solidFill>
                <a:effectLst/>
                <a:latin typeface="Nunito" panose="00000500000000000000" pitchFamily="2" charset="0"/>
              </a:rPr>
              <a:t>([</a:t>
            </a:r>
            <a:br>
              <a:rPr lang="en-US" sz="1050" b="1" i="0" dirty="0">
                <a:solidFill>
                  <a:schemeClr val="bg1"/>
                </a:solidFill>
                <a:effectLst/>
                <a:latin typeface="Nunito" panose="00000500000000000000" pitchFamily="2" charset="0"/>
              </a:rPr>
            </a:br>
            <a:r>
              <a:rPr lang="en-US" sz="1050" b="1" i="0" dirty="0">
                <a:solidFill>
                  <a:schemeClr val="bg1"/>
                </a:solidFill>
                <a:effectLst/>
                <a:latin typeface="Nunito" panose="00000500000000000000" pitchFamily="2" charset="0"/>
              </a:rPr>
              <a:t>	'Hi',</a:t>
            </a:r>
            <a:br>
              <a:rPr lang="en-US" sz="1050" b="1" i="0" dirty="0">
                <a:solidFill>
                  <a:schemeClr val="bg1"/>
                </a:solidFill>
                <a:effectLst/>
                <a:latin typeface="Nunito" panose="00000500000000000000" pitchFamily="2" charset="0"/>
              </a:rPr>
            </a:br>
            <a:r>
              <a:rPr lang="en-US" sz="1050" b="1" i="0" dirty="0">
                <a:solidFill>
                  <a:schemeClr val="bg1"/>
                </a:solidFill>
                <a:effectLst/>
                <a:latin typeface="Nunito" panose="00000500000000000000" pitchFamily="2" charset="0"/>
              </a:rPr>
              <a:t>	'Hello',</a:t>
            </a:r>
            <a:br>
              <a:rPr lang="en-US" sz="1050" b="1" i="0" dirty="0">
                <a:solidFill>
                  <a:schemeClr val="bg1"/>
                </a:solidFill>
                <a:effectLst/>
                <a:latin typeface="Nunito" panose="00000500000000000000" pitchFamily="2" charset="0"/>
              </a:rPr>
            </a:br>
            <a:r>
              <a:rPr lang="en-US" sz="1050" b="1" i="0" dirty="0">
                <a:solidFill>
                  <a:schemeClr val="bg1"/>
                </a:solidFill>
                <a:effectLst/>
                <a:latin typeface="Nunito" panose="00000500000000000000" pitchFamily="2" charset="0"/>
              </a:rPr>
              <a:t>	'I need roadmap for Competitive Programming',</a:t>
            </a:r>
            <a:br>
              <a:rPr lang="en-US" sz="1050" b="1" i="0" dirty="0">
                <a:solidFill>
                  <a:schemeClr val="bg1"/>
                </a:solidFill>
                <a:effectLst/>
                <a:latin typeface="Nunito" panose="00000500000000000000" pitchFamily="2" charset="0"/>
              </a:rPr>
            </a:br>
            <a:r>
              <a:rPr lang="en-US" sz="1050" b="1" i="0" dirty="0">
                <a:solidFill>
                  <a:schemeClr val="bg1"/>
                </a:solidFill>
                <a:effectLst/>
                <a:latin typeface="Nunito" panose="00000500000000000000" pitchFamily="2" charset="0"/>
              </a:rPr>
              <a:t>	'Just create an account on GFG and start',</a:t>
            </a:r>
            <a:br>
              <a:rPr lang="en-US" sz="1050" b="1" i="0" dirty="0">
                <a:solidFill>
                  <a:schemeClr val="bg1"/>
                </a:solidFill>
                <a:effectLst/>
                <a:latin typeface="Nunito" panose="00000500000000000000" pitchFamily="2" charset="0"/>
              </a:rPr>
            </a:br>
            <a:r>
              <a:rPr lang="en-US" sz="1050" b="1" i="0" dirty="0">
                <a:solidFill>
                  <a:schemeClr val="bg1"/>
                </a:solidFill>
                <a:effectLst/>
                <a:latin typeface="Nunito" panose="00000500000000000000" pitchFamily="2" charset="0"/>
              </a:rPr>
              <a:t>	'I have a query.',</a:t>
            </a:r>
            <a:br>
              <a:rPr lang="en-US" sz="1050" b="1" i="0" dirty="0">
                <a:solidFill>
                  <a:schemeClr val="bg1"/>
                </a:solidFill>
                <a:effectLst/>
                <a:latin typeface="Nunito" panose="00000500000000000000" pitchFamily="2" charset="0"/>
              </a:rPr>
            </a:br>
            <a:r>
              <a:rPr lang="en-US" sz="1050" b="1" i="0" dirty="0">
                <a:solidFill>
                  <a:schemeClr val="bg1"/>
                </a:solidFill>
                <a:effectLst/>
                <a:latin typeface="Nunito" panose="00000500000000000000" pitchFamily="2" charset="0"/>
              </a:rPr>
              <a:t>	'Please elaborate, your concern',</a:t>
            </a:r>
            <a:br>
              <a:rPr lang="en-US" sz="1050" b="1" i="0" dirty="0">
                <a:solidFill>
                  <a:schemeClr val="bg1"/>
                </a:solidFill>
                <a:effectLst/>
                <a:latin typeface="Nunito" panose="00000500000000000000" pitchFamily="2" charset="0"/>
              </a:rPr>
            </a:br>
            <a:r>
              <a:rPr lang="en-US" sz="1050" b="1" i="0" dirty="0">
                <a:solidFill>
                  <a:schemeClr val="bg1"/>
                </a:solidFill>
                <a:effectLst/>
                <a:latin typeface="Nunito" panose="00000500000000000000" pitchFamily="2" charset="0"/>
              </a:rPr>
              <a:t>	'How long it will take to become expert in Coding ?',</a:t>
            </a:r>
            <a:br>
              <a:rPr lang="en-US" sz="1050" b="1" i="0" dirty="0">
                <a:solidFill>
                  <a:schemeClr val="bg1"/>
                </a:solidFill>
                <a:effectLst/>
                <a:latin typeface="Nunito" panose="00000500000000000000" pitchFamily="2" charset="0"/>
              </a:rPr>
            </a:br>
            <a:r>
              <a:rPr lang="en-US" sz="1050" b="1" i="0" dirty="0">
                <a:solidFill>
                  <a:schemeClr val="bg1"/>
                </a:solidFill>
                <a:effectLst/>
                <a:latin typeface="Nunito" panose="00000500000000000000" pitchFamily="2" charset="0"/>
              </a:rPr>
              <a:t>	'It usually depends on the amount of practice.',</a:t>
            </a:r>
            <a:br>
              <a:rPr lang="en-US" sz="1050" b="1" i="0" dirty="0">
                <a:solidFill>
                  <a:schemeClr val="bg1"/>
                </a:solidFill>
                <a:effectLst/>
                <a:latin typeface="Nunito" panose="00000500000000000000" pitchFamily="2" charset="0"/>
              </a:rPr>
            </a:br>
            <a:r>
              <a:rPr lang="en-US" sz="1050" b="1" i="0" dirty="0">
                <a:solidFill>
                  <a:schemeClr val="bg1"/>
                </a:solidFill>
                <a:effectLst/>
                <a:latin typeface="Nunito" panose="00000500000000000000" pitchFamily="2" charset="0"/>
              </a:rPr>
              <a:t>	'Ok Thanks',</a:t>
            </a:r>
            <a:br>
              <a:rPr lang="en-US" sz="1050" b="1" i="0" dirty="0">
                <a:solidFill>
                  <a:schemeClr val="bg1"/>
                </a:solidFill>
                <a:effectLst/>
                <a:latin typeface="Nunito" panose="00000500000000000000" pitchFamily="2" charset="0"/>
              </a:rPr>
            </a:br>
            <a:r>
              <a:rPr lang="en-US" sz="1050" b="1" i="0" dirty="0">
                <a:solidFill>
                  <a:schemeClr val="bg1"/>
                </a:solidFill>
                <a:effectLst/>
                <a:latin typeface="Nunito" panose="00000500000000000000" pitchFamily="2" charset="0"/>
              </a:rPr>
              <a:t>	'No Problem! Have a Good Day!'</a:t>
            </a:r>
            <a:br>
              <a:rPr lang="en-US" sz="1050" b="1" i="0" dirty="0">
                <a:solidFill>
                  <a:schemeClr val="bg1"/>
                </a:solidFill>
                <a:effectLst/>
                <a:latin typeface="Nunito" panose="00000500000000000000" pitchFamily="2" charset="0"/>
              </a:rPr>
            </a:br>
            <a:r>
              <a:rPr lang="en-US" sz="1050" b="1" i="0" dirty="0">
                <a:solidFill>
                  <a:schemeClr val="bg1"/>
                </a:solidFill>
                <a:effectLst/>
                <a:latin typeface="Nunito" panose="00000500000000000000" pitchFamily="2" charset="0"/>
              </a:rPr>
              <a:t>])</a:t>
            </a:r>
            <a:br>
              <a:rPr lang="en-US" sz="1050" b="1" i="0" dirty="0">
                <a:solidFill>
                  <a:schemeClr val="bg1"/>
                </a:solidFill>
                <a:effectLst/>
                <a:latin typeface="Nunito" panose="00000500000000000000" pitchFamily="2" charset="0"/>
              </a:rPr>
            </a:br>
            <a:br>
              <a:rPr lang="en-US" sz="1050" b="1" i="0" dirty="0">
                <a:solidFill>
                  <a:schemeClr val="bg1"/>
                </a:solidFill>
                <a:effectLst/>
                <a:latin typeface="Nunito" panose="00000500000000000000" pitchFamily="2" charset="0"/>
              </a:rPr>
            </a:br>
            <a:r>
              <a:rPr lang="en-US" sz="1050" b="1" i="0" dirty="0">
                <a:solidFill>
                  <a:schemeClr val="bg1"/>
                </a:solidFill>
                <a:effectLst/>
                <a:latin typeface="Nunito" panose="00000500000000000000" pitchFamily="2" charset="0"/>
              </a:rPr>
              <a:t>while True:</a:t>
            </a:r>
            <a:br>
              <a:rPr lang="en-US" sz="1050" b="1" i="0" dirty="0">
                <a:solidFill>
                  <a:schemeClr val="bg1"/>
                </a:solidFill>
                <a:effectLst/>
                <a:latin typeface="Nunito" panose="00000500000000000000" pitchFamily="2" charset="0"/>
              </a:rPr>
            </a:br>
            <a:r>
              <a:rPr lang="en-US" sz="1050" b="1" i="0" dirty="0">
                <a:solidFill>
                  <a:schemeClr val="bg1"/>
                </a:solidFill>
                <a:effectLst/>
                <a:latin typeface="Nunito" panose="00000500000000000000" pitchFamily="2" charset="0"/>
              </a:rPr>
              <a:t>	request=input('you :')</a:t>
            </a:r>
            <a:br>
              <a:rPr lang="en-US" sz="1050" b="1" i="0" dirty="0">
                <a:solidFill>
                  <a:schemeClr val="bg1"/>
                </a:solidFill>
                <a:effectLst/>
                <a:latin typeface="Nunito" panose="00000500000000000000" pitchFamily="2" charset="0"/>
              </a:rPr>
            </a:br>
            <a:r>
              <a:rPr lang="en-US" sz="1050" b="1" i="0" dirty="0">
                <a:solidFill>
                  <a:schemeClr val="bg1"/>
                </a:solidFill>
                <a:effectLst/>
                <a:latin typeface="Nunito" panose="00000500000000000000" pitchFamily="2" charset="0"/>
              </a:rPr>
              <a:t>	if request == 'OK' or request == 'ok':</a:t>
            </a:r>
            <a:br>
              <a:rPr lang="en-US" sz="1050" b="1" i="0" dirty="0">
                <a:solidFill>
                  <a:schemeClr val="bg1"/>
                </a:solidFill>
                <a:effectLst/>
                <a:latin typeface="Nunito" panose="00000500000000000000" pitchFamily="2" charset="0"/>
              </a:rPr>
            </a:br>
            <a:r>
              <a:rPr lang="en-US" sz="1050" b="1" i="0" dirty="0">
                <a:solidFill>
                  <a:schemeClr val="bg1"/>
                </a:solidFill>
                <a:effectLst/>
                <a:latin typeface="Nunito" panose="00000500000000000000" pitchFamily="2" charset="0"/>
              </a:rPr>
              <a:t>		print('Bot: bye')</a:t>
            </a:r>
            <a:br>
              <a:rPr lang="en-US" sz="1050" b="1" i="0" dirty="0">
                <a:solidFill>
                  <a:schemeClr val="bg1"/>
                </a:solidFill>
                <a:effectLst/>
                <a:latin typeface="Nunito" panose="00000500000000000000" pitchFamily="2" charset="0"/>
              </a:rPr>
            </a:br>
            <a:r>
              <a:rPr lang="en-US" sz="1050" b="1" i="0" dirty="0">
                <a:solidFill>
                  <a:schemeClr val="bg1"/>
                </a:solidFill>
                <a:effectLst/>
                <a:latin typeface="Nunito" panose="00000500000000000000" pitchFamily="2" charset="0"/>
              </a:rPr>
              <a:t>		break</a:t>
            </a:r>
            <a:br>
              <a:rPr lang="en-US" sz="1050" b="1" i="0" dirty="0">
                <a:solidFill>
                  <a:schemeClr val="bg1"/>
                </a:solidFill>
                <a:effectLst/>
                <a:latin typeface="Nunito" panose="00000500000000000000" pitchFamily="2" charset="0"/>
              </a:rPr>
            </a:br>
            <a:r>
              <a:rPr lang="en-US" sz="1050" b="1" i="0" dirty="0">
                <a:solidFill>
                  <a:schemeClr val="bg1"/>
                </a:solidFill>
                <a:effectLst/>
                <a:latin typeface="Nunito" panose="00000500000000000000" pitchFamily="2" charset="0"/>
              </a:rPr>
              <a:t>	else:</a:t>
            </a:r>
            <a:br>
              <a:rPr lang="en-US" sz="1050" b="1" i="0" dirty="0">
                <a:solidFill>
                  <a:schemeClr val="bg1"/>
                </a:solidFill>
                <a:effectLst/>
                <a:latin typeface="Nunito" panose="00000500000000000000" pitchFamily="2" charset="0"/>
              </a:rPr>
            </a:br>
            <a:r>
              <a:rPr lang="en-US" sz="1050" b="1" i="0" dirty="0">
                <a:solidFill>
                  <a:schemeClr val="bg1"/>
                </a:solidFill>
                <a:effectLst/>
                <a:latin typeface="Nunito" panose="00000500000000000000" pitchFamily="2" charset="0"/>
              </a:rPr>
              <a:t>		response=</a:t>
            </a:r>
            <a:r>
              <a:rPr lang="en-US" sz="1050" b="1" i="0" dirty="0" err="1">
                <a:solidFill>
                  <a:schemeClr val="bg1"/>
                </a:solidFill>
                <a:effectLst/>
                <a:latin typeface="Nunito" panose="00000500000000000000" pitchFamily="2" charset="0"/>
              </a:rPr>
              <a:t>bot.get_response</a:t>
            </a:r>
            <a:r>
              <a:rPr lang="en-US" sz="1050" b="1" i="0" dirty="0">
                <a:solidFill>
                  <a:schemeClr val="bg1"/>
                </a:solidFill>
                <a:effectLst/>
                <a:latin typeface="Nunito" panose="00000500000000000000" pitchFamily="2" charset="0"/>
              </a:rPr>
              <a:t>(request)</a:t>
            </a:r>
            <a:br>
              <a:rPr lang="en-US" sz="1050" b="1" i="0" dirty="0">
                <a:solidFill>
                  <a:schemeClr val="bg1"/>
                </a:solidFill>
                <a:effectLst/>
                <a:latin typeface="Nunito" panose="00000500000000000000" pitchFamily="2" charset="0"/>
              </a:rPr>
            </a:br>
            <a:r>
              <a:rPr lang="en-US" sz="1050" b="1" i="0" dirty="0">
                <a:solidFill>
                  <a:schemeClr val="bg1"/>
                </a:solidFill>
                <a:effectLst/>
                <a:latin typeface="Nunito" panose="00000500000000000000" pitchFamily="2" charset="0"/>
              </a:rPr>
              <a:t>		print('Bot:', response)</a:t>
            </a:r>
            <a:br>
              <a:rPr lang="en-US" sz="1050" b="1" i="0" dirty="0">
                <a:solidFill>
                  <a:schemeClr val="bg1"/>
                </a:solidFill>
                <a:effectLst/>
                <a:latin typeface="Nunito" panose="00000500000000000000" pitchFamily="2" charset="0"/>
              </a:rPr>
            </a:br>
            <a:endParaRPr lang="en-IN" sz="1200" dirty="0">
              <a:solidFill>
                <a:schemeClr val="bg1"/>
              </a:solidFill>
            </a:endParaRPr>
          </a:p>
        </p:txBody>
      </p:sp>
    </p:spTree>
    <p:extLst>
      <p:ext uri="{BB962C8B-B14F-4D97-AF65-F5344CB8AC3E}">
        <p14:creationId xmlns:p14="http://schemas.microsoft.com/office/powerpoint/2010/main" val="631829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362849A-570D-49DB-954C-63F144E88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CA42011-E478-428B-9D15-A98E338BF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Freeform 7">
            <a:extLst>
              <a:ext uri="{FF2B5EF4-FFF2-40B4-BE49-F238E27FC236}">
                <a16:creationId xmlns:a16="http://schemas.microsoft.com/office/drawing/2014/main" id="{9ED2773C-FE51-4632-BA46-036BDCDA6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460230"/>
            <a:ext cx="2604045"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52F96D9-EBE6-67D8-F511-6F90EAEE7F00}"/>
              </a:ext>
            </a:extLst>
          </p:cNvPr>
          <p:cNvSpPr>
            <a:spLocks noGrp="1"/>
          </p:cNvSpPr>
          <p:nvPr>
            <p:ph type="title"/>
          </p:nvPr>
        </p:nvSpPr>
        <p:spPr>
          <a:xfrm>
            <a:off x="486697" y="629267"/>
            <a:ext cx="6939116" cy="1016654"/>
          </a:xfrm>
        </p:spPr>
        <p:txBody>
          <a:bodyPr>
            <a:normAutofit/>
          </a:bodyPr>
          <a:lstStyle/>
          <a:p>
            <a:r>
              <a:rPr lang="en-IN" b="1" i="0">
                <a:solidFill>
                  <a:srgbClr val="EBEBEB"/>
                </a:solidFill>
                <a:effectLst/>
                <a:latin typeface="Nunito" panose="00000500000000000000" pitchFamily="2" charset="0"/>
              </a:rPr>
              <a:t>Output:</a:t>
            </a:r>
            <a:endParaRPr lang="en-IN">
              <a:solidFill>
                <a:srgbClr val="EBEBEB"/>
              </a:solidFill>
            </a:endParaRPr>
          </a:p>
        </p:txBody>
      </p:sp>
      <p:sp useBgFill="1">
        <p:nvSpPr>
          <p:cNvPr id="18" name="Freeform: Shape 17">
            <a:extLst>
              <a:ext uri="{FF2B5EF4-FFF2-40B4-BE49-F238E27FC236}">
                <a16:creationId xmlns:a16="http://schemas.microsoft.com/office/drawing/2014/main" id="{E02F9158-C4C2-46A8-BE73-A4F77E139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762067"/>
            <a:ext cx="9144313"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IN"/>
          </a:p>
        </p:txBody>
      </p:sp>
      <p:pic>
        <p:nvPicPr>
          <p:cNvPr id="5" name="Content Placeholder 4" descr="A screen shot of a computer&#10;&#10;Description automatically generated">
            <a:extLst>
              <a:ext uri="{FF2B5EF4-FFF2-40B4-BE49-F238E27FC236}">
                <a16:creationId xmlns:a16="http://schemas.microsoft.com/office/drawing/2014/main" id="{08A01966-F78C-F4C0-067D-1B5BCFF014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747" y="3022333"/>
            <a:ext cx="8432506" cy="3003082"/>
          </a:xfrm>
          <a:prstGeom prst="rect">
            <a:avLst/>
          </a:prstGeom>
          <a:effectLst/>
        </p:spPr>
      </p:pic>
    </p:spTree>
    <p:extLst>
      <p:ext uri="{BB962C8B-B14F-4D97-AF65-F5344CB8AC3E}">
        <p14:creationId xmlns:p14="http://schemas.microsoft.com/office/powerpoint/2010/main" val="337311464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9E28F-292C-FA61-6182-E184DEAAE085}"/>
              </a:ext>
            </a:extLst>
          </p:cNvPr>
          <p:cNvSpPr>
            <a:spLocks noGrp="1"/>
          </p:cNvSpPr>
          <p:nvPr>
            <p:ph type="title"/>
          </p:nvPr>
        </p:nvSpPr>
        <p:spPr>
          <a:xfrm>
            <a:off x="1044310" y="2436635"/>
            <a:ext cx="7055380" cy="1400530"/>
          </a:xfrm>
        </p:spPr>
        <p:txBody>
          <a:bodyPr/>
          <a:lstStyle/>
          <a:p>
            <a:r>
              <a:rPr lang="en-IN" sz="13800" b="1" dirty="0">
                <a:solidFill>
                  <a:schemeClr val="bg1"/>
                </a:solidFill>
              </a:rPr>
              <a:t>THE END</a:t>
            </a:r>
          </a:p>
        </p:txBody>
      </p:sp>
    </p:spTree>
    <p:extLst>
      <p:ext uri="{BB962C8B-B14F-4D97-AF65-F5344CB8AC3E}">
        <p14:creationId xmlns:p14="http://schemas.microsoft.com/office/powerpoint/2010/main" val="13715977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113</TotalTime>
  <Words>1000</Words>
  <Application>Microsoft Office PowerPoint</Application>
  <PresentationFormat>On-screen Show (4:3)</PresentationFormat>
  <Paragraphs>22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Century Gothic</vt:lpstr>
      <vt:lpstr>Consolas</vt:lpstr>
      <vt:lpstr>Nunito</vt:lpstr>
      <vt:lpstr>Wingdings 3</vt:lpstr>
      <vt:lpstr>Ion</vt:lpstr>
      <vt:lpstr>Create chatbot using python</vt:lpstr>
      <vt:lpstr>A ChatBot is basically a computer program that conducts conversation between a user and a computer through auditory or textual methods. It works as a real-world conversational partner.</vt:lpstr>
      <vt:lpstr>ChatterBot is a library in python which generates a response to user input. It used a number of machine learning algorithms to generates a variety of responses. It makes it easier for the user to make a chatbot using the chatterbot library for more accurate responses. The design of the chatbot is such that it allows the bot to interact in many languages which include Spanish, German, English, and a lot of regional languages. The Machine Learning Algorithms also make it easier for the bot to improve on its own with the user input. How To Make a Chatbot in five steps using  Python? We’ll take a step-by-step approach and eventually make our own chatbot.  </vt:lpstr>
      <vt:lpstr>PowerPoint Presentation</vt:lpstr>
      <vt:lpstr>Step 4: Use of Logic Adapter:  The Logical Adapter regulates the logic behind the chatterbot that is, it picks responses for any input provided to it. This parameter contains a list of all the logical operators. When more than one logical adapter is put to use, the chatbot will calculate the confidence level, and the response with the highest calculated confidence will be returned as output.  Here we have used two logical adapters:   BestMatch: The BestMatchAdapter helps it to choose the best match from the list of responses already provided. TimeLogicAdapter: The TimeLogicAdapter identifies statements in which a question about the current time is asked. If a matching question is detected, then a response containing the current time is returned. chatbot = ChatBot(  'JARVIS',  logic_adapters=[   'chatterbot.logic.BestMatch',   'chatterbot.logic.TimeLogicAdapter'], ) </vt:lpstr>
      <vt:lpstr>Step 5: Training, Communication, and Testing : For the training process, you will need to pass in a list of statements where the order of each statement is based on its placement in a given conversation. We have to train the bot to improve its performance for this we need to call the train() method by passing a list of sentences. Training ensures that the bot has enough knowledge to get started with specific responses to specific inputs. After training, let’s check its communication skills. And the last step is to do testing  You have to execute the following commands now: from chatterbot.trainers import ListTrainer  trainer = ListTrainer(bot)  trainer.train([  'Hi',  'Hello',  'I need roadmap for Competitive Programming',  'Just create an account on GFG and start',  'I have a query.',  'Please elaborate, your concern',  'How long it will take to become expert in Coding ?',  'It usually depends on the amount of practice.',  'Ok Thanks',  'No Problem! Have a Good Day!' ])  </vt:lpstr>
      <vt:lpstr>Now let, test the chatbot:  response = bot.get_response("Good morning!")  print(response)  Output:                                                       HELLO  Below is the full implementation: from chatterbot import ChatBot from chatterbot.trainers import ListTrainer from chatterbot.trainers import ListTrainer  bot = ChatBot('Bot')  trainer = ListTrainer(bot)  trainer.train([  'Hi',  'Hello',  'I need roadmap for Competitive Programming',  'Just create an account on GFG and start',  'I have a query.',  'Please elaborate, your concern',  'How long it will take to become expert in Coding ?',  'It usually depends on the amount of practice.',  'Ok Thanks',  'No Problem! Have a Good Day!' ])  while True:  request=input('you :')  if request == 'OK' or request == 'ok':   print('Bot: bye')   break  else:   response=bot.get_response(request)   print('Bot:', response) </vt:lpstr>
      <vt:lpstr>Output:</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chatbot using python</dc:title>
  <dc:creator>G V</dc:creator>
  <cp:lastModifiedBy>G V</cp:lastModifiedBy>
  <cp:revision>1</cp:revision>
  <dcterms:created xsi:type="dcterms:W3CDTF">2023-10-03T15:14:56Z</dcterms:created>
  <dcterms:modified xsi:type="dcterms:W3CDTF">2023-10-03T17:08:07Z</dcterms:modified>
</cp:coreProperties>
</file>