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8" r:id="rId5"/>
    <p:sldId id="27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6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20.05.2022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20.05.2022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06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5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29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03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1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55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12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69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2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99938"/>
            <a:ext cx="12192000" cy="5358061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8686799" y="3352800"/>
            <a:ext cx="3429000" cy="3581400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928" y="3556978"/>
            <a:ext cx="3485072" cy="3602167"/>
          </a:xfrm>
        </p:spPr>
        <p:txBody>
          <a:bodyPr rtlCol="0">
            <a:normAutofit/>
          </a:bodyPr>
          <a:lstStyle/>
          <a:p>
            <a:pPr algn="l" rtl="0"/>
            <a:r>
              <a:rPr lang="ru-RU" sz="2300" dirty="0"/>
              <a:t>Выполнил</a:t>
            </a:r>
            <a:r>
              <a:rPr lang="en-US" sz="2300" dirty="0"/>
              <a:t>:</a:t>
            </a:r>
          </a:p>
          <a:p>
            <a:pPr algn="l" rtl="0"/>
            <a:r>
              <a:rPr lang="ru-RU" sz="2300" dirty="0"/>
              <a:t>студент группы ПМ20-4</a:t>
            </a:r>
          </a:p>
          <a:p>
            <a:pPr algn="l" rtl="0"/>
            <a:r>
              <a:rPr lang="ru-RU" sz="2300" dirty="0"/>
              <a:t>Есаков В. А.</a:t>
            </a:r>
          </a:p>
          <a:p>
            <a:pPr algn="l" rtl="0"/>
            <a:r>
              <a:rPr lang="ru-RU" sz="2300" dirty="0"/>
              <a:t>Научный руководитель</a:t>
            </a:r>
            <a:r>
              <a:rPr lang="en-US" sz="2300" dirty="0"/>
              <a:t>:</a:t>
            </a:r>
            <a:endParaRPr lang="ru-RU" sz="2300" dirty="0"/>
          </a:p>
          <a:p>
            <a:pPr algn="l" rtl="0"/>
            <a:r>
              <a:rPr lang="ru-RU" sz="2300" dirty="0"/>
              <a:t>доцент, к.э.н. </a:t>
            </a:r>
            <a:r>
              <a:rPr lang="ru-RU" sz="2300" dirty="0" err="1"/>
              <a:t>Игудесман</a:t>
            </a:r>
            <a:r>
              <a:rPr lang="ru-RU" sz="2300" dirty="0"/>
              <a:t> К. Б.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E007E-BB5D-D2C8-9CFE-3E832190165F}"/>
              </a:ext>
            </a:extLst>
          </p:cNvPr>
          <p:cNvSpPr txBox="1"/>
          <p:nvPr/>
        </p:nvSpPr>
        <p:spPr>
          <a:xfrm>
            <a:off x="0" y="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0" lang="ru-RU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«Проверка гипотезы о равенстве дисперсий логарифмической доходности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индекса фондового рынка и входящих в его состав акций</a:t>
            </a:r>
            <a:r>
              <a:rPr kumimoji="0" lang="ru-RU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»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D45FD28-43F6-9447-AABB-EFC66A8C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5206"/>
            <a:ext cx="3781982" cy="15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725C6-6220-D75B-D3E4-6339F498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предварительного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987A1-D8B2-0171-DBD2-9230BC71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проверки, из 10 компаний, входящих в состав индекса Финансового сектора Московской биржи, были исключены тикеры </a:t>
            </a:r>
            <a:r>
              <a:rPr lang="en-US" dirty="0"/>
              <a:t>RENI</a:t>
            </a:r>
            <a:r>
              <a:rPr lang="ru-RU" dirty="0"/>
              <a:t> и </a:t>
            </a:r>
            <a:r>
              <a:rPr lang="en-US" dirty="0"/>
              <a:t>TCSGDR</a:t>
            </a:r>
          </a:p>
          <a:p>
            <a:r>
              <a:rPr lang="ru-RU" dirty="0"/>
              <a:t>Проверка компаний с наибольшим разбросом значений ежедневной доходности (</a:t>
            </a:r>
            <a:r>
              <a:rPr lang="en-US" dirty="0"/>
              <a:t>QIWI, SFIN</a:t>
            </a:r>
            <a:r>
              <a:rPr lang="ru-RU" dirty="0"/>
              <a:t>) не</a:t>
            </a:r>
            <a:r>
              <a:rPr lang="en-US" dirty="0"/>
              <a:t> </a:t>
            </a:r>
            <a:r>
              <a:rPr lang="ru-RU" dirty="0"/>
              <a:t>выявила их непригодность для дальнейшего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22643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850" y="257175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модельных данных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7" y="1277435"/>
            <a:ext cx="5141278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1800" dirty="0"/>
              <a:t>С помощью средств языка </a:t>
            </a:r>
            <a:r>
              <a:rPr lang="en-US" sz="1800" dirty="0"/>
              <a:t>Python</a:t>
            </a:r>
            <a:r>
              <a:rPr lang="ru-RU" sz="1800" dirty="0"/>
              <a:t> проведём серию экспериментов(1000 повторов). Создадим выборки, подчиняющихся закону нормального распределения для логарифмических доходностей 2 акций (по 252 элемента).</a:t>
            </a:r>
          </a:p>
          <a:p>
            <a:pPr marL="36900" lvl="0" indent="0" rtl="0">
              <a:buNone/>
            </a:pPr>
            <a:r>
              <a:rPr lang="ru-RU" sz="1800" dirty="0"/>
              <a:t>На данных гистограммах заметна равномерность распределения </a:t>
            </a:r>
            <a:r>
              <a:rPr lang="en-US" sz="1800" dirty="0"/>
              <a:t>p-</a:t>
            </a:r>
            <a:r>
              <a:rPr lang="ru-RU" sz="1800" dirty="0"/>
              <a:t>значений для всех проведённых экспериментов.</a:t>
            </a:r>
          </a:p>
          <a:p>
            <a:pPr marL="36900" lvl="0" indent="0" rtl="0">
              <a:buNone/>
            </a:pPr>
            <a:r>
              <a:rPr lang="ru-RU" sz="1800" dirty="0"/>
              <a:t>Критерий Колмогорова выполняется. Значит можно перейти к проверке равенства дисперсий с помощью критерия Фишера.</a:t>
            </a:r>
          </a:p>
          <a:p>
            <a:pPr marL="36900" lvl="0" indent="0" rtl="0">
              <a:buNone/>
            </a:pPr>
            <a:r>
              <a:rPr lang="ru-RU" sz="1800" dirty="0"/>
              <a:t>Полученное экспериментальное значение для модельных данных равно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1.0321616259272595.</a:t>
            </a:r>
          </a:p>
          <a:p>
            <a:pPr marL="36900" lvl="0" indent="0" rtl="0">
              <a:buNone/>
            </a:pPr>
            <a:r>
              <a:rPr lang="ru-RU" sz="1800" dirty="0">
                <a:effectLst/>
              </a:rPr>
              <a:t>Полученное значение позволяет сделать вывод, что гипотеза принимается</a:t>
            </a:r>
            <a:endParaRPr lang="en-US" sz="1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98A478-ED4F-6F18-93CE-6AFB5BAD2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55" y="1673679"/>
            <a:ext cx="5646420" cy="18599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69FE51-2520-A3F5-99D9-0410DAC901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855" y="4098239"/>
            <a:ext cx="566928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1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57" y="428625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реальных данных.</a:t>
            </a:r>
            <a:br>
              <a:rPr lang="ru-RU" sz="3600" dirty="0"/>
            </a:br>
            <a:r>
              <a:rPr lang="en-US" sz="3600" dirty="0"/>
              <a:t>P</a:t>
            </a:r>
            <a:r>
              <a:rPr lang="ru-RU" sz="3600" dirty="0"/>
              <a:t>-значения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6" y="1277435"/>
            <a:ext cx="5303519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1800" dirty="0"/>
              <a:t>Для реальных данных проведём вычисления </a:t>
            </a:r>
            <a:r>
              <a:rPr lang="en-US" sz="1800" dirty="0"/>
              <a:t>p-</a:t>
            </a:r>
            <a:r>
              <a:rPr lang="ru-RU" sz="1800" dirty="0"/>
              <a:t>значений для каждой акции (в том числе индекса рынка).</a:t>
            </a:r>
          </a:p>
          <a:p>
            <a:pPr marL="36900" lvl="0" indent="0" rtl="0">
              <a:buNone/>
            </a:pPr>
            <a:r>
              <a:rPr lang="ru-RU" sz="1800" dirty="0"/>
              <a:t>Результат в табличном виде и в диаграмме позволяет сделать вывод, что гипотеза о нормальном распределении не выполняется и нельзя сделать вывод о характере распределения котировок акций</a:t>
            </a:r>
            <a:endParaRPr lang="en-US" sz="1800" dirty="0"/>
          </a:p>
        </p:txBody>
      </p:sp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ABD5376-0D40-9E6E-5450-C33E9944E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781" y="319800"/>
            <a:ext cx="4694755" cy="34172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A0AA9B-DF77-77B6-D108-1D1107EE9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947" y="4153371"/>
            <a:ext cx="5940425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57" y="400050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реальных данных.</a:t>
            </a:r>
            <a:br>
              <a:rPr lang="ru-RU" sz="3600" dirty="0"/>
            </a:br>
            <a:r>
              <a:rPr lang="ru-RU" sz="3600" dirty="0"/>
              <a:t>Дисперсии доходностей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6" y="1277435"/>
            <a:ext cx="5303519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r>
              <a:rPr lang="ru-RU" sz="1800" dirty="0"/>
              <a:t>Вычислим значения дисперсии каждой акции за каждый год и вынесем в таблицу.</a:t>
            </a:r>
            <a:endParaRPr lang="en-US" sz="1800" dirty="0"/>
          </a:p>
        </p:txBody>
      </p:sp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971702-CBC8-A6A4-BAA3-A192AD571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787" y="1600737"/>
            <a:ext cx="5964277" cy="36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49" y="466725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реальных данных.</a:t>
            </a:r>
            <a:br>
              <a:rPr lang="ru-RU" sz="3600" dirty="0"/>
            </a:br>
            <a:r>
              <a:rPr lang="ru-RU" sz="3600" dirty="0"/>
              <a:t>Дисперсии лог. доходностей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6" y="1277435"/>
            <a:ext cx="5303519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r>
              <a:rPr lang="ru-RU" sz="1800" dirty="0"/>
              <a:t>Вычислим значения дисперсии логарифмической доходности каждой акции за каждый год и вынесем в таблицу.</a:t>
            </a:r>
            <a:endParaRPr lang="en-US" sz="1800" dirty="0"/>
          </a:p>
        </p:txBody>
      </p:sp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971702-CBC8-A6A4-BAA3-A192AD571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787" y="1600737"/>
            <a:ext cx="5964277" cy="36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5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49" y="466725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реальных данных.</a:t>
            </a:r>
            <a:br>
              <a:rPr lang="ru-RU" sz="3600" dirty="0"/>
            </a:br>
            <a:r>
              <a:rPr lang="ru-RU" sz="3600" dirty="0"/>
              <a:t>Критерий Фишера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6" y="1277435"/>
            <a:ext cx="5303519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r>
              <a:rPr lang="ru-RU" sz="1800" dirty="0"/>
              <a:t>Теперь вычислим значение критерия Фишера, сравнивая значения дисперсии каждой акции за весь рассматриваемый период с значением дисперсии индекса Финансового сектора Московской биржи по формуле</a:t>
            </a:r>
            <a:r>
              <a:rPr lang="en-US" sz="18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31707-AC7E-880E-4165-CECDE675CD93}"/>
                  </a:ext>
                </a:extLst>
              </p:cNvPr>
              <p:cNvSpPr txBox="1"/>
              <p:nvPr/>
            </p:nvSpPr>
            <p:spPr>
              <a:xfrm>
                <a:off x="8162925" y="5010150"/>
                <a:ext cx="1840953" cy="743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ru-RU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31707-AC7E-880E-4165-CECDE675C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25" y="5010150"/>
                <a:ext cx="1840953" cy="743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3C3586D-B2A1-EB13-3FE3-B0649907C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" y="1783873"/>
            <a:ext cx="4599716" cy="32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6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725C6-6220-D75B-D3E4-6339F498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о проверке гипотезы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987A1-D8B2-0171-DBD2-9230BC71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работы была проверка гипотезы о равенстве дисперсий логарифмической доходности индекса фондового рынка и входящих в его состав акций.</a:t>
            </a:r>
            <a:endParaRPr lang="en-US" dirty="0"/>
          </a:p>
          <a:p>
            <a:r>
              <a:rPr lang="ru-RU" dirty="0"/>
              <a:t>Гипотеза подтвердилась на модельных данных</a:t>
            </a:r>
          </a:p>
          <a:p>
            <a:r>
              <a:rPr lang="ru-RU" dirty="0"/>
              <a:t>Для реальных данных значения критерия Фишера свидетельствуют о различии в значениях дисперсий логарифмических доходностей не более чем в 3 раза.</a:t>
            </a:r>
          </a:p>
          <a:p>
            <a:r>
              <a:rPr lang="ru-RU" dirty="0"/>
              <a:t>Для реальных данных гипотеза не выполняется для всех </a:t>
            </a:r>
            <a:r>
              <a:rPr lang="ru-RU"/>
              <a:t>заявленных акций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94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973" y="96350"/>
            <a:ext cx="48230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4800" dirty="0"/>
              <a:t>Цель работы</a:t>
            </a:r>
            <a:r>
              <a:rPr lang="en-US" sz="4800" dirty="0"/>
              <a:t>:</a:t>
            </a:r>
            <a:endParaRPr lang="ru-RU" sz="48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972" y="1504950"/>
            <a:ext cx="4823077" cy="4914899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2800" dirty="0"/>
              <a:t>Проверка гипотезу о равенстве дисперсий логарифмической доходности индекса фондового рынка и входящих в его состав акций, используя критерий Фишера и реальные данные котировок акций Финансового сектора Московской биржи(</a:t>
            </a:r>
            <a:r>
              <a:rPr lang="en-US" sz="2800" dirty="0"/>
              <a:t>MOEXFN)</a:t>
            </a:r>
            <a:endParaRPr lang="ru-RU" sz="2800" dirty="0"/>
          </a:p>
          <a:p>
            <a:pPr rt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9991-BE95-D990-E5F7-49F1C326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" y="257175"/>
            <a:ext cx="4705955" cy="1257300"/>
          </a:xfrm>
        </p:spPr>
        <p:txBody>
          <a:bodyPr/>
          <a:lstStyle/>
          <a:p>
            <a:r>
              <a:rPr lang="en-US" dirty="0"/>
              <a:t>P-</a:t>
            </a:r>
            <a:r>
              <a:rPr lang="ru-RU" dirty="0"/>
              <a:t>значения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6F45D8-B59C-A6C6-C931-5D9783BC7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94485"/>
                <a:ext cx="5591780" cy="484441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Данная характеристика влияет на принятие основной гипотезы для любого уровня значимости, что позволяет не делать лишних операций по вычислению критических значений. 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  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является фиксированным выбором из случайного набора данных,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уровень значимости, для которых принята гипотеза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ru-RU" sz="16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напротив,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для всех а, при которых гипотеза отвергается. </a:t>
                </a:r>
                <a:b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PV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является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-значением статистического критерия.</a:t>
                </a:r>
              </a:p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ru-RU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ru-RU" sz="1800" b="0" i="1" baseline="-25000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н</m:t>
                                        </m:r>
                                        <m: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ru-RU" sz="1800" b="0" i="1" baseline="-25000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о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800" b="0" i="1" baseline="-250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о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baseline="-250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ru-RU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:endPara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ru-RU" sz="1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6F45D8-B59C-A6C6-C931-5D9783BC7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94485"/>
                <a:ext cx="5591780" cy="4844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263246E-737B-E93D-7375-E663565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56" y="1594485"/>
            <a:ext cx="4800600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9991-BE95-D990-E5F7-49F1C326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22" y="187196"/>
            <a:ext cx="8487078" cy="125730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гипотез. Критерий Фишера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6F45D8-B59C-A6C6-C931-5D9783BC7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122" y="1330583"/>
                <a:ext cx="10725755" cy="506069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,…..,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ru-RU" sz="2000" i="1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,…..,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Основные проверяемые гипотезы в этой работе (равенство дисперсий)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Гипотеза 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  <a:r>
                  <a:rPr lang="ru-RU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ru-RU" sz="2000" baseline="-25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Гипотеза 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ru-RU" sz="2000" baseline="-25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 </m:t>
                    </m:r>
                    <m:sSubSup>
                      <m:sSub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Значение критерия Фишера для двух выборок данных будет вычисляться по формуле:</a:t>
                </a:r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ru-RU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max</m:t>
                        </m:r>
                        <m: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min</m:t>
                        </m:r>
                        <m: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24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sz="2400" b="0" i="0" smtClean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г</m:t>
                    </m:r>
                    <m:r>
                      <m:rPr>
                        <m:nor/>
                      </m:rPr>
                      <a:rPr lang="ru-RU" sz="2400">
                        <a:solidFill>
                          <a:schemeClr val="tx1"/>
                        </a:solidFill>
                        <a:effectLst/>
                        <a:cs typeface="Times New Roman" panose="02020603050405020304" pitchFamily="18" charset="0"/>
                      </a:rPr>
                      <m:t>де</m:t>
                    </m:r>
                    <m:sSubSup>
                      <m:sSubSupPr>
                        <m:ctrlPr>
                          <a:rPr lang="ru-RU" sz="2400" i="1">
                            <a:effectLst/>
                          </a:rPr>
                        </m:ctrlPr>
                      </m:sSubSupPr>
                      <m:e>
                        <m:r>
                          <a:rPr lang="ru-RU" sz="24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effectLst/>
                          </a:rPr>
                          <m:t>𝑠</m:t>
                        </m:r>
                      </m:e>
                      <m:sub>
                        <m:r>
                          <a:rPr lang="ru-RU" sz="2400" i="1">
                            <a:effectLst/>
                          </a:rPr>
                          <m:t>𝑥</m:t>
                        </m:r>
                      </m:sub>
                      <m:sup>
                        <m:r>
                          <a:rPr lang="ru-RU" sz="2400" i="1">
                            <a:effectLst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effectLst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effectLst/>
                          </a:rPr>
                        </m:ctrlPr>
                      </m:naryPr>
                      <m:sub>
                        <m:r>
                          <a:rPr lang="ru-RU" sz="2400" i="1">
                            <a:effectLst/>
                          </a:rPr>
                          <m:t>𝑖</m:t>
                        </m:r>
                        <m:r>
                          <a:rPr lang="ru-RU" sz="2400" i="1">
                            <a:effectLst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</a:rPr>
                          <m:t>𝑚</m:t>
                        </m:r>
                      </m:sup>
                      <m:e>
                        <m:r>
                          <a:rPr lang="ru-RU" sz="2400" i="1">
                            <a:effectLst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</a:rPr>
                              <m:t>𝑋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</a:rPr>
                              <m:t>𝑖</m:t>
                            </m:r>
                            <m:r>
                              <a:rPr lang="ru-RU" sz="2400" i="1">
                                <a:effectLst/>
                              </a:rPr>
                              <m:t> 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ru-RU" sz="2400" i="1">
                            <a:effectLst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ru-RU" sz="2400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effectLst/>
                              </a:rPr>
                              <m:t>𝑋</m:t>
                            </m:r>
                          </m:e>
                        </m:acc>
                        <m:r>
                          <a:rPr lang="ru-RU" sz="2400" i="1">
                            <a:effectLst/>
                          </a:rPr>
                          <m:t>)</m:t>
                        </m:r>
                      </m:e>
                      <m:sup>
                        <m:r>
                          <a:rPr lang="ru-RU" sz="2400" i="1">
                            <a:effectLst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ru-RU" sz="2400">
                        <a:effectLst/>
                      </a:rPr>
                      <m:t>, </m:t>
                    </m:r>
                    <m:sSubSup>
                      <m:sSubSupPr>
                        <m:ctrlPr>
                          <a:rPr lang="ru-RU" sz="2400" i="1">
                            <a:effectLst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</a:rPr>
                          <m:t>𝑠</m:t>
                        </m:r>
                      </m:e>
                      <m:sub>
                        <m:r>
                          <a:rPr lang="ru-RU" sz="2400" i="1">
                            <a:effectLst/>
                          </a:rPr>
                          <m:t>𝑦</m:t>
                        </m:r>
                      </m:sub>
                      <m:sup>
                        <m:r>
                          <a:rPr lang="ru-RU" sz="2400" i="1">
                            <a:effectLst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effectLst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effectLst/>
                          </a:rPr>
                        </m:ctrlPr>
                      </m:naryPr>
                      <m:sub>
                        <m:r>
                          <a:rPr lang="ru-RU" sz="2400" i="1">
                            <a:effectLst/>
                          </a:rPr>
                          <m:t>𝑖</m:t>
                        </m:r>
                        <m:r>
                          <a:rPr lang="ru-RU" sz="2400" i="1">
                            <a:effectLst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</a:rPr>
                          <m:t>𝑛</m:t>
                        </m:r>
                      </m:sup>
                      <m:e>
                        <m:r>
                          <a:rPr lang="ru-RU" sz="2400" i="1">
                            <a:effectLst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</a:rPr>
                              <m:t>𝑌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</a:rPr>
                              <m:t>𝑖</m:t>
                            </m:r>
                            <m:r>
                              <a:rPr lang="ru-RU" sz="2400" i="1">
                                <a:effectLst/>
                              </a:rPr>
                              <m:t> 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ru-RU" sz="2400" i="1">
                            <a:effectLst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ru-RU" sz="2400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effectLst/>
                              </a:rPr>
                              <m:t>𝑌</m:t>
                            </m:r>
                          </m:e>
                        </m:acc>
                        <m:r>
                          <a:rPr lang="ru-RU" sz="2400" i="1">
                            <a:effectLst/>
                          </a:rPr>
                          <m:t>)</m:t>
                        </m:r>
                      </m:e>
                      <m:sup>
                        <m:r>
                          <a:rPr lang="ru-RU" sz="2400" i="1">
                            <a:effectLst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 - дисперсии некоторой случайной выборки</a:t>
                </a:r>
              </a:p>
              <a:p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000" baseline="-25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ru-RU" sz="2000" baseline="-25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6F45D8-B59C-A6C6-C931-5D9783BC7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122" y="1330583"/>
                <a:ext cx="10725755" cy="50606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0E7F57-3BA0-3BCA-A0B7-74C63E4B97BF}"/>
              </a:ext>
            </a:extLst>
          </p:cNvPr>
          <p:cNvSpPr txBox="1"/>
          <p:nvPr/>
        </p:nvSpPr>
        <p:spPr>
          <a:xfrm>
            <a:off x="4591050" y="1688842"/>
            <a:ext cx="42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Выборки нормального распределения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E56C9E5-17F8-0502-0CF3-95D002DB1F7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752850" y="1567934"/>
            <a:ext cx="838200" cy="305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2DE6D70-0C5A-8427-60C3-DE4EBE77F2E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52850" y="1873508"/>
            <a:ext cx="83820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48" y="1925693"/>
            <a:ext cx="5772151" cy="1180001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Использованные данные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5" y="3162295"/>
            <a:ext cx="5153026" cy="1047755"/>
          </a:xfrm>
        </p:spPr>
        <p:txBody>
          <a:bodyPr rtlCol="0" anchor="t">
            <a:normAutofit/>
          </a:bodyPr>
          <a:lstStyle/>
          <a:p>
            <a:pPr marL="36900" lvl="0" indent="0" algn="ctr" rtl="0">
              <a:buNone/>
            </a:pPr>
            <a:r>
              <a:rPr lang="ru-RU" sz="1600" dirty="0"/>
              <a:t>Акции компаний, входящих в состав индекса </a:t>
            </a:r>
            <a:r>
              <a:rPr lang="en-US" sz="1600" dirty="0"/>
              <a:t>MOEXFN</a:t>
            </a:r>
          </a:p>
          <a:p>
            <a:pPr marL="36900" lvl="0" indent="0" algn="ctr" rtl="0">
              <a:buNone/>
            </a:pPr>
            <a:r>
              <a:rPr lang="ru-RU" sz="1600" dirty="0"/>
              <a:t>Рассматриваемый период – с 2016 по 2021 года</a:t>
            </a:r>
          </a:p>
          <a:p>
            <a:pPr algn="ctr" rtl="0"/>
            <a:endParaRPr lang="ru-RU" sz="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A2D9C6-7D11-0720-C9C1-FD65E716F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98474"/>
            <a:ext cx="6419850" cy="40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8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8" y="1982293"/>
            <a:ext cx="5772151" cy="1180001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Предварительная аналитика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850" y="3457564"/>
            <a:ext cx="5772150" cy="1295405"/>
          </a:xfrm>
        </p:spPr>
        <p:txBody>
          <a:bodyPr rtlCol="0" anchor="t">
            <a:normAutofit/>
          </a:bodyPr>
          <a:lstStyle/>
          <a:p>
            <a:pPr marL="36900" lvl="0" indent="0" algn="ctr" rtl="0">
              <a:buNone/>
            </a:pPr>
            <a:r>
              <a:rPr lang="ru-RU" sz="1600" dirty="0"/>
              <a:t>Количество торговых дней для всех компаний, входящих в состав индекса</a:t>
            </a:r>
          </a:p>
          <a:p>
            <a:pPr algn="ctr" rtl="0"/>
            <a:endParaRPr lang="ru-RU" sz="1400" dirty="0"/>
          </a:p>
        </p:txBody>
      </p:sp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3612E0C-FE58-8343-6BEC-CD0BB390F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54555"/>
            <a:ext cx="640734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73" y="305893"/>
            <a:ext cx="5772151" cy="1180001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Предварительная аналитика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8" y="3428995"/>
            <a:ext cx="4724402" cy="2305055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1600" dirty="0"/>
              <a:t>Количество торговых дней для всех компаний, входящих в состав индекса</a:t>
            </a:r>
          </a:p>
          <a:p>
            <a:pPr marL="36900" lvl="0" indent="0" rtl="0">
              <a:buNone/>
            </a:pPr>
            <a:r>
              <a:rPr lang="ru-RU" sz="1600" dirty="0"/>
              <a:t>Исходя из отсутствия торговых дней удаляем компании </a:t>
            </a:r>
            <a:r>
              <a:rPr lang="en-US" sz="1600" dirty="0"/>
              <a:t>RENI, TCSGDR</a:t>
            </a:r>
            <a:endParaRPr lang="ru-RU" sz="1600" dirty="0"/>
          </a:p>
          <a:p>
            <a:pPr algn="ctr" rtl="0"/>
            <a:endParaRPr lang="ru-RU" sz="1400" dirty="0"/>
          </a:p>
        </p:txBody>
      </p:sp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3612E0C-FE58-8343-6BEC-CD0BB390F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54555"/>
            <a:ext cx="640734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9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73" y="230242"/>
            <a:ext cx="5772151" cy="1180001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Предварительная аналитика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122" y="1673679"/>
            <a:ext cx="4724402" cy="4691465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1600" dirty="0"/>
              <a:t>Таблица 4</a:t>
            </a:r>
          </a:p>
          <a:p>
            <a:pPr marL="36900" lvl="0" indent="0" rtl="0">
              <a:buNone/>
            </a:pPr>
            <a:r>
              <a:rPr lang="ru-RU" sz="1600" dirty="0"/>
              <a:t>Максимальный относительный рост цен вверх</a:t>
            </a:r>
            <a:endParaRPr lang="en-US" sz="1600" dirty="0"/>
          </a:p>
          <a:p>
            <a:pPr marL="36900" lvl="0" indent="0" rtl="0">
              <a:buNone/>
            </a:pPr>
            <a:r>
              <a:rPr lang="ru-RU" sz="1600" dirty="0"/>
              <a:t>Наибольшее значение – </a:t>
            </a:r>
            <a:r>
              <a:rPr lang="en-US" sz="1600" dirty="0"/>
              <a:t>QIWIDR, 2019 (</a:t>
            </a:r>
            <a:r>
              <a:rPr lang="ru-RU" sz="1600" dirty="0"/>
              <a:t>24,2 </a:t>
            </a:r>
            <a:r>
              <a:rPr lang="en-US" sz="1600" dirty="0"/>
              <a:t>%</a:t>
            </a:r>
            <a:r>
              <a:rPr lang="ru-RU" sz="1600" dirty="0"/>
              <a:t>)</a:t>
            </a:r>
          </a:p>
          <a:p>
            <a:pPr marL="36900" lvl="0" indent="0" rtl="0">
              <a:buNone/>
            </a:pPr>
            <a:endParaRPr lang="ru-RU" sz="1600" dirty="0"/>
          </a:p>
          <a:p>
            <a:pPr marL="36900" lvl="0" indent="0" rtl="0">
              <a:buNone/>
            </a:pPr>
            <a:endParaRPr lang="ru-RU" sz="1600" dirty="0"/>
          </a:p>
          <a:p>
            <a:pPr marL="36900" lvl="0" indent="0" rtl="0">
              <a:buNone/>
            </a:pPr>
            <a:r>
              <a:rPr lang="ru-RU" sz="1600" dirty="0"/>
              <a:t>Красным обозначены критические выбросы цен вверх и вниз (в долях от 1)</a:t>
            </a:r>
          </a:p>
          <a:p>
            <a:pPr marL="36900" lvl="0" indent="0" rtl="0">
              <a:buNone/>
            </a:pPr>
            <a:endParaRPr lang="ru-RU" sz="1600" dirty="0"/>
          </a:p>
          <a:p>
            <a:pPr marL="36900" lvl="0" indent="0" rtl="0">
              <a:buNone/>
            </a:pPr>
            <a:endParaRPr lang="en-US" sz="1600" dirty="0"/>
          </a:p>
          <a:p>
            <a:pPr marL="36900" lvl="0" indent="0" rtl="0">
              <a:buNone/>
            </a:pPr>
            <a:r>
              <a:rPr lang="ru-RU" sz="1600" dirty="0"/>
              <a:t>Таблица 5</a:t>
            </a:r>
          </a:p>
          <a:p>
            <a:pPr marL="36900" lvl="0" indent="0" rtl="0">
              <a:buNone/>
            </a:pPr>
            <a:r>
              <a:rPr lang="ru-RU" sz="1600" dirty="0"/>
              <a:t>Максимальный относительный рост цен вниз</a:t>
            </a:r>
          </a:p>
          <a:p>
            <a:pPr marL="36900" indent="0">
              <a:buNone/>
            </a:pPr>
            <a:r>
              <a:rPr lang="ru-RU" sz="1600" dirty="0"/>
              <a:t>Наибольшее значение – </a:t>
            </a:r>
            <a:r>
              <a:rPr lang="en-US" sz="1600" dirty="0"/>
              <a:t>SFIN, 2018 (-</a:t>
            </a:r>
            <a:r>
              <a:rPr lang="ru-RU" sz="1600" dirty="0"/>
              <a:t>2</a:t>
            </a:r>
            <a:r>
              <a:rPr lang="en-US" sz="1600" dirty="0"/>
              <a:t>6</a:t>
            </a:r>
            <a:r>
              <a:rPr lang="ru-RU" sz="1600" dirty="0"/>
              <a:t>,</a:t>
            </a:r>
            <a:r>
              <a:rPr lang="en-US" sz="1600" dirty="0"/>
              <a:t>1</a:t>
            </a:r>
            <a:r>
              <a:rPr lang="ru-RU" sz="1600" dirty="0"/>
              <a:t> </a:t>
            </a:r>
            <a:r>
              <a:rPr lang="en-US" sz="1600" dirty="0"/>
              <a:t>%</a:t>
            </a:r>
            <a:r>
              <a:rPr lang="ru-RU" sz="1600" dirty="0"/>
              <a:t>)</a:t>
            </a:r>
          </a:p>
          <a:p>
            <a:pPr marL="36900" lvl="0" indent="0" rtl="0">
              <a:buNone/>
            </a:pPr>
            <a:endParaRPr lang="en-US" sz="1600" dirty="0"/>
          </a:p>
        </p:txBody>
      </p:sp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F9FF55E-5110-531A-CC8F-3C64A6073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93" y="1673679"/>
            <a:ext cx="5594985" cy="20574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7705EA3-C81A-154D-DD95-D4EF2000D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72" y="4223924"/>
            <a:ext cx="5615305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9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9991-BE95-D990-E5F7-49F1C326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21" y="187196"/>
            <a:ext cx="6648754" cy="12573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Предварительная аналитика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F45D8-B59C-A6C6-C931-5D9783BC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22" y="1330583"/>
            <a:ext cx="10725755" cy="506069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Проверим акции, которые имеют наибольшие выбросы по изменению цены, подходят ли они для дальнейшего анализа.</a:t>
            </a:r>
          </a:p>
          <a:p>
            <a:pPr marL="36900" indent="0">
              <a:buNone/>
            </a:pPr>
            <a:endParaRPr lang="ru-RU" sz="2000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sz="2000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CCD5C-3030-0631-A200-C87DF304DEE4}"/>
              </a:ext>
            </a:extLst>
          </p:cNvPr>
          <p:cNvSpPr txBox="1"/>
          <p:nvPr/>
        </p:nvSpPr>
        <p:spPr>
          <a:xfrm>
            <a:off x="8401358" y="221786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QIWIDR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14A8A-92D6-7C16-697D-4960A190BDF2}"/>
              </a:ext>
            </a:extLst>
          </p:cNvPr>
          <p:cNvSpPr txBox="1"/>
          <p:nvPr/>
        </p:nvSpPr>
        <p:spPr>
          <a:xfrm>
            <a:off x="3123474" y="22178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SFIN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CCE188-5B33-CD41-5C06-9C87675F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61" y="2762539"/>
            <a:ext cx="4656700" cy="29495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0AD6B1-C160-ED71-2B97-3A6F9323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1" y="2762539"/>
            <a:ext cx="4732020" cy="294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467623-F108-EDFB-A580-87F69803CF1B}"/>
              </a:ext>
            </a:extLst>
          </p:cNvPr>
          <p:cNvSpPr txBox="1"/>
          <p:nvPr/>
        </p:nvSpPr>
        <p:spPr>
          <a:xfrm>
            <a:off x="1288572" y="5995998"/>
            <a:ext cx="401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изменение цены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46BF-742E-01B5-EE53-1238395A004A}"/>
              </a:ext>
            </a:extLst>
          </p:cNvPr>
          <p:cNvSpPr txBox="1"/>
          <p:nvPr/>
        </p:nvSpPr>
        <p:spPr>
          <a:xfrm>
            <a:off x="6819618" y="5995998"/>
            <a:ext cx="408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изменение цены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-26,1%</a:t>
            </a:r>
          </a:p>
        </p:txBody>
      </p:sp>
    </p:spTree>
    <p:extLst>
      <p:ext uri="{BB962C8B-B14F-4D97-AF65-F5344CB8AC3E}">
        <p14:creationId xmlns:p14="http://schemas.microsoft.com/office/powerpoint/2010/main" val="416246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{C047208B-612B-42D1-8F31-82AF35C18128}tf55705232_win32</Template>
  <TotalTime>819</TotalTime>
  <Words>723</Words>
  <Application>Microsoft Office PowerPoint</Application>
  <PresentationFormat>Широкоэкранный</PresentationFormat>
  <Paragraphs>100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Goudy Old Style</vt:lpstr>
      <vt:lpstr>Times New Roman</vt:lpstr>
      <vt:lpstr>Wingdings 2</vt:lpstr>
      <vt:lpstr>СланецVTI</vt:lpstr>
      <vt:lpstr>Презентация PowerPoint</vt:lpstr>
      <vt:lpstr>Цель работы:</vt:lpstr>
      <vt:lpstr>P-значения</vt:lpstr>
      <vt:lpstr>Выбор гипотез. Критерий Фишера</vt:lpstr>
      <vt:lpstr>Использованные данные:</vt:lpstr>
      <vt:lpstr>Предварительная аналитика:</vt:lpstr>
      <vt:lpstr>Предварительная аналитика:</vt:lpstr>
      <vt:lpstr>Предварительная аналитика:</vt:lpstr>
      <vt:lpstr>Предварительная аналитика:</vt:lpstr>
      <vt:lpstr>Итог предварительного анализа</vt:lpstr>
      <vt:lpstr>Анализ модельных данных:</vt:lpstr>
      <vt:lpstr>Анализ реальных данных. P-значения</vt:lpstr>
      <vt:lpstr>Анализ реальных данных. Дисперсии доходностей</vt:lpstr>
      <vt:lpstr>Анализ реальных данных. Дисперсии лог. доходностей</vt:lpstr>
      <vt:lpstr>Анализ реальных данных. Критерий Фишера</vt:lpstr>
      <vt:lpstr>Выводы о проверке гипотезы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Есаков Вячеслав Александрович</dc:creator>
  <cp:lastModifiedBy>Есаков Вячеслав Александрович</cp:lastModifiedBy>
  <cp:revision>6</cp:revision>
  <dcterms:created xsi:type="dcterms:W3CDTF">2022-05-20T08:24:27Z</dcterms:created>
  <dcterms:modified xsi:type="dcterms:W3CDTF">2022-05-20T22:04:05Z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