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278" r:id="rId5"/>
    <p:sldId id="279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19" autoAdjust="0"/>
  </p:normalViewPr>
  <p:slideViewPr>
    <p:cSldViewPr snapToGrid="0">
      <p:cViewPr varScale="1">
        <p:scale>
          <a:sx n="80" d="100"/>
          <a:sy n="80" d="100"/>
        </p:scale>
        <p:origin x="67" y="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DEF7BF-8677-4414-86E1-BB2AAF45A13B}" type="datetime1">
              <a:rPr lang="ru-RU" smtClean="0"/>
              <a:t>20.05.2022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2A696-3C21-4250-AD61-03F1E1BF326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39855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28083-36D7-4636-A812-907FF9D7C267}" type="datetime1">
              <a:rPr lang="ru-RU" smtClean="0"/>
              <a:pPr/>
              <a:t>20.05.2022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61219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ru-RU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ru-RU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70632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ru-RU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ru-RU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1952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ru-RU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ru-RU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ru-RU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ru-RU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2294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ru-RU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ru-RU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6036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ru-RU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ru-RU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0211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ru-RU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ru-RU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9555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ru-RU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ru-RU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5125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ru-RU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ru-RU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7694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ru-RU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ru-RU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5231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90E520-686D-4C71-8133-4EA692C955A9}" type="datetime1">
              <a:rPr lang="ru-RU" noProof="0" smtClean="0"/>
              <a:t>20.05.2022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246B87-8E16-4093-801D-C24D9D7EC119}" type="datetime1">
              <a:rPr lang="ru-RU" noProof="0" smtClean="0"/>
              <a:t>20.05.2022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68C2FC-11E6-47DA-8531-957371E4E221}" type="datetime1">
              <a:rPr lang="ru-RU" noProof="0" smtClean="0"/>
              <a:t>20.05.2022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12" name="Текст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 rtl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ABFD61-962E-4157-977B-58AAA58B15E2}" type="datetime1">
              <a:rPr lang="ru-RU" noProof="0" smtClean="0"/>
              <a:t>20.05.2022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1" name="Надпись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 sz="8000" noProof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«</a:t>
            </a:r>
          </a:p>
        </p:txBody>
      </p:sp>
      <p:sp>
        <p:nvSpPr>
          <p:cNvPr id="13" name="Надпись 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с имен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FC0D30-2288-4C22-9F23-799DF7591430}" type="datetime1">
              <a:rPr lang="ru-RU" noProof="0" smtClean="0"/>
              <a:t>20.05.2022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 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7" name="Текст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8" name="Текст 3"/>
          <p:cNvSpPr>
            <a:spLocks noGrp="1"/>
          </p:cNvSpPr>
          <p:nvPr>
            <p:ph type="body" sz="half" idx="15" hasCustomPrompt="1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0" name="Текст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1" name="Текст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7" hasCustomPrompt="1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6CE77A-153C-497F-9BB1-25A9DFFF5F3F}" type="datetime1">
              <a:rPr lang="ru-RU" noProof="0" smtClean="0"/>
              <a:t>20.05.2022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Рисунок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Рисунок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Заголовок 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19" name="Текст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0" name="Рисунок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1" name="Текст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2" name="Текст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3" name="Рисунок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4" name="Текст 3"/>
          <p:cNvSpPr>
            <a:spLocks noGrp="1"/>
          </p:cNvSpPr>
          <p:nvPr>
            <p:ph type="body" sz="half" idx="19" hasCustomPrompt="1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25" name="Текст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6" name="Рисунок 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7" name="Текст 3"/>
          <p:cNvSpPr>
            <a:spLocks noGrp="1"/>
          </p:cNvSpPr>
          <p:nvPr>
            <p:ph type="body" sz="half" idx="20" hasCustomPrompt="1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EEEF43-3400-4A9E-81BF-C7BEEADDFE41}" type="datetime1">
              <a:rPr lang="ru-RU" noProof="0" smtClean="0"/>
              <a:t>20.05.2022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3A72F9-4256-4359-B342-64C7E8DCC659}" type="datetime1">
              <a:rPr lang="ru-RU" noProof="0" smtClean="0"/>
              <a:t>20.05.2022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C6FF0E-EB4C-439A-A443-070F1507FB7E}" type="datetime1">
              <a:rPr lang="ru-RU" noProof="0" smtClean="0"/>
              <a:t>20.05.2022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DD90D4-56AF-4E6B-B35D-872C35047082}" type="datetime1">
              <a:rPr lang="ru-RU" noProof="0" smtClean="0"/>
              <a:t>20.05.2022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Рисунок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AC35DE-DDDF-490A-8410-1A39B9D9ACED}" type="datetime1">
              <a:rPr lang="ru-RU" noProof="0" smtClean="0"/>
              <a:t>20.05.2022</a:t>
            </a:fld>
            <a:endParaRPr lang="ru-RU" noProof="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7BDB06-5E9D-4BFC-B202-8D78BF6A8453}" type="datetime1">
              <a:rPr lang="ru-RU" noProof="0" smtClean="0"/>
              <a:t>20.05.2022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C874C4-3349-4618-A49A-57DEFB6F7BFB}" type="datetime1">
              <a:rPr lang="ru-RU" noProof="0" smtClean="0"/>
              <a:t>20.05.2022</a:t>
            </a:fld>
            <a:endParaRPr lang="ru-RU" noProof="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A705E8-F76D-47F7-8C93-B438C95088DE}" type="datetime1">
              <a:rPr lang="ru-RU" noProof="0" smtClean="0"/>
              <a:t>20.05.2022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04A2CF-2624-43E6-98B0-2BA1BDD73BD5}" type="datetime1">
              <a:rPr lang="ru-RU" noProof="0" smtClean="0"/>
              <a:t>20.05.2022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fld id="{798B96AE-99FB-476F-9A0D-2322D8B66A52}" type="datetime1">
              <a:rPr lang="ru-RU" noProof="0" smtClean="0"/>
              <a:t>20.05.2022</a:t>
            </a:fld>
            <a:endParaRPr lang="ru-RU" noProof="0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499938"/>
            <a:ext cx="12192000" cy="5358061"/>
          </a:xfrm>
          <a:prstGeom prst="rect">
            <a:avLst/>
          </a:prstGeom>
        </p:spPr>
      </p:pic>
      <p:sp useBgFill="1">
        <p:nvSpPr>
          <p:cNvPr id="103" name="Полилиния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8686799" y="3352800"/>
            <a:ext cx="3429000" cy="3581400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a16="http://schemas.microsoft.com/office/drawing/2014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06928" y="3556978"/>
            <a:ext cx="3485072" cy="3602167"/>
          </a:xfrm>
        </p:spPr>
        <p:txBody>
          <a:bodyPr rtlCol="0">
            <a:normAutofit/>
          </a:bodyPr>
          <a:lstStyle/>
          <a:p>
            <a:pPr algn="l" rtl="0"/>
            <a:r>
              <a:rPr lang="ru-RU" sz="2300" dirty="0"/>
              <a:t>Выполнил</a:t>
            </a:r>
            <a:r>
              <a:rPr lang="en-US" sz="2300" dirty="0"/>
              <a:t>:</a:t>
            </a:r>
          </a:p>
          <a:p>
            <a:pPr algn="l" rtl="0"/>
            <a:r>
              <a:rPr lang="ru-RU" sz="2300" dirty="0"/>
              <a:t>студент группы ПМ20-4</a:t>
            </a:r>
          </a:p>
          <a:p>
            <a:pPr algn="l" rtl="0"/>
            <a:r>
              <a:rPr lang="ru-RU" sz="2300" dirty="0"/>
              <a:t>Есаков В. А.</a:t>
            </a:r>
          </a:p>
          <a:p>
            <a:pPr algn="l" rtl="0"/>
            <a:r>
              <a:rPr lang="ru-RU" sz="2300" dirty="0"/>
              <a:t>Научный руководитель</a:t>
            </a:r>
            <a:r>
              <a:rPr lang="en-US" sz="2300" dirty="0"/>
              <a:t>:</a:t>
            </a:r>
            <a:endParaRPr lang="ru-RU" sz="2300" dirty="0"/>
          </a:p>
          <a:p>
            <a:pPr algn="l" rtl="0"/>
            <a:r>
              <a:rPr lang="ru-RU" sz="2300" dirty="0"/>
              <a:t>доцент, к.э.н. </a:t>
            </a:r>
            <a:r>
              <a:rPr lang="ru-RU" sz="2300" dirty="0" err="1"/>
              <a:t>Игудесман</a:t>
            </a:r>
            <a:r>
              <a:rPr lang="ru-RU" sz="2300" dirty="0"/>
              <a:t> К. Б.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EE007E-BB5D-D2C8-9CFE-3E832190165F}"/>
              </a:ext>
            </a:extLst>
          </p:cNvPr>
          <p:cNvSpPr txBox="1"/>
          <p:nvPr/>
        </p:nvSpPr>
        <p:spPr>
          <a:xfrm>
            <a:off x="0" y="0"/>
            <a:ext cx="1219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 на тему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kumimoji="0" lang="ru-RU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«Проверка гипотезы о равенстве дисперсий логарифмической доходности</a:t>
            </a:r>
            <a:r>
              <a:rPr lang="ru-RU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индекса фондового рынка и входящих в его состав акций</a:t>
            </a:r>
            <a:r>
              <a:rPr kumimoji="0" lang="ru-RU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»</a:t>
            </a:r>
            <a:r>
              <a:rPr lang="ru-RU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1D45FD28-43F6-9447-AABB-EFC66A8C7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45206"/>
            <a:ext cx="3781982" cy="151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2725C6-6220-D75B-D3E4-6339F4989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 предварительного анализа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9987A1-D8B2-0171-DBD2-9230BC717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После проверки, из 10 компаний, входящих в состав индекса Финансового сектора Московской биржи, были исключены тикеры </a:t>
            </a:r>
            <a:r>
              <a:rPr lang="en-US" dirty="0"/>
              <a:t>RENI</a:t>
            </a:r>
            <a:r>
              <a:rPr lang="ru-RU" dirty="0"/>
              <a:t> и </a:t>
            </a:r>
            <a:r>
              <a:rPr lang="en-US" dirty="0"/>
              <a:t>TCSGDR</a:t>
            </a:r>
          </a:p>
          <a:p>
            <a:r>
              <a:rPr lang="ru-RU" dirty="0"/>
              <a:t>Проверка компаний с наибольшим разбросом значений ежедневной доходности (</a:t>
            </a:r>
            <a:r>
              <a:rPr lang="en-US" dirty="0"/>
              <a:t>QIWI, SFIN</a:t>
            </a:r>
            <a:r>
              <a:rPr lang="ru-RU" dirty="0"/>
              <a:t>) не</a:t>
            </a:r>
            <a:r>
              <a:rPr lang="en-US" dirty="0"/>
              <a:t> </a:t>
            </a:r>
            <a:r>
              <a:rPr lang="ru-RU" dirty="0"/>
              <a:t>выявила их непригодность для дальнейшего анализа.</a:t>
            </a:r>
          </a:p>
        </p:txBody>
      </p:sp>
    </p:spTree>
    <p:extLst>
      <p:ext uri="{BB962C8B-B14F-4D97-AF65-F5344CB8AC3E}">
        <p14:creationId xmlns:p14="http://schemas.microsoft.com/office/powerpoint/2010/main" val="226437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Прямоугольник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0"/>
            <a:ext cx="6419850" cy="6857990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19850" y="1"/>
            <a:ext cx="577215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9850" y="257175"/>
            <a:ext cx="5772151" cy="743493"/>
          </a:xfrm>
        </p:spPr>
        <p:txBody>
          <a:bodyPr rtlCol="0" anchor="b">
            <a:noAutofit/>
          </a:bodyPr>
          <a:lstStyle/>
          <a:p>
            <a:pPr algn="l"/>
            <a:r>
              <a:rPr lang="ru-RU" sz="3600" dirty="0"/>
              <a:t>Анализ модельных данных</a:t>
            </a:r>
            <a:r>
              <a:rPr lang="en-US" sz="3600" dirty="0"/>
              <a:t>:</a:t>
            </a:r>
            <a:endParaRPr lang="ru-RU" sz="3600" dirty="0"/>
          </a:p>
        </p:txBody>
      </p:sp>
      <p:sp>
        <p:nvSpPr>
          <p:cNvPr id="24" name="Объект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6867" y="1277435"/>
            <a:ext cx="5141278" cy="5364476"/>
          </a:xfrm>
        </p:spPr>
        <p:txBody>
          <a:bodyPr rtlCol="0" anchor="t">
            <a:normAutofit/>
          </a:bodyPr>
          <a:lstStyle/>
          <a:p>
            <a:pPr marL="36900" lvl="0" indent="0" rtl="0">
              <a:buNone/>
            </a:pPr>
            <a:r>
              <a:rPr lang="ru-RU" sz="1800" dirty="0"/>
              <a:t>С помощью средств языка </a:t>
            </a:r>
            <a:r>
              <a:rPr lang="en-US" sz="1800" dirty="0"/>
              <a:t>Python</a:t>
            </a:r>
            <a:r>
              <a:rPr lang="ru-RU" sz="1800" dirty="0"/>
              <a:t> проведём серию экспериментов(1000 повторов). Создадим выборки, подчиняющихся закону нормального распределения для логарифмических доходностей 2 акций (по 252 элемента).</a:t>
            </a:r>
          </a:p>
          <a:p>
            <a:pPr marL="36900" lvl="0" indent="0" rtl="0">
              <a:buNone/>
            </a:pPr>
            <a:r>
              <a:rPr lang="ru-RU" sz="1800" dirty="0"/>
              <a:t>На данных гистограммах заметна равномерность распределения </a:t>
            </a:r>
            <a:r>
              <a:rPr lang="en-US" sz="1800" dirty="0"/>
              <a:t>p-</a:t>
            </a:r>
            <a:r>
              <a:rPr lang="ru-RU" sz="1800" dirty="0"/>
              <a:t>значений для всех проведённых экспериментов.</a:t>
            </a:r>
          </a:p>
          <a:p>
            <a:pPr marL="36900" lvl="0" indent="0" rtl="0">
              <a:buNone/>
            </a:pPr>
            <a:r>
              <a:rPr lang="ru-RU" sz="1800" dirty="0"/>
              <a:t>Критерий Колмогорова выполняется. Значит можно перейти к проверке равенства дисперсий с помощью критерия Фишера.</a:t>
            </a:r>
          </a:p>
          <a:p>
            <a:pPr marL="36900" lvl="0" indent="0" rtl="0">
              <a:buNone/>
            </a:pPr>
            <a:r>
              <a:rPr lang="ru-RU" sz="1800" dirty="0"/>
              <a:t>Полученное экспериментальное значение для модельных данных равно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1.0321616259272595.</a:t>
            </a:r>
          </a:p>
          <a:p>
            <a:pPr marL="36900" lvl="0" indent="0" rtl="0">
              <a:buNone/>
            </a:pPr>
            <a:r>
              <a:rPr lang="ru-RU" sz="1800" dirty="0">
                <a:effectLst/>
              </a:rPr>
              <a:t>Полученное значение позволяет сделать вывод, что гипотеза принимается</a:t>
            </a:r>
            <a:endParaRPr lang="en-US" sz="18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F98A478-ED4F-6F18-93CE-6AFB5BAD2E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3855" y="1673679"/>
            <a:ext cx="5646420" cy="185991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D69FE51-2520-A3F5-99D9-0410DAC901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3855" y="4098239"/>
            <a:ext cx="5669280" cy="193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613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Прямоугольник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0"/>
            <a:ext cx="6419850" cy="6857990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19850" y="1"/>
            <a:ext cx="577215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357" y="428625"/>
            <a:ext cx="5772151" cy="743493"/>
          </a:xfrm>
        </p:spPr>
        <p:txBody>
          <a:bodyPr rtlCol="0" anchor="b">
            <a:noAutofit/>
          </a:bodyPr>
          <a:lstStyle/>
          <a:p>
            <a:pPr algn="l"/>
            <a:r>
              <a:rPr lang="ru-RU" sz="3600" dirty="0"/>
              <a:t>Анализ реальных данных.</a:t>
            </a:r>
            <a:br>
              <a:rPr lang="ru-RU" sz="3600" dirty="0"/>
            </a:br>
            <a:r>
              <a:rPr lang="en-US" sz="3600" dirty="0"/>
              <a:t>P</a:t>
            </a:r>
            <a:r>
              <a:rPr lang="ru-RU" sz="3600" dirty="0"/>
              <a:t>-значения</a:t>
            </a:r>
          </a:p>
        </p:txBody>
      </p:sp>
      <p:sp>
        <p:nvSpPr>
          <p:cNvPr id="24" name="Объект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6866" y="1277435"/>
            <a:ext cx="5303519" cy="5364476"/>
          </a:xfrm>
        </p:spPr>
        <p:txBody>
          <a:bodyPr rtlCol="0" anchor="t">
            <a:normAutofit/>
          </a:bodyPr>
          <a:lstStyle/>
          <a:p>
            <a:pPr marL="36900" lvl="0" indent="0" rtl="0">
              <a:buNone/>
            </a:pPr>
            <a:r>
              <a:rPr lang="ru-RU" sz="1800" dirty="0"/>
              <a:t>Для реальных данных проведём вычисления </a:t>
            </a:r>
            <a:r>
              <a:rPr lang="en-US" sz="1800" dirty="0"/>
              <a:t>p-</a:t>
            </a:r>
            <a:r>
              <a:rPr lang="ru-RU" sz="1800" dirty="0"/>
              <a:t>значений для каждой акции (в том числе индекса рынка).</a:t>
            </a:r>
          </a:p>
          <a:p>
            <a:pPr marL="36900" lvl="0" indent="0" rtl="0">
              <a:buNone/>
            </a:pPr>
            <a:r>
              <a:rPr lang="ru-RU" sz="1800" dirty="0"/>
              <a:t>Результат в табличном виде и в диаграмме позволяет сделать вывод, что гипотеза о нормальном распределении не выполняется и нельзя сделать вывод о характере распределения котировок акций</a:t>
            </a:r>
            <a:endParaRPr lang="en-US" sz="1800" dirty="0"/>
          </a:p>
        </p:txBody>
      </p:sp>
      <p:pic>
        <p:nvPicPr>
          <p:cNvPr id="9" name="Рисунок 8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9ABD5376-0D40-9E6E-5450-C33E9944E6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5781" y="319800"/>
            <a:ext cx="4694755" cy="341725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9A0AA9B-DF77-77B6-D108-1D1107EE97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2947" y="4153371"/>
            <a:ext cx="5940425" cy="222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69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Прямоугольник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0"/>
            <a:ext cx="6419850" cy="6857990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19850" y="1"/>
            <a:ext cx="577215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357" y="400050"/>
            <a:ext cx="5772151" cy="743493"/>
          </a:xfrm>
        </p:spPr>
        <p:txBody>
          <a:bodyPr rtlCol="0" anchor="b">
            <a:noAutofit/>
          </a:bodyPr>
          <a:lstStyle/>
          <a:p>
            <a:pPr algn="l"/>
            <a:r>
              <a:rPr lang="ru-RU" sz="3600" dirty="0"/>
              <a:t>Анализ реальных данных.</a:t>
            </a:r>
            <a:br>
              <a:rPr lang="ru-RU" sz="3600" dirty="0"/>
            </a:br>
            <a:r>
              <a:rPr lang="ru-RU" sz="3600" dirty="0"/>
              <a:t>Дисперсии доходностей</a:t>
            </a:r>
          </a:p>
        </p:txBody>
      </p:sp>
      <p:sp>
        <p:nvSpPr>
          <p:cNvPr id="24" name="Объект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6866" y="1277435"/>
            <a:ext cx="5303519" cy="5364476"/>
          </a:xfrm>
        </p:spPr>
        <p:txBody>
          <a:bodyPr rtlCol="0" anchor="t">
            <a:normAutofit/>
          </a:bodyPr>
          <a:lstStyle/>
          <a:p>
            <a:pPr marL="36900" lvl="0" indent="0" rtl="0">
              <a:buNone/>
            </a:pPr>
            <a:endParaRPr lang="ru-RU" sz="1800" dirty="0"/>
          </a:p>
          <a:p>
            <a:pPr marL="36900" lvl="0" indent="0" rtl="0">
              <a:buNone/>
            </a:pPr>
            <a:endParaRPr lang="ru-RU" sz="1800" dirty="0"/>
          </a:p>
          <a:p>
            <a:pPr marL="36900" lvl="0" indent="0" rtl="0">
              <a:buNone/>
            </a:pPr>
            <a:endParaRPr lang="ru-RU" sz="1800" dirty="0"/>
          </a:p>
          <a:p>
            <a:pPr marL="36900" lvl="0" indent="0" rtl="0">
              <a:buNone/>
            </a:pPr>
            <a:endParaRPr lang="ru-RU" sz="1800" dirty="0"/>
          </a:p>
          <a:p>
            <a:pPr marL="36900" lvl="0" indent="0" rtl="0">
              <a:buNone/>
            </a:pPr>
            <a:r>
              <a:rPr lang="ru-RU" sz="1800" dirty="0"/>
              <a:t>Вычислим значения дисперсии каждой акции за каждый год и вынесем в таблицу.</a:t>
            </a:r>
            <a:endParaRPr lang="en-US" sz="1800" dirty="0"/>
          </a:p>
        </p:txBody>
      </p:sp>
      <p:pic>
        <p:nvPicPr>
          <p:cNvPr id="11" name="Рисунок 10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38971702-CBC8-A6A4-BAA3-A192AD571A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7787" y="1600737"/>
            <a:ext cx="5964277" cy="365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988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Прямоугольник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0"/>
            <a:ext cx="6419850" cy="6857990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19850" y="1"/>
            <a:ext cx="577215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2549" y="466725"/>
            <a:ext cx="5772151" cy="743493"/>
          </a:xfrm>
        </p:spPr>
        <p:txBody>
          <a:bodyPr rtlCol="0" anchor="b">
            <a:noAutofit/>
          </a:bodyPr>
          <a:lstStyle/>
          <a:p>
            <a:pPr algn="l"/>
            <a:r>
              <a:rPr lang="ru-RU" sz="3600" dirty="0"/>
              <a:t>Анализ реальных данных.</a:t>
            </a:r>
            <a:br>
              <a:rPr lang="ru-RU" sz="3600" dirty="0"/>
            </a:br>
            <a:r>
              <a:rPr lang="ru-RU" sz="3600" dirty="0"/>
              <a:t>Дисперсии лог. доходностей</a:t>
            </a:r>
          </a:p>
        </p:txBody>
      </p:sp>
      <p:sp>
        <p:nvSpPr>
          <p:cNvPr id="24" name="Объект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6866" y="1277435"/>
            <a:ext cx="5303519" cy="5364476"/>
          </a:xfrm>
        </p:spPr>
        <p:txBody>
          <a:bodyPr rtlCol="0" anchor="t">
            <a:normAutofit/>
          </a:bodyPr>
          <a:lstStyle/>
          <a:p>
            <a:pPr marL="36900" lvl="0" indent="0" rtl="0">
              <a:buNone/>
            </a:pPr>
            <a:endParaRPr lang="ru-RU" sz="1800" dirty="0"/>
          </a:p>
          <a:p>
            <a:pPr marL="36900" lvl="0" indent="0" rtl="0">
              <a:buNone/>
            </a:pPr>
            <a:endParaRPr lang="ru-RU" sz="1800" dirty="0"/>
          </a:p>
          <a:p>
            <a:pPr marL="36900" lvl="0" indent="0" rtl="0">
              <a:buNone/>
            </a:pPr>
            <a:endParaRPr lang="ru-RU" sz="1800" dirty="0"/>
          </a:p>
          <a:p>
            <a:pPr marL="36900" lvl="0" indent="0" rtl="0">
              <a:buNone/>
            </a:pPr>
            <a:endParaRPr lang="ru-RU" sz="1800" dirty="0"/>
          </a:p>
          <a:p>
            <a:pPr marL="36900" lvl="0" indent="0" rtl="0">
              <a:buNone/>
            </a:pPr>
            <a:r>
              <a:rPr lang="ru-RU" sz="1800" dirty="0"/>
              <a:t>Вычислим значения дисперсии логарифмической доходности каждой акции за каждый год и вынесем в таблицу.</a:t>
            </a:r>
            <a:endParaRPr lang="en-US" sz="1800" dirty="0"/>
          </a:p>
        </p:txBody>
      </p:sp>
      <p:pic>
        <p:nvPicPr>
          <p:cNvPr id="11" name="Рисунок 10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38971702-CBC8-A6A4-BAA3-A192AD571A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7787" y="1600737"/>
            <a:ext cx="5964277" cy="365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156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Прямоугольник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0"/>
            <a:ext cx="6419850" cy="6857990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19850" y="1"/>
            <a:ext cx="577215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2549" y="466725"/>
            <a:ext cx="5772151" cy="743493"/>
          </a:xfrm>
        </p:spPr>
        <p:txBody>
          <a:bodyPr rtlCol="0" anchor="b">
            <a:noAutofit/>
          </a:bodyPr>
          <a:lstStyle/>
          <a:p>
            <a:pPr algn="l"/>
            <a:r>
              <a:rPr lang="ru-RU" sz="3600" dirty="0"/>
              <a:t>Анализ реальных данных.</a:t>
            </a:r>
            <a:br>
              <a:rPr lang="ru-RU" sz="3600" dirty="0"/>
            </a:br>
            <a:r>
              <a:rPr lang="ru-RU" sz="3600" dirty="0"/>
              <a:t>Критерий Фишера</a:t>
            </a:r>
          </a:p>
        </p:txBody>
      </p:sp>
      <p:sp>
        <p:nvSpPr>
          <p:cNvPr id="24" name="Объект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6866" y="1277435"/>
            <a:ext cx="5303519" cy="5364476"/>
          </a:xfrm>
        </p:spPr>
        <p:txBody>
          <a:bodyPr rtlCol="0" anchor="t">
            <a:normAutofit/>
          </a:bodyPr>
          <a:lstStyle/>
          <a:p>
            <a:pPr marL="36900" lvl="0" indent="0" rtl="0">
              <a:buNone/>
            </a:pPr>
            <a:endParaRPr lang="ru-RU" sz="1800" dirty="0"/>
          </a:p>
          <a:p>
            <a:pPr marL="36900" lvl="0" indent="0" rtl="0">
              <a:buNone/>
            </a:pPr>
            <a:endParaRPr lang="ru-RU" sz="1800" dirty="0"/>
          </a:p>
          <a:p>
            <a:pPr marL="36900" lvl="0" indent="0" rtl="0">
              <a:buNone/>
            </a:pPr>
            <a:endParaRPr lang="ru-RU" sz="1800" dirty="0"/>
          </a:p>
          <a:p>
            <a:pPr marL="36900" lvl="0" indent="0" rtl="0">
              <a:buNone/>
            </a:pPr>
            <a:endParaRPr lang="ru-RU" sz="1800" dirty="0"/>
          </a:p>
          <a:p>
            <a:pPr marL="36900" lvl="0" indent="0" rtl="0">
              <a:buNone/>
            </a:pPr>
            <a:r>
              <a:rPr lang="ru-RU" sz="1800" dirty="0"/>
              <a:t>Теперь вычислим значение критерия Фишера, сравнивая значения дисперсии каждой акции за весь рассматриваемый период с значением дисперсии индекса Финансового сектора Московской биржи по формуле</a:t>
            </a:r>
            <a:r>
              <a:rPr lang="en-US" sz="1800" dirty="0"/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531707-AC7E-880E-4165-CECDE675CD93}"/>
                  </a:ext>
                </a:extLst>
              </p:cNvPr>
              <p:cNvSpPr txBox="1"/>
              <p:nvPr/>
            </p:nvSpPr>
            <p:spPr>
              <a:xfrm>
                <a:off x="8162925" y="5010150"/>
                <a:ext cx="1840953" cy="7434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r>
                        <a:rPr lang="ru-RU" sz="18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ru-RU" sz="18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max</m:t>
                          </m:r>
                          <m:r>
                            <a:rPr lang="ru-RU" sz="18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⁡</m:t>
                          </m:r>
                          <m:r>
                            <a:rPr lang="ru-RU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ru-RU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ru-RU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ru-RU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ru-RU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ru-RU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ru-RU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ru-RU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ru-RU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ru-RU" sz="18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min</m:t>
                          </m:r>
                          <m:r>
                            <a:rPr lang="ru-RU" sz="18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⁡</m:t>
                          </m:r>
                          <m:r>
                            <a:rPr lang="ru-RU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ru-RU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ru-RU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ru-RU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ru-RU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ru-RU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ru-RU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ru-RU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ru-RU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531707-AC7E-880E-4165-CECDE675C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2925" y="5010150"/>
                <a:ext cx="1840953" cy="7434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Рисунок 11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43C3586D-B2A1-EB13-3FE3-B0649907CA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9620" y="1783873"/>
            <a:ext cx="4599716" cy="329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363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2725C6-6220-D75B-D3E4-6339F4989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 о проверке гипотезы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9987A1-D8B2-0171-DBD2-9230BC717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Целью работы была проверка гипотезы о равенстве дисперсий логарифмической доходности индекса фондового рынка и входящих в его состав акций.</a:t>
            </a:r>
            <a:endParaRPr lang="en-US" dirty="0"/>
          </a:p>
          <a:p>
            <a:r>
              <a:rPr lang="ru-RU" dirty="0"/>
              <a:t>Гипотеза подтвердилась на модельных данных</a:t>
            </a:r>
          </a:p>
          <a:p>
            <a:r>
              <a:rPr lang="ru-RU" dirty="0"/>
              <a:t>Для реальных данных значения критерия Фишера свидетельствуют о различии в значениях дисперсий логарифмических доходностей не более чем в 3 раза.</a:t>
            </a:r>
          </a:p>
          <a:p>
            <a:r>
              <a:rPr lang="ru-RU" dirty="0"/>
              <a:t>Для реальных данных гипотеза не выполняется для всех </a:t>
            </a:r>
            <a:r>
              <a:rPr lang="ru-RU"/>
              <a:t>заявленных акций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2940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Прямоугольник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2973" y="96350"/>
            <a:ext cx="4823078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ru-RU" sz="4800" dirty="0"/>
              <a:t>Цель работы</a:t>
            </a:r>
            <a:r>
              <a:rPr lang="en-US" sz="4800" dirty="0"/>
              <a:t>:</a:t>
            </a:r>
            <a:endParaRPr lang="ru-RU" sz="4800" dirty="0"/>
          </a:p>
        </p:txBody>
      </p:sp>
      <p:sp>
        <p:nvSpPr>
          <p:cNvPr id="24" name="Объект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2972" y="1504950"/>
            <a:ext cx="4823077" cy="4914899"/>
          </a:xfrm>
        </p:spPr>
        <p:txBody>
          <a:bodyPr rtlCol="0" anchor="t">
            <a:normAutofit/>
          </a:bodyPr>
          <a:lstStyle/>
          <a:p>
            <a:pPr marL="36900" lvl="0" indent="0" rtl="0">
              <a:buNone/>
            </a:pPr>
            <a:r>
              <a:rPr lang="ru-RU" sz="2800" dirty="0"/>
              <a:t>Проверка гипотезу о равенстве дисперсий логарифмической доходности индекса фондового рынка и входящих в его состав акций, используя критерий Фишера и реальные данные котировок акций Финансового сектора Московской биржи(</a:t>
            </a:r>
            <a:r>
              <a:rPr lang="en-US" sz="2800" dirty="0"/>
              <a:t>MOEXFN)</a:t>
            </a:r>
            <a:endParaRPr lang="ru-RU" sz="2800" dirty="0"/>
          </a:p>
          <a:p>
            <a:pPr rtl="0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8C9991-BE95-D990-E5F7-49F1C326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19" y="257175"/>
            <a:ext cx="4705955" cy="1257300"/>
          </a:xfrm>
        </p:spPr>
        <p:txBody>
          <a:bodyPr/>
          <a:lstStyle/>
          <a:p>
            <a:r>
              <a:rPr lang="en-US" dirty="0"/>
              <a:t>P-</a:t>
            </a:r>
            <a:r>
              <a:rPr lang="ru-RU" dirty="0"/>
              <a:t>значения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56F45D8-B59C-A6C6-C931-5D9783BC75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1594485"/>
                <a:ext cx="5591780" cy="4844415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50000"/>
                  </a:lnSpc>
                  <a:spcAft>
                    <a:spcPts val="1000"/>
                  </a:spcAft>
                  <a:tabLst>
                    <a:tab pos="450215" algn="l"/>
                    <a:tab pos="5074920" algn="l"/>
                  </a:tabLst>
                </a:pPr>
                <a:r>
                  <a:rPr lang="ru-RU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Данная характеристика влияет на принятие основной гипотезы для любого уровня значимости, что позволяет не делать лишних операций по вычислению критических значений. </a:t>
                </a:r>
                <a:endParaRPr lang="ru-RU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1000"/>
                  </a:spcAft>
                  <a:tabLst>
                    <a:tab pos="450215" algn="l"/>
                    <a:tab pos="5074920" algn="l"/>
                  </a:tabLst>
                </a:pPr>
                <a:r>
                  <a:rPr lang="ru-RU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𝑃𝑉</m:t>
                    </m:r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acc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≥  </m:t>
                    </m:r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ru-RU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где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ru-RU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является фиксированным выбором из случайного набора данных, 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ru-RU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– уровень значимости, для которых принята гипотеза 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</a:t>
                </a:r>
                <a:r>
                  <a:rPr lang="ru-RU" sz="16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  </a:t>
                </a:r>
                <a:endParaRPr lang="ru-RU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1000"/>
                  </a:spcAft>
                  <a:tabLst>
                    <a:tab pos="450215" algn="l"/>
                    <a:tab pos="5074920" algn="l"/>
                  </a:tabLst>
                </a:pPr>
                <a:r>
                  <a:rPr lang="ru-RU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И напротив, </a:t>
                </a:r>
                <a14:m>
                  <m:oMath xmlns:m="http://schemas.openxmlformats.org/officeDocument/2006/math"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𝑃𝑉</m:t>
                    </m:r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acc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ru-RU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для всех а, при которых гипотеза отвергается. </a:t>
                </a:r>
                <a:br>
                  <a:rPr lang="ru-RU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PV</a:t>
                </a:r>
                <a:r>
                  <a:rPr lang="ru-RU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ru-RU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 является 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lang="ru-RU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-значением статистического критерия.</a:t>
                </a:r>
              </a:p>
              <a:p>
                <a:pPr>
                  <a:lnSpc>
                    <a:spcPct val="150000"/>
                  </a:lnSpc>
                  <a:spcAft>
                    <a:spcPts val="1000"/>
                  </a:spcAft>
                  <a:tabLst>
                    <a:tab pos="450215" algn="l"/>
                    <a:tab pos="5074920" algn="l"/>
                  </a:tabLst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ru-RU" sz="180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ru-RU" sz="18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b="0" i="1" smtClean="0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b="0" i="1" smtClean="0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ru-RU" sz="1800" b="0" i="1" baseline="-25000" smtClean="0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н</m:t>
                                        </m:r>
                                        <m:r>
                                          <a:rPr lang="en-US" sz="1800" b="0" i="1" smtClean="0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 −</m:t>
                                        </m:r>
                                        <m:r>
                                          <a:rPr lang="en-US" sz="1800" b="0" i="1" smtClean="0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ru-RU" sz="1800" b="0" i="1" baseline="-25000" smtClean="0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о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ru-RU" sz="1800" b="0" i="1" baseline="-2500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о</m:t>
                                </m:r>
                              </m:den>
                            </m:f>
                          </m:e>
                        </m:d>
                        <m:r>
                          <a:rPr lang="en-US" sz="1800" b="0" i="1" baseline="-2500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nary>
                  </m:oMath>
                </a14:m>
                <a:endParaRPr lang="ru-RU" sz="1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1000"/>
                  </a:spcAft>
                  <a:tabLst>
                    <a:tab pos="450215" algn="l"/>
                    <a:tab pos="5074920" algn="l"/>
                  </a:tabLst>
                </a:pPr>
                <a:endParaRPr lang="ru-RU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6900" indent="0">
                  <a:buNone/>
                </a:pPr>
                <a:endParaRPr lang="ru-RU" sz="1400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56F45D8-B59C-A6C6-C931-5D9783BC75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1594485"/>
                <a:ext cx="5591780" cy="484441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0263246E-737B-E93D-7375-E6635654D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056" y="1594485"/>
            <a:ext cx="4800600" cy="366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132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8C9991-BE95-D990-E5F7-49F1C326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122" y="187196"/>
            <a:ext cx="8487078" cy="1257300"/>
          </a:xfrm>
        </p:spPr>
        <p:txBody>
          <a:bodyPr>
            <a:normAutofit fontScale="90000"/>
          </a:bodyPr>
          <a:lstStyle/>
          <a:p>
            <a:r>
              <a:rPr lang="ru-RU" dirty="0"/>
              <a:t>Выбор гипотез. Критерий Фишера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56F45D8-B59C-A6C6-C931-5D9783BC75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3122" y="1330583"/>
                <a:ext cx="10725755" cy="5060692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ru-RU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ru-RU" sz="20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,…..,</m:t>
                    </m:r>
                    <m:sSub>
                      <m:sSubPr>
                        <m:ctrlPr>
                          <a:rPr lang="ru-RU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ru-RU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ru-RU" sz="20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~</m:t>
                    </m:r>
                    <m:r>
                      <a:rPr lang="ru-RU" sz="20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𝑁</m:t>
                    </m:r>
                    <m:d>
                      <m:dPr>
                        <m:ctrlPr>
                          <a:rPr lang="ru-RU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ru-RU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ru-RU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ru-RU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ru-RU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ru-RU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ru-RU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ru-RU" sz="20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endParaRPr lang="ru-RU" sz="2000" i="1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ru-RU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ru-RU" sz="20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,…..,</m:t>
                    </m:r>
                    <m:sSub>
                      <m:sSubPr>
                        <m:ctrlPr>
                          <a:rPr lang="ru-RU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ru-RU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ru-RU" sz="20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~</m:t>
                    </m:r>
                    <m:r>
                      <a:rPr lang="ru-RU" sz="20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𝑁</m:t>
                    </m:r>
                    <m:d>
                      <m:dPr>
                        <m:ctrlPr>
                          <a:rPr lang="ru-RU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ru-RU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ru-RU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ru-RU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ru-RU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ru-RU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ru-RU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ru-RU" sz="20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ru-RU" sz="20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6900" indent="0">
                  <a:buNone/>
                </a:pPr>
                <a:endParaRPr lang="ru-RU" sz="20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6900" indent="0">
                  <a:buNone/>
                </a:pPr>
                <a:r>
                  <a:rPr lang="ru-RU" sz="2000" dirty="0">
                    <a:solidFill>
                      <a:schemeClr val="tx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Основные проверяемые гипотезы в этой работе (равенство дисперсий)</a:t>
                </a:r>
                <a:r>
                  <a:rPr lang="en-US" sz="2000" dirty="0">
                    <a:solidFill>
                      <a:schemeClr val="tx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  <a:endParaRPr lang="ru-RU" sz="20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u-RU" sz="20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Гипотеза </a:t>
                </a:r>
                <a:r>
                  <a:rPr lang="en-US" sz="20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H</a:t>
                </a:r>
                <a:r>
                  <a:rPr lang="en-US" sz="2000" baseline="-250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0 </a:t>
                </a:r>
                <a:r>
                  <a:rPr lang="en-US" sz="20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:</a:t>
                </a:r>
                <a:r>
                  <a:rPr lang="ru-RU" sz="20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ru-RU" sz="2000" dirty="0">
                    <a:solidFill>
                      <a:schemeClr val="tx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ru-RU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ru-RU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  <m:sup>
                        <m:r>
                          <a:rPr lang="ru-RU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ru-RU" sz="20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= </m:t>
                    </m:r>
                    <m:sSubSup>
                      <m:sSubSupPr>
                        <m:ctrlPr>
                          <a:rPr lang="ru-RU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ru-RU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ru-RU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  <m:sup>
                        <m:r>
                          <a:rPr lang="ru-RU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ru-RU" sz="2000" baseline="-25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r>
                  <a:rPr lang="ru-RU" sz="2000" dirty="0">
                    <a:solidFill>
                      <a:schemeClr val="tx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Гипотеза </a:t>
                </a:r>
                <a:r>
                  <a:rPr lang="en-US" sz="2000" dirty="0">
                    <a:solidFill>
                      <a:schemeClr val="tx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H</a:t>
                </a:r>
                <a:r>
                  <a:rPr lang="ru-RU" sz="2000" baseline="-25000" dirty="0">
                    <a:solidFill>
                      <a:schemeClr val="tx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ru-RU" sz="2000" dirty="0">
                    <a:solidFill>
                      <a:schemeClr val="tx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0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ru-RU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ru-RU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  <m:sup>
                        <m:r>
                          <a:rPr lang="ru-RU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ru-RU" sz="20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≠ </m:t>
                    </m:r>
                    <m:sSubSup>
                      <m:sSubSupPr>
                        <m:ctrlPr>
                          <a:rPr lang="ru-RU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ru-RU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ru-RU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  <m:sup>
                        <m:r>
                          <a:rPr lang="ru-RU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ru-RU" sz="20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6900" indent="0">
                  <a:buNone/>
                </a:pPr>
                <a:endParaRPr lang="en-US" sz="20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u-RU" sz="20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Значение критерия Фишера для двух выборок данных будет вычисляться по формуле:</a:t>
                </a:r>
                <a:endParaRPr lang="ru-RU" sz="20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ru-RU" sz="240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ru-RU" sz="240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ru-RU" sz="24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max</m:t>
                        </m:r>
                        <m:r>
                          <a:rPr lang="ru-RU" sz="24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⁡</m:t>
                        </m:r>
                        <m:r>
                          <a:rPr lang="ru-RU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ru-RU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ru-RU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ru-RU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ru-RU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ru-RU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ru-RU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ru-RU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ru-RU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ru-RU" sz="24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min</m:t>
                        </m:r>
                        <m:r>
                          <a:rPr lang="ru-RU" sz="24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⁡</m:t>
                        </m:r>
                        <m:r>
                          <a:rPr lang="ru-RU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ru-RU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ru-RU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ru-RU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ru-RU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ru-RU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ru-RU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ru-RU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ru-RU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  <m:r>
                      <a:rPr lang="ru-RU" sz="2400" b="0" i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ru-RU" sz="2400" b="0" i="0" smtClean="0">
                        <a:solidFill>
                          <a:schemeClr val="tx1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г</m:t>
                    </m:r>
                    <m:r>
                      <m:rPr>
                        <m:nor/>
                      </m:rPr>
                      <a:rPr lang="ru-RU" sz="2400">
                        <a:solidFill>
                          <a:schemeClr val="tx1"/>
                        </a:solidFill>
                        <a:effectLst/>
                        <a:cs typeface="Times New Roman" panose="02020603050405020304" pitchFamily="18" charset="0"/>
                      </a:rPr>
                      <m:t>де</m:t>
                    </m:r>
                    <m:sSubSup>
                      <m:sSubSupPr>
                        <m:ctrlPr>
                          <a:rPr lang="ru-RU" sz="2400" i="1">
                            <a:effectLst/>
                          </a:rPr>
                        </m:ctrlPr>
                      </m:sSubSupPr>
                      <m:e>
                        <m:r>
                          <a:rPr lang="ru-RU" sz="2400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effectLst/>
                          </a:rPr>
                          <m:t>𝑠</m:t>
                        </m:r>
                      </m:e>
                      <m:sub>
                        <m:r>
                          <a:rPr lang="ru-RU" sz="2400" i="1">
                            <a:effectLst/>
                          </a:rPr>
                          <m:t>𝑥</m:t>
                        </m:r>
                      </m:sub>
                      <m:sup>
                        <m:r>
                          <a:rPr lang="ru-RU" sz="2400" i="1">
                            <a:effectLst/>
                          </a:rPr>
                          <m:t>2</m:t>
                        </m:r>
                      </m:sup>
                    </m:sSubSup>
                    <m:r>
                      <a:rPr lang="ru-RU" sz="2400" i="1">
                        <a:effectLst/>
                      </a:rPr>
                      <m:t> = </m:t>
                    </m:r>
                    <m:nary>
                      <m:naryPr>
                        <m:chr m:val="∑"/>
                        <m:limLoc m:val="undOvr"/>
                        <m:ctrlPr>
                          <a:rPr lang="ru-RU" sz="2400" i="1">
                            <a:effectLst/>
                          </a:rPr>
                        </m:ctrlPr>
                      </m:naryPr>
                      <m:sub>
                        <m:r>
                          <a:rPr lang="ru-RU" sz="2400" i="1">
                            <a:effectLst/>
                          </a:rPr>
                          <m:t>𝑖</m:t>
                        </m:r>
                        <m:r>
                          <a:rPr lang="ru-RU" sz="2400" i="1">
                            <a:effectLst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effectLst/>
                          </a:rPr>
                          <m:t>𝑚</m:t>
                        </m:r>
                      </m:sup>
                      <m:e>
                        <m:r>
                          <a:rPr lang="ru-RU" sz="2400" i="1">
                            <a:effectLst/>
                          </a:rPr>
                          <m:t>(</m:t>
                        </m:r>
                        <m:sSub>
                          <m:sSubPr>
                            <m:ctrlPr>
                              <a:rPr lang="ru-RU" sz="2400" i="1">
                                <a:effectLst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effectLst/>
                              </a:rPr>
                              <m:t>𝑋</m:t>
                            </m:r>
                          </m:e>
                          <m:sub>
                            <m:r>
                              <a:rPr lang="ru-RU" sz="2400" i="1">
                                <a:effectLst/>
                              </a:rPr>
                              <m:t>𝑖</m:t>
                            </m:r>
                            <m:r>
                              <a:rPr lang="ru-RU" sz="2400" i="1">
                                <a:effectLst/>
                              </a:rPr>
                              <m:t> </m:t>
                            </m:r>
                          </m:sub>
                        </m:sSub>
                      </m:e>
                    </m:nary>
                    <m:sSup>
                      <m:sSupPr>
                        <m:ctrlPr>
                          <a:rPr lang="ru-RU" sz="2400" i="1">
                            <a:effectLst/>
                          </a:rPr>
                        </m:ctrlPr>
                      </m:sSupPr>
                      <m:e>
                        <m:r>
                          <a:rPr lang="ru-RU" sz="2400" i="1">
                            <a:effectLst/>
                          </a:rPr>
                          <m:t>− </m:t>
                        </m:r>
                        <m:acc>
                          <m:accPr>
                            <m:chr m:val="̅"/>
                            <m:ctrlPr>
                              <a:rPr lang="ru-RU" sz="2400" i="1">
                                <a:effectLst/>
                              </a:rPr>
                            </m:ctrlPr>
                          </m:accPr>
                          <m:e>
                            <m:r>
                              <a:rPr lang="ru-RU" sz="2400" i="1">
                                <a:effectLst/>
                              </a:rPr>
                              <m:t>𝑋</m:t>
                            </m:r>
                          </m:e>
                        </m:acc>
                        <m:r>
                          <a:rPr lang="ru-RU" sz="2400" i="1">
                            <a:effectLst/>
                          </a:rPr>
                          <m:t>)</m:t>
                        </m:r>
                      </m:e>
                      <m:sup>
                        <m:r>
                          <a:rPr lang="ru-RU" sz="2400" i="1">
                            <a:effectLst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ru-RU" sz="2400">
                        <a:effectLst/>
                      </a:rPr>
                      <m:t>, </m:t>
                    </m:r>
                    <m:sSubSup>
                      <m:sSubSupPr>
                        <m:ctrlPr>
                          <a:rPr lang="ru-RU" sz="2400" i="1">
                            <a:effectLst/>
                          </a:rPr>
                        </m:ctrlPr>
                      </m:sSubSupPr>
                      <m:e>
                        <m:r>
                          <a:rPr lang="en-US" sz="2400" i="1">
                            <a:effectLst/>
                          </a:rPr>
                          <m:t>𝑠</m:t>
                        </m:r>
                      </m:e>
                      <m:sub>
                        <m:r>
                          <a:rPr lang="ru-RU" sz="2400" i="1">
                            <a:effectLst/>
                          </a:rPr>
                          <m:t>𝑦</m:t>
                        </m:r>
                      </m:sub>
                      <m:sup>
                        <m:r>
                          <a:rPr lang="ru-RU" sz="2400" i="1">
                            <a:effectLst/>
                          </a:rPr>
                          <m:t>2</m:t>
                        </m:r>
                      </m:sup>
                    </m:sSubSup>
                    <m:r>
                      <a:rPr lang="ru-RU" sz="2400" i="1">
                        <a:effectLst/>
                      </a:rPr>
                      <m:t> = </m:t>
                    </m:r>
                    <m:nary>
                      <m:naryPr>
                        <m:chr m:val="∑"/>
                        <m:limLoc m:val="undOvr"/>
                        <m:ctrlPr>
                          <a:rPr lang="ru-RU" sz="2400" i="1">
                            <a:effectLst/>
                          </a:rPr>
                        </m:ctrlPr>
                      </m:naryPr>
                      <m:sub>
                        <m:r>
                          <a:rPr lang="ru-RU" sz="2400" i="1">
                            <a:effectLst/>
                          </a:rPr>
                          <m:t>𝑖</m:t>
                        </m:r>
                        <m:r>
                          <a:rPr lang="ru-RU" sz="2400" i="1">
                            <a:effectLst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effectLst/>
                          </a:rPr>
                          <m:t>𝑛</m:t>
                        </m:r>
                      </m:sup>
                      <m:e>
                        <m:r>
                          <a:rPr lang="ru-RU" sz="2400" i="1">
                            <a:effectLst/>
                          </a:rPr>
                          <m:t>(</m:t>
                        </m:r>
                        <m:sSub>
                          <m:sSubPr>
                            <m:ctrlPr>
                              <a:rPr lang="ru-RU" sz="2400" i="1">
                                <a:effectLst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effectLst/>
                              </a:rPr>
                              <m:t>𝑌</m:t>
                            </m:r>
                          </m:e>
                          <m:sub>
                            <m:r>
                              <a:rPr lang="ru-RU" sz="2400" i="1">
                                <a:effectLst/>
                              </a:rPr>
                              <m:t>𝑖</m:t>
                            </m:r>
                            <m:r>
                              <a:rPr lang="ru-RU" sz="2400" i="1">
                                <a:effectLst/>
                              </a:rPr>
                              <m:t> </m:t>
                            </m:r>
                          </m:sub>
                        </m:sSub>
                      </m:e>
                    </m:nary>
                    <m:sSup>
                      <m:sSupPr>
                        <m:ctrlPr>
                          <a:rPr lang="ru-RU" sz="2400" i="1">
                            <a:effectLst/>
                          </a:rPr>
                        </m:ctrlPr>
                      </m:sSupPr>
                      <m:e>
                        <m:r>
                          <a:rPr lang="ru-RU" sz="2400" i="1">
                            <a:effectLst/>
                          </a:rPr>
                          <m:t>− </m:t>
                        </m:r>
                        <m:acc>
                          <m:accPr>
                            <m:chr m:val="̅"/>
                            <m:ctrlPr>
                              <a:rPr lang="ru-RU" sz="2400" i="1">
                                <a:effectLst/>
                              </a:rPr>
                            </m:ctrlPr>
                          </m:accPr>
                          <m:e>
                            <m:r>
                              <a:rPr lang="ru-RU" sz="2400" i="1">
                                <a:effectLst/>
                              </a:rPr>
                              <m:t>𝑌</m:t>
                            </m:r>
                          </m:e>
                        </m:acc>
                        <m:r>
                          <a:rPr lang="ru-RU" sz="2400" i="1">
                            <a:effectLst/>
                          </a:rPr>
                          <m:t>)</m:t>
                        </m:r>
                      </m:e>
                      <m:sup>
                        <m:r>
                          <a:rPr lang="ru-RU" sz="2400" i="1">
                            <a:effectLst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2000" dirty="0">
                    <a:solidFill>
                      <a:schemeClr val="tx1"/>
                    </a:solidFill>
                    <a:effectLst/>
                    <a:cs typeface="Times New Roman" panose="02020603050405020304" pitchFamily="18" charset="0"/>
                  </a:rPr>
                  <a:t> - дисперсии некоторой случайной выборки</a:t>
                </a:r>
              </a:p>
              <a:p>
                <a:endParaRPr lang="ru-RU" sz="20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20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2000" baseline="-25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endParaRPr lang="ru-RU" sz="2000" baseline="-25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56F45D8-B59C-A6C6-C931-5D9783BC75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3122" y="1330583"/>
                <a:ext cx="10725755" cy="506069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00E7F57-3BA0-3BCA-A0B7-74C63E4B97BF}"/>
              </a:ext>
            </a:extLst>
          </p:cNvPr>
          <p:cNvSpPr txBox="1"/>
          <p:nvPr/>
        </p:nvSpPr>
        <p:spPr>
          <a:xfrm>
            <a:off x="4591050" y="1688842"/>
            <a:ext cx="4226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Выборки нормального распределения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2E56C9E5-17F8-0502-0CF3-95D002DB1F71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752850" y="1567934"/>
            <a:ext cx="838200" cy="3055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72DE6D70-0C5A-8427-60C3-DE4EBE77F2E6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752850" y="1873508"/>
            <a:ext cx="838200" cy="184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119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Прямоугольник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0"/>
            <a:ext cx="6419850" cy="6857990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19850" y="1"/>
            <a:ext cx="577215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0848" y="1925693"/>
            <a:ext cx="5772151" cy="1180001"/>
          </a:xfrm>
        </p:spPr>
        <p:txBody>
          <a:bodyPr rtlCol="0" anchor="b">
            <a:noAutofit/>
          </a:bodyPr>
          <a:lstStyle/>
          <a:p>
            <a:pPr algn="l"/>
            <a:r>
              <a:rPr lang="ru-RU" sz="3600" dirty="0"/>
              <a:t>Использованные данные</a:t>
            </a:r>
            <a:r>
              <a:rPr lang="en-US" sz="3600" dirty="0"/>
              <a:t>:</a:t>
            </a:r>
            <a:endParaRPr lang="ru-RU" sz="3600" dirty="0"/>
          </a:p>
        </p:txBody>
      </p:sp>
      <p:sp>
        <p:nvSpPr>
          <p:cNvPr id="24" name="Объект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25" y="3162295"/>
            <a:ext cx="5153026" cy="1047755"/>
          </a:xfrm>
        </p:spPr>
        <p:txBody>
          <a:bodyPr rtlCol="0" anchor="t">
            <a:normAutofit/>
          </a:bodyPr>
          <a:lstStyle/>
          <a:p>
            <a:pPr marL="36900" lvl="0" indent="0" algn="ctr" rtl="0">
              <a:buNone/>
            </a:pPr>
            <a:r>
              <a:rPr lang="ru-RU" sz="1600" dirty="0"/>
              <a:t>Акции компаний, входящих в состав индекса </a:t>
            </a:r>
            <a:r>
              <a:rPr lang="en-US" sz="1600" dirty="0"/>
              <a:t>MOEXFN</a:t>
            </a:r>
          </a:p>
          <a:p>
            <a:pPr marL="36900" lvl="0" indent="0" algn="ctr" rtl="0">
              <a:buNone/>
            </a:pPr>
            <a:r>
              <a:rPr lang="ru-RU" sz="1600" dirty="0"/>
              <a:t>Рассматриваемый период – с 2016 по 2021 года</a:t>
            </a:r>
          </a:p>
          <a:p>
            <a:pPr algn="ctr" rtl="0"/>
            <a:endParaRPr lang="ru-RU" sz="6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3A2D9C6-7D11-0720-C9C1-FD65E716F2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398474"/>
            <a:ext cx="6419850" cy="406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380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Прямоугольник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0"/>
            <a:ext cx="6419850" cy="6857990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19850" y="1"/>
            <a:ext cx="577215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48" y="1982293"/>
            <a:ext cx="5772151" cy="1180001"/>
          </a:xfrm>
        </p:spPr>
        <p:txBody>
          <a:bodyPr rtlCol="0" anchor="b">
            <a:noAutofit/>
          </a:bodyPr>
          <a:lstStyle/>
          <a:p>
            <a:pPr algn="l"/>
            <a:r>
              <a:rPr lang="ru-RU" sz="3600" dirty="0"/>
              <a:t>Предварительная аналитика</a:t>
            </a:r>
            <a:r>
              <a:rPr lang="en-US" sz="3600" dirty="0"/>
              <a:t>:</a:t>
            </a:r>
            <a:endParaRPr lang="ru-RU" sz="3600" dirty="0"/>
          </a:p>
        </p:txBody>
      </p:sp>
      <p:sp>
        <p:nvSpPr>
          <p:cNvPr id="24" name="Объект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9850" y="3457564"/>
            <a:ext cx="5772150" cy="1295405"/>
          </a:xfrm>
        </p:spPr>
        <p:txBody>
          <a:bodyPr rtlCol="0" anchor="t">
            <a:normAutofit/>
          </a:bodyPr>
          <a:lstStyle/>
          <a:p>
            <a:pPr marL="36900" lvl="0" indent="0" algn="ctr" rtl="0">
              <a:buNone/>
            </a:pPr>
            <a:r>
              <a:rPr lang="ru-RU" sz="1600" dirty="0"/>
              <a:t>Количество торговых дней для всех компаний, входящих в состав индекса</a:t>
            </a:r>
          </a:p>
          <a:p>
            <a:pPr algn="ctr" rtl="0"/>
            <a:endParaRPr lang="ru-RU" sz="1400" dirty="0"/>
          </a:p>
        </p:txBody>
      </p:sp>
      <p:pic>
        <p:nvPicPr>
          <p:cNvPr id="8" name="Рисунок 7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D3612E0C-FE58-8343-6BEC-CD0BB390F8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2154555"/>
            <a:ext cx="6407340" cy="294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07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Прямоугольник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0"/>
            <a:ext cx="6419850" cy="6857990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19850" y="1"/>
            <a:ext cx="577215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873" y="305893"/>
            <a:ext cx="5772151" cy="1180001"/>
          </a:xfrm>
        </p:spPr>
        <p:txBody>
          <a:bodyPr rtlCol="0" anchor="b">
            <a:noAutofit/>
          </a:bodyPr>
          <a:lstStyle/>
          <a:p>
            <a:pPr algn="l"/>
            <a:r>
              <a:rPr lang="ru-RU" sz="3600" dirty="0"/>
              <a:t>Предварительная аналитика</a:t>
            </a:r>
            <a:r>
              <a:rPr lang="en-US" sz="3600" dirty="0"/>
              <a:t>:</a:t>
            </a:r>
            <a:endParaRPr lang="ru-RU" sz="3600" dirty="0"/>
          </a:p>
        </p:txBody>
      </p:sp>
      <p:sp>
        <p:nvSpPr>
          <p:cNvPr id="24" name="Объект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48" y="3428995"/>
            <a:ext cx="4724402" cy="2305055"/>
          </a:xfrm>
        </p:spPr>
        <p:txBody>
          <a:bodyPr rtlCol="0" anchor="t">
            <a:normAutofit/>
          </a:bodyPr>
          <a:lstStyle/>
          <a:p>
            <a:pPr marL="36900" lvl="0" indent="0" rtl="0">
              <a:buNone/>
            </a:pPr>
            <a:r>
              <a:rPr lang="ru-RU" sz="1600" dirty="0"/>
              <a:t>Количество торговых дней для всех компаний, входящих в состав индекса</a:t>
            </a:r>
          </a:p>
          <a:p>
            <a:pPr marL="36900" lvl="0" indent="0" rtl="0">
              <a:buNone/>
            </a:pPr>
            <a:r>
              <a:rPr lang="ru-RU" sz="1600" dirty="0"/>
              <a:t>Исходя из отсутствия торговых дней удаляем компании </a:t>
            </a:r>
            <a:r>
              <a:rPr lang="en-US" sz="1600" dirty="0"/>
              <a:t>RENI, TCSGDR</a:t>
            </a:r>
            <a:endParaRPr lang="ru-RU" sz="1600" dirty="0"/>
          </a:p>
          <a:p>
            <a:pPr algn="ctr" rtl="0"/>
            <a:endParaRPr lang="ru-RU" sz="1400" dirty="0"/>
          </a:p>
        </p:txBody>
      </p:sp>
      <p:pic>
        <p:nvPicPr>
          <p:cNvPr id="8" name="Рисунок 7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D3612E0C-FE58-8343-6BEC-CD0BB390F8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2154555"/>
            <a:ext cx="6407340" cy="294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95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Прямоугольник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0"/>
            <a:ext cx="6419850" cy="6857990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19850" y="1"/>
            <a:ext cx="577215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873" y="230242"/>
            <a:ext cx="5772151" cy="1180001"/>
          </a:xfrm>
        </p:spPr>
        <p:txBody>
          <a:bodyPr rtlCol="0" anchor="b">
            <a:noAutofit/>
          </a:bodyPr>
          <a:lstStyle/>
          <a:p>
            <a:pPr algn="l"/>
            <a:r>
              <a:rPr lang="ru-RU" sz="3600" dirty="0"/>
              <a:t>Предварительная аналитика</a:t>
            </a:r>
            <a:r>
              <a:rPr lang="en-US" sz="3600" dirty="0"/>
              <a:t>:</a:t>
            </a:r>
            <a:endParaRPr lang="ru-RU" sz="3600" dirty="0"/>
          </a:p>
        </p:txBody>
      </p:sp>
      <p:sp>
        <p:nvSpPr>
          <p:cNvPr id="24" name="Объект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2122" y="1673679"/>
            <a:ext cx="4724402" cy="4691465"/>
          </a:xfrm>
        </p:spPr>
        <p:txBody>
          <a:bodyPr rtlCol="0" anchor="t">
            <a:normAutofit/>
          </a:bodyPr>
          <a:lstStyle/>
          <a:p>
            <a:pPr marL="36900" lvl="0" indent="0" rtl="0">
              <a:buNone/>
            </a:pPr>
            <a:r>
              <a:rPr lang="ru-RU" sz="1600" dirty="0"/>
              <a:t>Таблица 4</a:t>
            </a:r>
          </a:p>
          <a:p>
            <a:pPr marL="36900" lvl="0" indent="0" rtl="0">
              <a:buNone/>
            </a:pPr>
            <a:r>
              <a:rPr lang="ru-RU" sz="1600" dirty="0"/>
              <a:t>Максимальный относительный рост цен вверх</a:t>
            </a:r>
            <a:endParaRPr lang="en-US" sz="1600" dirty="0"/>
          </a:p>
          <a:p>
            <a:pPr marL="36900" lvl="0" indent="0" rtl="0">
              <a:buNone/>
            </a:pPr>
            <a:r>
              <a:rPr lang="ru-RU" sz="1600" dirty="0"/>
              <a:t>Наибольшее значение – </a:t>
            </a:r>
            <a:r>
              <a:rPr lang="en-US" sz="1600" dirty="0"/>
              <a:t>QIWIDR, 2019 (</a:t>
            </a:r>
            <a:r>
              <a:rPr lang="ru-RU" sz="1600" dirty="0"/>
              <a:t>24,2 </a:t>
            </a:r>
            <a:r>
              <a:rPr lang="en-US" sz="1600" dirty="0"/>
              <a:t>%</a:t>
            </a:r>
            <a:r>
              <a:rPr lang="ru-RU" sz="1600" dirty="0"/>
              <a:t>)</a:t>
            </a:r>
          </a:p>
          <a:p>
            <a:pPr marL="36900" lvl="0" indent="0" rtl="0">
              <a:buNone/>
            </a:pPr>
            <a:endParaRPr lang="ru-RU" sz="1600" dirty="0"/>
          </a:p>
          <a:p>
            <a:pPr marL="36900" lvl="0" indent="0" rtl="0">
              <a:buNone/>
            </a:pPr>
            <a:endParaRPr lang="ru-RU" sz="1600" dirty="0"/>
          </a:p>
          <a:p>
            <a:pPr marL="36900" lvl="0" indent="0" rtl="0">
              <a:buNone/>
            </a:pPr>
            <a:r>
              <a:rPr lang="ru-RU" sz="1600" dirty="0"/>
              <a:t>Красным обозначены критические выбросы цен вверх и вниз (в долях от 1)</a:t>
            </a:r>
          </a:p>
          <a:p>
            <a:pPr marL="36900" lvl="0" indent="0" rtl="0">
              <a:buNone/>
            </a:pPr>
            <a:endParaRPr lang="ru-RU" sz="1600" dirty="0"/>
          </a:p>
          <a:p>
            <a:pPr marL="36900" lvl="0" indent="0" rtl="0">
              <a:buNone/>
            </a:pPr>
            <a:endParaRPr lang="en-US" sz="1600" dirty="0"/>
          </a:p>
          <a:p>
            <a:pPr marL="36900" lvl="0" indent="0" rtl="0">
              <a:buNone/>
            </a:pPr>
            <a:r>
              <a:rPr lang="ru-RU" sz="1600" dirty="0"/>
              <a:t>Таблица 5</a:t>
            </a:r>
          </a:p>
          <a:p>
            <a:pPr marL="36900" lvl="0" indent="0" rtl="0">
              <a:buNone/>
            </a:pPr>
            <a:r>
              <a:rPr lang="ru-RU" sz="1600" dirty="0"/>
              <a:t>Максимальный относительный рост цен вниз</a:t>
            </a:r>
          </a:p>
          <a:p>
            <a:pPr marL="36900" indent="0">
              <a:buNone/>
            </a:pPr>
            <a:r>
              <a:rPr lang="ru-RU" sz="1600" dirty="0"/>
              <a:t>Наибольшее значение – </a:t>
            </a:r>
            <a:r>
              <a:rPr lang="en-US" sz="1600" dirty="0"/>
              <a:t>SFIN, 2018 (-</a:t>
            </a:r>
            <a:r>
              <a:rPr lang="ru-RU" sz="1600" dirty="0"/>
              <a:t>2</a:t>
            </a:r>
            <a:r>
              <a:rPr lang="en-US" sz="1600" dirty="0"/>
              <a:t>6</a:t>
            </a:r>
            <a:r>
              <a:rPr lang="ru-RU" sz="1600" dirty="0"/>
              <a:t>,</a:t>
            </a:r>
            <a:r>
              <a:rPr lang="en-US" sz="1600" dirty="0"/>
              <a:t>1</a:t>
            </a:r>
            <a:r>
              <a:rPr lang="ru-RU" sz="1600" dirty="0"/>
              <a:t> </a:t>
            </a:r>
            <a:r>
              <a:rPr lang="en-US" sz="1600" dirty="0"/>
              <a:t>%</a:t>
            </a:r>
            <a:r>
              <a:rPr lang="ru-RU" sz="1600" dirty="0"/>
              <a:t>)</a:t>
            </a:r>
          </a:p>
          <a:p>
            <a:pPr marL="36900" lvl="0" indent="0" rtl="0">
              <a:buNone/>
            </a:pPr>
            <a:endParaRPr lang="en-US" sz="1600" dirty="0"/>
          </a:p>
        </p:txBody>
      </p:sp>
      <p:pic>
        <p:nvPicPr>
          <p:cNvPr id="9" name="Рисунок 8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FF9FF55E-5110-531A-CC8F-3C64A60739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2593" y="1673679"/>
            <a:ext cx="5594985" cy="2057400"/>
          </a:xfrm>
          <a:prstGeom prst="rect">
            <a:avLst/>
          </a:prstGeom>
        </p:spPr>
      </p:pic>
      <p:pic>
        <p:nvPicPr>
          <p:cNvPr id="10" name="Рисунок 9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87705EA3-C81A-154D-DD95-D4EF2000D3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2272" y="4223924"/>
            <a:ext cx="5615305" cy="214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396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8C9991-BE95-D990-E5F7-49F1C326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121" y="187196"/>
            <a:ext cx="6648754" cy="1257300"/>
          </a:xfrm>
        </p:spPr>
        <p:txBody>
          <a:bodyPr>
            <a:normAutofit fontScale="90000"/>
          </a:bodyPr>
          <a:lstStyle/>
          <a:p>
            <a:r>
              <a:rPr lang="ru-RU" dirty="0"/>
              <a:t>Предварительная аналитика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6F45D8-B59C-A6C6-C931-5D9783BC7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122" y="1330583"/>
            <a:ext cx="10725755" cy="5060692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ru-RU" sz="2800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Проверим акции, которые имеют наибольшие выбросы по изменению цены, подходят ли они для дальнейшего анализа.</a:t>
            </a:r>
          </a:p>
          <a:p>
            <a:pPr marL="36900" indent="0">
              <a:buNone/>
            </a:pPr>
            <a:endParaRPr lang="ru-RU" sz="2000" baseline="-250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ru-RU" sz="2000" baseline="-250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7CCD5C-3030-0631-A200-C87DF304DEE4}"/>
              </a:ext>
            </a:extLst>
          </p:cNvPr>
          <p:cNvSpPr txBox="1"/>
          <p:nvPr/>
        </p:nvSpPr>
        <p:spPr>
          <a:xfrm>
            <a:off x="8401358" y="2217867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QIWIDR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914A8A-92D6-7C16-697D-4960A190BDF2}"/>
              </a:ext>
            </a:extLst>
          </p:cNvPr>
          <p:cNvSpPr txBox="1"/>
          <p:nvPr/>
        </p:nvSpPr>
        <p:spPr>
          <a:xfrm>
            <a:off x="3123474" y="2217867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SFIN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ECCE188-5B33-CD41-5C06-9C87675F7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861" y="2762539"/>
            <a:ext cx="4656700" cy="294957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E0AD6B1-C160-ED71-2B97-3A6F9323D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441" y="2762539"/>
            <a:ext cx="4732020" cy="29495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2467623-F108-EDFB-A580-87F69803CF1B}"/>
              </a:ext>
            </a:extLst>
          </p:cNvPr>
          <p:cNvSpPr txBox="1"/>
          <p:nvPr/>
        </p:nvSpPr>
        <p:spPr>
          <a:xfrm>
            <a:off x="1288572" y="5995998"/>
            <a:ext cx="4013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Максимальное изменение цены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C246BF-742E-01B5-EE53-1238395A004A}"/>
              </a:ext>
            </a:extLst>
          </p:cNvPr>
          <p:cNvSpPr txBox="1"/>
          <p:nvPr/>
        </p:nvSpPr>
        <p:spPr>
          <a:xfrm>
            <a:off x="6819618" y="5995998"/>
            <a:ext cx="4083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Максимальное изменение цены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-26,1%</a:t>
            </a:r>
          </a:p>
        </p:txBody>
      </p:sp>
    </p:spTree>
    <p:extLst>
      <p:ext uri="{BB962C8B-B14F-4D97-AF65-F5344CB8AC3E}">
        <p14:creationId xmlns:p14="http://schemas.microsoft.com/office/powerpoint/2010/main" val="41624618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6071_TF55705232.potx" id="{C98A10B3-D14C-4FE8-A340-4D708DD4B997}" vid="{AFA89DFD-EE24-4CEA-9681-B0785EAC41E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10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1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3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4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5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6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7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8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9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{C047208B-612B-42D1-8F31-82AF35C18128}tf55705232_win32</Template>
  <TotalTime>820</TotalTime>
  <Words>723</Words>
  <Application>Microsoft Office PowerPoint</Application>
  <PresentationFormat>Широкоэкранный</PresentationFormat>
  <Paragraphs>100</Paragraphs>
  <Slides>16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Arial</vt:lpstr>
      <vt:lpstr>Calibri</vt:lpstr>
      <vt:lpstr>Cambria Math</vt:lpstr>
      <vt:lpstr>Goudy Old Style</vt:lpstr>
      <vt:lpstr>Times New Roman</vt:lpstr>
      <vt:lpstr>Wingdings 2</vt:lpstr>
      <vt:lpstr>СланецVTI</vt:lpstr>
      <vt:lpstr>Презентация PowerPoint</vt:lpstr>
      <vt:lpstr>Цель работы:</vt:lpstr>
      <vt:lpstr>P-значения</vt:lpstr>
      <vt:lpstr>Выбор гипотез. Критерий Фишера</vt:lpstr>
      <vt:lpstr>Использованные данные:</vt:lpstr>
      <vt:lpstr>Предварительная аналитика:</vt:lpstr>
      <vt:lpstr>Предварительная аналитика:</vt:lpstr>
      <vt:lpstr>Предварительная аналитика:</vt:lpstr>
      <vt:lpstr>Предварительная аналитика:</vt:lpstr>
      <vt:lpstr>Итог предварительного анализа</vt:lpstr>
      <vt:lpstr>Анализ модельных данных:</vt:lpstr>
      <vt:lpstr>Анализ реальных данных. P-значения</vt:lpstr>
      <vt:lpstr>Анализ реальных данных. Дисперсии доходностей</vt:lpstr>
      <vt:lpstr>Анализ реальных данных. Дисперсии лог. доходностей</vt:lpstr>
      <vt:lpstr>Анализ реальных данных. Критерий Фишера</vt:lpstr>
      <vt:lpstr>Выводы о проверке гипотезы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Есаков Вячеслав Александрович</dc:creator>
  <cp:lastModifiedBy>Есаков Вячеслав Александрович</cp:lastModifiedBy>
  <cp:revision>6</cp:revision>
  <dcterms:created xsi:type="dcterms:W3CDTF">2022-05-20T08:24:27Z</dcterms:created>
  <dcterms:modified xsi:type="dcterms:W3CDTF">2022-05-20T22:04:43Z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