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33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8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9084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 err="1"/>
              <a:t>Diseño</a:t>
            </a:r>
            <a:r>
              <a:rPr dirty="0"/>
              <a:t> de </a:t>
            </a:r>
            <a:r>
              <a:rPr lang="es-MX" dirty="0"/>
              <a:t>Modelos de datos </a:t>
            </a:r>
            <a:r>
              <a:rPr dirty="0" err="1"/>
              <a:t>Procesamiento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lang="es-MX" dirty="0"/>
              <a:t>de API </a:t>
            </a:r>
            <a:r>
              <a:rPr lang="es-MX" dirty="0" err="1"/>
              <a:t>Spaceflight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2869"/>
            <a:ext cx="6400800" cy="1470025"/>
          </a:xfrm>
        </p:spPr>
        <p:txBody>
          <a:bodyPr>
            <a:normAutofit/>
          </a:bodyPr>
          <a:lstStyle/>
          <a:p>
            <a:r>
              <a:rPr lang="es-MX" dirty="0"/>
              <a:t>Esteban Salamanca </a:t>
            </a:r>
            <a:endParaRPr dirty="0"/>
          </a:p>
          <a:p>
            <a:r>
              <a:rPr lang="es-MX" dirty="0"/>
              <a:t>2025-02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3AA3D-4831-430B-B238-A17AF41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ANALISIS OBTENIDOS</a:t>
            </a:r>
            <a:endParaRPr lang="es-CO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620994-C897-4C11-80C1-C9AF78AAD4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365917"/>
            <a:ext cx="7772400" cy="3561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3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Introducción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MX" dirty="0"/>
              <a:t>Este desarrollo tiene como objetivo la implementación de un </a:t>
            </a:r>
            <a:r>
              <a:rPr lang="es-CO" dirty="0"/>
              <a:t>sistema de análisis de </a:t>
            </a:r>
            <a:r>
              <a:rPr lang="es-MX" dirty="0"/>
              <a:t>tendencias en la industria espacial, para lo cual se genero una orquestación de datos desde la API </a:t>
            </a:r>
            <a:r>
              <a:rPr lang="es-MX" dirty="0" err="1"/>
              <a:t>Spaceflight</a:t>
            </a:r>
            <a:r>
              <a:rPr lang="es-MX" dirty="0"/>
              <a:t> News hasta Amazon </a:t>
            </a:r>
            <a:r>
              <a:rPr lang="es-MX" dirty="0" err="1"/>
              <a:t>Redshift</a:t>
            </a:r>
            <a:r>
              <a:rPr lang="es-MX" dirty="0"/>
              <a:t> </a:t>
            </a:r>
            <a:r>
              <a:rPr lang="es-MX" dirty="0" err="1"/>
              <a:t>Serverless</a:t>
            </a:r>
            <a:r>
              <a:rPr lang="es-MX" dirty="0"/>
              <a:t> utilizando </a:t>
            </a:r>
            <a:r>
              <a:rPr lang="es-MX" dirty="0" err="1"/>
              <a:t>Airflow</a:t>
            </a:r>
            <a:r>
              <a:rPr lang="es-MX" dirty="0"/>
              <a:t>, AWS </a:t>
            </a:r>
            <a:r>
              <a:rPr lang="es-MX" dirty="0" err="1"/>
              <a:t>Glue</a:t>
            </a:r>
            <a:r>
              <a:rPr lang="es-MX" dirty="0"/>
              <a:t> y </a:t>
            </a:r>
            <a:r>
              <a:rPr lang="es-MX" dirty="0" err="1"/>
              <a:t>bucket</a:t>
            </a:r>
            <a:r>
              <a:rPr lang="es-MX" dirty="0"/>
              <a:t> de s3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27E6-DC40-4F39-B71D-CB75665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9269"/>
            <a:ext cx="7772400" cy="1036141"/>
          </a:xfrm>
        </p:spPr>
        <p:txBody>
          <a:bodyPr/>
          <a:lstStyle/>
          <a:p>
            <a:br>
              <a:rPr lang="es-CO" sz="1800" b="0" i="0" u="none" strike="noStrike" baseline="0" dirty="0">
                <a:solidFill>
                  <a:srgbClr val="000000"/>
                </a:solidFill>
                <a:latin typeface="Aptos"/>
              </a:rPr>
            </a:br>
            <a:r>
              <a:rPr lang="es-CO" sz="1800" b="0" i="0" u="none" strike="noStrike" baseline="0" dirty="0">
                <a:solidFill>
                  <a:srgbClr val="000000"/>
                </a:solidFill>
                <a:latin typeface="Aptos"/>
              </a:rPr>
              <a:t> </a:t>
            </a:r>
            <a:r>
              <a:rPr lang="es-CO" dirty="0"/>
              <a:t>Diseño de Arquitectura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9E62B22-D5CE-4719-893B-7655634FED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649505"/>
            <a:ext cx="8086165" cy="3872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57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 Trabajo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Extracción</a:t>
            </a:r>
            <a:r>
              <a:rPr dirty="0"/>
              <a:t> </a:t>
            </a:r>
            <a:r>
              <a:rPr dirty="0" err="1"/>
              <a:t>desde</a:t>
            </a:r>
            <a:r>
              <a:rPr dirty="0"/>
              <a:t> API</a:t>
            </a:r>
          </a:p>
          <a:p>
            <a:r>
              <a:rPr dirty="0"/>
              <a:t>2. </a:t>
            </a:r>
            <a:r>
              <a:rPr dirty="0" err="1"/>
              <a:t>Almacenamiento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S3 (Raw Zone)</a:t>
            </a:r>
          </a:p>
          <a:p>
            <a:r>
              <a:rPr dirty="0"/>
              <a:t>3. </a:t>
            </a:r>
            <a:r>
              <a:rPr dirty="0" err="1"/>
              <a:t>Transformación</a:t>
            </a:r>
            <a:r>
              <a:rPr dirty="0"/>
              <a:t> con AWS Glue (Curated Zone)</a:t>
            </a:r>
          </a:p>
          <a:p>
            <a:r>
              <a:rPr dirty="0"/>
              <a:t>4. Carga </a:t>
            </a:r>
            <a:r>
              <a:rPr dirty="0" err="1"/>
              <a:t>en</a:t>
            </a:r>
            <a:r>
              <a:rPr dirty="0"/>
              <a:t> Redshift Serverless</a:t>
            </a:r>
          </a:p>
          <a:p>
            <a:r>
              <a:rPr dirty="0"/>
              <a:t>5. </a:t>
            </a:r>
            <a:r>
              <a:rPr lang="es-MX" dirty="0" err="1"/>
              <a:t>Orquestacion</a:t>
            </a:r>
            <a:r>
              <a:rPr lang="es-MX" dirty="0"/>
              <a:t> DAG con </a:t>
            </a:r>
            <a:r>
              <a:rPr lang="es-MX" dirty="0" err="1"/>
              <a:t>Airflow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17" y="358914"/>
            <a:ext cx="7772400" cy="1067911"/>
          </a:xfrm>
        </p:spPr>
        <p:txBody>
          <a:bodyPr/>
          <a:lstStyle/>
          <a:p>
            <a:r>
              <a:rPr dirty="0" err="1"/>
              <a:t>Estimación</a:t>
            </a:r>
            <a:r>
              <a:rPr dirty="0"/>
              <a:t> de </a:t>
            </a:r>
            <a:r>
              <a:rPr dirty="0" err="1"/>
              <a:t>Volumen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19568479-D578-45AA-8A50-5686E5BAF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760828"/>
              </p:ext>
            </p:extLst>
          </p:nvPr>
        </p:nvGraphicFramePr>
        <p:xfrm>
          <a:off x="2356709" y="1453497"/>
          <a:ext cx="6097008" cy="14424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523820">
                  <a:extLst>
                    <a:ext uri="{9D8B030D-6E8A-4147-A177-3AD203B41FA5}">
                      <a16:colId xmlns:a16="http://schemas.microsoft.com/office/drawing/2014/main" val="223382657"/>
                    </a:ext>
                  </a:extLst>
                </a:gridCol>
                <a:gridCol w="1523820">
                  <a:extLst>
                    <a:ext uri="{9D8B030D-6E8A-4147-A177-3AD203B41FA5}">
                      <a16:colId xmlns:a16="http://schemas.microsoft.com/office/drawing/2014/main" val="2991862406"/>
                    </a:ext>
                  </a:extLst>
                </a:gridCol>
                <a:gridCol w="1524684">
                  <a:extLst>
                    <a:ext uri="{9D8B030D-6E8A-4147-A177-3AD203B41FA5}">
                      <a16:colId xmlns:a16="http://schemas.microsoft.com/office/drawing/2014/main" val="1226460068"/>
                    </a:ext>
                  </a:extLst>
                </a:gridCol>
                <a:gridCol w="1524684">
                  <a:extLst>
                    <a:ext uri="{9D8B030D-6E8A-4147-A177-3AD203B41FA5}">
                      <a16:colId xmlns:a16="http://schemas.microsoft.com/office/drawing/2014/main" val="916918799"/>
                    </a:ext>
                  </a:extLst>
                </a:gridCol>
              </a:tblGrid>
              <a:tr h="288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effectLst/>
                        </a:rPr>
                        <a:t>Fuente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Registros/Día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Tamaño / Día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Tamaño / Año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432188"/>
                  </a:ext>
                </a:extLst>
              </a:tr>
              <a:tr h="288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Articulos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~20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~20 kb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~7.2 Mb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8147"/>
                  </a:ext>
                </a:extLst>
              </a:tr>
              <a:tr h="288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Blogs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~2 kb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~0.72 Mb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61276"/>
                  </a:ext>
                </a:extLst>
              </a:tr>
              <a:tr h="288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Reports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~1 kb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~0.36 kb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964791"/>
                  </a:ext>
                </a:extLst>
              </a:tr>
              <a:tr h="288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b="1" dirty="0">
                          <a:effectLst/>
                        </a:rPr>
                        <a:t>Total</a:t>
                      </a: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b="1">
                          <a:effectLst/>
                        </a:rPr>
                        <a:t>~23</a:t>
                      </a:r>
                      <a:endParaRPr lang="es-CO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b="1">
                          <a:effectLst/>
                        </a:rPr>
                        <a:t>~23  kb</a:t>
                      </a:r>
                      <a:endParaRPr lang="es-CO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b="1" dirty="0">
                          <a:effectLst/>
                        </a:rPr>
                        <a:t>~8.28 Mb</a:t>
                      </a: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246482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512B23C-BE16-4FA7-880D-1818BC307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57696"/>
              </p:ext>
            </p:extLst>
          </p:nvPr>
        </p:nvGraphicFramePr>
        <p:xfrm>
          <a:off x="2356709" y="3323349"/>
          <a:ext cx="6097008" cy="129898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523821">
                  <a:extLst>
                    <a:ext uri="{9D8B030D-6E8A-4147-A177-3AD203B41FA5}">
                      <a16:colId xmlns:a16="http://schemas.microsoft.com/office/drawing/2014/main" val="3153309023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119050602"/>
                    </a:ext>
                  </a:extLst>
                </a:gridCol>
                <a:gridCol w="1524683">
                  <a:extLst>
                    <a:ext uri="{9D8B030D-6E8A-4147-A177-3AD203B41FA5}">
                      <a16:colId xmlns:a16="http://schemas.microsoft.com/office/drawing/2014/main" val="281495696"/>
                    </a:ext>
                  </a:extLst>
                </a:gridCol>
                <a:gridCol w="1524683">
                  <a:extLst>
                    <a:ext uri="{9D8B030D-6E8A-4147-A177-3AD203B41FA5}">
                      <a16:colId xmlns:a16="http://schemas.microsoft.com/office/drawing/2014/main" val="1251002461"/>
                    </a:ext>
                  </a:extLst>
                </a:gridCol>
              </a:tblGrid>
              <a:tr h="259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effectLst/>
                        </a:rPr>
                        <a:t>Fuente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Registros/Día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Tamaño / Día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Tamaño / Año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863599"/>
                  </a:ext>
                </a:extLst>
              </a:tr>
              <a:tr h="259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dim_topic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~30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~2 kb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~0.72 Mb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450738"/>
                  </a:ext>
                </a:extLst>
              </a:tr>
              <a:tr h="259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Dim_source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~23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~2 kb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~0.72 Mb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040255"/>
                  </a:ext>
                </a:extLst>
              </a:tr>
              <a:tr h="259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Fact_article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~23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~2 kb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effectLst/>
                        </a:rPr>
                        <a:t>~0.72 kb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507614"/>
                  </a:ext>
                </a:extLst>
              </a:tr>
              <a:tr h="259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b="1">
                          <a:effectLst/>
                        </a:rPr>
                        <a:t>Total</a:t>
                      </a:r>
                      <a:endParaRPr lang="es-CO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b="1">
                          <a:effectLst/>
                        </a:rPr>
                        <a:t>~23</a:t>
                      </a:r>
                      <a:endParaRPr lang="es-CO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b="1">
                          <a:effectLst/>
                        </a:rPr>
                        <a:t>~6  kb</a:t>
                      </a:r>
                      <a:endParaRPr lang="es-CO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b="1" dirty="0">
                          <a:effectLst/>
                        </a:rPr>
                        <a:t>~2.16 Mb</a:t>
                      </a: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90151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96F89B83-B6C1-4C0A-9C4D-F9BA7EF4FB59}"/>
              </a:ext>
            </a:extLst>
          </p:cNvPr>
          <p:cNvSpPr txBox="1"/>
          <p:nvPr/>
        </p:nvSpPr>
        <p:spPr>
          <a:xfrm>
            <a:off x="554803" y="1640541"/>
            <a:ext cx="147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ZONA RAW</a:t>
            </a:r>
            <a:endParaRPr lang="es-CO" sz="24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F73214-394B-4EF7-8B0C-1F2B66ED8930}"/>
              </a:ext>
            </a:extLst>
          </p:cNvPr>
          <p:cNvSpPr txBox="1"/>
          <p:nvPr/>
        </p:nvSpPr>
        <p:spPr>
          <a:xfrm>
            <a:off x="554803" y="3442994"/>
            <a:ext cx="160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ZONA CURADA</a:t>
            </a:r>
            <a:endParaRPr lang="es-CO" sz="2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0BEF48D-F800-435E-834D-B1FF8FA13932}"/>
              </a:ext>
            </a:extLst>
          </p:cNvPr>
          <p:cNvSpPr txBox="1"/>
          <p:nvPr/>
        </p:nvSpPr>
        <p:spPr>
          <a:xfrm>
            <a:off x="690283" y="4921294"/>
            <a:ext cx="7763434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O" sz="18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calcula un crecimiento del 20% anual en el volumen de datos debido al aumento de publicaciones y eventos, se estimaría 10 Mb por año, para la zona Raw y de 3 Mb por año para la zona Curada</a:t>
            </a:r>
            <a:endParaRPr lang="es-CO" sz="180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 de Almacenamiento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2820"/>
            <a:ext cx="7772400" cy="4050792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Zona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Raw: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Almacenamiento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formato CSV con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entructura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de datos estipulada y con nombre “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name_yyyyymmdd.cas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Ejemplo: articles_20250204</a:t>
            </a: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Zona C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ura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Almacenamiento de datos procesados, se almacena los insumos de las tablas del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datawarehouse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en formato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Parquet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y particionado por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Ejemplo: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load_date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=YYYYMMDD/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name.parquet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</a:t>
            </a:r>
            <a:r>
              <a:rPr lang="es-MX" dirty="0" err="1"/>
              <a:t>Datawarehouse</a:t>
            </a:r>
            <a:endParaRPr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B423E1-AB55-4006-A027-384434F90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47" y="1925823"/>
            <a:ext cx="8229600" cy="285274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Orquestación </a:t>
            </a:r>
            <a:r>
              <a:rPr lang="es-MX" dirty="0" err="1"/>
              <a:t>Airflow</a:t>
            </a:r>
            <a:endParaRPr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15D469-54FC-41D1-A234-B2B27F41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38" y="1600200"/>
            <a:ext cx="7137074" cy="405652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3AA3D-4831-430B-B238-A17AF41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ANALISIS OBTENIDOS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72A62-B8A7-4BEA-A6A3-A06308A81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13" y="2294886"/>
            <a:ext cx="7223774" cy="37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0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88</TotalTime>
  <Words>334</Words>
  <Application>Microsoft Office PowerPoint</Application>
  <PresentationFormat>Presentación en pantalla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Rockwell</vt:lpstr>
      <vt:lpstr>Rockwell Condensed</vt:lpstr>
      <vt:lpstr>Segoe UI</vt:lpstr>
      <vt:lpstr>Wingdings</vt:lpstr>
      <vt:lpstr>Letras en madera</vt:lpstr>
      <vt:lpstr>Diseño de Modelos de datos Procesamiento de Datos de API Spaceflight</vt:lpstr>
      <vt:lpstr>Introducción</vt:lpstr>
      <vt:lpstr>  Diseño de Arquitectura </vt:lpstr>
      <vt:lpstr>Flujo de Trabajo</vt:lpstr>
      <vt:lpstr>Estimación de Volumen de Datos</vt:lpstr>
      <vt:lpstr>Estrategia de Almacenamiento</vt:lpstr>
      <vt:lpstr>Estructura Datawarehouse</vt:lpstr>
      <vt:lpstr>Orquestación Airflow</vt:lpstr>
      <vt:lpstr>ANALISIS OBTENIDOS</vt:lpstr>
      <vt:lpstr>ANALISIS OBTENIDOS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Modelos de datos Procesamiento de Datos de API Spaceflight</dc:title>
  <dc:subject/>
  <dc:creator>Esteban Salamanca</dc:creator>
  <cp:keywords/>
  <dc:description>generated using python-pptx</dc:description>
  <cp:lastModifiedBy>ESTEBAN SALAMANCA VASQUEZ</cp:lastModifiedBy>
  <cp:revision>2</cp:revision>
  <dcterms:created xsi:type="dcterms:W3CDTF">2013-01-27T09:14:16Z</dcterms:created>
  <dcterms:modified xsi:type="dcterms:W3CDTF">2025-02-05T16:27:08Z</dcterms:modified>
  <cp:category/>
</cp:coreProperties>
</file>