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Bodoni Moda"/>
      <p:regular r:id="rId26"/>
      <p:bold r:id="rId27"/>
      <p:italic r:id="rId28"/>
      <p:boldItalic r:id="rId29"/>
    </p:embeddedFont>
    <p:embeddedFont>
      <p:font typeface="Bodoni Moda Black"/>
      <p:bold r:id="rId30"/>
      <p:boldItalic r:id="rId31"/>
    </p:embeddedFont>
    <p:embeddedFont>
      <p:font typeface="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odoniModa-regular.fntdata"/><Relationship Id="rId25" Type="http://schemas.openxmlformats.org/officeDocument/2006/relationships/slide" Target="slides/slide21.xml"/><Relationship Id="rId28" Type="http://schemas.openxmlformats.org/officeDocument/2006/relationships/font" Target="fonts/BodoniModa-italic.fntdata"/><Relationship Id="rId27" Type="http://schemas.openxmlformats.org/officeDocument/2006/relationships/font" Target="fonts/BodoniMod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odoniMod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odoniModaBlack-boldItalic.fntdata"/><Relationship Id="rId30" Type="http://schemas.openxmlformats.org/officeDocument/2006/relationships/font" Target="fonts/BodoniModaBlack-bold.fntdata"/><Relationship Id="rId11" Type="http://schemas.openxmlformats.org/officeDocument/2006/relationships/slide" Target="slides/slide7.xml"/><Relationship Id="rId33" Type="http://schemas.openxmlformats.org/officeDocument/2006/relationships/font" Target="fonts/Chivo-bold.fntdata"/><Relationship Id="rId10" Type="http://schemas.openxmlformats.org/officeDocument/2006/relationships/slide" Target="slides/slide6.xml"/><Relationship Id="rId32" Type="http://schemas.openxmlformats.org/officeDocument/2006/relationships/font" Target="fonts/Chivo-regular.fntdata"/><Relationship Id="rId13" Type="http://schemas.openxmlformats.org/officeDocument/2006/relationships/slide" Target="slides/slide9.xml"/><Relationship Id="rId35" Type="http://schemas.openxmlformats.org/officeDocument/2006/relationships/font" Target="fonts/Chivo-boldItalic.fntdata"/><Relationship Id="rId12" Type="http://schemas.openxmlformats.org/officeDocument/2006/relationships/slide" Target="slides/slide8.xml"/><Relationship Id="rId34" Type="http://schemas.openxmlformats.org/officeDocument/2006/relationships/font" Target="fonts/Chiv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dd3d672d4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dd3d672d4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dd3d672d4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dd3d672d4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02c92032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02c92032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dd3d672d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dd3d672d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dd3d672d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dd3d672d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02c92032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02c92032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dd3d672d4d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dd3d672d4d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updated rmd on your computer and have the tab with the interactive map in the background so that you could show the class the interactivity during the presentation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7134b6c0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7134b6c0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updated rmd on your computer and have the tab with the interactive map in the background so that you could show the class the interactivity during the presentation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dd3d672d4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dd3d672d4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dd3d672d4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dd3d672d4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80b020188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80b020188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dd3d672d4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dd3d672d4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dd3d672d4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dd3d672d4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02c9203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02c9203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7134b6c0a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7134b6c0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7134b6c0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7134b6c0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7134b6c0a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7134b6c0a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dd3d672d4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dd3d672d4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7134b6c0a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7134b6c0a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96950" y="1508475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75" y="3159225"/>
            <a:ext cx="4528800" cy="4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8252481" y="539495"/>
            <a:ext cx="621873" cy="143698"/>
            <a:chOff x="6866421" y="671425"/>
            <a:chExt cx="1012822" cy="234036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" name="Google Shape;36;p2"/>
          <p:cNvGrpSpPr/>
          <p:nvPr/>
        </p:nvGrpSpPr>
        <p:grpSpPr>
          <a:xfrm>
            <a:off x="-57014" y="3126649"/>
            <a:ext cx="2021254" cy="1880498"/>
            <a:chOff x="-1066733" y="121433"/>
            <a:chExt cx="2166403" cy="2015539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-455530" y="351567"/>
              <a:ext cx="1555200" cy="1555200"/>
              <a:chOff x="-455530" y="351567"/>
              <a:chExt cx="1555200" cy="1555200"/>
            </a:xfrm>
          </p:grpSpPr>
          <p:sp>
            <p:nvSpPr>
              <p:cNvPr id="38" name="Google Shape;38;p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 rot="9515536">
              <a:off x="-836558" y="351608"/>
              <a:ext cx="1555189" cy="1555189"/>
              <a:chOff x="-455530" y="351567"/>
              <a:chExt cx="1555200" cy="1555200"/>
            </a:xfrm>
          </p:grpSpPr>
          <p:sp>
            <p:nvSpPr>
              <p:cNvPr id="41" name="Google Shape;41;p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hasCustomPrompt="1" type="title"/>
          </p:nvPr>
        </p:nvSpPr>
        <p:spPr>
          <a:xfrm>
            <a:off x="1834025" y="1862500"/>
            <a:ext cx="5475900" cy="9204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2" name="Google Shape;202;p11"/>
          <p:cNvSpPr txBox="1"/>
          <p:nvPr>
            <p:ph idx="1" type="subTitle"/>
          </p:nvPr>
        </p:nvSpPr>
        <p:spPr>
          <a:xfrm>
            <a:off x="1834075" y="2853200"/>
            <a:ext cx="54759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3" name="Google Shape;203;p11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04" name="Google Shape;204;p11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11"/>
          <p:cNvGrpSpPr/>
          <p:nvPr/>
        </p:nvGrpSpPr>
        <p:grpSpPr>
          <a:xfrm>
            <a:off x="6979322" y="366786"/>
            <a:ext cx="2031931" cy="1736536"/>
            <a:chOff x="6979322" y="366786"/>
            <a:chExt cx="2031931" cy="1736536"/>
          </a:xfrm>
        </p:grpSpPr>
        <p:grpSp>
          <p:nvGrpSpPr>
            <p:cNvPr id="207" name="Google Shape;207;p11"/>
            <p:cNvGrpSpPr/>
            <p:nvPr/>
          </p:nvGrpSpPr>
          <p:grpSpPr>
            <a:xfrm rot="-418908">
              <a:off x="7477578" y="509606"/>
              <a:ext cx="1450874" cy="1450874"/>
              <a:chOff x="-455530" y="351567"/>
              <a:chExt cx="1555200" cy="1555200"/>
            </a:xfrm>
          </p:grpSpPr>
          <p:sp>
            <p:nvSpPr>
              <p:cNvPr id="208" name="Google Shape;208;p1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 rot="-10032087">
              <a:off x="7122025" y="509490"/>
              <a:ext cx="1451130" cy="1451130"/>
              <a:chOff x="-455530" y="351567"/>
              <a:chExt cx="1555200" cy="1555200"/>
            </a:xfrm>
          </p:grpSpPr>
          <p:sp>
            <p:nvSpPr>
              <p:cNvPr id="211" name="Google Shape;211;p1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" name="Google Shape;213;p11"/>
          <p:cNvGrpSpPr/>
          <p:nvPr/>
        </p:nvGrpSpPr>
        <p:grpSpPr>
          <a:xfrm rot="5400000">
            <a:off x="30106" y="4221220"/>
            <a:ext cx="621873" cy="143698"/>
            <a:chOff x="6866421" y="671425"/>
            <a:chExt cx="1012822" cy="234036"/>
          </a:xfrm>
        </p:grpSpPr>
        <p:grpSp>
          <p:nvGrpSpPr>
            <p:cNvPr id="214" name="Google Shape;214;p11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215" name="Google Shape;215;p1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hasCustomPrompt="1" idx="2" type="title"/>
          </p:nvPr>
        </p:nvSpPr>
        <p:spPr>
          <a:xfrm>
            <a:off x="899701" y="1438837"/>
            <a:ext cx="734700" cy="6420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hasCustomPrompt="1" idx="3" type="title"/>
          </p:nvPr>
        </p:nvSpPr>
        <p:spPr>
          <a:xfrm>
            <a:off x="4717499" y="1438837"/>
            <a:ext cx="734700" cy="6420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hasCustomPrompt="1" idx="4" type="title"/>
          </p:nvPr>
        </p:nvSpPr>
        <p:spPr>
          <a:xfrm>
            <a:off x="899701" y="2454600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hasCustomPrompt="1" idx="5" type="title"/>
          </p:nvPr>
        </p:nvSpPr>
        <p:spPr>
          <a:xfrm>
            <a:off x="4717499" y="2454600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/>
          <p:nvPr>
            <p:ph hasCustomPrompt="1" idx="6" type="title"/>
          </p:nvPr>
        </p:nvSpPr>
        <p:spPr>
          <a:xfrm>
            <a:off x="899704" y="3468563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7" type="title"/>
          </p:nvPr>
        </p:nvSpPr>
        <p:spPr>
          <a:xfrm>
            <a:off x="4717491" y="3468563"/>
            <a:ext cx="734700" cy="640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1" type="subTitle"/>
          </p:nvPr>
        </p:nvSpPr>
        <p:spPr>
          <a:xfrm>
            <a:off x="1786797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8" type="subTitle"/>
          </p:nvPr>
        </p:nvSpPr>
        <p:spPr>
          <a:xfrm>
            <a:off x="1786797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idx="9" type="subTitle"/>
          </p:nvPr>
        </p:nvSpPr>
        <p:spPr>
          <a:xfrm>
            <a:off x="1786797" y="3558413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13" type="subTitle"/>
          </p:nvPr>
        </p:nvSpPr>
        <p:spPr>
          <a:xfrm>
            <a:off x="5604599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14" type="subTitle"/>
          </p:nvPr>
        </p:nvSpPr>
        <p:spPr>
          <a:xfrm>
            <a:off x="5604599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5" type="subTitle"/>
          </p:nvPr>
        </p:nvSpPr>
        <p:spPr>
          <a:xfrm>
            <a:off x="5604599" y="3558413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250" name="Google Shape;250;p13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51" name="Google Shape;251;p13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3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13"/>
          <p:cNvGrpSpPr/>
          <p:nvPr/>
        </p:nvGrpSpPr>
        <p:grpSpPr>
          <a:xfrm>
            <a:off x="8484630" y="4460284"/>
            <a:ext cx="389720" cy="143686"/>
            <a:chOff x="8041030" y="4460284"/>
            <a:chExt cx="389720" cy="143686"/>
          </a:xfrm>
        </p:grpSpPr>
        <p:grpSp>
          <p:nvGrpSpPr>
            <p:cNvPr id="254" name="Google Shape;254;p13"/>
            <p:cNvGrpSpPr/>
            <p:nvPr/>
          </p:nvGrpSpPr>
          <p:grpSpPr>
            <a:xfrm>
              <a:off x="8041030" y="4460284"/>
              <a:ext cx="157579" cy="143686"/>
              <a:chOff x="2574625" y="1658650"/>
              <a:chExt cx="2081625" cy="1898100"/>
            </a:xfrm>
          </p:grpSpPr>
          <p:sp>
            <p:nvSpPr>
              <p:cNvPr id="255" name="Google Shape;255;p1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3"/>
            <p:cNvGrpSpPr/>
            <p:nvPr/>
          </p:nvGrpSpPr>
          <p:grpSpPr>
            <a:xfrm>
              <a:off x="8273171" y="4460284"/>
              <a:ext cx="157579" cy="143686"/>
              <a:chOff x="2574625" y="1658650"/>
              <a:chExt cx="2081625" cy="1898100"/>
            </a:xfrm>
          </p:grpSpPr>
          <p:sp>
            <p:nvSpPr>
              <p:cNvPr id="262" name="Google Shape;262;p1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71" name="Google Shape;271;p14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14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" name="Google Shape;273;p14"/>
          <p:cNvGrpSpPr/>
          <p:nvPr/>
        </p:nvGrpSpPr>
        <p:grpSpPr>
          <a:xfrm rot="5400000">
            <a:off x="8491556" y="4221295"/>
            <a:ext cx="621873" cy="143698"/>
            <a:chOff x="6866421" y="671425"/>
            <a:chExt cx="1012822" cy="234036"/>
          </a:xfrm>
        </p:grpSpPr>
        <p:grpSp>
          <p:nvGrpSpPr>
            <p:cNvPr id="274" name="Google Shape;274;p14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14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82" name="Google Shape;282;p1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14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289" name="Google Shape;289;p1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7" name="Google Shape;297;p15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298" name="Google Shape;298;p15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0" name="Google Shape;300;p15"/>
          <p:cNvGrpSpPr/>
          <p:nvPr/>
        </p:nvGrpSpPr>
        <p:grpSpPr>
          <a:xfrm>
            <a:off x="269205" y="539484"/>
            <a:ext cx="8605120" cy="4064511"/>
            <a:chOff x="269205" y="539484"/>
            <a:chExt cx="8605120" cy="4064511"/>
          </a:xfrm>
        </p:grpSpPr>
        <p:grpSp>
          <p:nvGrpSpPr>
            <p:cNvPr id="301" name="Google Shape;301;p15"/>
            <p:cNvGrpSpPr/>
            <p:nvPr/>
          </p:nvGrpSpPr>
          <p:grpSpPr>
            <a:xfrm>
              <a:off x="8484605" y="539484"/>
              <a:ext cx="389720" cy="143686"/>
              <a:chOff x="8484605" y="539484"/>
              <a:chExt cx="389720" cy="143686"/>
            </a:xfrm>
          </p:grpSpPr>
          <p:grpSp>
            <p:nvGrpSpPr>
              <p:cNvPr id="302" name="Google Shape;302;p15"/>
              <p:cNvGrpSpPr/>
              <p:nvPr/>
            </p:nvGrpSpPr>
            <p:grpSpPr>
              <a:xfrm>
                <a:off x="8484605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03" name="Google Shape;303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15"/>
              <p:cNvGrpSpPr/>
              <p:nvPr/>
            </p:nvGrpSpPr>
            <p:grpSpPr>
              <a:xfrm>
                <a:off x="8716746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10" name="Google Shape;310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6" name="Google Shape;316;p15"/>
            <p:cNvGrpSpPr/>
            <p:nvPr/>
          </p:nvGrpSpPr>
          <p:grpSpPr>
            <a:xfrm>
              <a:off x="269205" y="4460309"/>
              <a:ext cx="389720" cy="143686"/>
              <a:chOff x="8484605" y="539484"/>
              <a:chExt cx="389720" cy="143686"/>
            </a:xfrm>
          </p:grpSpPr>
          <p:grpSp>
            <p:nvGrpSpPr>
              <p:cNvPr id="317" name="Google Shape;317;p15"/>
              <p:cNvGrpSpPr/>
              <p:nvPr/>
            </p:nvGrpSpPr>
            <p:grpSpPr>
              <a:xfrm>
                <a:off x="8484605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18" name="Google Shape;318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" name="Google Shape;324;p15"/>
              <p:cNvGrpSpPr/>
              <p:nvPr/>
            </p:nvGrpSpPr>
            <p:grpSpPr>
              <a:xfrm>
                <a:off x="8716746" y="53948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325" name="Google Shape;325;p15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5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bg>
      <p:bgPr>
        <a:solidFill>
          <a:schemeClr val="accen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334" name="Google Shape;334;p16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16"/>
          <p:cNvGrpSpPr/>
          <p:nvPr/>
        </p:nvGrpSpPr>
        <p:grpSpPr>
          <a:xfrm>
            <a:off x="269193" y="4214273"/>
            <a:ext cx="143698" cy="389732"/>
            <a:chOff x="269193" y="4214273"/>
            <a:chExt cx="143698" cy="389732"/>
          </a:xfrm>
        </p:grpSpPr>
        <p:grpSp>
          <p:nvGrpSpPr>
            <p:cNvPr id="337" name="Google Shape;337;p16"/>
            <p:cNvGrpSpPr/>
            <p:nvPr/>
          </p:nvGrpSpPr>
          <p:grpSpPr>
            <a:xfrm rot="5400000">
              <a:off x="262246" y="4221220"/>
              <a:ext cx="157592" cy="143698"/>
              <a:chOff x="2574625" y="1658650"/>
              <a:chExt cx="2081625" cy="18981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6"/>
            <p:cNvGrpSpPr/>
            <p:nvPr/>
          </p:nvGrpSpPr>
          <p:grpSpPr>
            <a:xfrm rot="5400000">
              <a:off x="262246" y="4453360"/>
              <a:ext cx="157592" cy="143698"/>
              <a:chOff x="2574625" y="1658650"/>
              <a:chExt cx="2081625" cy="1898100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7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353" name="Google Shape;353;p17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7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5" name="Google Shape;35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17"/>
          <p:cNvSpPr txBox="1"/>
          <p:nvPr>
            <p:ph idx="1" type="subTitle"/>
          </p:nvPr>
        </p:nvSpPr>
        <p:spPr>
          <a:xfrm>
            <a:off x="720000" y="2701676"/>
            <a:ext cx="2392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17"/>
          <p:cNvSpPr txBox="1"/>
          <p:nvPr>
            <p:ph idx="2" type="subTitle"/>
          </p:nvPr>
        </p:nvSpPr>
        <p:spPr>
          <a:xfrm>
            <a:off x="3372600" y="2286701"/>
            <a:ext cx="2395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17"/>
          <p:cNvSpPr txBox="1"/>
          <p:nvPr>
            <p:ph idx="3" type="subTitle"/>
          </p:nvPr>
        </p:nvSpPr>
        <p:spPr>
          <a:xfrm>
            <a:off x="6028200" y="2701676"/>
            <a:ext cx="23958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17"/>
          <p:cNvSpPr txBox="1"/>
          <p:nvPr>
            <p:ph idx="4" type="subTitle"/>
          </p:nvPr>
        </p:nvSpPr>
        <p:spPr>
          <a:xfrm>
            <a:off x="720000" y="2292550"/>
            <a:ext cx="2392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5" type="subTitle"/>
          </p:nvPr>
        </p:nvSpPr>
        <p:spPr>
          <a:xfrm>
            <a:off x="3372600" y="1877575"/>
            <a:ext cx="2395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6" type="subTitle"/>
          </p:nvPr>
        </p:nvSpPr>
        <p:spPr>
          <a:xfrm>
            <a:off x="6028200" y="2292550"/>
            <a:ext cx="2395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362" name="Google Shape;362;p17"/>
          <p:cNvGrpSpPr/>
          <p:nvPr/>
        </p:nvGrpSpPr>
        <p:grpSpPr>
          <a:xfrm rot="5400000">
            <a:off x="8491556" y="4221220"/>
            <a:ext cx="621873" cy="143698"/>
            <a:chOff x="6866421" y="671425"/>
            <a:chExt cx="1012822" cy="234036"/>
          </a:xfrm>
        </p:grpSpPr>
        <p:grpSp>
          <p:nvGrpSpPr>
            <p:cNvPr id="363" name="Google Shape;363;p17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364" name="Google Shape;364;p1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17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371" name="Google Shape;371;p1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17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378" name="Google Shape;378;p1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" type="subTitle"/>
          </p:nvPr>
        </p:nvSpPr>
        <p:spPr>
          <a:xfrm>
            <a:off x="1373168" y="1831442"/>
            <a:ext cx="30555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2" type="subTitle"/>
          </p:nvPr>
        </p:nvSpPr>
        <p:spPr>
          <a:xfrm>
            <a:off x="5157893" y="1831429"/>
            <a:ext cx="30540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18"/>
          <p:cNvSpPr txBox="1"/>
          <p:nvPr>
            <p:ph idx="3" type="subTitle"/>
          </p:nvPr>
        </p:nvSpPr>
        <p:spPr>
          <a:xfrm>
            <a:off x="1373168" y="3381783"/>
            <a:ext cx="30555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5157893" y="3381775"/>
            <a:ext cx="30540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18"/>
          <p:cNvSpPr txBox="1"/>
          <p:nvPr>
            <p:ph idx="5" type="subTitle"/>
          </p:nvPr>
        </p:nvSpPr>
        <p:spPr>
          <a:xfrm>
            <a:off x="1373169" y="1429504"/>
            <a:ext cx="30555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1373169" y="2979933"/>
            <a:ext cx="30555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7" type="subTitle"/>
          </p:nvPr>
        </p:nvSpPr>
        <p:spPr>
          <a:xfrm>
            <a:off x="5157868" y="1429492"/>
            <a:ext cx="3054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157868" y="2979925"/>
            <a:ext cx="30540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394" name="Google Shape;394;p18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395" name="Google Shape;395;p18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7" name="Google Shape;397;p18"/>
          <p:cNvGrpSpPr/>
          <p:nvPr/>
        </p:nvGrpSpPr>
        <p:grpSpPr>
          <a:xfrm>
            <a:off x="269215" y="539507"/>
            <a:ext cx="8605136" cy="4064470"/>
            <a:chOff x="269215" y="539507"/>
            <a:chExt cx="8605136" cy="4064470"/>
          </a:xfrm>
        </p:grpSpPr>
        <p:grpSp>
          <p:nvGrpSpPr>
            <p:cNvPr id="398" name="Google Shape;398;p18"/>
            <p:cNvGrpSpPr/>
            <p:nvPr/>
          </p:nvGrpSpPr>
          <p:grpSpPr>
            <a:xfrm>
              <a:off x="269215" y="4214257"/>
              <a:ext cx="143686" cy="389720"/>
              <a:chOff x="269215" y="4214257"/>
              <a:chExt cx="143686" cy="389720"/>
            </a:xfrm>
          </p:grpSpPr>
          <p:grpSp>
            <p:nvGrpSpPr>
              <p:cNvPr id="399" name="Google Shape;399;p18"/>
              <p:cNvGrpSpPr/>
              <p:nvPr/>
            </p:nvGrpSpPr>
            <p:grpSpPr>
              <a:xfrm rot="5400000">
                <a:off x="262269" y="4221203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00" name="Google Shape;400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6" name="Google Shape;406;p18"/>
              <p:cNvGrpSpPr/>
              <p:nvPr/>
            </p:nvGrpSpPr>
            <p:grpSpPr>
              <a:xfrm rot="5400000">
                <a:off x="262269" y="445334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07" name="Google Shape;407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" name="Google Shape;413;p18"/>
            <p:cNvGrpSpPr/>
            <p:nvPr/>
          </p:nvGrpSpPr>
          <p:grpSpPr>
            <a:xfrm>
              <a:off x="8730665" y="539507"/>
              <a:ext cx="143686" cy="389720"/>
              <a:chOff x="269215" y="4214257"/>
              <a:chExt cx="143686" cy="389720"/>
            </a:xfrm>
          </p:grpSpPr>
          <p:grpSp>
            <p:nvGrpSpPr>
              <p:cNvPr id="414" name="Google Shape;414;p18"/>
              <p:cNvGrpSpPr/>
              <p:nvPr/>
            </p:nvGrpSpPr>
            <p:grpSpPr>
              <a:xfrm rot="5400000">
                <a:off x="262269" y="4221203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15" name="Google Shape;415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" name="Google Shape;421;p18"/>
              <p:cNvGrpSpPr/>
              <p:nvPr/>
            </p:nvGrpSpPr>
            <p:grpSpPr>
              <a:xfrm rot="5400000">
                <a:off x="262269" y="4453344"/>
                <a:ext cx="157579" cy="143686"/>
                <a:chOff x="2574625" y="1658650"/>
                <a:chExt cx="2081625" cy="1898100"/>
              </a:xfrm>
            </p:grpSpPr>
            <p:sp>
              <p:nvSpPr>
                <p:cNvPr id="422" name="Google Shape;422;p18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18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18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8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8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19"/>
          <p:cNvSpPr txBox="1"/>
          <p:nvPr>
            <p:ph idx="1" type="subTitle"/>
          </p:nvPr>
        </p:nvSpPr>
        <p:spPr>
          <a:xfrm>
            <a:off x="713218" y="1841445"/>
            <a:ext cx="2517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19"/>
          <p:cNvSpPr txBox="1"/>
          <p:nvPr>
            <p:ph idx="2" type="subTitle"/>
          </p:nvPr>
        </p:nvSpPr>
        <p:spPr>
          <a:xfrm>
            <a:off x="3312656" y="1841454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idx="3" type="subTitle"/>
          </p:nvPr>
        </p:nvSpPr>
        <p:spPr>
          <a:xfrm>
            <a:off x="713218" y="3444074"/>
            <a:ext cx="2517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19"/>
          <p:cNvSpPr txBox="1"/>
          <p:nvPr>
            <p:ph idx="4" type="subTitle"/>
          </p:nvPr>
        </p:nvSpPr>
        <p:spPr>
          <a:xfrm>
            <a:off x="3312656" y="3444070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9"/>
          <p:cNvSpPr txBox="1"/>
          <p:nvPr>
            <p:ph idx="5" type="subTitle"/>
          </p:nvPr>
        </p:nvSpPr>
        <p:spPr>
          <a:xfrm>
            <a:off x="5909394" y="1841454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6" type="subTitle"/>
          </p:nvPr>
        </p:nvSpPr>
        <p:spPr>
          <a:xfrm>
            <a:off x="5909394" y="3444070"/>
            <a:ext cx="2514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9"/>
          <p:cNvSpPr txBox="1"/>
          <p:nvPr>
            <p:ph idx="7" type="subTitle"/>
          </p:nvPr>
        </p:nvSpPr>
        <p:spPr>
          <a:xfrm>
            <a:off x="714568" y="1416675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37" name="Google Shape;437;p19"/>
          <p:cNvSpPr txBox="1"/>
          <p:nvPr>
            <p:ph idx="8" type="subTitle"/>
          </p:nvPr>
        </p:nvSpPr>
        <p:spPr>
          <a:xfrm>
            <a:off x="3311981" y="1416684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38" name="Google Shape;438;p19"/>
          <p:cNvSpPr txBox="1"/>
          <p:nvPr>
            <p:ph idx="9" type="subTitle"/>
          </p:nvPr>
        </p:nvSpPr>
        <p:spPr>
          <a:xfrm>
            <a:off x="5909394" y="1416684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39" name="Google Shape;439;p19"/>
          <p:cNvSpPr txBox="1"/>
          <p:nvPr>
            <p:ph idx="13" type="subTitle"/>
          </p:nvPr>
        </p:nvSpPr>
        <p:spPr>
          <a:xfrm>
            <a:off x="713218" y="3016204"/>
            <a:ext cx="25173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40" name="Google Shape;440;p19"/>
          <p:cNvSpPr txBox="1"/>
          <p:nvPr>
            <p:ph idx="14" type="subTitle"/>
          </p:nvPr>
        </p:nvSpPr>
        <p:spPr>
          <a:xfrm>
            <a:off x="3312656" y="3016200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441" name="Google Shape;441;p19"/>
          <p:cNvSpPr txBox="1"/>
          <p:nvPr>
            <p:ph idx="15" type="subTitle"/>
          </p:nvPr>
        </p:nvSpPr>
        <p:spPr>
          <a:xfrm>
            <a:off x="5909394" y="3016200"/>
            <a:ext cx="25146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442" name="Google Shape;442;p19"/>
          <p:cNvGrpSpPr/>
          <p:nvPr/>
        </p:nvGrpSpPr>
        <p:grpSpPr>
          <a:xfrm>
            <a:off x="269193" y="539507"/>
            <a:ext cx="8605160" cy="4064485"/>
            <a:chOff x="269193" y="539507"/>
            <a:chExt cx="8605160" cy="4064485"/>
          </a:xfrm>
        </p:grpSpPr>
        <p:grpSp>
          <p:nvGrpSpPr>
            <p:cNvPr id="443" name="Google Shape;443;p19"/>
            <p:cNvGrpSpPr/>
            <p:nvPr/>
          </p:nvGrpSpPr>
          <p:grpSpPr>
            <a:xfrm rot="5400000">
              <a:off x="30106" y="778595"/>
              <a:ext cx="621873" cy="143698"/>
              <a:chOff x="6866421" y="671425"/>
              <a:chExt cx="1012822" cy="234036"/>
            </a:xfrm>
          </p:grpSpPr>
          <p:grpSp>
            <p:nvGrpSpPr>
              <p:cNvPr id="444" name="Google Shape;444;p19"/>
              <p:cNvGrpSpPr/>
              <p:nvPr/>
            </p:nvGrpSpPr>
            <p:grpSpPr>
              <a:xfrm>
                <a:off x="6866421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45" name="Google Shape;445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" name="Google Shape;451;p19"/>
              <p:cNvGrpSpPr/>
              <p:nvPr/>
            </p:nvGrpSpPr>
            <p:grpSpPr>
              <a:xfrm>
                <a:off x="7244500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52" name="Google Shape;452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8" name="Google Shape;458;p19"/>
              <p:cNvGrpSpPr/>
              <p:nvPr/>
            </p:nvGrpSpPr>
            <p:grpSpPr>
              <a:xfrm>
                <a:off x="7622579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59" name="Google Shape;459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5" name="Google Shape;465;p19"/>
            <p:cNvGrpSpPr/>
            <p:nvPr/>
          </p:nvGrpSpPr>
          <p:grpSpPr>
            <a:xfrm>
              <a:off x="8252481" y="4460295"/>
              <a:ext cx="621873" cy="143698"/>
              <a:chOff x="6866421" y="671425"/>
              <a:chExt cx="1012822" cy="234036"/>
            </a:xfrm>
          </p:grpSpPr>
          <p:grpSp>
            <p:nvGrpSpPr>
              <p:cNvPr id="466" name="Google Shape;466;p19"/>
              <p:cNvGrpSpPr/>
              <p:nvPr/>
            </p:nvGrpSpPr>
            <p:grpSpPr>
              <a:xfrm>
                <a:off x="6866421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67" name="Google Shape;467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19"/>
              <p:cNvGrpSpPr/>
              <p:nvPr/>
            </p:nvGrpSpPr>
            <p:grpSpPr>
              <a:xfrm>
                <a:off x="7244500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74" name="Google Shape;474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19"/>
              <p:cNvGrpSpPr/>
              <p:nvPr/>
            </p:nvGrpSpPr>
            <p:grpSpPr>
              <a:xfrm>
                <a:off x="7622579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481" name="Google Shape;481;p19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87" name="Google Shape;487;p19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488" name="Google Shape;488;p19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9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accen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 txBox="1"/>
          <p:nvPr>
            <p:ph hasCustomPrompt="1" type="title"/>
          </p:nvPr>
        </p:nvSpPr>
        <p:spPr>
          <a:xfrm>
            <a:off x="798381" y="1173798"/>
            <a:ext cx="3492600" cy="76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2" name="Google Shape;492;p20"/>
          <p:cNvSpPr txBox="1"/>
          <p:nvPr>
            <p:ph idx="1" type="subTitle"/>
          </p:nvPr>
        </p:nvSpPr>
        <p:spPr>
          <a:xfrm>
            <a:off x="798394" y="1948450"/>
            <a:ext cx="349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20"/>
          <p:cNvSpPr txBox="1"/>
          <p:nvPr>
            <p:ph hasCustomPrompt="1" idx="2" type="title"/>
          </p:nvPr>
        </p:nvSpPr>
        <p:spPr>
          <a:xfrm>
            <a:off x="2825694" y="2754363"/>
            <a:ext cx="3492600" cy="76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4" name="Google Shape;494;p20"/>
          <p:cNvSpPr txBox="1"/>
          <p:nvPr>
            <p:ph idx="3" type="subTitle"/>
          </p:nvPr>
        </p:nvSpPr>
        <p:spPr>
          <a:xfrm>
            <a:off x="2825694" y="3529302"/>
            <a:ext cx="349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20"/>
          <p:cNvSpPr txBox="1"/>
          <p:nvPr>
            <p:ph hasCustomPrompt="1" idx="4" type="title"/>
          </p:nvPr>
        </p:nvSpPr>
        <p:spPr>
          <a:xfrm>
            <a:off x="4853006" y="1173798"/>
            <a:ext cx="3492600" cy="7689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20"/>
          <p:cNvSpPr txBox="1"/>
          <p:nvPr>
            <p:ph idx="5" type="subTitle"/>
          </p:nvPr>
        </p:nvSpPr>
        <p:spPr>
          <a:xfrm>
            <a:off x="4853019" y="1948450"/>
            <a:ext cx="3492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97" name="Google Shape;497;p20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498" name="Google Shape;498;p20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0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20"/>
          <p:cNvGrpSpPr/>
          <p:nvPr/>
        </p:nvGrpSpPr>
        <p:grpSpPr>
          <a:xfrm>
            <a:off x="4261063" y="539495"/>
            <a:ext cx="621873" cy="143698"/>
            <a:chOff x="6866421" y="671425"/>
            <a:chExt cx="1012822" cy="234036"/>
          </a:xfrm>
        </p:grpSpPr>
        <p:grpSp>
          <p:nvGrpSpPr>
            <p:cNvPr id="501" name="Google Shape;501;p20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02" name="Google Shape;502;p20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0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09" name="Google Shape;509;p20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20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16" name="Google Shape;516;p20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713225" y="327440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6" name="Google Shape;46;p3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47" name="Google Shape;47;p3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type="title"/>
          </p:nvPr>
        </p:nvSpPr>
        <p:spPr>
          <a:xfrm>
            <a:off x="1952250" y="874079"/>
            <a:ext cx="5239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4" name="Google Shape;524;p21"/>
          <p:cNvSpPr txBox="1"/>
          <p:nvPr>
            <p:ph idx="1" type="subTitle"/>
          </p:nvPr>
        </p:nvSpPr>
        <p:spPr>
          <a:xfrm>
            <a:off x="1952250" y="1750836"/>
            <a:ext cx="5239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25" name="Google Shape;525;p21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26" name="Google Shape;526;p21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21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8" name="Google Shape;528;p21"/>
          <p:cNvSpPr txBox="1"/>
          <p:nvPr/>
        </p:nvSpPr>
        <p:spPr>
          <a:xfrm>
            <a:off x="1952850" y="3468905"/>
            <a:ext cx="5238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sz="1200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529" name="Google Shape;529;p21"/>
          <p:cNvGrpSpPr/>
          <p:nvPr/>
        </p:nvGrpSpPr>
        <p:grpSpPr>
          <a:xfrm>
            <a:off x="8252481" y="4460295"/>
            <a:ext cx="621873" cy="143698"/>
            <a:chOff x="6866421" y="671425"/>
            <a:chExt cx="1012822" cy="234036"/>
          </a:xfrm>
        </p:grpSpPr>
        <p:grpSp>
          <p:nvGrpSpPr>
            <p:cNvPr id="530" name="Google Shape;530;p21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31" name="Google Shape;531;p2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21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38" name="Google Shape;538;p2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21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45" name="Google Shape;545;p21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1" name="Google Shape;551;p21"/>
          <p:cNvGrpSpPr/>
          <p:nvPr/>
        </p:nvGrpSpPr>
        <p:grpSpPr>
          <a:xfrm>
            <a:off x="70222" y="402712"/>
            <a:ext cx="2119447" cy="1859864"/>
            <a:chOff x="294347" y="549787"/>
            <a:chExt cx="2119447" cy="1859864"/>
          </a:xfrm>
        </p:grpSpPr>
        <p:grpSp>
          <p:nvGrpSpPr>
            <p:cNvPr id="552" name="Google Shape;552;p21"/>
            <p:cNvGrpSpPr/>
            <p:nvPr/>
          </p:nvGrpSpPr>
          <p:grpSpPr>
            <a:xfrm rot="6600372">
              <a:off x="758360" y="754217"/>
              <a:ext cx="1451004" cy="1451004"/>
              <a:chOff x="-455530" y="351567"/>
              <a:chExt cx="1555200" cy="1555200"/>
            </a:xfrm>
          </p:grpSpPr>
          <p:sp>
            <p:nvSpPr>
              <p:cNvPr id="553" name="Google Shape;553;p2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21"/>
            <p:cNvGrpSpPr/>
            <p:nvPr/>
          </p:nvGrpSpPr>
          <p:grpSpPr>
            <a:xfrm rot="-5962590">
              <a:off x="402849" y="754273"/>
              <a:ext cx="1450948" cy="1450948"/>
              <a:chOff x="-455530" y="351567"/>
              <a:chExt cx="1555200" cy="1555200"/>
            </a:xfrm>
          </p:grpSpPr>
          <p:sp>
            <p:nvSpPr>
              <p:cNvPr id="556" name="Google Shape;556;p2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2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60" name="Google Shape;560;p22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2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2" name="Google Shape;562;p22"/>
          <p:cNvGrpSpPr/>
          <p:nvPr/>
        </p:nvGrpSpPr>
        <p:grpSpPr>
          <a:xfrm>
            <a:off x="35197" y="2988812"/>
            <a:ext cx="2119447" cy="1859864"/>
            <a:chOff x="294347" y="549787"/>
            <a:chExt cx="2119447" cy="1859864"/>
          </a:xfrm>
        </p:grpSpPr>
        <p:grpSp>
          <p:nvGrpSpPr>
            <p:cNvPr id="563" name="Google Shape;563;p22"/>
            <p:cNvGrpSpPr/>
            <p:nvPr/>
          </p:nvGrpSpPr>
          <p:grpSpPr>
            <a:xfrm rot="6600372">
              <a:off x="758360" y="754217"/>
              <a:ext cx="1451004" cy="1451004"/>
              <a:chOff x="-455530" y="351567"/>
              <a:chExt cx="1555200" cy="1555200"/>
            </a:xfrm>
          </p:grpSpPr>
          <p:sp>
            <p:nvSpPr>
              <p:cNvPr id="564" name="Google Shape;564;p2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2"/>
            <p:cNvGrpSpPr/>
            <p:nvPr/>
          </p:nvGrpSpPr>
          <p:grpSpPr>
            <a:xfrm rot="-5962590">
              <a:off x="402849" y="754273"/>
              <a:ext cx="1450948" cy="1450948"/>
              <a:chOff x="-455530" y="351567"/>
              <a:chExt cx="1555200" cy="1555200"/>
            </a:xfrm>
          </p:grpSpPr>
          <p:sp>
            <p:nvSpPr>
              <p:cNvPr id="567" name="Google Shape;567;p2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9" name="Google Shape;569;p22"/>
          <p:cNvGrpSpPr/>
          <p:nvPr/>
        </p:nvGrpSpPr>
        <p:grpSpPr>
          <a:xfrm rot="5400000">
            <a:off x="8491556" y="778595"/>
            <a:ext cx="621873" cy="143698"/>
            <a:chOff x="6866421" y="671425"/>
            <a:chExt cx="1012822" cy="234036"/>
          </a:xfrm>
        </p:grpSpPr>
        <p:grpSp>
          <p:nvGrpSpPr>
            <p:cNvPr id="570" name="Google Shape;570;p22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71" name="Google Shape;571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22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22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3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93" name="Google Shape;593;p23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3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5" name="Google Shape;595;p23"/>
          <p:cNvGrpSpPr/>
          <p:nvPr/>
        </p:nvGrpSpPr>
        <p:grpSpPr>
          <a:xfrm>
            <a:off x="269193" y="3982132"/>
            <a:ext cx="8373020" cy="621873"/>
            <a:chOff x="269193" y="3982132"/>
            <a:chExt cx="8373020" cy="621873"/>
          </a:xfrm>
        </p:grpSpPr>
        <p:grpSp>
          <p:nvGrpSpPr>
            <p:cNvPr id="596" name="Google Shape;596;p23"/>
            <p:cNvGrpSpPr/>
            <p:nvPr/>
          </p:nvGrpSpPr>
          <p:grpSpPr>
            <a:xfrm rot="5400000">
              <a:off x="30106" y="4221220"/>
              <a:ext cx="621873" cy="143698"/>
              <a:chOff x="6866421" y="671425"/>
              <a:chExt cx="1012822" cy="234036"/>
            </a:xfrm>
          </p:grpSpPr>
          <p:grpSp>
            <p:nvGrpSpPr>
              <p:cNvPr id="597" name="Google Shape;597;p23"/>
              <p:cNvGrpSpPr/>
              <p:nvPr/>
            </p:nvGrpSpPr>
            <p:grpSpPr>
              <a:xfrm>
                <a:off x="6866421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598" name="Google Shape;598;p23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4" name="Google Shape;604;p23"/>
              <p:cNvGrpSpPr/>
              <p:nvPr/>
            </p:nvGrpSpPr>
            <p:grpSpPr>
              <a:xfrm>
                <a:off x="7244500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605" name="Google Shape;605;p23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" name="Google Shape;611;p23"/>
              <p:cNvGrpSpPr/>
              <p:nvPr/>
            </p:nvGrpSpPr>
            <p:grpSpPr>
              <a:xfrm>
                <a:off x="7622579" y="671425"/>
                <a:ext cx="256664" cy="234036"/>
                <a:chOff x="2574625" y="1658650"/>
                <a:chExt cx="2081625" cy="1898100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3713125" y="2406325"/>
                  <a:ext cx="943125" cy="404450"/>
                </a:xfrm>
                <a:custGeom>
                  <a:rect b="b" l="l" r="r" t="t"/>
                  <a:pathLst>
                    <a:path extrusionOk="0" h="16178" w="37725">
                      <a:moveTo>
                        <a:pt x="28888" y="15226"/>
                      </a:moveTo>
                      <a:lnTo>
                        <a:pt x="1" y="8089"/>
                      </a:lnTo>
                      <a:lnTo>
                        <a:pt x="28888" y="952"/>
                      </a:lnTo>
                      <a:cubicBezTo>
                        <a:pt x="33510" y="1"/>
                        <a:pt x="37725" y="3467"/>
                        <a:pt x="37725" y="8089"/>
                      </a:cubicBezTo>
                      <a:cubicBezTo>
                        <a:pt x="37725" y="12643"/>
                        <a:pt x="33510" y="16178"/>
                        <a:pt x="28888" y="152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3665550" y="1660350"/>
                  <a:ext cx="593075" cy="864950"/>
                </a:xfrm>
                <a:custGeom>
                  <a:rect b="b" l="l" r="r" t="t"/>
                  <a:pathLst>
                    <a:path extrusionOk="0" h="34598" w="23723">
                      <a:moveTo>
                        <a:pt x="20664" y="13323"/>
                      </a:moveTo>
                      <a:lnTo>
                        <a:pt x="0" y="34598"/>
                      </a:lnTo>
                      <a:lnTo>
                        <a:pt x="8293" y="6322"/>
                      </a:lnTo>
                      <a:cubicBezTo>
                        <a:pt x="9720" y="1972"/>
                        <a:pt x="14886" y="1"/>
                        <a:pt x="18896" y="2312"/>
                      </a:cubicBezTo>
                      <a:cubicBezTo>
                        <a:pt x="22907" y="4555"/>
                        <a:pt x="23722" y="9856"/>
                        <a:pt x="20664" y="133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2972250" y="269180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32355"/>
                      </a:moveTo>
                      <a:cubicBezTo>
                        <a:pt x="952" y="30044"/>
                        <a:pt x="0" y="24674"/>
                        <a:pt x="3127" y="21208"/>
                      </a:cubicBezTo>
                      <a:lnTo>
                        <a:pt x="23790" y="1"/>
                      </a:lnTo>
                      <a:lnTo>
                        <a:pt x="15566" y="28277"/>
                      </a:lnTo>
                      <a:cubicBezTo>
                        <a:pt x="14070" y="32695"/>
                        <a:pt x="8905" y="34598"/>
                        <a:pt x="4894" y="323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2972250" y="1658650"/>
                  <a:ext cx="594775" cy="864950"/>
                </a:xfrm>
                <a:custGeom>
                  <a:rect b="b" l="l" r="r" t="t"/>
                  <a:pathLst>
                    <a:path extrusionOk="0" h="34598" w="23791">
                      <a:moveTo>
                        <a:pt x="4894" y="2312"/>
                      </a:moveTo>
                      <a:cubicBezTo>
                        <a:pt x="8905" y="1"/>
                        <a:pt x="14070" y="1972"/>
                        <a:pt x="15566" y="6322"/>
                      </a:cubicBezTo>
                      <a:lnTo>
                        <a:pt x="23790" y="34598"/>
                      </a:lnTo>
                      <a:lnTo>
                        <a:pt x="3127" y="13323"/>
                      </a:lnTo>
                      <a:cubicBezTo>
                        <a:pt x="0" y="9924"/>
                        <a:pt x="816" y="4623"/>
                        <a:pt x="4894" y="231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2574625" y="2406325"/>
                  <a:ext cx="943100" cy="404450"/>
                </a:xfrm>
                <a:custGeom>
                  <a:rect b="b" l="l" r="r" t="t"/>
                  <a:pathLst>
                    <a:path extrusionOk="0" h="16178" w="37724">
                      <a:moveTo>
                        <a:pt x="8836" y="15226"/>
                      </a:moveTo>
                      <a:cubicBezTo>
                        <a:pt x="4282" y="16178"/>
                        <a:pt x="0" y="12643"/>
                        <a:pt x="0" y="8089"/>
                      </a:cubicBezTo>
                      <a:cubicBezTo>
                        <a:pt x="0" y="3467"/>
                        <a:pt x="4282" y="1"/>
                        <a:pt x="8836" y="952"/>
                      </a:cubicBezTo>
                      <a:lnTo>
                        <a:pt x="37724" y="80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3"/>
                <p:cNvSpPr/>
                <p:nvPr/>
              </p:nvSpPr>
              <p:spPr>
                <a:xfrm>
                  <a:off x="3663850" y="2693500"/>
                  <a:ext cx="594775" cy="863250"/>
                </a:xfrm>
                <a:custGeom>
                  <a:rect b="b" l="l" r="r" t="t"/>
                  <a:pathLst>
                    <a:path extrusionOk="0" h="34530" w="23791">
                      <a:moveTo>
                        <a:pt x="18896" y="32287"/>
                      </a:moveTo>
                      <a:cubicBezTo>
                        <a:pt x="14886" y="34530"/>
                        <a:pt x="9720" y="32627"/>
                        <a:pt x="8293" y="28277"/>
                      </a:cubicBezTo>
                      <a:lnTo>
                        <a:pt x="1" y="1"/>
                      </a:lnTo>
                      <a:lnTo>
                        <a:pt x="20664" y="21208"/>
                      </a:lnTo>
                      <a:cubicBezTo>
                        <a:pt x="23790" y="24606"/>
                        <a:pt x="22975" y="29976"/>
                        <a:pt x="18896" y="3228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8" name="Google Shape;618;p23"/>
            <p:cNvGrpSpPr/>
            <p:nvPr/>
          </p:nvGrpSpPr>
          <p:grpSpPr>
            <a:xfrm>
              <a:off x="8252481" y="4460295"/>
              <a:ext cx="157592" cy="143698"/>
              <a:chOff x="2574625" y="1658650"/>
              <a:chExt cx="2081625" cy="1898100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8484621" y="4460295"/>
              <a:ext cx="157592" cy="143698"/>
              <a:chOff x="2574625" y="1658650"/>
              <a:chExt cx="2081625" cy="18981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215750"/>
            <a:ext cx="7704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2" name="Google Shape;52;p4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3" name="Google Shape;53;p4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" name="Google Shape;55;p4"/>
          <p:cNvGrpSpPr/>
          <p:nvPr/>
        </p:nvGrpSpPr>
        <p:grpSpPr>
          <a:xfrm>
            <a:off x="8730665" y="539507"/>
            <a:ext cx="143686" cy="389720"/>
            <a:chOff x="269215" y="4214257"/>
            <a:chExt cx="143686" cy="389720"/>
          </a:xfrm>
        </p:grpSpPr>
        <p:grpSp>
          <p:nvGrpSpPr>
            <p:cNvPr id="56" name="Google Shape;56;p4"/>
            <p:cNvGrpSpPr/>
            <p:nvPr/>
          </p:nvGrpSpPr>
          <p:grpSpPr>
            <a:xfrm rot="5400000">
              <a:off x="262269" y="4221203"/>
              <a:ext cx="157579" cy="143686"/>
              <a:chOff x="2574625" y="1658650"/>
              <a:chExt cx="2081625" cy="1898100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4"/>
            <p:cNvGrpSpPr/>
            <p:nvPr/>
          </p:nvGrpSpPr>
          <p:grpSpPr>
            <a:xfrm rot="5400000">
              <a:off x="262269" y="4453344"/>
              <a:ext cx="157579" cy="143686"/>
              <a:chOff x="2574625" y="1658650"/>
              <a:chExt cx="2081625" cy="18981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4287499" y="2518252"/>
            <a:ext cx="28620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720000" y="2518249"/>
            <a:ext cx="28653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720000" y="2124500"/>
            <a:ext cx="28653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4287500" y="2124504"/>
            <a:ext cx="2862000" cy="4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b="1" sz="2400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grpSp>
        <p:nvGrpSpPr>
          <p:cNvPr id="76" name="Google Shape;76;p5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77" name="Google Shape;77;p5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5"/>
          <p:cNvGrpSpPr/>
          <p:nvPr/>
        </p:nvGrpSpPr>
        <p:grpSpPr>
          <a:xfrm>
            <a:off x="269205" y="4460284"/>
            <a:ext cx="389720" cy="143686"/>
            <a:chOff x="8041030" y="539484"/>
            <a:chExt cx="389720" cy="143686"/>
          </a:xfrm>
        </p:grpSpPr>
        <p:grpSp>
          <p:nvGrpSpPr>
            <p:cNvPr id="80" name="Google Shape;80;p5"/>
            <p:cNvGrpSpPr/>
            <p:nvPr/>
          </p:nvGrpSpPr>
          <p:grpSpPr>
            <a:xfrm>
              <a:off x="8273171" y="539484"/>
              <a:ext cx="157579" cy="143686"/>
              <a:chOff x="2574625" y="1658650"/>
              <a:chExt cx="2081625" cy="1898100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5"/>
            <p:cNvGrpSpPr/>
            <p:nvPr/>
          </p:nvGrpSpPr>
          <p:grpSpPr>
            <a:xfrm>
              <a:off x="8041030" y="539484"/>
              <a:ext cx="157579" cy="143686"/>
              <a:chOff x="2574625" y="1658650"/>
              <a:chExt cx="2081625" cy="1898100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Google Shape;96;p6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97" name="Google Shape;97;p6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6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6"/>
          <p:cNvGrpSpPr/>
          <p:nvPr/>
        </p:nvGrpSpPr>
        <p:grpSpPr>
          <a:xfrm rot="5400000">
            <a:off x="146180" y="662509"/>
            <a:ext cx="389720" cy="143686"/>
            <a:chOff x="8041030" y="4460284"/>
            <a:chExt cx="389720" cy="143686"/>
          </a:xfrm>
        </p:grpSpPr>
        <p:grpSp>
          <p:nvGrpSpPr>
            <p:cNvPr id="100" name="Google Shape;100;p6"/>
            <p:cNvGrpSpPr/>
            <p:nvPr/>
          </p:nvGrpSpPr>
          <p:grpSpPr>
            <a:xfrm>
              <a:off x="8041030" y="4460284"/>
              <a:ext cx="157579" cy="143686"/>
              <a:chOff x="2574625" y="1658650"/>
              <a:chExt cx="2081625" cy="1898100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6"/>
            <p:cNvGrpSpPr/>
            <p:nvPr/>
          </p:nvGrpSpPr>
          <p:grpSpPr>
            <a:xfrm>
              <a:off x="8273171" y="4460284"/>
              <a:ext cx="157579" cy="143686"/>
              <a:chOff x="2574625" y="1658650"/>
              <a:chExt cx="2081625" cy="1898100"/>
            </a:xfrm>
          </p:grpSpPr>
          <p:sp>
            <p:nvSpPr>
              <p:cNvPr id="108" name="Google Shape;108;p6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3906550" y="1150775"/>
            <a:ext cx="452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subTitle"/>
          </p:nvPr>
        </p:nvSpPr>
        <p:spPr>
          <a:xfrm>
            <a:off x="3906550" y="1866025"/>
            <a:ext cx="4524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7" name="Google Shape;117;p7"/>
          <p:cNvSpPr/>
          <p:nvPr>
            <p:ph idx="2" type="pic"/>
          </p:nvPr>
        </p:nvSpPr>
        <p:spPr>
          <a:xfrm>
            <a:off x="713225" y="1053900"/>
            <a:ext cx="3038400" cy="3035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8" name="Google Shape;118;p7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19" name="Google Shape;119;p7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7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" name="Google Shape;121;p7"/>
          <p:cNvGrpSpPr/>
          <p:nvPr/>
        </p:nvGrpSpPr>
        <p:grpSpPr>
          <a:xfrm rot="5400000">
            <a:off x="146180" y="662509"/>
            <a:ext cx="389720" cy="143686"/>
            <a:chOff x="8041030" y="4460284"/>
            <a:chExt cx="389720" cy="143686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041030" y="4460284"/>
              <a:ext cx="157579" cy="143686"/>
              <a:chOff x="2574625" y="1658650"/>
              <a:chExt cx="2081625" cy="18981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7"/>
            <p:cNvGrpSpPr/>
            <p:nvPr/>
          </p:nvGrpSpPr>
          <p:grpSpPr>
            <a:xfrm>
              <a:off x="8273171" y="4460284"/>
              <a:ext cx="157579" cy="143686"/>
              <a:chOff x="2574625" y="1658650"/>
              <a:chExt cx="2081625" cy="1898100"/>
            </a:xfrm>
          </p:grpSpPr>
          <p:sp>
            <p:nvSpPr>
              <p:cNvPr id="130" name="Google Shape;130;p7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2317950" y="2283200"/>
            <a:ext cx="4508100" cy="22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8" name="Google Shape;138;p8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39" name="Google Shape;139;p8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8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" name="Google Shape;141;p8"/>
          <p:cNvGrpSpPr/>
          <p:nvPr/>
        </p:nvGrpSpPr>
        <p:grpSpPr>
          <a:xfrm>
            <a:off x="3385324" y="457223"/>
            <a:ext cx="2373351" cy="2044932"/>
            <a:chOff x="3432646" y="457223"/>
            <a:chExt cx="2373351" cy="2044932"/>
          </a:xfrm>
        </p:grpSpPr>
        <p:grpSp>
          <p:nvGrpSpPr>
            <p:cNvPr id="142" name="Google Shape;142;p8"/>
            <p:cNvGrpSpPr/>
            <p:nvPr/>
          </p:nvGrpSpPr>
          <p:grpSpPr>
            <a:xfrm rot="3542364">
              <a:off x="4085062" y="754225"/>
              <a:ext cx="1451061" cy="1451061"/>
              <a:chOff x="-455530" y="351567"/>
              <a:chExt cx="1555200" cy="1555200"/>
            </a:xfrm>
          </p:grpSpPr>
          <p:sp>
            <p:nvSpPr>
              <p:cNvPr id="143" name="Google Shape;143;p8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8"/>
            <p:cNvGrpSpPr/>
            <p:nvPr/>
          </p:nvGrpSpPr>
          <p:grpSpPr>
            <a:xfrm rot="-8387701">
              <a:off x="3729581" y="754157"/>
              <a:ext cx="1451064" cy="1451064"/>
              <a:chOff x="-455530" y="351567"/>
              <a:chExt cx="1555200" cy="1555200"/>
            </a:xfrm>
          </p:grpSpPr>
          <p:sp>
            <p:nvSpPr>
              <p:cNvPr id="146" name="Google Shape;146;p8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1" name="Google Shape;151;p9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52" name="Google Shape;152;p9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9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" name="Google Shape;154;p9"/>
          <p:cNvGrpSpPr/>
          <p:nvPr/>
        </p:nvGrpSpPr>
        <p:grpSpPr>
          <a:xfrm>
            <a:off x="8252481" y="4460295"/>
            <a:ext cx="621873" cy="143698"/>
            <a:chOff x="6866421" y="671425"/>
            <a:chExt cx="1012822" cy="234036"/>
          </a:xfrm>
        </p:grpSpPr>
        <p:grpSp>
          <p:nvGrpSpPr>
            <p:cNvPr id="155" name="Google Shape;155;p9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9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163" name="Google Shape;163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" name="Google Shape;176;p9"/>
          <p:cNvGrpSpPr/>
          <p:nvPr/>
        </p:nvGrpSpPr>
        <p:grpSpPr>
          <a:xfrm>
            <a:off x="269206" y="539495"/>
            <a:ext cx="621873" cy="143698"/>
            <a:chOff x="6866421" y="671425"/>
            <a:chExt cx="1012822" cy="234036"/>
          </a:xfrm>
        </p:grpSpPr>
        <p:grpSp>
          <p:nvGrpSpPr>
            <p:cNvPr id="177" name="Google Shape;177;p9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78" name="Google Shape;178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9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rect b="b" l="l" r="r" t="t"/>
                <a:pathLst>
                  <a:path extrusionOk="0" h="16178" w="37725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rect b="b" l="l" r="r" t="t"/>
                <a:pathLst>
                  <a:path extrusionOk="0" h="34598" w="23723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rect b="b" l="l" r="r" t="t"/>
                <a:pathLst>
                  <a:path extrusionOk="0" h="34598" w="23791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rect b="b" l="l" r="r" t="t"/>
                <a:pathLst>
                  <a:path extrusionOk="0" h="16178" w="37724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rect b="b" l="l" r="r" t="t"/>
                <a:pathLst>
                  <a:path extrusionOk="0" h="34530" w="23791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 Black"/>
              <a:buNone/>
              <a:defRPr sz="3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b="1" sz="30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/>
          <p:nvPr>
            <p:ph type="ctrTitle"/>
          </p:nvPr>
        </p:nvSpPr>
        <p:spPr>
          <a:xfrm>
            <a:off x="1396950" y="1508475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Insecurity and Obesity</a:t>
            </a:r>
            <a:endParaRPr/>
          </a:p>
        </p:txBody>
      </p:sp>
      <p:sp>
        <p:nvSpPr>
          <p:cNvPr id="637" name="Google Shape;637;p24"/>
          <p:cNvSpPr txBox="1"/>
          <p:nvPr>
            <p:ph idx="1" type="subTitle"/>
          </p:nvPr>
        </p:nvSpPr>
        <p:spPr>
          <a:xfrm>
            <a:off x="748500" y="3118575"/>
            <a:ext cx="764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Sophia Harris, Sam McFarland, Esal Shakil, Nika Yermakova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719" name="Google Shape;719;p33"/>
          <p:cNvSpPr txBox="1"/>
          <p:nvPr>
            <p:ph idx="1" type="body"/>
          </p:nvPr>
        </p:nvSpPr>
        <p:spPr>
          <a:xfrm>
            <a:off x="720000" y="1017725"/>
            <a:ext cx="77040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labeling, we found what made each cluster unique:</a:t>
            </a:r>
            <a:endParaRPr/>
          </a:p>
        </p:txBody>
      </p:sp>
      <p:sp>
        <p:nvSpPr>
          <p:cNvPr id="720" name="Google Shape;720;p33"/>
          <p:cNvSpPr txBox="1"/>
          <p:nvPr>
            <p:ph idx="1" type="body"/>
          </p:nvPr>
        </p:nvSpPr>
        <p:spPr>
          <a:xfrm>
            <a:off x="720000" y="1398426"/>
            <a:ext cx="7704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Cluster 3:  Relatively Stable and Well-Off</a:t>
            </a:r>
            <a:endParaRPr b="1">
              <a:solidFill>
                <a:srgbClr val="6AA84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Very low/low</a:t>
            </a:r>
            <a:r>
              <a:rPr lang="en"/>
              <a:t> rates across most health and financial issues (</a:t>
            </a:r>
            <a:r>
              <a:rPr b="1" lang="en"/>
              <a:t>very low obesity rates, low food insecurity rates</a:t>
            </a:r>
            <a:r>
              <a:rPr lang="en"/>
              <a:t>). + </a:t>
            </a:r>
            <a:r>
              <a:rPr b="1" lang="en"/>
              <a:t>very low rates</a:t>
            </a:r>
            <a:r>
              <a:rPr lang="en"/>
              <a:t> of individuals who didn’t have a college education and  rural population.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High</a:t>
            </a:r>
            <a:r>
              <a:rPr lang="en"/>
              <a:t> housing cost burden + credit scores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Very High</a:t>
            </a:r>
            <a:r>
              <a:rPr lang="en"/>
              <a:t> wage market rent and median income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</a:rPr>
              <a:t>Cluster 4: Moderate Vulnerability with Ethnic Diversity </a:t>
            </a:r>
            <a:endParaRPr b="1">
              <a:solidFill>
                <a:srgbClr val="FFD96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Moderate/Low</a:t>
            </a:r>
            <a:r>
              <a:rPr lang="en"/>
              <a:t> rates across most health and financial issues (</a:t>
            </a:r>
            <a:r>
              <a:rPr b="1" lang="en"/>
              <a:t>moderate obesity rates, low food insecurity</a:t>
            </a:r>
            <a:r>
              <a:rPr lang="en"/>
              <a:t>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High </a:t>
            </a:r>
            <a:r>
              <a:rPr lang="en"/>
              <a:t>credit score and people of color population.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726" name="Google Shape;726;p34"/>
          <p:cNvSpPr txBox="1"/>
          <p:nvPr>
            <p:ph idx="1" type="body"/>
          </p:nvPr>
        </p:nvSpPr>
        <p:spPr>
          <a:xfrm>
            <a:off x="720000" y="1017725"/>
            <a:ext cx="77040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labeling, we found what made each cluster unique:</a:t>
            </a:r>
            <a:endParaRPr/>
          </a:p>
        </p:txBody>
      </p:sp>
      <p:sp>
        <p:nvSpPr>
          <p:cNvPr id="727" name="Google Shape;727;p34"/>
          <p:cNvSpPr txBox="1"/>
          <p:nvPr>
            <p:ph idx="1" type="body"/>
          </p:nvPr>
        </p:nvSpPr>
        <p:spPr>
          <a:xfrm>
            <a:off x="720000" y="1398426"/>
            <a:ext cx="7704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Cluster 5: Moderate Vulnerability with a Focus on Children</a:t>
            </a:r>
            <a:endParaRPr b="1">
              <a:solidFill>
                <a:srgbClr val="FFFF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Moderate</a:t>
            </a:r>
            <a:r>
              <a:rPr lang="en"/>
              <a:t> rates across almost all variables (moderate levels of obesity and food insecurity)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High </a:t>
            </a:r>
            <a:r>
              <a:rPr lang="en"/>
              <a:t>housing cost burden, children population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Low senior</a:t>
            </a:r>
            <a:r>
              <a:rPr lang="en"/>
              <a:t> and people of color population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Very low </a:t>
            </a:r>
            <a:r>
              <a:rPr lang="en"/>
              <a:t>rural population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</a:t>
            </a:r>
            <a:r>
              <a:rPr lang="en"/>
              <a:t>We will double check the variables before creating the cluster analysis visualization and maybe utilize a more accurate way analyzing the clusters - since there could be errors when doing such things manually.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/>
          <p:nvPr>
            <p:ph type="title"/>
          </p:nvPr>
        </p:nvSpPr>
        <p:spPr>
          <a:xfrm>
            <a:off x="713225" y="3274400"/>
            <a:ext cx="648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 Analysis</a:t>
            </a:r>
            <a:endParaRPr/>
          </a:p>
        </p:txBody>
      </p:sp>
      <p:sp>
        <p:nvSpPr>
          <p:cNvPr id="733" name="Google Shape;733;p35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34" name="Google Shape;734;p35"/>
          <p:cNvGrpSpPr/>
          <p:nvPr/>
        </p:nvGrpSpPr>
        <p:grpSpPr>
          <a:xfrm>
            <a:off x="5411988" y="796328"/>
            <a:ext cx="2235378" cy="2026115"/>
            <a:chOff x="6580738" y="173253"/>
            <a:chExt cx="2235378" cy="2026115"/>
          </a:xfrm>
        </p:grpSpPr>
        <p:grpSp>
          <p:nvGrpSpPr>
            <p:cNvPr id="735" name="Google Shape;735;p35"/>
            <p:cNvGrpSpPr/>
            <p:nvPr/>
          </p:nvGrpSpPr>
          <p:grpSpPr>
            <a:xfrm rot="-8646322">
              <a:off x="7077577" y="460828"/>
              <a:ext cx="1450963" cy="1450963"/>
              <a:chOff x="-455530" y="351567"/>
              <a:chExt cx="1555200" cy="1555200"/>
            </a:xfrm>
          </p:grpSpPr>
          <p:sp>
            <p:nvSpPr>
              <p:cNvPr id="736" name="Google Shape;736;p35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35"/>
            <p:cNvGrpSpPr/>
            <p:nvPr/>
          </p:nvGrpSpPr>
          <p:grpSpPr>
            <a:xfrm rot="6158882">
              <a:off x="6721995" y="460796"/>
              <a:ext cx="1451066" cy="1451066"/>
              <a:chOff x="-455530" y="351567"/>
              <a:chExt cx="1555200" cy="1555200"/>
            </a:xfrm>
          </p:grpSpPr>
          <p:sp>
            <p:nvSpPr>
              <p:cNvPr id="739" name="Google Shape;739;p35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35"/>
          <p:cNvSpPr txBox="1"/>
          <p:nvPr>
            <p:ph idx="4294967295" type="body"/>
          </p:nvPr>
        </p:nvSpPr>
        <p:spPr>
          <a:xfrm>
            <a:off x="832300" y="4116200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determining</a:t>
            </a:r>
            <a:r>
              <a:rPr lang="en"/>
              <a:t> what </a:t>
            </a:r>
            <a:r>
              <a:rPr lang="en"/>
              <a:t>statistical</a:t>
            </a:r>
            <a:r>
              <a:rPr lang="en"/>
              <a:t> test we wanted to conduct, we wanted to try out a mediation analysis.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mediation analysis?</a:t>
            </a:r>
            <a:endParaRPr/>
          </a:p>
        </p:txBody>
      </p:sp>
      <p:sp>
        <p:nvSpPr>
          <p:cNvPr id="747" name="Google Shape;747;p36"/>
          <p:cNvSpPr txBox="1"/>
          <p:nvPr>
            <p:ph idx="1" type="subTitle"/>
          </p:nvPr>
        </p:nvSpPr>
        <p:spPr>
          <a:xfrm>
            <a:off x="720000" y="2605425"/>
            <a:ext cx="79338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</a:t>
            </a:r>
            <a:r>
              <a:rPr lang="en"/>
              <a:t> statistical technique that helps us understand how an independent variable (X) influences a dependent variable (Y) through a mediator variable (M)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model above is our example dataset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 interpret the  data we will look at 3 types of  paths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Direct effects :  a (job satisfaction -&gt; workplace motivation), b (workplace motivation -&gt; job performance), c (job satisfaction -&gt; job performance)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Indirect effect : a*b (aka mediated effect)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Total effect: c + indirect effect </a:t>
            </a:r>
            <a:endParaRPr/>
          </a:p>
        </p:txBody>
      </p:sp>
      <p:pic>
        <p:nvPicPr>
          <p:cNvPr id="748" name="Google Shape;7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38" y="1495376"/>
            <a:ext cx="7649923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6"/>
          <p:cNvSpPr txBox="1"/>
          <p:nvPr>
            <p:ph idx="1" type="subTitle"/>
          </p:nvPr>
        </p:nvSpPr>
        <p:spPr>
          <a:xfrm>
            <a:off x="820100" y="1024925"/>
            <a:ext cx="79338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we wanted to understand mediation analysis first…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7"/>
          <p:cNvSpPr txBox="1"/>
          <p:nvPr>
            <p:ph type="title"/>
          </p:nvPr>
        </p:nvSpPr>
        <p:spPr>
          <a:xfrm>
            <a:off x="713225" y="481200"/>
            <a:ext cx="452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755" name="Google Shape;755;p37"/>
          <p:cNvPicPr preferRelativeResize="0"/>
          <p:nvPr/>
        </p:nvPicPr>
        <p:blipFill rotWithShape="1">
          <a:blip r:embed="rId3">
            <a:alphaModFix/>
          </a:blip>
          <a:srcRect b="11630" l="9763" r="12251" t="14574"/>
          <a:stretch/>
        </p:blipFill>
        <p:spPr>
          <a:xfrm>
            <a:off x="713225" y="1053900"/>
            <a:ext cx="5231373" cy="36548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9525">
              <a:srgbClr val="000000">
                <a:alpha val="35000"/>
              </a:srgbClr>
            </a:outerShdw>
          </a:effectLst>
        </p:spPr>
      </p:pic>
      <p:sp>
        <p:nvSpPr>
          <p:cNvPr id="756" name="Google Shape;756;p37"/>
          <p:cNvSpPr txBox="1"/>
          <p:nvPr>
            <p:ph idx="1" type="subTitle"/>
          </p:nvPr>
        </p:nvSpPr>
        <p:spPr>
          <a:xfrm>
            <a:off x="5070950" y="1562100"/>
            <a:ext cx="2920500" cy="681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We can recreate this with our data next week.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8"/>
          <p:cNvSpPr txBox="1"/>
          <p:nvPr>
            <p:ph type="title"/>
          </p:nvPr>
        </p:nvSpPr>
        <p:spPr>
          <a:xfrm>
            <a:off x="713225" y="3274400"/>
            <a:ext cx="663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762" name="Google Shape;762;p38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63" name="Google Shape;763;p38"/>
          <p:cNvGrpSpPr/>
          <p:nvPr/>
        </p:nvGrpSpPr>
        <p:grpSpPr>
          <a:xfrm>
            <a:off x="5411988" y="796328"/>
            <a:ext cx="2235378" cy="2026115"/>
            <a:chOff x="6580738" y="173253"/>
            <a:chExt cx="2235378" cy="2026115"/>
          </a:xfrm>
        </p:grpSpPr>
        <p:grpSp>
          <p:nvGrpSpPr>
            <p:cNvPr id="764" name="Google Shape;764;p38"/>
            <p:cNvGrpSpPr/>
            <p:nvPr/>
          </p:nvGrpSpPr>
          <p:grpSpPr>
            <a:xfrm rot="-8646322">
              <a:off x="7077577" y="460828"/>
              <a:ext cx="1450963" cy="1450963"/>
              <a:chOff x="-455530" y="351567"/>
              <a:chExt cx="1555200" cy="1555200"/>
            </a:xfrm>
          </p:grpSpPr>
          <p:sp>
            <p:nvSpPr>
              <p:cNvPr id="765" name="Google Shape;765;p38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38"/>
            <p:cNvGrpSpPr/>
            <p:nvPr/>
          </p:nvGrpSpPr>
          <p:grpSpPr>
            <a:xfrm rot="6158882">
              <a:off x="6721995" y="460796"/>
              <a:ext cx="1451066" cy="1451066"/>
              <a:chOff x="-455530" y="351567"/>
              <a:chExt cx="1555200" cy="1555200"/>
            </a:xfrm>
          </p:grpSpPr>
          <p:sp>
            <p:nvSpPr>
              <p:cNvPr id="768" name="Google Shape;768;p38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0" name="Google Shape;770;p38"/>
          <p:cNvSpPr txBox="1"/>
          <p:nvPr>
            <p:ph idx="4294967295" type="body"/>
          </p:nvPr>
        </p:nvSpPr>
        <p:spPr>
          <a:xfrm>
            <a:off x="832300" y="4116200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update from last week.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Visual Relationship</a:t>
            </a:r>
            <a:endParaRPr/>
          </a:p>
        </p:txBody>
      </p:sp>
      <p:sp>
        <p:nvSpPr>
          <p:cNvPr id="776" name="Google Shape;776;p39"/>
          <p:cNvSpPr txBox="1"/>
          <p:nvPr>
            <p:ph idx="1" type="body"/>
          </p:nvPr>
        </p:nvSpPr>
        <p:spPr>
          <a:xfrm>
            <a:off x="720000" y="1017725"/>
            <a:ext cx="7704000" cy="2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week, the graph looked like this and the colors weren’t placed correctly:</a:t>
            </a:r>
            <a:endParaRPr/>
          </a:p>
        </p:txBody>
      </p:sp>
      <p:pic>
        <p:nvPicPr>
          <p:cNvPr id="777" name="Google Shape;7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75" y="1308725"/>
            <a:ext cx="5786251" cy="3304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Visual Relationship</a:t>
            </a:r>
            <a:endParaRPr/>
          </a:p>
        </p:txBody>
      </p:sp>
      <p:sp>
        <p:nvSpPr>
          <p:cNvPr id="783" name="Google Shape;783;p40"/>
          <p:cNvSpPr txBox="1"/>
          <p:nvPr>
            <p:ph idx="1" type="body"/>
          </p:nvPr>
        </p:nvSpPr>
        <p:spPr>
          <a:xfrm>
            <a:off x="720000" y="1017725"/>
            <a:ext cx="7704000" cy="2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updated the graph to have the correct color-coded regions for each county.</a:t>
            </a:r>
            <a:endParaRPr/>
          </a:p>
        </p:txBody>
      </p:sp>
      <p:pic>
        <p:nvPicPr>
          <p:cNvPr id="784" name="Google Shape;7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00" y="1308725"/>
            <a:ext cx="5788153" cy="33009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1"/>
          <p:cNvSpPr txBox="1"/>
          <p:nvPr>
            <p:ph type="title"/>
          </p:nvPr>
        </p:nvSpPr>
        <p:spPr>
          <a:xfrm>
            <a:off x="713225" y="3274400"/>
            <a:ext cx="663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Update</a:t>
            </a:r>
            <a:endParaRPr/>
          </a:p>
        </p:txBody>
      </p:sp>
      <p:sp>
        <p:nvSpPr>
          <p:cNvPr id="790" name="Google Shape;790;p41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91" name="Google Shape;791;p41"/>
          <p:cNvGrpSpPr/>
          <p:nvPr/>
        </p:nvGrpSpPr>
        <p:grpSpPr>
          <a:xfrm>
            <a:off x="5411988" y="796328"/>
            <a:ext cx="2235378" cy="2026115"/>
            <a:chOff x="6580738" y="173253"/>
            <a:chExt cx="2235378" cy="2026115"/>
          </a:xfrm>
        </p:grpSpPr>
        <p:grpSp>
          <p:nvGrpSpPr>
            <p:cNvPr id="792" name="Google Shape;792;p41"/>
            <p:cNvGrpSpPr/>
            <p:nvPr/>
          </p:nvGrpSpPr>
          <p:grpSpPr>
            <a:xfrm rot="-8646322">
              <a:off x="7077577" y="460828"/>
              <a:ext cx="1450963" cy="1450963"/>
              <a:chOff x="-455530" y="351567"/>
              <a:chExt cx="1555200" cy="1555200"/>
            </a:xfrm>
          </p:grpSpPr>
          <p:sp>
            <p:nvSpPr>
              <p:cNvPr id="793" name="Google Shape;793;p4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5" name="Google Shape;795;p41"/>
            <p:cNvGrpSpPr/>
            <p:nvPr/>
          </p:nvGrpSpPr>
          <p:grpSpPr>
            <a:xfrm rot="6158882">
              <a:off x="6721995" y="460796"/>
              <a:ext cx="1451066" cy="1451066"/>
              <a:chOff x="-455530" y="351567"/>
              <a:chExt cx="1555200" cy="1555200"/>
            </a:xfrm>
          </p:grpSpPr>
          <p:sp>
            <p:nvSpPr>
              <p:cNvPr id="796" name="Google Shape;796;p41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Update</a:t>
            </a:r>
            <a:endParaRPr/>
          </a:p>
        </p:txBody>
      </p:sp>
      <p:sp>
        <p:nvSpPr>
          <p:cNvPr id="803" name="Google Shape;803;p42"/>
          <p:cNvSpPr txBox="1"/>
          <p:nvPr>
            <p:ph idx="1" type="body"/>
          </p:nvPr>
        </p:nvSpPr>
        <p:spPr>
          <a:xfrm>
            <a:off x="720000" y="1017725"/>
            <a:ext cx="7704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not previously worked through GitHub, so this week we worked on…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2"/>
          <p:cNvSpPr txBox="1"/>
          <p:nvPr/>
        </p:nvSpPr>
        <p:spPr>
          <a:xfrm>
            <a:off x="1926950" y="1314725"/>
            <a:ext cx="5293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Uploading our work onto our GitHub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Working on making sure that the whole team has access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43" name="Google Shape;643;p25"/>
          <p:cNvSpPr txBox="1"/>
          <p:nvPr>
            <p:ph idx="2" type="title"/>
          </p:nvPr>
        </p:nvSpPr>
        <p:spPr>
          <a:xfrm>
            <a:off x="899701" y="1438837"/>
            <a:ext cx="7347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4" name="Google Shape;644;p25"/>
          <p:cNvSpPr txBox="1"/>
          <p:nvPr>
            <p:ph idx="3" type="title"/>
          </p:nvPr>
        </p:nvSpPr>
        <p:spPr>
          <a:xfrm>
            <a:off x="4717499" y="1438837"/>
            <a:ext cx="7347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5" name="Google Shape;645;p25"/>
          <p:cNvSpPr txBox="1"/>
          <p:nvPr>
            <p:ph idx="4" type="title"/>
          </p:nvPr>
        </p:nvSpPr>
        <p:spPr>
          <a:xfrm>
            <a:off x="899701" y="2454600"/>
            <a:ext cx="734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6" name="Google Shape;646;p25"/>
          <p:cNvSpPr txBox="1"/>
          <p:nvPr>
            <p:ph idx="5" type="title"/>
          </p:nvPr>
        </p:nvSpPr>
        <p:spPr>
          <a:xfrm>
            <a:off x="4717499" y="2454600"/>
            <a:ext cx="734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7" name="Google Shape;647;p25"/>
          <p:cNvSpPr txBox="1"/>
          <p:nvPr>
            <p:ph idx="6" type="title"/>
          </p:nvPr>
        </p:nvSpPr>
        <p:spPr>
          <a:xfrm>
            <a:off x="899704" y="3468563"/>
            <a:ext cx="734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8" name="Google Shape;648;p25"/>
          <p:cNvSpPr txBox="1"/>
          <p:nvPr>
            <p:ph idx="1" type="subTitle"/>
          </p:nvPr>
        </p:nvSpPr>
        <p:spPr>
          <a:xfrm>
            <a:off x="1786797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649" name="Google Shape;649;p25"/>
          <p:cNvSpPr txBox="1"/>
          <p:nvPr>
            <p:ph idx="8" type="subTitle"/>
          </p:nvPr>
        </p:nvSpPr>
        <p:spPr>
          <a:xfrm>
            <a:off x="1786797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 Analysis</a:t>
            </a:r>
            <a:endParaRPr/>
          </a:p>
        </p:txBody>
      </p:sp>
      <p:sp>
        <p:nvSpPr>
          <p:cNvPr id="650" name="Google Shape;650;p25"/>
          <p:cNvSpPr txBox="1"/>
          <p:nvPr>
            <p:ph idx="9" type="subTitle"/>
          </p:nvPr>
        </p:nvSpPr>
        <p:spPr>
          <a:xfrm>
            <a:off x="1786797" y="3558413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Visualizations-</a:t>
            </a:r>
            <a:endParaRPr/>
          </a:p>
        </p:txBody>
      </p:sp>
      <p:sp>
        <p:nvSpPr>
          <p:cNvPr id="651" name="Google Shape;651;p25"/>
          <p:cNvSpPr txBox="1"/>
          <p:nvPr>
            <p:ph idx="13" type="subTitle"/>
          </p:nvPr>
        </p:nvSpPr>
        <p:spPr>
          <a:xfrm>
            <a:off x="5604599" y="1529587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Update</a:t>
            </a:r>
            <a:endParaRPr/>
          </a:p>
        </p:txBody>
      </p:sp>
      <p:sp>
        <p:nvSpPr>
          <p:cNvPr id="652" name="Google Shape;652;p25"/>
          <p:cNvSpPr txBox="1"/>
          <p:nvPr>
            <p:ph idx="14" type="subTitle"/>
          </p:nvPr>
        </p:nvSpPr>
        <p:spPr>
          <a:xfrm>
            <a:off x="5604599" y="2544000"/>
            <a:ext cx="263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3"/>
          <p:cNvSpPr txBox="1"/>
          <p:nvPr>
            <p:ph type="title"/>
          </p:nvPr>
        </p:nvSpPr>
        <p:spPr>
          <a:xfrm>
            <a:off x="713225" y="3274400"/>
            <a:ext cx="663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10" name="Google Shape;810;p43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811" name="Google Shape;811;p43"/>
          <p:cNvGrpSpPr/>
          <p:nvPr/>
        </p:nvGrpSpPr>
        <p:grpSpPr>
          <a:xfrm>
            <a:off x="5411988" y="796328"/>
            <a:ext cx="2235378" cy="2026115"/>
            <a:chOff x="6580738" y="173253"/>
            <a:chExt cx="2235378" cy="2026115"/>
          </a:xfrm>
        </p:grpSpPr>
        <p:grpSp>
          <p:nvGrpSpPr>
            <p:cNvPr id="812" name="Google Shape;812;p43"/>
            <p:cNvGrpSpPr/>
            <p:nvPr/>
          </p:nvGrpSpPr>
          <p:grpSpPr>
            <a:xfrm rot="-8646322">
              <a:off x="7077577" y="460828"/>
              <a:ext cx="1450963" cy="1450963"/>
              <a:chOff x="-455530" y="351567"/>
              <a:chExt cx="1555200" cy="1555200"/>
            </a:xfrm>
          </p:grpSpPr>
          <p:sp>
            <p:nvSpPr>
              <p:cNvPr id="813" name="Google Shape;813;p43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43"/>
            <p:cNvGrpSpPr/>
            <p:nvPr/>
          </p:nvGrpSpPr>
          <p:grpSpPr>
            <a:xfrm rot="6158882">
              <a:off x="6721995" y="460796"/>
              <a:ext cx="1451066" cy="1451066"/>
              <a:chOff x="-455530" y="351567"/>
              <a:chExt cx="1555200" cy="1555200"/>
            </a:xfrm>
          </p:grpSpPr>
          <p:sp>
            <p:nvSpPr>
              <p:cNvPr id="816" name="Google Shape;816;p43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23" name="Google Shape;823;p44"/>
          <p:cNvSpPr txBox="1"/>
          <p:nvPr>
            <p:ph idx="1" type="body"/>
          </p:nvPr>
        </p:nvSpPr>
        <p:spPr>
          <a:xfrm>
            <a:off x="793450" y="1017725"/>
            <a:ext cx="74196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we </a:t>
            </a:r>
            <a:r>
              <a:rPr lang="en"/>
              <a:t>focused heavily on the cluster analysis and mediation analysis. This week we aim to…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4"/>
          <p:cNvSpPr txBox="1"/>
          <p:nvPr/>
        </p:nvSpPr>
        <p:spPr>
          <a:xfrm>
            <a:off x="793450" y="1324950"/>
            <a:ext cx="741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Cluster Analysis: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Create the cluster analysis visualization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Mediation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Analysis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Run the 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mediation analysis with our data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Visualizations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Make all our key visualizations accessible through a link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Focus on adding the interactive features that we want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GitHub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Finalize setting up  GitHub and all of the other features we need for the final report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Report 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Continue working on the report and finish majority of it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"/>
          <p:cNvSpPr txBox="1"/>
          <p:nvPr>
            <p:ph type="title"/>
          </p:nvPr>
        </p:nvSpPr>
        <p:spPr>
          <a:xfrm>
            <a:off x="713225" y="3274400"/>
            <a:ext cx="5683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</a:t>
            </a:r>
            <a:endParaRPr/>
          </a:p>
        </p:txBody>
      </p:sp>
      <p:sp>
        <p:nvSpPr>
          <p:cNvPr id="658" name="Google Shape;658;p26"/>
          <p:cNvSpPr txBox="1"/>
          <p:nvPr>
            <p:ph idx="2" type="title"/>
          </p:nvPr>
        </p:nvSpPr>
        <p:spPr>
          <a:xfrm>
            <a:off x="832300" y="2423600"/>
            <a:ext cx="12357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59" name="Google Shape;659;p26"/>
          <p:cNvGrpSpPr/>
          <p:nvPr/>
        </p:nvGrpSpPr>
        <p:grpSpPr>
          <a:xfrm>
            <a:off x="5411988" y="796328"/>
            <a:ext cx="2235378" cy="2026115"/>
            <a:chOff x="6580738" y="173253"/>
            <a:chExt cx="2235378" cy="2026115"/>
          </a:xfrm>
        </p:grpSpPr>
        <p:grpSp>
          <p:nvGrpSpPr>
            <p:cNvPr id="660" name="Google Shape;660;p26"/>
            <p:cNvGrpSpPr/>
            <p:nvPr/>
          </p:nvGrpSpPr>
          <p:grpSpPr>
            <a:xfrm rot="-8646322">
              <a:off x="7077577" y="460828"/>
              <a:ext cx="1450963" cy="1450963"/>
              <a:chOff x="-455530" y="351567"/>
              <a:chExt cx="1555200" cy="1555200"/>
            </a:xfrm>
          </p:grpSpPr>
          <p:sp>
            <p:nvSpPr>
              <p:cNvPr id="661" name="Google Shape;661;p26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26"/>
            <p:cNvGrpSpPr/>
            <p:nvPr/>
          </p:nvGrpSpPr>
          <p:grpSpPr>
            <a:xfrm rot="6158882">
              <a:off x="6721995" y="460796"/>
              <a:ext cx="1451066" cy="1451066"/>
              <a:chOff x="-455530" y="351567"/>
              <a:chExt cx="1555200" cy="1555200"/>
            </a:xfrm>
          </p:grpSpPr>
          <p:sp>
            <p:nvSpPr>
              <p:cNvPr id="664" name="Google Shape;664;p26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6" name="Google Shape;666;p26"/>
          <p:cNvSpPr txBox="1"/>
          <p:nvPr>
            <p:ph idx="4294967295" type="body"/>
          </p:nvPr>
        </p:nvSpPr>
        <p:spPr>
          <a:xfrm>
            <a:off x="832300" y="4116200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we followed an example cluster analysis. This week we ran it w/ our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672" name="Google Shape;672;p27"/>
          <p:cNvSpPr txBox="1"/>
          <p:nvPr>
            <p:ph idx="1" type="body"/>
          </p:nvPr>
        </p:nvSpPr>
        <p:spPr>
          <a:xfrm>
            <a:off x="720000" y="1017725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</a:t>
            </a:r>
            <a:r>
              <a:rPr lang="en"/>
              <a:t>snippet</a:t>
            </a:r>
            <a:r>
              <a:rPr lang="en"/>
              <a:t> of what our data looks like + </a:t>
            </a:r>
            <a:r>
              <a:rPr lang="en"/>
              <a:t>the variables we have</a:t>
            </a:r>
            <a:r>
              <a:rPr lang="en"/>
              <a:t>.</a:t>
            </a:r>
            <a:endParaRPr/>
          </a:p>
        </p:txBody>
      </p:sp>
      <p:pic>
        <p:nvPicPr>
          <p:cNvPr id="673" name="Google Shape;6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600" y="1394750"/>
            <a:ext cx="5299400" cy="2930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sp>
        <p:nvSpPr>
          <p:cNvPr id="674" name="Google Shape;674;p27"/>
          <p:cNvSpPr txBox="1"/>
          <p:nvPr/>
        </p:nvSpPr>
        <p:spPr>
          <a:xfrm>
            <a:off x="387625" y="1174100"/>
            <a:ext cx="25659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Obesity rates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Food insecurity rates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Food insecure children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Low birthweight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Diabetes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Disability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No insurance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Housing cost burden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Severely housing cost burden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Wage fair market rent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Median income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Below poverty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Unemployment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 score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Debt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Children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Seniors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People of color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Less than college education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hivo"/>
              <a:buChar char="●"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Rural population 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680" name="Google Shape;680;p28"/>
          <p:cNvSpPr txBox="1"/>
          <p:nvPr>
            <p:ph idx="1" type="body"/>
          </p:nvPr>
        </p:nvSpPr>
        <p:spPr>
          <a:xfrm>
            <a:off x="720000" y="1017725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before we could start the clustering, we had to place all the observations on the same scale.</a:t>
            </a:r>
            <a:endParaRPr/>
          </a:p>
        </p:txBody>
      </p:sp>
      <p:sp>
        <p:nvSpPr>
          <p:cNvPr id="681" name="Google Shape;681;p28"/>
          <p:cNvSpPr txBox="1"/>
          <p:nvPr/>
        </p:nvSpPr>
        <p:spPr>
          <a:xfrm>
            <a:off x="558700" y="1392575"/>
            <a:ext cx="25659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On this scale, 0 is the mean for that variable.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Now, instead of having a proportion or count, each observation will have a value to show how much it deviates from that mean. 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Another thing we had to do was remove any NA values. 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504 out 3,135 values were missing (roughly 16% of the data). So, now we have 2,913 counties to work with. 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682" name="Google Shape;6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475" y="1392563"/>
            <a:ext cx="5303519" cy="2935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688" name="Google Shape;688;p29"/>
          <p:cNvSpPr txBox="1"/>
          <p:nvPr>
            <p:ph idx="1" type="body"/>
          </p:nvPr>
        </p:nvSpPr>
        <p:spPr>
          <a:xfrm>
            <a:off x="720000" y="1017725"/>
            <a:ext cx="77040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Elbow method to determine the optimal number of clusters we want to create. </a:t>
            </a:r>
            <a:endParaRPr/>
          </a:p>
        </p:txBody>
      </p:sp>
      <p:pic>
        <p:nvPicPr>
          <p:cNvPr id="689" name="Google Shape;6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475" y="1421650"/>
            <a:ext cx="5303520" cy="2935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sp>
        <p:nvSpPr>
          <p:cNvPr id="690" name="Google Shape;690;p29"/>
          <p:cNvSpPr txBox="1"/>
          <p:nvPr/>
        </p:nvSpPr>
        <p:spPr>
          <a:xfrm>
            <a:off x="558700" y="1354775"/>
            <a:ext cx="2565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Based on the “elbow point”, or the point where the rate of decrease in WSS starts to slow down, the optimal number of clusters would be 5.</a:t>
            </a:r>
            <a:endParaRPr sz="10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696" name="Google Shape;696;p30"/>
          <p:cNvSpPr txBox="1"/>
          <p:nvPr>
            <p:ph idx="1" type="body"/>
          </p:nvPr>
        </p:nvSpPr>
        <p:spPr>
          <a:xfrm>
            <a:off x="720000" y="1017725"/>
            <a:ext cx="77040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get to actually run the cluster analysis. Here is a snippet of the cluster means for each variable and which cluster each county falls into.</a:t>
            </a:r>
            <a:endParaRPr/>
          </a:p>
        </p:txBody>
      </p:sp>
      <p:pic>
        <p:nvPicPr>
          <p:cNvPr id="697" name="Google Shape;6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516613"/>
            <a:ext cx="8572500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  <p:pic>
        <p:nvPicPr>
          <p:cNvPr id="698" name="Google Shape;6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475" y="2901649"/>
            <a:ext cx="5657051" cy="172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704" name="Google Shape;704;p31"/>
          <p:cNvSpPr txBox="1"/>
          <p:nvPr>
            <p:ph idx="1" type="body"/>
          </p:nvPr>
        </p:nvSpPr>
        <p:spPr>
          <a:xfrm>
            <a:off x="720000" y="1017721"/>
            <a:ext cx="77040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analyzed what d</a:t>
            </a:r>
            <a:r>
              <a:rPr lang="en"/>
              <a:t>istinguished each cluster, we had to determine what each value even meant.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a bit of a tedious process but we decided to create a few rules when describing the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5" name="Google Shape;705;p31"/>
          <p:cNvSpPr txBox="1"/>
          <p:nvPr/>
        </p:nvSpPr>
        <p:spPr>
          <a:xfrm>
            <a:off x="1056050" y="1948600"/>
            <a:ext cx="7502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If the value is…	                        Here is an example with the values from the variable “below poverty”: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=&lt;-1.0 it is 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very low							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1 - very high levels of poverty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=&lt;-0.5 it is 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low								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2 - high levels of poverty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&lt;0.5 OR &gt;-0.5 it is 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moderate						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3 - very low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levels of poverty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=&gt;0.5 it is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high								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4 - low levels of poverty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	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=&gt;1.0 it is 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very high							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5 - moderate levels of poverty</a:t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06" name="Google Shape;706;p31"/>
          <p:cNvPicPr preferRelativeResize="0"/>
          <p:nvPr/>
        </p:nvPicPr>
        <p:blipFill rotWithShape="1">
          <a:blip r:embed="rId3">
            <a:alphaModFix/>
          </a:blip>
          <a:srcRect b="0" l="0" r="0" t="16359"/>
          <a:stretch/>
        </p:blipFill>
        <p:spPr>
          <a:xfrm>
            <a:off x="4164538" y="2278600"/>
            <a:ext cx="1285425" cy="137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9525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w/ Our Data</a:t>
            </a:r>
            <a:endParaRPr/>
          </a:p>
        </p:txBody>
      </p:sp>
      <p:sp>
        <p:nvSpPr>
          <p:cNvPr id="712" name="Google Shape;712;p32"/>
          <p:cNvSpPr txBox="1"/>
          <p:nvPr>
            <p:ph idx="1" type="body"/>
          </p:nvPr>
        </p:nvSpPr>
        <p:spPr>
          <a:xfrm>
            <a:off x="720000" y="1017725"/>
            <a:ext cx="7704000" cy="3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this labeling, we found what made each cluster unique:</a:t>
            </a:r>
            <a:endParaRPr/>
          </a:p>
        </p:txBody>
      </p:sp>
      <p:sp>
        <p:nvSpPr>
          <p:cNvPr id="713" name="Google Shape;713;p32"/>
          <p:cNvSpPr txBox="1"/>
          <p:nvPr>
            <p:ph idx="1" type="body"/>
          </p:nvPr>
        </p:nvSpPr>
        <p:spPr>
          <a:xfrm>
            <a:off x="720000" y="1398426"/>
            <a:ext cx="77040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Cluster 1: High Health and Financial Vulnerability</a:t>
            </a:r>
            <a:endParaRPr b="1">
              <a:solidFill>
                <a:srgbClr val="98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Scored</a:t>
            </a:r>
            <a:r>
              <a:rPr b="1" lang="en"/>
              <a:t> Very High/High</a:t>
            </a:r>
            <a:r>
              <a:rPr lang="en"/>
              <a:t> for </a:t>
            </a:r>
            <a:r>
              <a:rPr lang="en"/>
              <a:t>prevalence</a:t>
            </a:r>
            <a:r>
              <a:rPr lang="en"/>
              <a:t> of chronic diseases (</a:t>
            </a:r>
            <a:r>
              <a:rPr b="1" lang="en"/>
              <a:t>obesity</a:t>
            </a:r>
            <a:r>
              <a:rPr lang="en"/>
              <a:t>, diabetes, low birthweight) + </a:t>
            </a:r>
            <a:r>
              <a:rPr b="1" lang="en"/>
              <a:t>Food Insecurity</a:t>
            </a:r>
            <a:r>
              <a:rPr lang="en"/>
              <a:t>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Very High/High </a:t>
            </a:r>
            <a:r>
              <a:rPr lang="en"/>
              <a:t>below poverty, unemployment, housing cost burden, debt rates + </a:t>
            </a:r>
            <a:r>
              <a:rPr b="1" lang="en"/>
              <a:t>Very Low </a:t>
            </a:r>
            <a:r>
              <a:rPr lang="en"/>
              <a:t>median income and credit score.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Very High </a:t>
            </a:r>
            <a:r>
              <a:rPr lang="en"/>
              <a:t>people of color population + individuals who had less than college education.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Cluster 2: Moderate-High Vulnerability</a:t>
            </a:r>
            <a:endParaRPr b="1">
              <a:solidFill>
                <a:srgbClr val="FF99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Moderate</a:t>
            </a:r>
            <a:r>
              <a:rPr lang="en"/>
              <a:t> vulnerability across most health and financial issues (</a:t>
            </a:r>
            <a:r>
              <a:rPr b="1" lang="en"/>
              <a:t>moderate obesity rates and food insecurity</a:t>
            </a:r>
            <a:r>
              <a:rPr lang="en"/>
              <a:t>).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High</a:t>
            </a:r>
            <a:r>
              <a:rPr lang="en"/>
              <a:t> rates of diabetes, </a:t>
            </a:r>
            <a:r>
              <a:rPr lang="en"/>
              <a:t>disability</a:t>
            </a:r>
            <a:r>
              <a:rPr lang="en"/>
              <a:t>, and below poverty.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b="1" lang="en"/>
              <a:t>High </a:t>
            </a:r>
            <a:r>
              <a:rPr lang="en"/>
              <a:t>senior population and individuals who had </a:t>
            </a:r>
            <a:r>
              <a:rPr lang="en"/>
              <a:t>less</a:t>
            </a:r>
            <a:r>
              <a:rPr lang="en"/>
              <a:t> than college education.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vender and White Pitch Deck by Slidesgo">
  <a:themeElements>
    <a:clrScheme name="Simple Light">
      <a:dk1>
        <a:srgbClr val="320E6E"/>
      </a:dk1>
      <a:lt1>
        <a:srgbClr val="D4BEE9"/>
      </a:lt1>
      <a:dk2>
        <a:srgbClr val="F0E8F8"/>
      </a:dk2>
      <a:lt2>
        <a:srgbClr val="785AA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