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C756B9C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0FD80E-8618-757E-DEAC-59B0381FA578}" name="Jose Geronimo Ramirez" initials="JGR" userId="S-1-5-21-3533436139-2515258249-3844212479-47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4_C756B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60B5BF-28A7-44CD-8583-84586539A9BE}" authorId="{D80FD80E-8618-757E-DEAC-59B0381FA578}" created="2024-06-06T14:03:41.071">
    <pc:sldMkLst xmlns:pc="http://schemas.microsoft.com/office/powerpoint/2013/main/command">
      <pc:docMk/>
      <pc:sldMk cId="3344349638" sldId="260"/>
    </pc:sldMkLst>
    <p188:txBody>
      <a:bodyPr/>
      <a:lstStyle/>
      <a:p>
        <a:r>
          <a:rPr lang="es-CO"/>
          <a:t>Debemos establecer cuantos dias o horas debemos tener para saber si va externo o no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4C82F-40E8-A627-2814-DF89C7038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FC8FE-75B1-14F2-2D74-DB6DBA88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2ED0A-B964-8C2C-DEB0-9953947C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5E822-6099-28C3-1DAA-4912F6F7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15159C-D30B-B2FE-6954-FE7FDDEA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6112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E08A6-A9D5-73FF-4E85-1C7385FE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51C8E4-2DEE-0641-4AE3-181FC3F9A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D84646-6044-92A2-A17E-B424F399B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0FF32-FDD3-B0F6-BA0F-E814FFF3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027FE-1386-B66A-97AF-72CE1987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5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D77B91-1504-7667-398D-61F7B2116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A8A2-0791-898B-ACFF-8C438DE2B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1EBA7-8660-DC4F-E9BE-279A16D6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603709-1E2E-F853-D4FC-CFADA75D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57712-CF45-F539-683D-B9544600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517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3A21E-B95F-167F-72EF-B351C370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18C46-B669-A57D-8216-72980B32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FFF978-FBC5-16C5-EC87-543A7BFC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85B06D-F14D-3D54-4896-9A89349D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480F3-77D1-8C15-291C-C3965779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93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D8FFB-0BB1-567E-9DEF-75CA8BCD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224E59-BD9F-DCBE-5227-EF62BE76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75D276-0E08-4945-5DCF-AA18A5B2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D6FDF-C93D-2E77-23EF-CDF6439C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A21F7-A51B-34E2-4FAB-C148704D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33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3A79B-AE42-0F8A-A769-485A4322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DCCE16-7172-467D-6187-2E5107B9D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F9DAD3-5C7F-22D3-274E-B743153D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5496B3-333A-02F8-67F0-FE00C0B1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CE00A6-231C-2EA9-D194-04FB9C3D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CBCC3C-4CB9-8258-88E1-3B6E7427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556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01C69-CF48-8810-318A-EB991AF5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34ED18-2712-20A7-BD14-705008CC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124352-7E1A-1739-1793-64ECAA707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F157A1-4874-7748-728F-79AB57DF9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D25171-8CF4-5F21-DC8E-764D84489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C1FA4E-114E-799B-5C5E-A4F160A7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BC947B-5DFA-0641-0C54-9D1AB1DF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69859B-0535-1EFD-782D-2A264700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34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B55C0-CE74-97CA-FC93-714C66C8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42017D-32CE-3F69-B88F-A3C2A195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2EDDE9-E6F9-7A27-987D-F6C1B43A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87D351-C6F3-D6C8-1DC0-0443491F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550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1D745D-2202-B705-BE23-82075D19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B78FF2-26E4-706E-FE8D-7DF624FB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AE01A-8733-CBA1-1C3E-FA1B3692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622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49D24-7F9F-0E1B-D9E1-BDD18F2D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F818D-276E-8088-7E76-A20E0A214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D02F67-78C0-2544-B0D1-F485AA7E9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152E9F-605E-2A1A-C195-EBB688E8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0834D2-C20A-FD48-A46C-E6175361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38A556-1B1F-E147-C4DC-A46ED314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71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715DC-1F1C-79D7-31AD-C8BA982A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F72276-E35F-D932-171E-B4322E7AF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BC4153-0EDE-3AD8-E26B-3AB1E4E47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A0E66F-E99B-A669-5B22-4DD7571D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B1140A-CE10-F065-525C-F3DF443F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184F75-2EA5-EFDF-6896-BDF0041D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162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37D5DA-C290-A400-3D5B-FC7E9ED9E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4F04DC-D2A2-3857-66E3-147763FF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67B40-664C-194C-B4D1-50B94A2AE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74989-A422-4811-A2FC-9904B0125139}" type="datetimeFigureOut">
              <a:rPr lang="es-CO" smtClean="0"/>
              <a:t>6/06/2024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A5F36-D61C-2070-4F17-C6DF08003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BBB19-A1E4-1B52-C571-490C25B1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41031-E073-4312-AD93-1712BE788C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7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C756B9C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6D38387-47D6-6445-4B34-F7E48036E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064" y="173736"/>
            <a:ext cx="10835640" cy="541324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s-CO" dirty="0"/>
          </a:p>
          <a:p>
            <a:pPr marL="457200" indent="-457200">
              <a:buAutoNum type="arabicPeriod"/>
            </a:pPr>
            <a:r>
              <a:rPr lang="es-CO" dirty="0"/>
              <a:t>Preguntas Iniciales </a:t>
            </a:r>
          </a:p>
          <a:p>
            <a:pPr marL="457200" indent="-457200">
              <a:buAutoNum type="arabicPeriod"/>
            </a:pPr>
            <a:r>
              <a:rPr lang="es-CO" dirty="0"/>
              <a:t>Aprobación por Jefe del área.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CO" dirty="0"/>
              <a:t>Historia de usuario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CO" dirty="0"/>
              <a:t>Presupuestos Estimado Costos y Tiempos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s-CO" dirty="0"/>
              <a:t>Aprobación por parte de TI</a:t>
            </a:r>
          </a:p>
          <a:p>
            <a:pPr marL="457200" indent="-457200">
              <a:buAutoNum type="arabicPeriod"/>
            </a:pPr>
            <a:r>
              <a:rPr lang="es-CO" dirty="0"/>
              <a:t>Pasar Por Rice (Aprobación por gerencia General) </a:t>
            </a:r>
          </a:p>
          <a:p>
            <a:pPr marL="457200" indent="-457200">
              <a:buAutoNum type="arabicPeriod"/>
            </a:pPr>
            <a:r>
              <a:rPr lang="es-CO" dirty="0"/>
              <a:t>Creación backlog</a:t>
            </a:r>
          </a:p>
          <a:p>
            <a:pPr marL="457200" indent="-457200">
              <a:buAutoNum type="arabicPeriod"/>
            </a:pPr>
            <a:r>
              <a:rPr lang="es-CO" dirty="0"/>
              <a:t>Sprint </a:t>
            </a:r>
            <a:r>
              <a:rPr lang="es-CO" dirty="0" err="1"/>
              <a:t>planing</a:t>
            </a:r>
            <a:r>
              <a:rPr lang="es-CO" dirty="0"/>
              <a:t> (Valoración Tiempos pesos o esfuerzos)</a:t>
            </a:r>
          </a:p>
          <a:p>
            <a:pPr marL="457200" indent="-457200">
              <a:buAutoNum type="arabicPeriod"/>
            </a:pPr>
            <a:r>
              <a:rPr lang="es-CO" dirty="0"/>
              <a:t>Sprint (</a:t>
            </a:r>
            <a:r>
              <a:rPr lang="es-CO" dirty="0" err="1"/>
              <a:t>daily</a:t>
            </a:r>
            <a:r>
              <a:rPr lang="es-CO" dirty="0"/>
              <a:t>)</a:t>
            </a:r>
          </a:p>
          <a:p>
            <a:pPr marL="457200" indent="-457200">
              <a:buAutoNum type="arabicPeriod"/>
            </a:pPr>
            <a:r>
              <a:rPr lang="es-CO" dirty="0" err="1"/>
              <a:t>Retrosprective</a:t>
            </a:r>
            <a:endParaRPr lang="es-CO" dirty="0"/>
          </a:p>
          <a:p>
            <a:pPr marL="457200" indent="-457200"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785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36F70-BAF4-CF16-723B-47DAA853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Sprint </a:t>
            </a:r>
            <a:r>
              <a:rPr lang="es-CO" dirty="0" err="1"/>
              <a:t>Daily</a:t>
            </a:r>
            <a:r>
              <a:rPr lang="es-CO" dirty="0"/>
              <a:t> (</a:t>
            </a:r>
            <a:r>
              <a:rPr lang="es-CO" dirty="0" err="1"/>
              <a:t>developers</a:t>
            </a:r>
            <a:r>
              <a:rPr lang="es-CO" dirty="0"/>
              <a:t>, coordinador, Scrum master)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BFC74A-7D20-00F9-9C8B-21162559A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3 preguntas </a:t>
            </a:r>
          </a:p>
          <a:p>
            <a:r>
              <a:rPr lang="es-CO" dirty="0"/>
              <a:t>Que hizo ayer</a:t>
            </a:r>
          </a:p>
          <a:p>
            <a:r>
              <a:rPr lang="es-CO" dirty="0"/>
              <a:t>Que hare hoy</a:t>
            </a:r>
          </a:p>
          <a:p>
            <a:r>
              <a:rPr lang="es-CO" dirty="0"/>
              <a:t>Si tienes bloqueos.</a:t>
            </a:r>
          </a:p>
        </p:txBody>
      </p:sp>
    </p:spTree>
    <p:extLst>
      <p:ext uri="{BB962C8B-B14F-4D97-AF65-F5344CB8AC3E}">
        <p14:creationId xmlns:p14="http://schemas.microsoft.com/office/powerpoint/2010/main" val="215724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734E5-9319-EB94-E03B-2459AA8B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Retrosprective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1010C-74A1-B0DF-B4F7-BF2BAD05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este paso se reúne todo el equipo para valorar en que se fallo para que no pase en el siguiente sprint. </a:t>
            </a:r>
          </a:p>
        </p:txBody>
      </p:sp>
    </p:spTree>
    <p:extLst>
      <p:ext uri="{BB962C8B-B14F-4D97-AF65-F5344CB8AC3E}">
        <p14:creationId xmlns:p14="http://schemas.microsoft.com/office/powerpoint/2010/main" val="267302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9ABE0-A090-FB67-9715-60DD2408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s-CO" dirty="0"/>
              <a:t>Iniciales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647B0DC-9176-3105-71BD-DF9CE0AC1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921023"/>
              </p:ext>
            </p:extLst>
          </p:nvPr>
        </p:nvGraphicFramePr>
        <p:xfrm>
          <a:off x="1274617" y="1542473"/>
          <a:ext cx="8811491" cy="44796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11491">
                  <a:extLst>
                    <a:ext uri="{9D8B030D-6E8A-4147-A177-3AD203B41FA5}">
                      <a16:colId xmlns:a16="http://schemas.microsoft.com/office/drawing/2014/main" val="951027413"/>
                    </a:ext>
                  </a:extLst>
                </a:gridCol>
              </a:tblGrid>
              <a:tr h="5065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Nombre </a:t>
                      </a:r>
                      <a:r>
                        <a:rPr lang="es-CO" sz="1400" u="sng" strike="noStrike" dirty="0">
                          <a:effectLst/>
                        </a:rPr>
                        <a:t>completo</a:t>
                      </a:r>
                      <a:r>
                        <a:rPr lang="es-CO" sz="1400" u="none" strike="noStrike" dirty="0">
                          <a:effectLst/>
                        </a:rPr>
                        <a:t> y cargo del entrevistado: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39645642"/>
                  </a:ext>
                </a:extLst>
              </a:tr>
              <a:tr h="5065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Describir brevemente el problema / necesidad a solucionar :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5777634"/>
                  </a:ext>
                </a:extLst>
              </a:tr>
              <a:tr h="5065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Descripción del desarrollo propuesto (Describir como ve la </a:t>
                      </a:r>
                      <a:r>
                        <a:rPr lang="es-CO" sz="1400" u="none" strike="noStrike" dirty="0" err="1">
                          <a:effectLst/>
                        </a:rPr>
                        <a:t>solucion</a:t>
                      </a:r>
                      <a:r>
                        <a:rPr lang="es-CO" sz="1400" u="none" strike="noStrike" dirty="0">
                          <a:effectLst/>
                        </a:rPr>
                        <a:t>):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1824879"/>
                  </a:ext>
                </a:extLst>
              </a:tr>
              <a:tr h="5065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¿El proyecto es una mejora a un sistema existente o se debe desarrollar desde cero?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55773591"/>
                  </a:ext>
                </a:extLst>
              </a:tr>
              <a:tr h="5065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¿Cuántas personas serán afectadas por la solución?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2158534"/>
                  </a:ext>
                </a:extLst>
              </a:tr>
              <a:tr h="933713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¿Cuáles son los datos específicos que debemos almacenar y seguir de cerca durante el proceso?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4841905"/>
                  </a:ext>
                </a:extLst>
              </a:tr>
              <a:tr h="5065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>
                          <a:effectLst/>
                        </a:rPr>
                        <a:t>¿Que funciones de reportes o analisis debe tener la solucion?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1070286"/>
                  </a:ext>
                </a:extLst>
              </a:tr>
              <a:tr h="506560">
                <a:tc>
                  <a:txBody>
                    <a:bodyPr/>
                    <a:lstStyle/>
                    <a:p>
                      <a:pPr algn="l" fontAlgn="b"/>
                      <a:r>
                        <a:rPr lang="es-CO" sz="1400" u="none" strike="noStrike" dirty="0">
                          <a:effectLst/>
                        </a:rPr>
                        <a:t>¿Hay alguna referencia, estudio previo o base sobre la cual comenzar el proyecto?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7115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625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0009-C381-4315-DF32-A31E2BB0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Historia de usuario (</a:t>
            </a:r>
            <a:r>
              <a:rPr lang="es-CO" dirty="0" err="1"/>
              <a:t>Product</a:t>
            </a:r>
            <a:r>
              <a:rPr lang="es-CO" dirty="0"/>
              <a:t> </a:t>
            </a:r>
            <a:r>
              <a:rPr lang="es-CO" dirty="0" err="1"/>
              <a:t>Owner</a:t>
            </a:r>
            <a:r>
              <a:rPr lang="es-CO" dirty="0"/>
              <a:t>, </a:t>
            </a:r>
            <a:r>
              <a:rPr lang="es-CO" dirty="0" err="1"/>
              <a:t>Pivot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4CBC6-EEF7-5152-5278-6BF3A675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5285867"/>
          </a:xfrm>
        </p:spPr>
        <p:txBody>
          <a:bodyPr/>
          <a:lstStyle/>
          <a:p>
            <a:r>
              <a:rPr lang="es-CO" dirty="0"/>
              <a:t>Identificar la historia (alfanumérico).</a:t>
            </a:r>
          </a:p>
          <a:p>
            <a:r>
              <a:rPr lang="es-CO" dirty="0"/>
              <a:t>Información del rol que utilizará la funcionalidad y contexto actual del problema que se desea solucionar.</a:t>
            </a:r>
          </a:p>
          <a:p>
            <a:r>
              <a:rPr lang="es-CO" dirty="0"/>
              <a:t>Descripción de la funcionalidad (Acciones obligatorias u opcionales).</a:t>
            </a:r>
          </a:p>
          <a:p>
            <a:r>
              <a:rPr lang="es-CO" dirty="0"/>
              <a:t>Identificador de los diferentes escenarios en la funcionalidad.</a:t>
            </a:r>
          </a:p>
          <a:p>
            <a:r>
              <a:rPr lang="es-CO" dirty="0"/>
              <a:t>Criterios de aceptación del escenario en la funcionalidad (lo que el usuario espera de este escenario o que el sistema haga dentro de la funcionalidad)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093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0009-C381-4315-DF32-A31E2BB0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Preguntas Iniciales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4CBC6-EEF7-5152-5278-6BF3A675B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563"/>
            <a:ext cx="10515600" cy="4782312"/>
          </a:xfrm>
        </p:spPr>
        <p:txBody>
          <a:bodyPr/>
          <a:lstStyle/>
          <a:p>
            <a:pPr marL="0" indent="0">
              <a:buNone/>
            </a:pPr>
            <a:endParaRPr lang="es-CO" dirty="0"/>
          </a:p>
          <a:p>
            <a:r>
              <a:rPr lang="es-CO" dirty="0"/>
              <a:t>Reuniones con la persona que tiene la necesidad ½.</a:t>
            </a:r>
          </a:p>
          <a:p>
            <a:r>
              <a:rPr lang="es-CO" dirty="0"/>
              <a:t>Aplicar el formato a diligenciar.</a:t>
            </a:r>
          </a:p>
          <a:p>
            <a:r>
              <a:rPr lang="es-CO" dirty="0"/>
              <a:t>Dejar las reuniones grabadas para redescubrir información.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0471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7FCE6-00E5-A530-24B0-C97B5C766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Presupuestos Estimado Tiempos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B9B3B-F17B-3028-8581-54BE0009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Estimar cuantos días.</a:t>
            </a:r>
          </a:p>
          <a:p>
            <a:r>
              <a:rPr lang="es-CO" dirty="0"/>
              <a:t>Evaluar si es Externo o no depende de </a:t>
            </a:r>
            <a:r>
              <a:rPr lang="es-CO" b="1" dirty="0"/>
              <a:t>2 reglas </a:t>
            </a:r>
            <a:r>
              <a:rPr lang="es-CO" dirty="0"/>
              <a:t>tiempos y esfuerzo de Ti, pero también el dueño</a:t>
            </a:r>
            <a:r>
              <a:rPr lang="en-US" dirty="0"/>
              <a:t>o del Código o Desarrollo</a:t>
            </a:r>
            <a:endParaRPr lang="es-CO" dirty="0"/>
          </a:p>
          <a:p>
            <a:r>
              <a:rPr lang="es-CO" dirty="0"/>
              <a:t>A definir por William Cifuentes. Mas de 45 días es externo. </a:t>
            </a:r>
          </a:p>
          <a:p>
            <a:r>
              <a:rPr lang="es-CO" dirty="0"/>
              <a:t>Cotización del Externo en el caso de que aplique.</a:t>
            </a:r>
          </a:p>
          <a:p>
            <a:r>
              <a:rPr lang="es-CO" dirty="0"/>
              <a:t>La misma cotización por equipo de TI.</a:t>
            </a:r>
          </a:p>
          <a:p>
            <a:endParaRPr lang="es-CO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D795D5B-25D1-AE55-0BB4-A877DF94E04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CO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FB66584-8E0E-B5D3-FAB3-D2989923785A}"/>
              </a:ext>
            </a:extLst>
          </p:cNvPr>
          <p:cNvSpPr txBox="1">
            <a:spLocks/>
          </p:cNvSpPr>
          <p:nvPr/>
        </p:nvSpPr>
        <p:spPr>
          <a:xfrm>
            <a:off x="838200" y="1710563"/>
            <a:ext cx="10515600" cy="478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43496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8151A-3F19-45F7-1C6E-F1FD26D4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Aprobación por parte de TI 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F2A2DE9F-19DC-2273-2C44-9D1DFEF3A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081500"/>
              </p:ext>
            </p:extLst>
          </p:nvPr>
        </p:nvGraphicFramePr>
        <p:xfrm>
          <a:off x="1784350" y="2074863"/>
          <a:ext cx="86233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623177" imgH="2704969" progId="Excel.Sheet.12">
                  <p:embed/>
                </p:oleObj>
              </mc:Choice>
              <mc:Fallback>
                <p:oleObj name="Worksheet" r:id="rId2" imgW="8623177" imgH="27049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4350" y="2074863"/>
                        <a:ext cx="8623300" cy="270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7BADB2AA-4BE9-6C3D-7864-237F46B7495B}"/>
              </a:ext>
            </a:extLst>
          </p:cNvPr>
          <p:cNvSpPr txBox="1"/>
          <p:nvPr/>
        </p:nvSpPr>
        <p:spPr>
          <a:xfrm>
            <a:off x="1675638" y="5179767"/>
            <a:ext cx="87320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Reuniones comité interno de valoración depende de cada caso de estudio, Aprobación dependerá también de los costos (monetario). Se escala Gerencia General de ser necesario.</a:t>
            </a:r>
          </a:p>
        </p:txBody>
      </p:sp>
    </p:spTree>
    <p:extLst>
      <p:ext uri="{BB962C8B-B14F-4D97-AF65-F5344CB8AC3E}">
        <p14:creationId xmlns:p14="http://schemas.microsoft.com/office/powerpoint/2010/main" val="349803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466A6-D061-092F-FF5F-0F22ABCF9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Rice Valoración Gerencia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A6CE37-D98E-5330-CDC4-F44A2883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Reuniones cada 6 meses donde se toma el estudio previo de los pasos 1 al 6 para llegar con las respuestas indicadas para valorar dicho posible proyecto</a:t>
            </a:r>
          </a:p>
        </p:txBody>
      </p:sp>
    </p:spTree>
    <p:extLst>
      <p:ext uri="{BB962C8B-B14F-4D97-AF65-F5344CB8AC3E}">
        <p14:creationId xmlns:p14="http://schemas.microsoft.com/office/powerpoint/2010/main" val="118365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6D0C0-6A33-2B8E-48F5-5BA9C7E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Creación backlog (Scrum master)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4F306-0697-7937-4F22-B712B6BF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Hacer cada Tarea con los criterios de aceptación. </a:t>
            </a:r>
          </a:p>
        </p:txBody>
      </p:sp>
    </p:spTree>
    <p:extLst>
      <p:ext uri="{BB962C8B-B14F-4D97-AF65-F5344CB8AC3E}">
        <p14:creationId xmlns:p14="http://schemas.microsoft.com/office/powerpoint/2010/main" val="87015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71B59-CEFC-CEFC-81FC-0CE206D1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Sprint </a:t>
            </a:r>
            <a:r>
              <a:rPr lang="es-CO" dirty="0" err="1"/>
              <a:t>planing</a:t>
            </a:r>
            <a:r>
              <a:rPr lang="es-CO" dirty="0"/>
              <a:t> (</a:t>
            </a:r>
            <a:r>
              <a:rPr lang="es-CO" dirty="0" err="1"/>
              <a:t>Product</a:t>
            </a:r>
            <a:r>
              <a:rPr lang="es-CO" dirty="0"/>
              <a:t> </a:t>
            </a:r>
            <a:r>
              <a:rPr lang="es-CO" dirty="0" err="1"/>
              <a:t>Owner</a:t>
            </a:r>
            <a:r>
              <a:rPr lang="es-CO" dirty="0"/>
              <a:t>, </a:t>
            </a:r>
            <a:r>
              <a:rPr lang="es-CO" dirty="0" err="1"/>
              <a:t>Developer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EB37F-BBCC-C1B4-3F76-A99287CAE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Solo tiempos aproximados de tareas.</a:t>
            </a:r>
          </a:p>
        </p:txBody>
      </p:sp>
    </p:spTree>
    <p:extLst>
      <p:ext uri="{BB962C8B-B14F-4D97-AF65-F5344CB8AC3E}">
        <p14:creationId xmlns:p14="http://schemas.microsoft.com/office/powerpoint/2010/main" val="17993318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457</Words>
  <Application>Microsoft Office PowerPoint</Application>
  <PresentationFormat>Panorámica</PresentationFormat>
  <Paragraphs>60</Paragraphs>
  <Slides>11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de Office</vt:lpstr>
      <vt:lpstr>Hoja de cálculo de Microsoft Excel</vt:lpstr>
      <vt:lpstr>Presentación de PowerPoint</vt:lpstr>
      <vt:lpstr>1 Preguntas Iniciales</vt:lpstr>
      <vt:lpstr>2. Historia de usuario (Product Owner, Pivot)</vt:lpstr>
      <vt:lpstr>Preguntas Iniciales</vt:lpstr>
      <vt:lpstr>Presupuestos Estimado Tiempos  </vt:lpstr>
      <vt:lpstr>Aprobación por parte de TI </vt:lpstr>
      <vt:lpstr>Rice Valoración Gerencia General</vt:lpstr>
      <vt:lpstr>Creación backlog (Scrum master) </vt:lpstr>
      <vt:lpstr>Sprint planing (Product Owner, Developer)</vt:lpstr>
      <vt:lpstr>Sprint Daily (developers, coordinador, Scrum master)</vt:lpstr>
      <vt:lpstr>Retrosprective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William Cifuentes  Rivera</dc:creator>
  <cp:lastModifiedBy>Jose Geronimo Ramirez</cp:lastModifiedBy>
  <cp:revision>7</cp:revision>
  <dcterms:created xsi:type="dcterms:W3CDTF">2024-04-25T12:59:29Z</dcterms:created>
  <dcterms:modified xsi:type="dcterms:W3CDTF">2024-06-06T14:03:44Z</dcterms:modified>
</cp:coreProperties>
</file>