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78" r:id="rId3"/>
    <p:sldId id="324" r:id="rId4"/>
    <p:sldId id="299" r:id="rId5"/>
    <p:sldId id="319" r:id="rId6"/>
    <p:sldId id="337" r:id="rId7"/>
    <p:sldId id="382" r:id="rId8"/>
    <p:sldId id="372" r:id="rId9"/>
    <p:sldId id="336" r:id="rId10"/>
    <p:sldId id="326" r:id="rId11"/>
    <p:sldId id="325" r:id="rId12"/>
    <p:sldId id="334" r:id="rId13"/>
    <p:sldId id="387" r:id="rId14"/>
    <p:sldId id="335" r:id="rId15"/>
    <p:sldId id="393" r:id="rId16"/>
    <p:sldId id="373" r:id="rId17"/>
    <p:sldId id="340" r:id="rId18"/>
    <p:sldId id="374" r:id="rId19"/>
    <p:sldId id="339" r:id="rId20"/>
    <p:sldId id="388" r:id="rId21"/>
    <p:sldId id="345" r:id="rId22"/>
    <p:sldId id="392" r:id="rId23"/>
    <p:sldId id="391" r:id="rId24"/>
    <p:sldId id="342" r:id="rId25"/>
    <p:sldId id="386" r:id="rId26"/>
    <p:sldId id="400" r:id="rId27"/>
    <p:sldId id="406" r:id="rId28"/>
    <p:sldId id="417" r:id="rId29"/>
    <p:sldId id="415" r:id="rId30"/>
    <p:sldId id="413" r:id="rId31"/>
    <p:sldId id="412" r:id="rId32"/>
    <p:sldId id="414" r:id="rId33"/>
    <p:sldId id="346" r:id="rId34"/>
    <p:sldId id="341" r:id="rId35"/>
    <p:sldId id="376" r:id="rId36"/>
    <p:sldId id="419" r:id="rId37"/>
    <p:sldId id="358" r:id="rId38"/>
    <p:sldId id="432" r:id="rId39"/>
    <p:sldId id="360" r:id="rId40"/>
    <p:sldId id="352" r:id="rId41"/>
    <p:sldId id="418" r:id="rId42"/>
    <p:sldId id="361" r:id="rId43"/>
    <p:sldId id="401" r:id="rId44"/>
    <p:sldId id="379" r:id="rId45"/>
    <p:sldId id="420" r:id="rId46"/>
    <p:sldId id="436" r:id="rId47"/>
    <p:sldId id="434" r:id="rId48"/>
    <p:sldId id="437" r:id="rId49"/>
    <p:sldId id="424" r:id="rId50"/>
    <p:sldId id="425" r:id="rId51"/>
    <p:sldId id="365" r:id="rId52"/>
    <p:sldId id="402" r:id="rId53"/>
    <p:sldId id="422" r:id="rId54"/>
    <p:sldId id="421" r:id="rId55"/>
    <p:sldId id="438" r:id="rId56"/>
    <p:sldId id="368" r:id="rId57"/>
    <p:sldId id="427" r:id="rId58"/>
    <p:sldId id="428" r:id="rId59"/>
    <p:sldId id="383" r:id="rId60"/>
    <p:sldId id="399" r:id="rId61"/>
    <p:sldId id="408" r:id="rId62"/>
    <p:sldId id="409" r:id="rId63"/>
    <p:sldId id="407" r:id="rId64"/>
    <p:sldId id="371" r:id="rId65"/>
    <p:sldId id="431" r:id="rId66"/>
    <p:sldId id="292" r:id="rId67"/>
    <p:sldId id="357" r:id="rId68"/>
    <p:sldId id="356" r:id="rId69"/>
    <p:sldId id="269" r:id="rId70"/>
  </p:sldIdLst>
  <p:sldSz cx="18288000" cy="10287000"/>
  <p:notesSz cx="6858000" cy="9144000"/>
  <p:embeddedFontLst>
    <p:embeddedFont>
      <p:font typeface="Roboto" panose="020B0604020202020204" charset="0"/>
      <p:regular r:id="rId71"/>
    </p:embeddedFont>
    <p:embeddedFont>
      <p:font typeface="Calibri" panose="020F0502020204030204" pitchFamily="34" charset="0"/>
      <p:regular r:id="rId72"/>
      <p:bold r:id="rId73"/>
      <p:italic r:id="rId74"/>
      <p:boldItalic r:id="rId75"/>
    </p:embeddedFont>
    <p:embeddedFont>
      <p:font typeface="Tahoma" panose="020B0604030504040204" pitchFamily="34" charset="0"/>
      <p:regular r:id="rId76"/>
      <p:bold r:id="rId77"/>
    </p:embeddedFont>
    <p:embeddedFont>
      <p:font typeface="TT Trailers Bold" panose="020B0604020202020204" charset="0"/>
      <p:regular r:id="rId7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3979" autoAdjust="0"/>
  </p:normalViewPr>
  <p:slideViewPr>
    <p:cSldViewPr>
      <p:cViewPr varScale="1">
        <p:scale>
          <a:sx n="46" d="100"/>
          <a:sy n="46" d="100"/>
        </p:scale>
        <p:origin x="4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8A0EA-AD85-410C-8C9E-EA1FB83E7F10}" type="doc">
      <dgm:prSet loTypeId="urn:microsoft.com/office/officeart/2005/8/layout/process4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FB81A5B-BB7A-40B7-82C3-27CDC76E92DF}">
      <dgm:prSet phldrT="[Text]" custT="1"/>
      <dgm:spPr/>
      <dgm:t>
        <a:bodyPr/>
        <a:lstStyle/>
        <a:p>
          <a:pPr algn="ctr"/>
          <a:r>
            <a:rPr lang="en-US" sz="2000" b="1" i="0" dirty="0" smtClean="0"/>
            <a:t>1. Load the Image</a:t>
          </a:r>
          <a:r>
            <a:rPr lang="en-US" sz="2000" b="0" i="0" dirty="0" smtClean="0"/>
            <a:t>: We first load the image using the function in grayscale mode.</a:t>
          </a:r>
          <a:endParaRPr lang="en-US" sz="2000" dirty="0"/>
        </a:p>
      </dgm:t>
    </dgm:pt>
    <dgm:pt modelId="{10ED8E51-9A6B-40AB-8AF8-D37882C84DE3}" type="sibTrans" cxnId="{BAD0EDAC-2780-4FD5-8BD1-BAAE506B8E88}">
      <dgm:prSet/>
      <dgm:spPr/>
      <dgm:t>
        <a:bodyPr/>
        <a:lstStyle/>
        <a:p>
          <a:endParaRPr lang="en-US" sz="2400"/>
        </a:p>
      </dgm:t>
    </dgm:pt>
    <dgm:pt modelId="{AB2864E0-C599-4667-A8AA-9C0EF509153C}" type="parTrans" cxnId="{BAD0EDAC-2780-4FD5-8BD1-BAAE506B8E88}">
      <dgm:prSet/>
      <dgm:spPr/>
      <dgm:t>
        <a:bodyPr/>
        <a:lstStyle/>
        <a:p>
          <a:endParaRPr lang="en-US" sz="2400"/>
        </a:p>
      </dgm:t>
    </dgm:pt>
    <dgm:pt modelId="{FD21D7A4-9EB6-4D97-8DD2-5A55976FAE45}">
      <dgm:prSet phldrT="[Text]" custT="1"/>
      <dgm:spPr/>
      <dgm:t>
        <a:bodyPr/>
        <a:lstStyle/>
        <a:p>
          <a:pPr algn="ctr"/>
          <a:r>
            <a:rPr lang="en-US" sz="2000" b="1" i="0" dirty="0" smtClean="0"/>
            <a:t>2. Apply Otsu's </a:t>
          </a:r>
          <a:r>
            <a:rPr lang="en-US" sz="2000" b="1" i="0" dirty="0" err="1" smtClean="0"/>
            <a:t>Thresholding</a:t>
          </a:r>
          <a:r>
            <a:rPr lang="en-US" sz="2000" b="0" i="0" dirty="0" smtClean="0"/>
            <a:t>: This step separates the iris (which we assume to be a darker region) from the rest of the image.</a:t>
          </a:r>
          <a:endParaRPr lang="en-US" sz="2000" dirty="0"/>
        </a:p>
      </dgm:t>
    </dgm:pt>
    <dgm:pt modelId="{547DC034-E267-4784-884C-F3FA25CCDA2A}" type="sibTrans" cxnId="{A6A65738-F510-4280-8437-BB0DF60AD9BE}">
      <dgm:prSet/>
      <dgm:spPr/>
      <dgm:t>
        <a:bodyPr/>
        <a:lstStyle/>
        <a:p>
          <a:endParaRPr lang="en-US" sz="2400"/>
        </a:p>
      </dgm:t>
    </dgm:pt>
    <dgm:pt modelId="{A518A8BA-C3DC-4FB3-A9AE-BCC4A19B2AF1}" type="parTrans" cxnId="{A6A65738-F510-4280-8437-BB0DF60AD9BE}">
      <dgm:prSet/>
      <dgm:spPr/>
      <dgm:t>
        <a:bodyPr/>
        <a:lstStyle/>
        <a:p>
          <a:endParaRPr lang="en-US" sz="2400"/>
        </a:p>
      </dgm:t>
    </dgm:pt>
    <dgm:pt modelId="{0AE627BB-05B5-4E8E-9D20-FBEFFB77A07E}">
      <dgm:prSet phldrT="[Text]" custT="1"/>
      <dgm:spPr/>
      <dgm:t>
        <a:bodyPr/>
        <a:lstStyle/>
        <a:p>
          <a:pPr algn="ctr"/>
          <a:r>
            <a:rPr lang="en-US" sz="2000" b="1" i="0" dirty="0" smtClean="0"/>
            <a:t>3. Morphological Operations</a:t>
          </a:r>
          <a:r>
            <a:rPr lang="en-US" sz="2000" b="0" i="0" dirty="0" smtClean="0"/>
            <a:t>: We perform a series of erosions and dilations on the </a:t>
          </a:r>
          <a:r>
            <a:rPr lang="en-US" sz="2000" b="0" i="0" dirty="0" err="1" smtClean="0"/>
            <a:t>thresholded</a:t>
          </a:r>
          <a:r>
            <a:rPr lang="en-US" sz="2000" b="0" i="0" dirty="0" smtClean="0"/>
            <a:t> image. These operations help to remove any small blobs of noise.</a:t>
          </a:r>
          <a:endParaRPr lang="en-US" sz="2000" dirty="0"/>
        </a:p>
      </dgm:t>
    </dgm:pt>
    <dgm:pt modelId="{6B1156FC-9B07-4233-8E23-C122452DE2A7}" type="sibTrans" cxnId="{2C0CBB39-65FD-4008-A0AC-00F40952B088}">
      <dgm:prSet/>
      <dgm:spPr/>
      <dgm:t>
        <a:bodyPr/>
        <a:lstStyle/>
        <a:p>
          <a:endParaRPr lang="en-US" sz="2400"/>
        </a:p>
      </dgm:t>
    </dgm:pt>
    <dgm:pt modelId="{A3E2055D-CB54-4A45-8795-FB036A3C3B8C}" type="parTrans" cxnId="{2C0CBB39-65FD-4008-A0AC-00F40952B088}">
      <dgm:prSet/>
      <dgm:spPr/>
      <dgm:t>
        <a:bodyPr/>
        <a:lstStyle/>
        <a:p>
          <a:endParaRPr lang="en-US" sz="2400"/>
        </a:p>
      </dgm:t>
    </dgm:pt>
    <dgm:pt modelId="{207D983F-0B6C-48E5-9F4F-4355831CEAA3}">
      <dgm:prSet phldrT="[Text]" custT="1"/>
      <dgm:spPr/>
      <dgm:t>
        <a:bodyPr/>
        <a:lstStyle/>
        <a:p>
          <a:pPr algn="ctr"/>
          <a:r>
            <a:rPr lang="en-US" sz="2000" b="1" i="0" dirty="0" smtClean="0"/>
            <a:t>4. Find Contours</a:t>
          </a:r>
          <a:r>
            <a:rPr lang="en-US" sz="2000" b="0" i="0" dirty="0" smtClean="0"/>
            <a:t>: We find the contours in the </a:t>
          </a:r>
          <a:r>
            <a:rPr lang="en-US" sz="2000" b="0" i="0" dirty="0" err="1" smtClean="0"/>
            <a:t>thresholded</a:t>
          </a:r>
          <a:r>
            <a:rPr lang="en-US" sz="2000" b="0" i="0" dirty="0" smtClean="0"/>
            <a:t> image. A contour is a curve joining all the continuous points along a boundary that have the same color or intensity.</a:t>
          </a:r>
          <a:endParaRPr lang="en-US" sz="2000" dirty="0"/>
        </a:p>
      </dgm:t>
    </dgm:pt>
    <dgm:pt modelId="{DE82F7D7-6087-4AAF-B906-7B102D451823}" type="sibTrans" cxnId="{1E00076B-B8A1-4AB5-B110-3CA3D5D0E6CC}">
      <dgm:prSet/>
      <dgm:spPr/>
      <dgm:t>
        <a:bodyPr/>
        <a:lstStyle/>
        <a:p>
          <a:endParaRPr lang="en-US" sz="2400"/>
        </a:p>
      </dgm:t>
    </dgm:pt>
    <dgm:pt modelId="{5AE111C4-E5FD-496D-AAD1-E07F6DA312A9}" type="parTrans" cxnId="{1E00076B-B8A1-4AB5-B110-3CA3D5D0E6CC}">
      <dgm:prSet/>
      <dgm:spPr/>
      <dgm:t>
        <a:bodyPr/>
        <a:lstStyle/>
        <a:p>
          <a:endParaRPr lang="en-US" sz="2400"/>
        </a:p>
      </dgm:t>
    </dgm:pt>
    <dgm:pt modelId="{12348751-3FC1-4EAA-B1EC-DE15D1D2C6C3}">
      <dgm:prSet phldrT="[Text]" custT="1"/>
      <dgm:spPr/>
      <dgm:t>
        <a:bodyPr/>
        <a:lstStyle/>
        <a:p>
          <a:pPr algn="ctr"/>
          <a:r>
            <a:rPr lang="en-US" sz="2000" dirty="0" smtClean="0"/>
            <a:t>5. </a:t>
          </a:r>
          <a:r>
            <a:rPr lang="en-US" sz="2000" b="1" dirty="0" smtClean="0"/>
            <a:t>Identify the Iris Contour</a:t>
          </a:r>
          <a:r>
            <a:rPr lang="en-US" sz="2000" dirty="0" smtClean="0"/>
            <a:t>: We identify the largest contour as the iris.</a:t>
          </a:r>
          <a:endParaRPr lang="en-US" sz="2000" dirty="0"/>
        </a:p>
      </dgm:t>
    </dgm:pt>
    <dgm:pt modelId="{A7279AA0-F2E3-46D8-B54F-530C332F3276}" type="parTrans" cxnId="{5F7B3641-E8A1-47AC-BBC2-BD01BEF3D85F}">
      <dgm:prSet/>
      <dgm:spPr/>
      <dgm:t>
        <a:bodyPr/>
        <a:lstStyle/>
        <a:p>
          <a:endParaRPr lang="en-US" sz="2400"/>
        </a:p>
      </dgm:t>
    </dgm:pt>
    <dgm:pt modelId="{7E01EE0C-EFE3-44D2-AF14-DA702FF4DE3A}" type="sibTrans" cxnId="{5F7B3641-E8A1-47AC-BBC2-BD01BEF3D85F}">
      <dgm:prSet/>
      <dgm:spPr/>
      <dgm:t>
        <a:bodyPr/>
        <a:lstStyle/>
        <a:p>
          <a:endParaRPr lang="en-US" sz="2400"/>
        </a:p>
      </dgm:t>
    </dgm:pt>
    <dgm:pt modelId="{4C19D11C-9099-4A1E-8B00-07ED1F5D851E}">
      <dgm:prSet custT="1"/>
      <dgm:spPr/>
      <dgm:t>
        <a:bodyPr/>
        <a:lstStyle/>
        <a:p>
          <a:pPr algn="ctr"/>
          <a:r>
            <a:rPr lang="en-US" sz="2000" b="0" i="0" dirty="0" smtClean="0"/>
            <a:t>6. </a:t>
          </a:r>
          <a:r>
            <a:rPr lang="en-US" sz="2000" b="1" i="0" dirty="0" smtClean="0"/>
            <a:t>Create a Mask</a:t>
          </a:r>
          <a:r>
            <a:rPr lang="en-US" sz="2000" b="0" i="0" dirty="0" smtClean="0"/>
            <a:t>: We create a mask (an array of the same size as the original image), and fill in the contour of the iris.</a:t>
          </a:r>
          <a:endParaRPr lang="en-US" sz="2000" dirty="0"/>
        </a:p>
      </dgm:t>
    </dgm:pt>
    <dgm:pt modelId="{5D7DECFB-E87A-43D5-B681-9F127930B476}" type="parTrans" cxnId="{B0844982-A42C-464F-99C4-C56DB18442DC}">
      <dgm:prSet/>
      <dgm:spPr/>
      <dgm:t>
        <a:bodyPr/>
        <a:lstStyle/>
        <a:p>
          <a:endParaRPr lang="en-US" sz="2400"/>
        </a:p>
      </dgm:t>
    </dgm:pt>
    <dgm:pt modelId="{E0BF5FDA-7BCC-4F72-B44B-CFAA61CECFA1}" type="sibTrans" cxnId="{B0844982-A42C-464F-99C4-C56DB18442DC}">
      <dgm:prSet/>
      <dgm:spPr/>
      <dgm:t>
        <a:bodyPr/>
        <a:lstStyle/>
        <a:p>
          <a:endParaRPr lang="en-US" sz="2400"/>
        </a:p>
      </dgm:t>
    </dgm:pt>
    <dgm:pt modelId="{64D4A06E-169A-4310-B8D2-044BE73CA8BB}">
      <dgm:prSet custT="1"/>
      <dgm:spPr/>
      <dgm:t>
        <a:bodyPr/>
        <a:lstStyle/>
        <a:p>
          <a:pPr algn="ctr"/>
          <a:r>
            <a:rPr lang="en-US" sz="2000" b="1" i="0" dirty="0" smtClean="0"/>
            <a:t>7. Apply the Mask to the Original Image</a:t>
          </a:r>
          <a:r>
            <a:rPr lang="en-US" sz="2000" b="0" i="0" dirty="0" smtClean="0"/>
            <a:t>: We apply the mask to the original image, using a bitwise-and operation. This results in an image with only the iris.</a:t>
          </a:r>
          <a:endParaRPr lang="en-US" sz="2000" dirty="0"/>
        </a:p>
      </dgm:t>
    </dgm:pt>
    <dgm:pt modelId="{5E5C6E91-14ED-48B7-A3B2-87FEE43DCB97}" type="parTrans" cxnId="{72BF5CC4-9B4B-44D8-A572-68FFDEEF69B2}">
      <dgm:prSet/>
      <dgm:spPr/>
      <dgm:t>
        <a:bodyPr/>
        <a:lstStyle/>
        <a:p>
          <a:endParaRPr lang="en-US" sz="2400"/>
        </a:p>
      </dgm:t>
    </dgm:pt>
    <dgm:pt modelId="{EA8297B9-A02C-4B4D-9897-FF2FE85896BF}" type="sibTrans" cxnId="{72BF5CC4-9B4B-44D8-A572-68FFDEEF69B2}">
      <dgm:prSet/>
      <dgm:spPr/>
      <dgm:t>
        <a:bodyPr/>
        <a:lstStyle/>
        <a:p>
          <a:endParaRPr lang="en-US" sz="2400"/>
        </a:p>
      </dgm:t>
    </dgm:pt>
    <dgm:pt modelId="{9DDB9D06-DEBE-41F5-87B5-7E827F718F69}">
      <dgm:prSet custT="1"/>
      <dgm:spPr/>
      <dgm:t>
        <a:bodyPr/>
        <a:lstStyle/>
        <a:p>
          <a:pPr algn="ctr"/>
          <a:r>
            <a:rPr lang="en-US" sz="2000" dirty="0" smtClean="0"/>
            <a:t>Cropped Image</a:t>
          </a:r>
          <a:endParaRPr lang="en-US" sz="2000" dirty="0"/>
        </a:p>
      </dgm:t>
    </dgm:pt>
    <dgm:pt modelId="{6BCCCA3B-A084-4A05-A37B-D178EBDA7396}" type="parTrans" cxnId="{0FA852A1-12EC-4170-9F28-C8E702CF15B6}">
      <dgm:prSet/>
      <dgm:spPr/>
      <dgm:t>
        <a:bodyPr/>
        <a:lstStyle/>
        <a:p>
          <a:endParaRPr lang="en-US" sz="2400"/>
        </a:p>
      </dgm:t>
    </dgm:pt>
    <dgm:pt modelId="{B8453EC2-A7A4-4254-B1CA-65983339F095}" type="sibTrans" cxnId="{0FA852A1-12EC-4170-9F28-C8E702CF15B6}">
      <dgm:prSet/>
      <dgm:spPr/>
      <dgm:t>
        <a:bodyPr/>
        <a:lstStyle/>
        <a:p>
          <a:endParaRPr lang="en-US" sz="2400"/>
        </a:p>
      </dgm:t>
    </dgm:pt>
    <dgm:pt modelId="{6354A90E-0B64-4BD6-AD5A-AE6145279B85}" type="pres">
      <dgm:prSet presAssocID="{C2C8A0EA-AD85-410C-8C9E-EA1FB83E7F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10457C-D409-44E6-9AB3-652CAA81D610}" type="pres">
      <dgm:prSet presAssocID="{9DDB9D06-DEBE-41F5-87B5-7E827F718F69}" presName="boxAndChildren" presStyleCnt="0"/>
      <dgm:spPr/>
      <dgm:t>
        <a:bodyPr/>
        <a:lstStyle/>
        <a:p>
          <a:endParaRPr lang="en-US"/>
        </a:p>
      </dgm:t>
    </dgm:pt>
    <dgm:pt modelId="{12CED3BA-5162-4F6B-B18A-4BBFC302D7B0}" type="pres">
      <dgm:prSet presAssocID="{9DDB9D06-DEBE-41F5-87B5-7E827F718F69}" presName="parentTextBox" presStyleLbl="node1" presStyleIdx="0" presStyleCnt="8"/>
      <dgm:spPr/>
      <dgm:t>
        <a:bodyPr/>
        <a:lstStyle/>
        <a:p>
          <a:endParaRPr lang="en-US"/>
        </a:p>
      </dgm:t>
    </dgm:pt>
    <dgm:pt modelId="{E64AFAED-9A59-4D4F-BDA6-1C3B374FE2B0}" type="pres">
      <dgm:prSet presAssocID="{EA8297B9-A02C-4B4D-9897-FF2FE85896BF}" presName="sp" presStyleCnt="0"/>
      <dgm:spPr/>
      <dgm:t>
        <a:bodyPr/>
        <a:lstStyle/>
        <a:p>
          <a:endParaRPr lang="en-US"/>
        </a:p>
      </dgm:t>
    </dgm:pt>
    <dgm:pt modelId="{B6EF9B55-4EA0-41F2-9A2D-BB4B22B85645}" type="pres">
      <dgm:prSet presAssocID="{64D4A06E-169A-4310-B8D2-044BE73CA8BB}" presName="arrowAndChildren" presStyleCnt="0"/>
      <dgm:spPr/>
      <dgm:t>
        <a:bodyPr/>
        <a:lstStyle/>
        <a:p>
          <a:endParaRPr lang="en-US"/>
        </a:p>
      </dgm:t>
    </dgm:pt>
    <dgm:pt modelId="{EA082AF8-EF25-42DD-8923-2DDFF147C86C}" type="pres">
      <dgm:prSet presAssocID="{64D4A06E-169A-4310-B8D2-044BE73CA8BB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E655623E-2877-4CD2-B873-508C5AC6A2AB}" type="pres">
      <dgm:prSet presAssocID="{E0BF5FDA-7BCC-4F72-B44B-CFAA61CECFA1}" presName="sp" presStyleCnt="0"/>
      <dgm:spPr/>
      <dgm:t>
        <a:bodyPr/>
        <a:lstStyle/>
        <a:p>
          <a:endParaRPr lang="en-US"/>
        </a:p>
      </dgm:t>
    </dgm:pt>
    <dgm:pt modelId="{6EA82F56-605C-4181-9D0D-0024617CAEB8}" type="pres">
      <dgm:prSet presAssocID="{4C19D11C-9099-4A1E-8B00-07ED1F5D851E}" presName="arrowAndChildren" presStyleCnt="0"/>
      <dgm:spPr/>
      <dgm:t>
        <a:bodyPr/>
        <a:lstStyle/>
        <a:p>
          <a:endParaRPr lang="en-US"/>
        </a:p>
      </dgm:t>
    </dgm:pt>
    <dgm:pt modelId="{60B1E2BA-4CCF-4D02-BAEC-B79A0974CBC6}" type="pres">
      <dgm:prSet presAssocID="{4C19D11C-9099-4A1E-8B00-07ED1F5D851E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DA9EFD85-E2CB-4C39-9B80-F67DC2980E92}" type="pres">
      <dgm:prSet presAssocID="{7E01EE0C-EFE3-44D2-AF14-DA702FF4DE3A}" presName="sp" presStyleCnt="0"/>
      <dgm:spPr/>
      <dgm:t>
        <a:bodyPr/>
        <a:lstStyle/>
        <a:p>
          <a:endParaRPr lang="en-US"/>
        </a:p>
      </dgm:t>
    </dgm:pt>
    <dgm:pt modelId="{F5BA53F6-1C05-4ABA-A2D0-6C54DBF0E414}" type="pres">
      <dgm:prSet presAssocID="{12348751-3FC1-4EAA-B1EC-DE15D1D2C6C3}" presName="arrowAndChildren" presStyleCnt="0"/>
      <dgm:spPr/>
      <dgm:t>
        <a:bodyPr/>
        <a:lstStyle/>
        <a:p>
          <a:endParaRPr lang="en-US"/>
        </a:p>
      </dgm:t>
    </dgm:pt>
    <dgm:pt modelId="{DF333DFE-9D16-4391-A022-1FC675304E4D}" type="pres">
      <dgm:prSet presAssocID="{12348751-3FC1-4EAA-B1EC-DE15D1D2C6C3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A709CE04-AE84-4603-B0C6-1E2D217FB758}" type="pres">
      <dgm:prSet presAssocID="{DE82F7D7-6087-4AAF-B906-7B102D451823}" presName="sp" presStyleCnt="0"/>
      <dgm:spPr/>
      <dgm:t>
        <a:bodyPr/>
        <a:lstStyle/>
        <a:p>
          <a:endParaRPr lang="en-US"/>
        </a:p>
      </dgm:t>
    </dgm:pt>
    <dgm:pt modelId="{9D5D695C-B98E-477A-9F9E-64CFCE44F980}" type="pres">
      <dgm:prSet presAssocID="{207D983F-0B6C-48E5-9F4F-4355831CEAA3}" presName="arrowAndChildren" presStyleCnt="0"/>
      <dgm:spPr/>
      <dgm:t>
        <a:bodyPr/>
        <a:lstStyle/>
        <a:p>
          <a:endParaRPr lang="en-US"/>
        </a:p>
      </dgm:t>
    </dgm:pt>
    <dgm:pt modelId="{26C14284-DBCA-46E6-B364-56AABAE6935A}" type="pres">
      <dgm:prSet presAssocID="{207D983F-0B6C-48E5-9F4F-4355831CEAA3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D5502455-694F-49A8-A800-C1499A17266D}" type="pres">
      <dgm:prSet presAssocID="{6B1156FC-9B07-4233-8E23-C122452DE2A7}" presName="sp" presStyleCnt="0"/>
      <dgm:spPr/>
      <dgm:t>
        <a:bodyPr/>
        <a:lstStyle/>
        <a:p>
          <a:endParaRPr lang="en-US"/>
        </a:p>
      </dgm:t>
    </dgm:pt>
    <dgm:pt modelId="{337FF5CC-0716-4D94-A430-4C69C9098FB8}" type="pres">
      <dgm:prSet presAssocID="{0AE627BB-05B5-4E8E-9D20-FBEFFB77A07E}" presName="arrowAndChildren" presStyleCnt="0"/>
      <dgm:spPr/>
      <dgm:t>
        <a:bodyPr/>
        <a:lstStyle/>
        <a:p>
          <a:endParaRPr lang="en-US"/>
        </a:p>
      </dgm:t>
    </dgm:pt>
    <dgm:pt modelId="{302C5B33-3175-4697-8220-C337CA0A77DB}" type="pres">
      <dgm:prSet presAssocID="{0AE627BB-05B5-4E8E-9D20-FBEFFB77A07E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F6B5EE2F-CC40-4AAD-B13F-641EA66D946D}" type="pres">
      <dgm:prSet presAssocID="{547DC034-E267-4784-884C-F3FA25CCDA2A}" presName="sp" presStyleCnt="0"/>
      <dgm:spPr/>
      <dgm:t>
        <a:bodyPr/>
        <a:lstStyle/>
        <a:p>
          <a:endParaRPr lang="en-US"/>
        </a:p>
      </dgm:t>
    </dgm:pt>
    <dgm:pt modelId="{D997EFAB-B825-4E27-9492-9BBDB1BB65E8}" type="pres">
      <dgm:prSet presAssocID="{FD21D7A4-9EB6-4D97-8DD2-5A55976FAE45}" presName="arrowAndChildren" presStyleCnt="0"/>
      <dgm:spPr/>
      <dgm:t>
        <a:bodyPr/>
        <a:lstStyle/>
        <a:p>
          <a:endParaRPr lang="en-US"/>
        </a:p>
      </dgm:t>
    </dgm:pt>
    <dgm:pt modelId="{135CB4F3-FDFF-4A88-AEA8-44D9C12F962E}" type="pres">
      <dgm:prSet presAssocID="{FD21D7A4-9EB6-4D97-8DD2-5A55976FAE45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E4A84DB7-9F24-43F1-AEA9-F88601DE36A7}" type="pres">
      <dgm:prSet presAssocID="{10ED8E51-9A6B-40AB-8AF8-D37882C84DE3}" presName="sp" presStyleCnt="0"/>
      <dgm:spPr/>
      <dgm:t>
        <a:bodyPr/>
        <a:lstStyle/>
        <a:p>
          <a:endParaRPr lang="en-US"/>
        </a:p>
      </dgm:t>
    </dgm:pt>
    <dgm:pt modelId="{D45B7595-55C7-47DF-AAED-8E02E8911D20}" type="pres">
      <dgm:prSet presAssocID="{2FB81A5B-BB7A-40B7-82C3-27CDC76E92DF}" presName="arrowAndChildren" presStyleCnt="0"/>
      <dgm:spPr/>
      <dgm:t>
        <a:bodyPr/>
        <a:lstStyle/>
        <a:p>
          <a:endParaRPr lang="en-US"/>
        </a:p>
      </dgm:t>
    </dgm:pt>
    <dgm:pt modelId="{D81B2519-5FF1-4BBE-8092-E3DDE68B28E0}" type="pres">
      <dgm:prSet presAssocID="{2FB81A5B-BB7A-40B7-82C3-27CDC76E92DF}" presName="parentTextArrow" presStyleLbl="node1" presStyleIdx="7" presStyleCnt="8" custLinFactNeighborX="-4114" custLinFactNeighborY="-8702"/>
      <dgm:spPr/>
      <dgm:t>
        <a:bodyPr/>
        <a:lstStyle/>
        <a:p>
          <a:endParaRPr lang="en-US"/>
        </a:p>
      </dgm:t>
    </dgm:pt>
  </dgm:ptLst>
  <dgm:cxnLst>
    <dgm:cxn modelId="{2BDA4426-761B-4D90-AD02-F03EEA8B869A}" type="presOf" srcId="{C2C8A0EA-AD85-410C-8C9E-EA1FB83E7F10}" destId="{6354A90E-0B64-4BD6-AD5A-AE6145279B85}" srcOrd="0" destOrd="0" presId="urn:microsoft.com/office/officeart/2005/8/layout/process4"/>
    <dgm:cxn modelId="{B0844982-A42C-464F-99C4-C56DB18442DC}" srcId="{C2C8A0EA-AD85-410C-8C9E-EA1FB83E7F10}" destId="{4C19D11C-9099-4A1E-8B00-07ED1F5D851E}" srcOrd="5" destOrd="0" parTransId="{5D7DECFB-E87A-43D5-B681-9F127930B476}" sibTransId="{E0BF5FDA-7BCC-4F72-B44B-CFAA61CECFA1}"/>
    <dgm:cxn modelId="{0879FAB3-873F-4351-9259-D63CB0370156}" type="presOf" srcId="{9DDB9D06-DEBE-41F5-87B5-7E827F718F69}" destId="{12CED3BA-5162-4F6B-B18A-4BBFC302D7B0}" srcOrd="0" destOrd="0" presId="urn:microsoft.com/office/officeart/2005/8/layout/process4"/>
    <dgm:cxn modelId="{D756E251-2E7F-4FCB-AE2C-B1BDBDC344BC}" type="presOf" srcId="{2FB81A5B-BB7A-40B7-82C3-27CDC76E92DF}" destId="{D81B2519-5FF1-4BBE-8092-E3DDE68B28E0}" srcOrd="0" destOrd="0" presId="urn:microsoft.com/office/officeart/2005/8/layout/process4"/>
    <dgm:cxn modelId="{2C0CBB39-65FD-4008-A0AC-00F40952B088}" srcId="{C2C8A0EA-AD85-410C-8C9E-EA1FB83E7F10}" destId="{0AE627BB-05B5-4E8E-9D20-FBEFFB77A07E}" srcOrd="2" destOrd="0" parTransId="{A3E2055D-CB54-4A45-8795-FB036A3C3B8C}" sibTransId="{6B1156FC-9B07-4233-8E23-C122452DE2A7}"/>
    <dgm:cxn modelId="{1E00076B-B8A1-4AB5-B110-3CA3D5D0E6CC}" srcId="{C2C8A0EA-AD85-410C-8C9E-EA1FB83E7F10}" destId="{207D983F-0B6C-48E5-9F4F-4355831CEAA3}" srcOrd="3" destOrd="0" parTransId="{5AE111C4-E5FD-496D-AAD1-E07F6DA312A9}" sibTransId="{DE82F7D7-6087-4AAF-B906-7B102D451823}"/>
    <dgm:cxn modelId="{B0EB3E93-B1B0-4829-944C-6BB87BDD7916}" type="presOf" srcId="{4C19D11C-9099-4A1E-8B00-07ED1F5D851E}" destId="{60B1E2BA-4CCF-4D02-BAEC-B79A0974CBC6}" srcOrd="0" destOrd="0" presId="urn:microsoft.com/office/officeart/2005/8/layout/process4"/>
    <dgm:cxn modelId="{C4192745-54B9-4AF8-994E-8ACB197688E1}" type="presOf" srcId="{12348751-3FC1-4EAA-B1EC-DE15D1D2C6C3}" destId="{DF333DFE-9D16-4391-A022-1FC675304E4D}" srcOrd="0" destOrd="0" presId="urn:microsoft.com/office/officeart/2005/8/layout/process4"/>
    <dgm:cxn modelId="{BAD0EDAC-2780-4FD5-8BD1-BAAE506B8E88}" srcId="{C2C8A0EA-AD85-410C-8C9E-EA1FB83E7F10}" destId="{2FB81A5B-BB7A-40B7-82C3-27CDC76E92DF}" srcOrd="0" destOrd="0" parTransId="{AB2864E0-C599-4667-A8AA-9C0EF509153C}" sibTransId="{10ED8E51-9A6B-40AB-8AF8-D37882C84DE3}"/>
    <dgm:cxn modelId="{B4F60CD3-DDEA-4CFA-AF71-8453773B91BA}" type="presOf" srcId="{0AE627BB-05B5-4E8E-9D20-FBEFFB77A07E}" destId="{302C5B33-3175-4697-8220-C337CA0A77DB}" srcOrd="0" destOrd="0" presId="urn:microsoft.com/office/officeart/2005/8/layout/process4"/>
    <dgm:cxn modelId="{5F7B3641-E8A1-47AC-BBC2-BD01BEF3D85F}" srcId="{C2C8A0EA-AD85-410C-8C9E-EA1FB83E7F10}" destId="{12348751-3FC1-4EAA-B1EC-DE15D1D2C6C3}" srcOrd="4" destOrd="0" parTransId="{A7279AA0-F2E3-46D8-B54F-530C332F3276}" sibTransId="{7E01EE0C-EFE3-44D2-AF14-DA702FF4DE3A}"/>
    <dgm:cxn modelId="{0FA852A1-12EC-4170-9F28-C8E702CF15B6}" srcId="{C2C8A0EA-AD85-410C-8C9E-EA1FB83E7F10}" destId="{9DDB9D06-DEBE-41F5-87B5-7E827F718F69}" srcOrd="7" destOrd="0" parTransId="{6BCCCA3B-A084-4A05-A37B-D178EBDA7396}" sibTransId="{B8453EC2-A7A4-4254-B1CA-65983339F095}"/>
    <dgm:cxn modelId="{890AAD3C-3918-48B2-BC5D-B34E56DE162D}" type="presOf" srcId="{FD21D7A4-9EB6-4D97-8DD2-5A55976FAE45}" destId="{135CB4F3-FDFF-4A88-AEA8-44D9C12F962E}" srcOrd="0" destOrd="0" presId="urn:microsoft.com/office/officeart/2005/8/layout/process4"/>
    <dgm:cxn modelId="{A6A65738-F510-4280-8437-BB0DF60AD9BE}" srcId="{C2C8A0EA-AD85-410C-8C9E-EA1FB83E7F10}" destId="{FD21D7A4-9EB6-4D97-8DD2-5A55976FAE45}" srcOrd="1" destOrd="0" parTransId="{A518A8BA-C3DC-4FB3-A9AE-BCC4A19B2AF1}" sibTransId="{547DC034-E267-4784-884C-F3FA25CCDA2A}"/>
    <dgm:cxn modelId="{72BF5CC4-9B4B-44D8-A572-68FFDEEF69B2}" srcId="{C2C8A0EA-AD85-410C-8C9E-EA1FB83E7F10}" destId="{64D4A06E-169A-4310-B8D2-044BE73CA8BB}" srcOrd="6" destOrd="0" parTransId="{5E5C6E91-14ED-48B7-A3B2-87FEE43DCB97}" sibTransId="{EA8297B9-A02C-4B4D-9897-FF2FE85896BF}"/>
    <dgm:cxn modelId="{4FDAFD83-87A8-4BF3-A502-FC3497C07D94}" type="presOf" srcId="{64D4A06E-169A-4310-B8D2-044BE73CA8BB}" destId="{EA082AF8-EF25-42DD-8923-2DDFF147C86C}" srcOrd="0" destOrd="0" presId="urn:microsoft.com/office/officeart/2005/8/layout/process4"/>
    <dgm:cxn modelId="{5E750CAE-B87D-4C62-9AD5-C44793DDCD0C}" type="presOf" srcId="{207D983F-0B6C-48E5-9F4F-4355831CEAA3}" destId="{26C14284-DBCA-46E6-B364-56AABAE6935A}" srcOrd="0" destOrd="0" presId="urn:microsoft.com/office/officeart/2005/8/layout/process4"/>
    <dgm:cxn modelId="{0395D266-D805-436B-A46A-CDC2E15D0419}" type="presParOf" srcId="{6354A90E-0B64-4BD6-AD5A-AE6145279B85}" destId="{DB10457C-D409-44E6-9AB3-652CAA81D610}" srcOrd="0" destOrd="0" presId="urn:microsoft.com/office/officeart/2005/8/layout/process4"/>
    <dgm:cxn modelId="{3F1DEF76-ACE7-41F5-AD29-90A8B1654848}" type="presParOf" srcId="{DB10457C-D409-44E6-9AB3-652CAA81D610}" destId="{12CED3BA-5162-4F6B-B18A-4BBFC302D7B0}" srcOrd="0" destOrd="0" presId="urn:microsoft.com/office/officeart/2005/8/layout/process4"/>
    <dgm:cxn modelId="{06044982-E6D9-49D0-95ED-3CCC6BA8E2EC}" type="presParOf" srcId="{6354A90E-0B64-4BD6-AD5A-AE6145279B85}" destId="{E64AFAED-9A59-4D4F-BDA6-1C3B374FE2B0}" srcOrd="1" destOrd="0" presId="urn:microsoft.com/office/officeart/2005/8/layout/process4"/>
    <dgm:cxn modelId="{B2B01C7D-A2E0-4305-8747-88B12A094BF2}" type="presParOf" srcId="{6354A90E-0B64-4BD6-AD5A-AE6145279B85}" destId="{B6EF9B55-4EA0-41F2-9A2D-BB4B22B85645}" srcOrd="2" destOrd="0" presId="urn:microsoft.com/office/officeart/2005/8/layout/process4"/>
    <dgm:cxn modelId="{AB115780-C65C-4C8F-B59E-E6E92157E4F9}" type="presParOf" srcId="{B6EF9B55-4EA0-41F2-9A2D-BB4B22B85645}" destId="{EA082AF8-EF25-42DD-8923-2DDFF147C86C}" srcOrd="0" destOrd="0" presId="urn:microsoft.com/office/officeart/2005/8/layout/process4"/>
    <dgm:cxn modelId="{E2BCBEBB-1CE6-4F20-B145-D86C8D361B7C}" type="presParOf" srcId="{6354A90E-0B64-4BD6-AD5A-AE6145279B85}" destId="{E655623E-2877-4CD2-B873-508C5AC6A2AB}" srcOrd="3" destOrd="0" presId="urn:microsoft.com/office/officeart/2005/8/layout/process4"/>
    <dgm:cxn modelId="{EB7B3DF0-BAED-4F22-AF34-AB6993D6A620}" type="presParOf" srcId="{6354A90E-0B64-4BD6-AD5A-AE6145279B85}" destId="{6EA82F56-605C-4181-9D0D-0024617CAEB8}" srcOrd="4" destOrd="0" presId="urn:microsoft.com/office/officeart/2005/8/layout/process4"/>
    <dgm:cxn modelId="{96B50ADD-78BA-4E26-B6E5-9E90738408B0}" type="presParOf" srcId="{6EA82F56-605C-4181-9D0D-0024617CAEB8}" destId="{60B1E2BA-4CCF-4D02-BAEC-B79A0974CBC6}" srcOrd="0" destOrd="0" presId="urn:microsoft.com/office/officeart/2005/8/layout/process4"/>
    <dgm:cxn modelId="{B8F6CC46-2FD9-412F-8AB5-F4DD5485B32A}" type="presParOf" srcId="{6354A90E-0B64-4BD6-AD5A-AE6145279B85}" destId="{DA9EFD85-E2CB-4C39-9B80-F67DC2980E92}" srcOrd="5" destOrd="0" presId="urn:microsoft.com/office/officeart/2005/8/layout/process4"/>
    <dgm:cxn modelId="{AB05C5DE-539B-45C4-AD92-C6174826FD53}" type="presParOf" srcId="{6354A90E-0B64-4BD6-AD5A-AE6145279B85}" destId="{F5BA53F6-1C05-4ABA-A2D0-6C54DBF0E414}" srcOrd="6" destOrd="0" presId="urn:microsoft.com/office/officeart/2005/8/layout/process4"/>
    <dgm:cxn modelId="{509AB10E-E30E-44D5-8A5D-3FBC6E42731A}" type="presParOf" srcId="{F5BA53F6-1C05-4ABA-A2D0-6C54DBF0E414}" destId="{DF333DFE-9D16-4391-A022-1FC675304E4D}" srcOrd="0" destOrd="0" presId="urn:microsoft.com/office/officeart/2005/8/layout/process4"/>
    <dgm:cxn modelId="{63BF1576-B3BE-4682-80C1-D7E848BD5213}" type="presParOf" srcId="{6354A90E-0B64-4BD6-AD5A-AE6145279B85}" destId="{A709CE04-AE84-4603-B0C6-1E2D217FB758}" srcOrd="7" destOrd="0" presId="urn:microsoft.com/office/officeart/2005/8/layout/process4"/>
    <dgm:cxn modelId="{8622D7CF-E7E5-4422-8F92-5B3DEB969047}" type="presParOf" srcId="{6354A90E-0B64-4BD6-AD5A-AE6145279B85}" destId="{9D5D695C-B98E-477A-9F9E-64CFCE44F980}" srcOrd="8" destOrd="0" presId="urn:microsoft.com/office/officeart/2005/8/layout/process4"/>
    <dgm:cxn modelId="{47FF081B-0FA9-4089-8DD6-59ADFC9D57F3}" type="presParOf" srcId="{9D5D695C-B98E-477A-9F9E-64CFCE44F980}" destId="{26C14284-DBCA-46E6-B364-56AABAE6935A}" srcOrd="0" destOrd="0" presId="urn:microsoft.com/office/officeart/2005/8/layout/process4"/>
    <dgm:cxn modelId="{FEC70164-8F5E-460E-8858-FD97E0DC2529}" type="presParOf" srcId="{6354A90E-0B64-4BD6-AD5A-AE6145279B85}" destId="{D5502455-694F-49A8-A800-C1499A17266D}" srcOrd="9" destOrd="0" presId="urn:microsoft.com/office/officeart/2005/8/layout/process4"/>
    <dgm:cxn modelId="{9B95F03F-EAF1-4BC3-8507-3BAE90A4759A}" type="presParOf" srcId="{6354A90E-0B64-4BD6-AD5A-AE6145279B85}" destId="{337FF5CC-0716-4D94-A430-4C69C9098FB8}" srcOrd="10" destOrd="0" presId="urn:microsoft.com/office/officeart/2005/8/layout/process4"/>
    <dgm:cxn modelId="{F52B86A4-6A01-472B-A0AC-A25B84833C01}" type="presParOf" srcId="{337FF5CC-0716-4D94-A430-4C69C9098FB8}" destId="{302C5B33-3175-4697-8220-C337CA0A77DB}" srcOrd="0" destOrd="0" presId="urn:microsoft.com/office/officeart/2005/8/layout/process4"/>
    <dgm:cxn modelId="{247EAF0F-25C9-4398-87E8-D3A8AC14F00C}" type="presParOf" srcId="{6354A90E-0B64-4BD6-AD5A-AE6145279B85}" destId="{F6B5EE2F-CC40-4AAD-B13F-641EA66D946D}" srcOrd="11" destOrd="0" presId="urn:microsoft.com/office/officeart/2005/8/layout/process4"/>
    <dgm:cxn modelId="{B24C7953-F2C9-4A1E-BB21-1F5F5226609D}" type="presParOf" srcId="{6354A90E-0B64-4BD6-AD5A-AE6145279B85}" destId="{D997EFAB-B825-4E27-9492-9BBDB1BB65E8}" srcOrd="12" destOrd="0" presId="urn:microsoft.com/office/officeart/2005/8/layout/process4"/>
    <dgm:cxn modelId="{5F7B2796-084C-4605-A757-607E9E9C8014}" type="presParOf" srcId="{D997EFAB-B825-4E27-9492-9BBDB1BB65E8}" destId="{135CB4F3-FDFF-4A88-AEA8-44D9C12F962E}" srcOrd="0" destOrd="0" presId="urn:microsoft.com/office/officeart/2005/8/layout/process4"/>
    <dgm:cxn modelId="{A72C6765-71DA-4AF8-AB56-20A2CF0E04A0}" type="presParOf" srcId="{6354A90E-0B64-4BD6-AD5A-AE6145279B85}" destId="{E4A84DB7-9F24-43F1-AEA9-F88601DE36A7}" srcOrd="13" destOrd="0" presId="urn:microsoft.com/office/officeart/2005/8/layout/process4"/>
    <dgm:cxn modelId="{EB7356F1-C58C-4E2B-8405-91BA5DF9750F}" type="presParOf" srcId="{6354A90E-0B64-4BD6-AD5A-AE6145279B85}" destId="{D45B7595-55C7-47DF-AAED-8E02E8911D20}" srcOrd="14" destOrd="0" presId="urn:microsoft.com/office/officeart/2005/8/layout/process4"/>
    <dgm:cxn modelId="{B4621680-0A33-40F8-BE46-64478E8DC8C7}" type="presParOf" srcId="{D45B7595-55C7-47DF-AAED-8E02E8911D20}" destId="{D81B2519-5FF1-4BBE-8092-E3DDE68B28E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C8A0EA-AD85-410C-8C9E-EA1FB83E7F10}" type="doc">
      <dgm:prSet loTypeId="urn:microsoft.com/office/officeart/2005/8/layout/process4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FB81A5B-BB7A-40B7-82C3-27CDC76E92DF}">
      <dgm:prSet phldrT="[Text]" custT="1"/>
      <dgm:spPr/>
      <dgm:t>
        <a:bodyPr/>
        <a:lstStyle/>
        <a:p>
          <a:pPr algn="ctr"/>
          <a:r>
            <a:rPr lang="en-US" sz="2000" b="1" i="0" dirty="0" smtClean="0"/>
            <a:t>8. Load the Cropped Image</a:t>
          </a:r>
          <a:r>
            <a:rPr lang="en-US" sz="2000" b="0" i="0" dirty="0" smtClean="0"/>
            <a:t>: We first load the cropped image.</a:t>
          </a:r>
          <a:endParaRPr lang="en-US" sz="2000" dirty="0"/>
        </a:p>
      </dgm:t>
    </dgm:pt>
    <dgm:pt modelId="{10ED8E51-9A6B-40AB-8AF8-D37882C84DE3}" type="sibTrans" cxnId="{BAD0EDAC-2780-4FD5-8BD1-BAAE506B8E88}">
      <dgm:prSet/>
      <dgm:spPr/>
      <dgm:t>
        <a:bodyPr/>
        <a:lstStyle/>
        <a:p>
          <a:endParaRPr lang="en-US" sz="2400"/>
        </a:p>
      </dgm:t>
    </dgm:pt>
    <dgm:pt modelId="{AB2864E0-C599-4667-A8AA-9C0EF509153C}" type="parTrans" cxnId="{BAD0EDAC-2780-4FD5-8BD1-BAAE506B8E88}">
      <dgm:prSet/>
      <dgm:spPr/>
      <dgm:t>
        <a:bodyPr/>
        <a:lstStyle/>
        <a:p>
          <a:endParaRPr lang="en-US" sz="2400"/>
        </a:p>
      </dgm:t>
    </dgm:pt>
    <dgm:pt modelId="{0AE627BB-05B5-4E8E-9D20-FBEFFB77A07E}">
      <dgm:prSet phldrT="[Text]" custT="1"/>
      <dgm:spPr/>
      <dgm:t>
        <a:bodyPr/>
        <a:lstStyle/>
        <a:p>
          <a:pPr algn="ctr"/>
          <a:r>
            <a:rPr lang="en-US" sz="2000" b="1" i="0" dirty="0" smtClean="0"/>
            <a:t>10. Encode Labels</a:t>
          </a:r>
          <a:r>
            <a:rPr lang="en-US" sz="2000" b="0" i="0" dirty="0" smtClean="0"/>
            <a:t>: Transform categorical labels to numerical values using .</a:t>
          </a:r>
          <a:endParaRPr lang="en-US" sz="2000" dirty="0"/>
        </a:p>
      </dgm:t>
    </dgm:pt>
    <dgm:pt modelId="{6B1156FC-9B07-4233-8E23-C122452DE2A7}" type="sibTrans" cxnId="{2C0CBB39-65FD-4008-A0AC-00F40952B088}">
      <dgm:prSet/>
      <dgm:spPr/>
      <dgm:t>
        <a:bodyPr/>
        <a:lstStyle/>
        <a:p>
          <a:endParaRPr lang="en-US" sz="2400"/>
        </a:p>
      </dgm:t>
    </dgm:pt>
    <dgm:pt modelId="{A3E2055D-CB54-4A45-8795-FB036A3C3B8C}" type="parTrans" cxnId="{2C0CBB39-65FD-4008-A0AC-00F40952B088}">
      <dgm:prSet/>
      <dgm:spPr/>
      <dgm:t>
        <a:bodyPr/>
        <a:lstStyle/>
        <a:p>
          <a:endParaRPr lang="en-US" sz="2400"/>
        </a:p>
      </dgm:t>
    </dgm:pt>
    <dgm:pt modelId="{BBAF50C4-30AF-45F8-93C7-9D52BBDCDD85}">
      <dgm:prSet phldrT="[Text]" custT="1"/>
      <dgm:spPr/>
      <dgm:t>
        <a:bodyPr/>
        <a:lstStyle/>
        <a:p>
          <a:pPr algn="ctr"/>
          <a:r>
            <a:rPr lang="en-US" sz="2000" b="1" i="0" dirty="0" smtClean="0"/>
            <a:t>9. Reshape Images</a:t>
          </a:r>
          <a:r>
            <a:rPr lang="en-US" sz="2000" b="0" i="0" dirty="0" smtClean="0"/>
            <a:t>: Convert the </a:t>
          </a:r>
          <a:r>
            <a:rPr lang="en-US" sz="2000" b="0" i="0" dirty="0" smtClean="0"/>
            <a:t>3D </a:t>
          </a:r>
          <a:r>
            <a:rPr lang="en-US" sz="2000" b="0" i="0" dirty="0" smtClean="0"/>
            <a:t>matrix of each image dataset to a </a:t>
          </a:r>
          <a:r>
            <a:rPr lang="en-US" sz="2000" b="0" i="0" dirty="0" smtClean="0"/>
            <a:t>2D </a:t>
          </a:r>
          <a:r>
            <a:rPr lang="en-US" sz="2000" b="0" i="0" dirty="0" smtClean="0"/>
            <a:t>matrix for machine learning model input.</a:t>
          </a:r>
          <a:endParaRPr lang="en-US" sz="2000" dirty="0"/>
        </a:p>
      </dgm:t>
    </dgm:pt>
    <dgm:pt modelId="{B6F471C5-719E-464C-BED0-8F05C4B89574}" type="parTrans" cxnId="{00441345-A3EB-40D2-B064-486D48FF0CF5}">
      <dgm:prSet/>
      <dgm:spPr/>
      <dgm:t>
        <a:bodyPr/>
        <a:lstStyle/>
        <a:p>
          <a:endParaRPr lang="en-US"/>
        </a:p>
      </dgm:t>
    </dgm:pt>
    <dgm:pt modelId="{2EBE7861-0776-469A-805D-1B6FD723A1E2}" type="sibTrans" cxnId="{00441345-A3EB-40D2-B064-486D48FF0CF5}">
      <dgm:prSet/>
      <dgm:spPr/>
      <dgm:t>
        <a:bodyPr/>
        <a:lstStyle/>
        <a:p>
          <a:endParaRPr lang="en-US"/>
        </a:p>
      </dgm:t>
    </dgm:pt>
    <dgm:pt modelId="{80F50A8E-B8FC-49AA-AB38-24989F0925E6}">
      <dgm:prSet phldrT="[Text]" custT="1"/>
      <dgm:spPr/>
      <dgm:t>
        <a:bodyPr/>
        <a:lstStyle/>
        <a:p>
          <a:pPr algn="ctr"/>
          <a:r>
            <a:rPr lang="en-US" sz="2000" b="1" i="0" dirty="0" smtClean="0"/>
            <a:t>12. Train, Predict, and Evaluate with ML</a:t>
          </a:r>
          <a:r>
            <a:rPr lang="en-US" sz="2000" b="0" i="0" dirty="0" smtClean="0"/>
            <a:t>: In each fold, train the ML model, make predictions, and compute accuracy. Also generate classification report and confusion matrix for each fold.</a:t>
          </a:r>
          <a:endParaRPr lang="en-US" sz="2000" dirty="0"/>
        </a:p>
      </dgm:t>
    </dgm:pt>
    <dgm:pt modelId="{6EA6DA98-567E-4DB6-877D-25181A62D012}" type="parTrans" cxnId="{14065E0E-E72C-4DD5-BD29-789432E657CF}">
      <dgm:prSet/>
      <dgm:spPr/>
      <dgm:t>
        <a:bodyPr/>
        <a:lstStyle/>
        <a:p>
          <a:endParaRPr lang="en-US"/>
        </a:p>
      </dgm:t>
    </dgm:pt>
    <dgm:pt modelId="{96A169D8-54B9-47AE-8F8E-CB5BA9B747FD}" type="sibTrans" cxnId="{14065E0E-E72C-4DD5-BD29-789432E657CF}">
      <dgm:prSet/>
      <dgm:spPr/>
      <dgm:t>
        <a:bodyPr/>
        <a:lstStyle/>
        <a:p>
          <a:endParaRPr lang="en-US"/>
        </a:p>
      </dgm:t>
    </dgm:pt>
    <dgm:pt modelId="{16A83125-9991-482C-B88B-566188E5A5D7}">
      <dgm:prSet phldrT="[Text]" custT="1"/>
      <dgm:spPr/>
      <dgm:t>
        <a:bodyPr/>
        <a:lstStyle/>
        <a:p>
          <a:pPr algn="ctr"/>
          <a:r>
            <a:rPr lang="en-US" sz="2000" b="1" i="0" dirty="0" smtClean="0"/>
            <a:t>13. Calculate Average Accuracy</a:t>
          </a:r>
          <a:r>
            <a:rPr lang="en-US" sz="2000" b="0" i="0" dirty="0" smtClean="0"/>
            <a:t>: After all folds, compute and print the average accuracy as the final model performance metric.</a:t>
          </a:r>
          <a:endParaRPr lang="en-US" sz="2000" dirty="0"/>
        </a:p>
      </dgm:t>
    </dgm:pt>
    <dgm:pt modelId="{79DCAD66-ADB4-4BD5-B8D7-2B0E29CCD4BA}" type="parTrans" cxnId="{E3067411-C983-4D94-8CEC-5E7FD7519C81}">
      <dgm:prSet/>
      <dgm:spPr/>
      <dgm:t>
        <a:bodyPr/>
        <a:lstStyle/>
        <a:p>
          <a:endParaRPr lang="en-US"/>
        </a:p>
      </dgm:t>
    </dgm:pt>
    <dgm:pt modelId="{23473BE1-E365-4F0A-B53C-6C97CD46E301}" type="sibTrans" cxnId="{E3067411-C983-4D94-8CEC-5E7FD7519C81}">
      <dgm:prSet/>
      <dgm:spPr/>
      <dgm:t>
        <a:bodyPr/>
        <a:lstStyle/>
        <a:p>
          <a:endParaRPr lang="en-US"/>
        </a:p>
      </dgm:t>
    </dgm:pt>
    <dgm:pt modelId="{C7291750-29D3-4055-8E1B-DD6660C87CD3}">
      <dgm:prSet phldrT="[Text]" custT="1"/>
      <dgm:spPr/>
      <dgm:t>
        <a:bodyPr/>
        <a:lstStyle/>
        <a:p>
          <a:pPr algn="ctr"/>
          <a:r>
            <a:rPr lang="en-US" sz="2000" b="1" dirty="0" smtClean="0"/>
            <a:t>11.</a:t>
          </a:r>
          <a:r>
            <a:rPr lang="en-US" sz="2000" dirty="0" smtClean="0"/>
            <a:t> </a:t>
          </a:r>
          <a:r>
            <a:rPr lang="en-US" sz="2000" b="1" i="0" dirty="0" smtClean="0"/>
            <a:t>Setup k-Fold Cross-Validation</a:t>
          </a:r>
          <a:r>
            <a:rPr lang="en-US" sz="2000" b="0" i="0" dirty="0" smtClean="0"/>
            <a:t>: Implement a 10-fold cross-validation for model evaluation.</a:t>
          </a:r>
          <a:endParaRPr lang="en-US" sz="2000" dirty="0"/>
        </a:p>
      </dgm:t>
    </dgm:pt>
    <dgm:pt modelId="{9B5925EB-04C5-4836-AA43-23C19CFCE0CD}" type="parTrans" cxnId="{2F521D94-8788-4ECB-AC73-EA00615D8323}">
      <dgm:prSet/>
      <dgm:spPr/>
      <dgm:t>
        <a:bodyPr/>
        <a:lstStyle/>
        <a:p>
          <a:endParaRPr lang="en-US"/>
        </a:p>
      </dgm:t>
    </dgm:pt>
    <dgm:pt modelId="{7847C2FC-C312-4878-BDCE-4C8127C9D1FF}" type="sibTrans" cxnId="{2F521D94-8788-4ECB-AC73-EA00615D8323}">
      <dgm:prSet/>
      <dgm:spPr/>
      <dgm:t>
        <a:bodyPr/>
        <a:lstStyle/>
        <a:p>
          <a:endParaRPr lang="en-US"/>
        </a:p>
      </dgm:t>
    </dgm:pt>
    <dgm:pt modelId="{6354A90E-0B64-4BD6-AD5A-AE6145279B85}" type="pres">
      <dgm:prSet presAssocID="{C2C8A0EA-AD85-410C-8C9E-EA1FB83E7F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86A8A5-9561-47F9-A000-9967DBA3EEE8}" type="pres">
      <dgm:prSet presAssocID="{16A83125-9991-482C-B88B-566188E5A5D7}" presName="boxAndChildren" presStyleCnt="0"/>
      <dgm:spPr/>
    </dgm:pt>
    <dgm:pt modelId="{C1CD1819-E9A2-4604-BA34-A8AAC018F330}" type="pres">
      <dgm:prSet presAssocID="{16A83125-9991-482C-B88B-566188E5A5D7}" presName="parentTextBox" presStyleLbl="node1" presStyleIdx="0" presStyleCnt="6"/>
      <dgm:spPr/>
      <dgm:t>
        <a:bodyPr/>
        <a:lstStyle/>
        <a:p>
          <a:endParaRPr lang="en-US"/>
        </a:p>
      </dgm:t>
    </dgm:pt>
    <dgm:pt modelId="{F02FB0F8-431B-4C4D-8502-37A2B35B6272}" type="pres">
      <dgm:prSet presAssocID="{96A169D8-54B9-47AE-8F8E-CB5BA9B747FD}" presName="sp" presStyleCnt="0"/>
      <dgm:spPr/>
    </dgm:pt>
    <dgm:pt modelId="{F70EF52A-2130-473C-91D0-AB15ACB77534}" type="pres">
      <dgm:prSet presAssocID="{80F50A8E-B8FC-49AA-AB38-24989F0925E6}" presName="arrowAndChildren" presStyleCnt="0"/>
      <dgm:spPr/>
    </dgm:pt>
    <dgm:pt modelId="{B6080919-EC8F-4298-BFC3-FB6E0EA91D02}" type="pres">
      <dgm:prSet presAssocID="{80F50A8E-B8FC-49AA-AB38-24989F0925E6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DD1E6C9A-1ED2-4AC9-AFD6-FB94156AAF53}" type="pres">
      <dgm:prSet presAssocID="{7847C2FC-C312-4878-BDCE-4C8127C9D1FF}" presName="sp" presStyleCnt="0"/>
      <dgm:spPr/>
    </dgm:pt>
    <dgm:pt modelId="{55F6EC15-F53A-43A6-8413-2FA0563CEEC4}" type="pres">
      <dgm:prSet presAssocID="{C7291750-29D3-4055-8E1B-DD6660C87CD3}" presName="arrowAndChildren" presStyleCnt="0"/>
      <dgm:spPr/>
    </dgm:pt>
    <dgm:pt modelId="{27D721D2-0F5B-4E69-B812-BABF23AA6226}" type="pres">
      <dgm:prSet presAssocID="{C7291750-29D3-4055-8E1B-DD6660C87CD3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5502455-694F-49A8-A800-C1499A17266D}" type="pres">
      <dgm:prSet presAssocID="{6B1156FC-9B07-4233-8E23-C122452DE2A7}" presName="sp" presStyleCnt="0"/>
      <dgm:spPr/>
      <dgm:t>
        <a:bodyPr/>
        <a:lstStyle/>
        <a:p>
          <a:endParaRPr lang="en-US"/>
        </a:p>
      </dgm:t>
    </dgm:pt>
    <dgm:pt modelId="{337FF5CC-0716-4D94-A430-4C69C9098FB8}" type="pres">
      <dgm:prSet presAssocID="{0AE627BB-05B5-4E8E-9D20-FBEFFB77A07E}" presName="arrowAndChildren" presStyleCnt="0"/>
      <dgm:spPr/>
      <dgm:t>
        <a:bodyPr/>
        <a:lstStyle/>
        <a:p>
          <a:endParaRPr lang="en-US"/>
        </a:p>
      </dgm:t>
    </dgm:pt>
    <dgm:pt modelId="{302C5B33-3175-4697-8220-C337CA0A77DB}" type="pres">
      <dgm:prSet presAssocID="{0AE627BB-05B5-4E8E-9D20-FBEFFB77A07E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F49D387-2C57-47A6-8312-587FA923AB5D}" type="pres">
      <dgm:prSet presAssocID="{2EBE7861-0776-469A-805D-1B6FD723A1E2}" presName="sp" presStyleCnt="0"/>
      <dgm:spPr/>
    </dgm:pt>
    <dgm:pt modelId="{2854BB71-CE8E-41CC-80F7-D40F838575B1}" type="pres">
      <dgm:prSet presAssocID="{BBAF50C4-30AF-45F8-93C7-9D52BBDCDD85}" presName="arrowAndChildren" presStyleCnt="0"/>
      <dgm:spPr/>
    </dgm:pt>
    <dgm:pt modelId="{6640AF6B-9A20-4825-89BF-B698382B2023}" type="pres">
      <dgm:prSet presAssocID="{BBAF50C4-30AF-45F8-93C7-9D52BBDCDD85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E4A84DB7-9F24-43F1-AEA9-F88601DE36A7}" type="pres">
      <dgm:prSet presAssocID="{10ED8E51-9A6B-40AB-8AF8-D37882C84DE3}" presName="sp" presStyleCnt="0"/>
      <dgm:spPr/>
      <dgm:t>
        <a:bodyPr/>
        <a:lstStyle/>
        <a:p>
          <a:endParaRPr lang="en-US"/>
        </a:p>
      </dgm:t>
    </dgm:pt>
    <dgm:pt modelId="{D45B7595-55C7-47DF-AAED-8E02E8911D20}" type="pres">
      <dgm:prSet presAssocID="{2FB81A5B-BB7A-40B7-82C3-27CDC76E92DF}" presName="arrowAndChildren" presStyleCnt="0"/>
      <dgm:spPr/>
      <dgm:t>
        <a:bodyPr/>
        <a:lstStyle/>
        <a:p>
          <a:endParaRPr lang="en-US"/>
        </a:p>
      </dgm:t>
    </dgm:pt>
    <dgm:pt modelId="{D81B2519-5FF1-4BBE-8092-E3DDE68B28E0}" type="pres">
      <dgm:prSet presAssocID="{2FB81A5B-BB7A-40B7-82C3-27CDC76E92DF}" presName="parentTextArrow" presStyleLbl="node1" presStyleIdx="5" presStyleCnt="6" custLinFactNeighborX="-4114" custLinFactNeighborY="-8702"/>
      <dgm:spPr/>
      <dgm:t>
        <a:bodyPr/>
        <a:lstStyle/>
        <a:p>
          <a:endParaRPr lang="en-US"/>
        </a:p>
      </dgm:t>
    </dgm:pt>
  </dgm:ptLst>
  <dgm:cxnLst>
    <dgm:cxn modelId="{00441345-A3EB-40D2-B064-486D48FF0CF5}" srcId="{C2C8A0EA-AD85-410C-8C9E-EA1FB83E7F10}" destId="{BBAF50C4-30AF-45F8-93C7-9D52BBDCDD85}" srcOrd="1" destOrd="0" parTransId="{B6F471C5-719E-464C-BED0-8F05C4B89574}" sibTransId="{2EBE7861-0776-469A-805D-1B6FD723A1E2}"/>
    <dgm:cxn modelId="{93968334-AFAB-4F3B-923F-5BD3B5912148}" type="presOf" srcId="{80F50A8E-B8FC-49AA-AB38-24989F0925E6}" destId="{B6080919-EC8F-4298-BFC3-FB6E0EA91D02}" srcOrd="0" destOrd="0" presId="urn:microsoft.com/office/officeart/2005/8/layout/process4"/>
    <dgm:cxn modelId="{B4F60CD3-DDEA-4CFA-AF71-8453773B91BA}" type="presOf" srcId="{0AE627BB-05B5-4E8E-9D20-FBEFFB77A07E}" destId="{302C5B33-3175-4697-8220-C337CA0A77DB}" srcOrd="0" destOrd="0" presId="urn:microsoft.com/office/officeart/2005/8/layout/process4"/>
    <dgm:cxn modelId="{D756E251-2E7F-4FCB-AE2C-B1BDBDC344BC}" type="presOf" srcId="{2FB81A5B-BB7A-40B7-82C3-27CDC76E92DF}" destId="{D81B2519-5FF1-4BBE-8092-E3DDE68B28E0}" srcOrd="0" destOrd="0" presId="urn:microsoft.com/office/officeart/2005/8/layout/process4"/>
    <dgm:cxn modelId="{14065E0E-E72C-4DD5-BD29-789432E657CF}" srcId="{C2C8A0EA-AD85-410C-8C9E-EA1FB83E7F10}" destId="{80F50A8E-B8FC-49AA-AB38-24989F0925E6}" srcOrd="4" destOrd="0" parTransId="{6EA6DA98-567E-4DB6-877D-25181A62D012}" sibTransId="{96A169D8-54B9-47AE-8F8E-CB5BA9B747FD}"/>
    <dgm:cxn modelId="{2C0CBB39-65FD-4008-A0AC-00F40952B088}" srcId="{C2C8A0EA-AD85-410C-8C9E-EA1FB83E7F10}" destId="{0AE627BB-05B5-4E8E-9D20-FBEFFB77A07E}" srcOrd="2" destOrd="0" parTransId="{A3E2055D-CB54-4A45-8795-FB036A3C3B8C}" sibTransId="{6B1156FC-9B07-4233-8E23-C122452DE2A7}"/>
    <dgm:cxn modelId="{E3067411-C983-4D94-8CEC-5E7FD7519C81}" srcId="{C2C8A0EA-AD85-410C-8C9E-EA1FB83E7F10}" destId="{16A83125-9991-482C-B88B-566188E5A5D7}" srcOrd="5" destOrd="0" parTransId="{79DCAD66-ADB4-4BD5-B8D7-2B0E29CCD4BA}" sibTransId="{23473BE1-E365-4F0A-B53C-6C97CD46E301}"/>
    <dgm:cxn modelId="{BAD0EDAC-2780-4FD5-8BD1-BAAE506B8E88}" srcId="{C2C8A0EA-AD85-410C-8C9E-EA1FB83E7F10}" destId="{2FB81A5B-BB7A-40B7-82C3-27CDC76E92DF}" srcOrd="0" destOrd="0" parTransId="{AB2864E0-C599-4667-A8AA-9C0EF509153C}" sibTransId="{10ED8E51-9A6B-40AB-8AF8-D37882C84DE3}"/>
    <dgm:cxn modelId="{41386396-3ACE-4682-BBC3-8E2923044785}" type="presOf" srcId="{BBAF50C4-30AF-45F8-93C7-9D52BBDCDD85}" destId="{6640AF6B-9A20-4825-89BF-B698382B2023}" srcOrd="0" destOrd="0" presId="urn:microsoft.com/office/officeart/2005/8/layout/process4"/>
    <dgm:cxn modelId="{84F344B1-F4BF-49E9-9A38-FEA791DFD900}" type="presOf" srcId="{C7291750-29D3-4055-8E1B-DD6660C87CD3}" destId="{27D721D2-0F5B-4E69-B812-BABF23AA6226}" srcOrd="0" destOrd="0" presId="urn:microsoft.com/office/officeart/2005/8/layout/process4"/>
    <dgm:cxn modelId="{2F521D94-8788-4ECB-AC73-EA00615D8323}" srcId="{C2C8A0EA-AD85-410C-8C9E-EA1FB83E7F10}" destId="{C7291750-29D3-4055-8E1B-DD6660C87CD3}" srcOrd="3" destOrd="0" parTransId="{9B5925EB-04C5-4836-AA43-23C19CFCE0CD}" sibTransId="{7847C2FC-C312-4878-BDCE-4C8127C9D1FF}"/>
    <dgm:cxn modelId="{F0F0D9A2-AB62-45DE-AF94-021ADCF18AE5}" type="presOf" srcId="{16A83125-9991-482C-B88B-566188E5A5D7}" destId="{C1CD1819-E9A2-4604-BA34-A8AAC018F330}" srcOrd="0" destOrd="0" presId="urn:microsoft.com/office/officeart/2005/8/layout/process4"/>
    <dgm:cxn modelId="{2BDA4426-761B-4D90-AD02-F03EEA8B869A}" type="presOf" srcId="{C2C8A0EA-AD85-410C-8C9E-EA1FB83E7F10}" destId="{6354A90E-0B64-4BD6-AD5A-AE6145279B85}" srcOrd="0" destOrd="0" presId="urn:microsoft.com/office/officeart/2005/8/layout/process4"/>
    <dgm:cxn modelId="{0EB7B2A9-3269-44DB-A490-5200DF861161}" type="presParOf" srcId="{6354A90E-0B64-4BD6-AD5A-AE6145279B85}" destId="{4186A8A5-9561-47F9-A000-9967DBA3EEE8}" srcOrd="0" destOrd="0" presId="urn:microsoft.com/office/officeart/2005/8/layout/process4"/>
    <dgm:cxn modelId="{FCC83598-6327-414D-A07E-F6ABE3AF8CB1}" type="presParOf" srcId="{4186A8A5-9561-47F9-A000-9967DBA3EEE8}" destId="{C1CD1819-E9A2-4604-BA34-A8AAC018F330}" srcOrd="0" destOrd="0" presId="urn:microsoft.com/office/officeart/2005/8/layout/process4"/>
    <dgm:cxn modelId="{D4C8B31B-504E-4A8B-94E6-3949FE25FA3E}" type="presParOf" srcId="{6354A90E-0B64-4BD6-AD5A-AE6145279B85}" destId="{F02FB0F8-431B-4C4D-8502-37A2B35B6272}" srcOrd="1" destOrd="0" presId="urn:microsoft.com/office/officeart/2005/8/layout/process4"/>
    <dgm:cxn modelId="{277C36CE-17C2-4C2C-9669-B31570037929}" type="presParOf" srcId="{6354A90E-0B64-4BD6-AD5A-AE6145279B85}" destId="{F70EF52A-2130-473C-91D0-AB15ACB77534}" srcOrd="2" destOrd="0" presId="urn:microsoft.com/office/officeart/2005/8/layout/process4"/>
    <dgm:cxn modelId="{F7C2C8EA-5519-48A3-98BD-F4A8B1A1FA4A}" type="presParOf" srcId="{F70EF52A-2130-473C-91D0-AB15ACB77534}" destId="{B6080919-EC8F-4298-BFC3-FB6E0EA91D02}" srcOrd="0" destOrd="0" presId="urn:microsoft.com/office/officeart/2005/8/layout/process4"/>
    <dgm:cxn modelId="{599F7F5A-0DAF-44F1-A283-4BC2BAD14FC7}" type="presParOf" srcId="{6354A90E-0B64-4BD6-AD5A-AE6145279B85}" destId="{DD1E6C9A-1ED2-4AC9-AFD6-FB94156AAF53}" srcOrd="3" destOrd="0" presId="urn:microsoft.com/office/officeart/2005/8/layout/process4"/>
    <dgm:cxn modelId="{F8F750AB-67AB-45BE-BE9D-11C0F4587433}" type="presParOf" srcId="{6354A90E-0B64-4BD6-AD5A-AE6145279B85}" destId="{55F6EC15-F53A-43A6-8413-2FA0563CEEC4}" srcOrd="4" destOrd="0" presId="urn:microsoft.com/office/officeart/2005/8/layout/process4"/>
    <dgm:cxn modelId="{00F50228-031C-4BE8-92C5-AEB338B7221B}" type="presParOf" srcId="{55F6EC15-F53A-43A6-8413-2FA0563CEEC4}" destId="{27D721D2-0F5B-4E69-B812-BABF23AA6226}" srcOrd="0" destOrd="0" presId="urn:microsoft.com/office/officeart/2005/8/layout/process4"/>
    <dgm:cxn modelId="{FEC70164-8F5E-460E-8858-FD97E0DC2529}" type="presParOf" srcId="{6354A90E-0B64-4BD6-AD5A-AE6145279B85}" destId="{D5502455-694F-49A8-A800-C1499A17266D}" srcOrd="5" destOrd="0" presId="urn:microsoft.com/office/officeart/2005/8/layout/process4"/>
    <dgm:cxn modelId="{9B95F03F-EAF1-4BC3-8507-3BAE90A4759A}" type="presParOf" srcId="{6354A90E-0B64-4BD6-AD5A-AE6145279B85}" destId="{337FF5CC-0716-4D94-A430-4C69C9098FB8}" srcOrd="6" destOrd="0" presId="urn:microsoft.com/office/officeart/2005/8/layout/process4"/>
    <dgm:cxn modelId="{F52B86A4-6A01-472B-A0AC-A25B84833C01}" type="presParOf" srcId="{337FF5CC-0716-4D94-A430-4C69C9098FB8}" destId="{302C5B33-3175-4697-8220-C337CA0A77DB}" srcOrd="0" destOrd="0" presId="urn:microsoft.com/office/officeart/2005/8/layout/process4"/>
    <dgm:cxn modelId="{660293B5-BA8B-4F3B-BD03-DC4AC5495F45}" type="presParOf" srcId="{6354A90E-0B64-4BD6-AD5A-AE6145279B85}" destId="{1F49D387-2C57-47A6-8312-587FA923AB5D}" srcOrd="7" destOrd="0" presId="urn:microsoft.com/office/officeart/2005/8/layout/process4"/>
    <dgm:cxn modelId="{8957BDDA-5E43-49B9-AED1-C6B5B7D7FE8A}" type="presParOf" srcId="{6354A90E-0B64-4BD6-AD5A-AE6145279B85}" destId="{2854BB71-CE8E-41CC-80F7-D40F838575B1}" srcOrd="8" destOrd="0" presId="urn:microsoft.com/office/officeart/2005/8/layout/process4"/>
    <dgm:cxn modelId="{69DC9A04-0BDC-4A58-953A-1102B8154C5F}" type="presParOf" srcId="{2854BB71-CE8E-41CC-80F7-D40F838575B1}" destId="{6640AF6B-9A20-4825-89BF-B698382B2023}" srcOrd="0" destOrd="0" presId="urn:microsoft.com/office/officeart/2005/8/layout/process4"/>
    <dgm:cxn modelId="{A72C6765-71DA-4AF8-AB56-20A2CF0E04A0}" type="presParOf" srcId="{6354A90E-0B64-4BD6-AD5A-AE6145279B85}" destId="{E4A84DB7-9F24-43F1-AEA9-F88601DE36A7}" srcOrd="9" destOrd="0" presId="urn:microsoft.com/office/officeart/2005/8/layout/process4"/>
    <dgm:cxn modelId="{EB7356F1-C58C-4E2B-8405-91BA5DF9750F}" type="presParOf" srcId="{6354A90E-0B64-4BD6-AD5A-AE6145279B85}" destId="{D45B7595-55C7-47DF-AAED-8E02E8911D20}" srcOrd="10" destOrd="0" presId="urn:microsoft.com/office/officeart/2005/8/layout/process4"/>
    <dgm:cxn modelId="{B4621680-0A33-40F8-BE46-64478E8DC8C7}" type="presParOf" srcId="{D45B7595-55C7-47DF-AAED-8E02E8911D20}" destId="{D81B2519-5FF1-4BBE-8092-E3DDE68B28E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C8A0EA-AD85-410C-8C9E-EA1FB83E7F10}" type="doc">
      <dgm:prSet loTypeId="urn:microsoft.com/office/officeart/2005/8/layout/process4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FB81A5B-BB7A-40B7-82C3-27CDC76E92DF}">
      <dgm:prSet phldrT="[Text]" custT="1"/>
      <dgm:spPr/>
      <dgm:t>
        <a:bodyPr/>
        <a:lstStyle/>
        <a:p>
          <a:pPr algn="ctr"/>
          <a:r>
            <a:rPr lang="en-US" sz="2000" b="1" i="0" dirty="0" smtClean="0"/>
            <a:t>1. Load the Image</a:t>
          </a:r>
          <a:r>
            <a:rPr lang="en-US" sz="2000" b="0" i="0" dirty="0" smtClean="0"/>
            <a:t>: We first load the image using the function in grayscale mode.</a:t>
          </a:r>
          <a:endParaRPr lang="en-US" sz="2000" dirty="0"/>
        </a:p>
      </dgm:t>
    </dgm:pt>
    <dgm:pt modelId="{10ED8E51-9A6B-40AB-8AF8-D37882C84DE3}" type="sibTrans" cxnId="{BAD0EDAC-2780-4FD5-8BD1-BAAE506B8E88}">
      <dgm:prSet/>
      <dgm:spPr/>
      <dgm:t>
        <a:bodyPr/>
        <a:lstStyle/>
        <a:p>
          <a:endParaRPr lang="en-US" sz="2400"/>
        </a:p>
      </dgm:t>
    </dgm:pt>
    <dgm:pt modelId="{AB2864E0-C599-4667-A8AA-9C0EF509153C}" type="parTrans" cxnId="{BAD0EDAC-2780-4FD5-8BD1-BAAE506B8E88}">
      <dgm:prSet/>
      <dgm:spPr/>
      <dgm:t>
        <a:bodyPr/>
        <a:lstStyle/>
        <a:p>
          <a:endParaRPr lang="en-US" sz="2400"/>
        </a:p>
      </dgm:t>
    </dgm:pt>
    <dgm:pt modelId="{FD21D7A4-9EB6-4D97-8DD2-5A55976FAE45}">
      <dgm:prSet phldrT="[Text]" custT="1"/>
      <dgm:spPr/>
      <dgm:t>
        <a:bodyPr/>
        <a:lstStyle/>
        <a:p>
          <a:pPr algn="ctr"/>
          <a:r>
            <a:rPr lang="en-US" sz="2000" b="1" i="0" dirty="0" smtClean="0"/>
            <a:t>2. Apply Otsu's </a:t>
          </a:r>
          <a:r>
            <a:rPr lang="en-US" sz="2000" b="1" i="0" dirty="0" err="1" smtClean="0"/>
            <a:t>Thresholding</a:t>
          </a:r>
          <a:r>
            <a:rPr lang="en-US" sz="2000" b="0" i="0" dirty="0" smtClean="0"/>
            <a:t>: This step separates the iris (which we assume to be a darker region) from the rest of the image.</a:t>
          </a:r>
          <a:endParaRPr lang="en-US" sz="2000" dirty="0"/>
        </a:p>
      </dgm:t>
    </dgm:pt>
    <dgm:pt modelId="{547DC034-E267-4784-884C-F3FA25CCDA2A}" type="sibTrans" cxnId="{A6A65738-F510-4280-8437-BB0DF60AD9BE}">
      <dgm:prSet/>
      <dgm:spPr/>
      <dgm:t>
        <a:bodyPr/>
        <a:lstStyle/>
        <a:p>
          <a:endParaRPr lang="en-US" sz="2400"/>
        </a:p>
      </dgm:t>
    </dgm:pt>
    <dgm:pt modelId="{A518A8BA-C3DC-4FB3-A9AE-BCC4A19B2AF1}" type="parTrans" cxnId="{A6A65738-F510-4280-8437-BB0DF60AD9BE}">
      <dgm:prSet/>
      <dgm:spPr/>
      <dgm:t>
        <a:bodyPr/>
        <a:lstStyle/>
        <a:p>
          <a:endParaRPr lang="en-US" sz="2400"/>
        </a:p>
      </dgm:t>
    </dgm:pt>
    <dgm:pt modelId="{0AE627BB-05B5-4E8E-9D20-FBEFFB77A07E}">
      <dgm:prSet phldrT="[Text]" custT="1"/>
      <dgm:spPr/>
      <dgm:t>
        <a:bodyPr/>
        <a:lstStyle/>
        <a:p>
          <a:pPr algn="ctr"/>
          <a:r>
            <a:rPr lang="en-US" sz="2000" b="1" i="0" dirty="0" smtClean="0"/>
            <a:t>3. Morphological Operations</a:t>
          </a:r>
          <a:r>
            <a:rPr lang="en-US" sz="2000" b="0" i="0" dirty="0" smtClean="0"/>
            <a:t>: We perform a series of erosions and dilations on the </a:t>
          </a:r>
          <a:r>
            <a:rPr lang="en-US" sz="2000" b="0" i="0" dirty="0" err="1" smtClean="0"/>
            <a:t>thresholded</a:t>
          </a:r>
          <a:r>
            <a:rPr lang="en-US" sz="2000" b="0" i="0" dirty="0" smtClean="0"/>
            <a:t> image. These operations help to remove any small blobs of noise.</a:t>
          </a:r>
          <a:endParaRPr lang="en-US" sz="2000" dirty="0"/>
        </a:p>
      </dgm:t>
    </dgm:pt>
    <dgm:pt modelId="{6B1156FC-9B07-4233-8E23-C122452DE2A7}" type="sibTrans" cxnId="{2C0CBB39-65FD-4008-A0AC-00F40952B088}">
      <dgm:prSet/>
      <dgm:spPr/>
      <dgm:t>
        <a:bodyPr/>
        <a:lstStyle/>
        <a:p>
          <a:endParaRPr lang="en-US" sz="2400"/>
        </a:p>
      </dgm:t>
    </dgm:pt>
    <dgm:pt modelId="{A3E2055D-CB54-4A45-8795-FB036A3C3B8C}" type="parTrans" cxnId="{2C0CBB39-65FD-4008-A0AC-00F40952B088}">
      <dgm:prSet/>
      <dgm:spPr/>
      <dgm:t>
        <a:bodyPr/>
        <a:lstStyle/>
        <a:p>
          <a:endParaRPr lang="en-US" sz="2400"/>
        </a:p>
      </dgm:t>
    </dgm:pt>
    <dgm:pt modelId="{207D983F-0B6C-48E5-9F4F-4355831CEAA3}">
      <dgm:prSet phldrT="[Text]" custT="1"/>
      <dgm:spPr/>
      <dgm:t>
        <a:bodyPr/>
        <a:lstStyle/>
        <a:p>
          <a:pPr algn="ctr"/>
          <a:r>
            <a:rPr lang="en-US" sz="2000" b="1" i="0" dirty="0" smtClean="0"/>
            <a:t>4. Find Contours</a:t>
          </a:r>
          <a:r>
            <a:rPr lang="en-US" sz="2000" b="0" i="0" dirty="0" smtClean="0"/>
            <a:t>: We find the contours in the </a:t>
          </a:r>
          <a:r>
            <a:rPr lang="en-US" sz="2000" b="0" i="0" dirty="0" err="1" smtClean="0"/>
            <a:t>thresholded</a:t>
          </a:r>
          <a:r>
            <a:rPr lang="en-US" sz="2000" b="0" i="0" dirty="0" smtClean="0"/>
            <a:t> image. A contour is a curve joining all the continuous points along a boundary that have the same color or intensity.</a:t>
          </a:r>
          <a:endParaRPr lang="en-US" sz="2000" dirty="0"/>
        </a:p>
      </dgm:t>
    </dgm:pt>
    <dgm:pt modelId="{DE82F7D7-6087-4AAF-B906-7B102D451823}" type="sibTrans" cxnId="{1E00076B-B8A1-4AB5-B110-3CA3D5D0E6CC}">
      <dgm:prSet/>
      <dgm:spPr/>
      <dgm:t>
        <a:bodyPr/>
        <a:lstStyle/>
        <a:p>
          <a:endParaRPr lang="en-US" sz="2400"/>
        </a:p>
      </dgm:t>
    </dgm:pt>
    <dgm:pt modelId="{5AE111C4-E5FD-496D-AAD1-E07F6DA312A9}" type="parTrans" cxnId="{1E00076B-B8A1-4AB5-B110-3CA3D5D0E6CC}">
      <dgm:prSet/>
      <dgm:spPr/>
      <dgm:t>
        <a:bodyPr/>
        <a:lstStyle/>
        <a:p>
          <a:endParaRPr lang="en-US" sz="2400"/>
        </a:p>
      </dgm:t>
    </dgm:pt>
    <dgm:pt modelId="{12348751-3FC1-4EAA-B1EC-DE15D1D2C6C3}">
      <dgm:prSet phldrT="[Text]" custT="1"/>
      <dgm:spPr/>
      <dgm:t>
        <a:bodyPr/>
        <a:lstStyle/>
        <a:p>
          <a:pPr algn="ctr"/>
          <a:r>
            <a:rPr lang="en-US" sz="2000" dirty="0" smtClean="0"/>
            <a:t>5. </a:t>
          </a:r>
          <a:r>
            <a:rPr lang="en-US" sz="2000" b="1" dirty="0" smtClean="0"/>
            <a:t>Identify the Iris Contour</a:t>
          </a:r>
          <a:r>
            <a:rPr lang="en-US" sz="2000" dirty="0" smtClean="0"/>
            <a:t>: We identify the largest contour as the iris.</a:t>
          </a:r>
          <a:endParaRPr lang="en-US" sz="2000" dirty="0"/>
        </a:p>
      </dgm:t>
    </dgm:pt>
    <dgm:pt modelId="{A7279AA0-F2E3-46D8-B54F-530C332F3276}" type="parTrans" cxnId="{5F7B3641-E8A1-47AC-BBC2-BD01BEF3D85F}">
      <dgm:prSet/>
      <dgm:spPr/>
      <dgm:t>
        <a:bodyPr/>
        <a:lstStyle/>
        <a:p>
          <a:endParaRPr lang="en-US" sz="2400"/>
        </a:p>
      </dgm:t>
    </dgm:pt>
    <dgm:pt modelId="{7E01EE0C-EFE3-44D2-AF14-DA702FF4DE3A}" type="sibTrans" cxnId="{5F7B3641-E8A1-47AC-BBC2-BD01BEF3D85F}">
      <dgm:prSet/>
      <dgm:spPr/>
      <dgm:t>
        <a:bodyPr/>
        <a:lstStyle/>
        <a:p>
          <a:endParaRPr lang="en-US" sz="2400"/>
        </a:p>
      </dgm:t>
    </dgm:pt>
    <dgm:pt modelId="{4C19D11C-9099-4A1E-8B00-07ED1F5D851E}">
      <dgm:prSet custT="1"/>
      <dgm:spPr/>
      <dgm:t>
        <a:bodyPr/>
        <a:lstStyle/>
        <a:p>
          <a:pPr algn="ctr"/>
          <a:r>
            <a:rPr lang="en-US" sz="2000" b="0" i="0" dirty="0" smtClean="0"/>
            <a:t>6. </a:t>
          </a:r>
          <a:r>
            <a:rPr lang="en-US" sz="2000" b="1" i="0" dirty="0" smtClean="0"/>
            <a:t>Create a Mask</a:t>
          </a:r>
          <a:r>
            <a:rPr lang="en-US" sz="2000" b="0" i="0" dirty="0" smtClean="0"/>
            <a:t>: We create a mask (an array of the same size as the original image), and fill in the contour of the iris.</a:t>
          </a:r>
          <a:endParaRPr lang="en-US" sz="2000" dirty="0"/>
        </a:p>
      </dgm:t>
    </dgm:pt>
    <dgm:pt modelId="{5D7DECFB-E87A-43D5-B681-9F127930B476}" type="parTrans" cxnId="{B0844982-A42C-464F-99C4-C56DB18442DC}">
      <dgm:prSet/>
      <dgm:spPr/>
      <dgm:t>
        <a:bodyPr/>
        <a:lstStyle/>
        <a:p>
          <a:endParaRPr lang="en-US" sz="2400"/>
        </a:p>
      </dgm:t>
    </dgm:pt>
    <dgm:pt modelId="{E0BF5FDA-7BCC-4F72-B44B-CFAA61CECFA1}" type="sibTrans" cxnId="{B0844982-A42C-464F-99C4-C56DB18442DC}">
      <dgm:prSet/>
      <dgm:spPr/>
      <dgm:t>
        <a:bodyPr/>
        <a:lstStyle/>
        <a:p>
          <a:endParaRPr lang="en-US" sz="2400"/>
        </a:p>
      </dgm:t>
    </dgm:pt>
    <dgm:pt modelId="{64D4A06E-169A-4310-B8D2-044BE73CA8BB}">
      <dgm:prSet custT="1"/>
      <dgm:spPr/>
      <dgm:t>
        <a:bodyPr/>
        <a:lstStyle/>
        <a:p>
          <a:pPr algn="ctr"/>
          <a:r>
            <a:rPr lang="en-US" sz="2000" b="1" i="0" dirty="0" smtClean="0"/>
            <a:t>7. Apply the Mask to the Original Image</a:t>
          </a:r>
          <a:r>
            <a:rPr lang="en-US" sz="2000" b="0" i="0" dirty="0" smtClean="0"/>
            <a:t>: We apply the mask to the original image, using a bitwise-and operation. This results in an image with only the iris.</a:t>
          </a:r>
          <a:endParaRPr lang="en-US" sz="2000" dirty="0"/>
        </a:p>
      </dgm:t>
    </dgm:pt>
    <dgm:pt modelId="{5E5C6E91-14ED-48B7-A3B2-87FEE43DCB97}" type="parTrans" cxnId="{72BF5CC4-9B4B-44D8-A572-68FFDEEF69B2}">
      <dgm:prSet/>
      <dgm:spPr/>
      <dgm:t>
        <a:bodyPr/>
        <a:lstStyle/>
        <a:p>
          <a:endParaRPr lang="en-US" sz="2400"/>
        </a:p>
      </dgm:t>
    </dgm:pt>
    <dgm:pt modelId="{EA8297B9-A02C-4B4D-9897-FF2FE85896BF}" type="sibTrans" cxnId="{72BF5CC4-9B4B-44D8-A572-68FFDEEF69B2}">
      <dgm:prSet/>
      <dgm:spPr/>
      <dgm:t>
        <a:bodyPr/>
        <a:lstStyle/>
        <a:p>
          <a:endParaRPr lang="en-US" sz="2400"/>
        </a:p>
      </dgm:t>
    </dgm:pt>
    <dgm:pt modelId="{9DDB9D06-DEBE-41F5-87B5-7E827F718F69}">
      <dgm:prSet custT="1"/>
      <dgm:spPr/>
      <dgm:t>
        <a:bodyPr/>
        <a:lstStyle/>
        <a:p>
          <a:pPr algn="ctr"/>
          <a:r>
            <a:rPr lang="en-US" sz="2000" dirty="0" smtClean="0"/>
            <a:t>Cropped Image</a:t>
          </a:r>
          <a:endParaRPr lang="en-US" sz="2000" dirty="0"/>
        </a:p>
      </dgm:t>
    </dgm:pt>
    <dgm:pt modelId="{6BCCCA3B-A084-4A05-A37B-D178EBDA7396}" type="parTrans" cxnId="{0FA852A1-12EC-4170-9F28-C8E702CF15B6}">
      <dgm:prSet/>
      <dgm:spPr/>
      <dgm:t>
        <a:bodyPr/>
        <a:lstStyle/>
        <a:p>
          <a:endParaRPr lang="en-US" sz="2400"/>
        </a:p>
      </dgm:t>
    </dgm:pt>
    <dgm:pt modelId="{B8453EC2-A7A4-4254-B1CA-65983339F095}" type="sibTrans" cxnId="{0FA852A1-12EC-4170-9F28-C8E702CF15B6}">
      <dgm:prSet/>
      <dgm:spPr/>
      <dgm:t>
        <a:bodyPr/>
        <a:lstStyle/>
        <a:p>
          <a:endParaRPr lang="en-US" sz="2400"/>
        </a:p>
      </dgm:t>
    </dgm:pt>
    <dgm:pt modelId="{6354A90E-0B64-4BD6-AD5A-AE6145279B85}" type="pres">
      <dgm:prSet presAssocID="{C2C8A0EA-AD85-410C-8C9E-EA1FB83E7F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10457C-D409-44E6-9AB3-652CAA81D610}" type="pres">
      <dgm:prSet presAssocID="{9DDB9D06-DEBE-41F5-87B5-7E827F718F69}" presName="boxAndChildren" presStyleCnt="0"/>
      <dgm:spPr/>
      <dgm:t>
        <a:bodyPr/>
        <a:lstStyle/>
        <a:p>
          <a:endParaRPr lang="en-US"/>
        </a:p>
      </dgm:t>
    </dgm:pt>
    <dgm:pt modelId="{12CED3BA-5162-4F6B-B18A-4BBFC302D7B0}" type="pres">
      <dgm:prSet presAssocID="{9DDB9D06-DEBE-41F5-87B5-7E827F718F69}" presName="parentTextBox" presStyleLbl="node1" presStyleIdx="0" presStyleCnt="8"/>
      <dgm:spPr/>
      <dgm:t>
        <a:bodyPr/>
        <a:lstStyle/>
        <a:p>
          <a:endParaRPr lang="en-US"/>
        </a:p>
      </dgm:t>
    </dgm:pt>
    <dgm:pt modelId="{E64AFAED-9A59-4D4F-BDA6-1C3B374FE2B0}" type="pres">
      <dgm:prSet presAssocID="{EA8297B9-A02C-4B4D-9897-FF2FE85896BF}" presName="sp" presStyleCnt="0"/>
      <dgm:spPr/>
      <dgm:t>
        <a:bodyPr/>
        <a:lstStyle/>
        <a:p>
          <a:endParaRPr lang="en-US"/>
        </a:p>
      </dgm:t>
    </dgm:pt>
    <dgm:pt modelId="{B6EF9B55-4EA0-41F2-9A2D-BB4B22B85645}" type="pres">
      <dgm:prSet presAssocID="{64D4A06E-169A-4310-B8D2-044BE73CA8BB}" presName="arrowAndChildren" presStyleCnt="0"/>
      <dgm:spPr/>
      <dgm:t>
        <a:bodyPr/>
        <a:lstStyle/>
        <a:p>
          <a:endParaRPr lang="en-US"/>
        </a:p>
      </dgm:t>
    </dgm:pt>
    <dgm:pt modelId="{EA082AF8-EF25-42DD-8923-2DDFF147C86C}" type="pres">
      <dgm:prSet presAssocID="{64D4A06E-169A-4310-B8D2-044BE73CA8BB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E655623E-2877-4CD2-B873-508C5AC6A2AB}" type="pres">
      <dgm:prSet presAssocID="{E0BF5FDA-7BCC-4F72-B44B-CFAA61CECFA1}" presName="sp" presStyleCnt="0"/>
      <dgm:spPr/>
      <dgm:t>
        <a:bodyPr/>
        <a:lstStyle/>
        <a:p>
          <a:endParaRPr lang="en-US"/>
        </a:p>
      </dgm:t>
    </dgm:pt>
    <dgm:pt modelId="{6EA82F56-605C-4181-9D0D-0024617CAEB8}" type="pres">
      <dgm:prSet presAssocID="{4C19D11C-9099-4A1E-8B00-07ED1F5D851E}" presName="arrowAndChildren" presStyleCnt="0"/>
      <dgm:spPr/>
      <dgm:t>
        <a:bodyPr/>
        <a:lstStyle/>
        <a:p>
          <a:endParaRPr lang="en-US"/>
        </a:p>
      </dgm:t>
    </dgm:pt>
    <dgm:pt modelId="{60B1E2BA-4CCF-4D02-BAEC-B79A0974CBC6}" type="pres">
      <dgm:prSet presAssocID="{4C19D11C-9099-4A1E-8B00-07ED1F5D851E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DA9EFD85-E2CB-4C39-9B80-F67DC2980E92}" type="pres">
      <dgm:prSet presAssocID="{7E01EE0C-EFE3-44D2-AF14-DA702FF4DE3A}" presName="sp" presStyleCnt="0"/>
      <dgm:spPr/>
      <dgm:t>
        <a:bodyPr/>
        <a:lstStyle/>
        <a:p>
          <a:endParaRPr lang="en-US"/>
        </a:p>
      </dgm:t>
    </dgm:pt>
    <dgm:pt modelId="{F5BA53F6-1C05-4ABA-A2D0-6C54DBF0E414}" type="pres">
      <dgm:prSet presAssocID="{12348751-3FC1-4EAA-B1EC-DE15D1D2C6C3}" presName="arrowAndChildren" presStyleCnt="0"/>
      <dgm:spPr/>
      <dgm:t>
        <a:bodyPr/>
        <a:lstStyle/>
        <a:p>
          <a:endParaRPr lang="en-US"/>
        </a:p>
      </dgm:t>
    </dgm:pt>
    <dgm:pt modelId="{DF333DFE-9D16-4391-A022-1FC675304E4D}" type="pres">
      <dgm:prSet presAssocID="{12348751-3FC1-4EAA-B1EC-DE15D1D2C6C3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A709CE04-AE84-4603-B0C6-1E2D217FB758}" type="pres">
      <dgm:prSet presAssocID="{DE82F7D7-6087-4AAF-B906-7B102D451823}" presName="sp" presStyleCnt="0"/>
      <dgm:spPr/>
      <dgm:t>
        <a:bodyPr/>
        <a:lstStyle/>
        <a:p>
          <a:endParaRPr lang="en-US"/>
        </a:p>
      </dgm:t>
    </dgm:pt>
    <dgm:pt modelId="{9D5D695C-B98E-477A-9F9E-64CFCE44F980}" type="pres">
      <dgm:prSet presAssocID="{207D983F-0B6C-48E5-9F4F-4355831CEAA3}" presName="arrowAndChildren" presStyleCnt="0"/>
      <dgm:spPr/>
      <dgm:t>
        <a:bodyPr/>
        <a:lstStyle/>
        <a:p>
          <a:endParaRPr lang="en-US"/>
        </a:p>
      </dgm:t>
    </dgm:pt>
    <dgm:pt modelId="{26C14284-DBCA-46E6-B364-56AABAE6935A}" type="pres">
      <dgm:prSet presAssocID="{207D983F-0B6C-48E5-9F4F-4355831CEAA3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D5502455-694F-49A8-A800-C1499A17266D}" type="pres">
      <dgm:prSet presAssocID="{6B1156FC-9B07-4233-8E23-C122452DE2A7}" presName="sp" presStyleCnt="0"/>
      <dgm:spPr/>
      <dgm:t>
        <a:bodyPr/>
        <a:lstStyle/>
        <a:p>
          <a:endParaRPr lang="en-US"/>
        </a:p>
      </dgm:t>
    </dgm:pt>
    <dgm:pt modelId="{337FF5CC-0716-4D94-A430-4C69C9098FB8}" type="pres">
      <dgm:prSet presAssocID="{0AE627BB-05B5-4E8E-9D20-FBEFFB77A07E}" presName="arrowAndChildren" presStyleCnt="0"/>
      <dgm:spPr/>
      <dgm:t>
        <a:bodyPr/>
        <a:lstStyle/>
        <a:p>
          <a:endParaRPr lang="en-US"/>
        </a:p>
      </dgm:t>
    </dgm:pt>
    <dgm:pt modelId="{302C5B33-3175-4697-8220-C337CA0A77DB}" type="pres">
      <dgm:prSet presAssocID="{0AE627BB-05B5-4E8E-9D20-FBEFFB77A07E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F6B5EE2F-CC40-4AAD-B13F-641EA66D946D}" type="pres">
      <dgm:prSet presAssocID="{547DC034-E267-4784-884C-F3FA25CCDA2A}" presName="sp" presStyleCnt="0"/>
      <dgm:spPr/>
      <dgm:t>
        <a:bodyPr/>
        <a:lstStyle/>
        <a:p>
          <a:endParaRPr lang="en-US"/>
        </a:p>
      </dgm:t>
    </dgm:pt>
    <dgm:pt modelId="{D997EFAB-B825-4E27-9492-9BBDB1BB65E8}" type="pres">
      <dgm:prSet presAssocID="{FD21D7A4-9EB6-4D97-8DD2-5A55976FAE45}" presName="arrowAndChildren" presStyleCnt="0"/>
      <dgm:spPr/>
      <dgm:t>
        <a:bodyPr/>
        <a:lstStyle/>
        <a:p>
          <a:endParaRPr lang="en-US"/>
        </a:p>
      </dgm:t>
    </dgm:pt>
    <dgm:pt modelId="{135CB4F3-FDFF-4A88-AEA8-44D9C12F962E}" type="pres">
      <dgm:prSet presAssocID="{FD21D7A4-9EB6-4D97-8DD2-5A55976FAE45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E4A84DB7-9F24-43F1-AEA9-F88601DE36A7}" type="pres">
      <dgm:prSet presAssocID="{10ED8E51-9A6B-40AB-8AF8-D37882C84DE3}" presName="sp" presStyleCnt="0"/>
      <dgm:spPr/>
      <dgm:t>
        <a:bodyPr/>
        <a:lstStyle/>
        <a:p>
          <a:endParaRPr lang="en-US"/>
        </a:p>
      </dgm:t>
    </dgm:pt>
    <dgm:pt modelId="{D45B7595-55C7-47DF-AAED-8E02E8911D20}" type="pres">
      <dgm:prSet presAssocID="{2FB81A5B-BB7A-40B7-82C3-27CDC76E92DF}" presName="arrowAndChildren" presStyleCnt="0"/>
      <dgm:spPr/>
      <dgm:t>
        <a:bodyPr/>
        <a:lstStyle/>
        <a:p>
          <a:endParaRPr lang="en-US"/>
        </a:p>
      </dgm:t>
    </dgm:pt>
    <dgm:pt modelId="{D81B2519-5FF1-4BBE-8092-E3DDE68B28E0}" type="pres">
      <dgm:prSet presAssocID="{2FB81A5B-BB7A-40B7-82C3-27CDC76E92DF}" presName="parentTextArrow" presStyleLbl="node1" presStyleIdx="7" presStyleCnt="8" custLinFactNeighborX="-4114" custLinFactNeighborY="-8702"/>
      <dgm:spPr/>
      <dgm:t>
        <a:bodyPr/>
        <a:lstStyle/>
        <a:p>
          <a:endParaRPr lang="en-US"/>
        </a:p>
      </dgm:t>
    </dgm:pt>
  </dgm:ptLst>
  <dgm:cxnLst>
    <dgm:cxn modelId="{2BDA4426-761B-4D90-AD02-F03EEA8B869A}" type="presOf" srcId="{C2C8A0EA-AD85-410C-8C9E-EA1FB83E7F10}" destId="{6354A90E-0B64-4BD6-AD5A-AE6145279B85}" srcOrd="0" destOrd="0" presId="urn:microsoft.com/office/officeart/2005/8/layout/process4"/>
    <dgm:cxn modelId="{B0844982-A42C-464F-99C4-C56DB18442DC}" srcId="{C2C8A0EA-AD85-410C-8C9E-EA1FB83E7F10}" destId="{4C19D11C-9099-4A1E-8B00-07ED1F5D851E}" srcOrd="5" destOrd="0" parTransId="{5D7DECFB-E87A-43D5-B681-9F127930B476}" sibTransId="{E0BF5FDA-7BCC-4F72-B44B-CFAA61CECFA1}"/>
    <dgm:cxn modelId="{0879FAB3-873F-4351-9259-D63CB0370156}" type="presOf" srcId="{9DDB9D06-DEBE-41F5-87B5-7E827F718F69}" destId="{12CED3BA-5162-4F6B-B18A-4BBFC302D7B0}" srcOrd="0" destOrd="0" presId="urn:microsoft.com/office/officeart/2005/8/layout/process4"/>
    <dgm:cxn modelId="{D756E251-2E7F-4FCB-AE2C-B1BDBDC344BC}" type="presOf" srcId="{2FB81A5B-BB7A-40B7-82C3-27CDC76E92DF}" destId="{D81B2519-5FF1-4BBE-8092-E3DDE68B28E0}" srcOrd="0" destOrd="0" presId="urn:microsoft.com/office/officeart/2005/8/layout/process4"/>
    <dgm:cxn modelId="{2C0CBB39-65FD-4008-A0AC-00F40952B088}" srcId="{C2C8A0EA-AD85-410C-8C9E-EA1FB83E7F10}" destId="{0AE627BB-05B5-4E8E-9D20-FBEFFB77A07E}" srcOrd="2" destOrd="0" parTransId="{A3E2055D-CB54-4A45-8795-FB036A3C3B8C}" sibTransId="{6B1156FC-9B07-4233-8E23-C122452DE2A7}"/>
    <dgm:cxn modelId="{1E00076B-B8A1-4AB5-B110-3CA3D5D0E6CC}" srcId="{C2C8A0EA-AD85-410C-8C9E-EA1FB83E7F10}" destId="{207D983F-0B6C-48E5-9F4F-4355831CEAA3}" srcOrd="3" destOrd="0" parTransId="{5AE111C4-E5FD-496D-AAD1-E07F6DA312A9}" sibTransId="{DE82F7D7-6087-4AAF-B906-7B102D451823}"/>
    <dgm:cxn modelId="{B0EB3E93-B1B0-4829-944C-6BB87BDD7916}" type="presOf" srcId="{4C19D11C-9099-4A1E-8B00-07ED1F5D851E}" destId="{60B1E2BA-4CCF-4D02-BAEC-B79A0974CBC6}" srcOrd="0" destOrd="0" presId="urn:microsoft.com/office/officeart/2005/8/layout/process4"/>
    <dgm:cxn modelId="{C4192745-54B9-4AF8-994E-8ACB197688E1}" type="presOf" srcId="{12348751-3FC1-4EAA-B1EC-DE15D1D2C6C3}" destId="{DF333DFE-9D16-4391-A022-1FC675304E4D}" srcOrd="0" destOrd="0" presId="urn:microsoft.com/office/officeart/2005/8/layout/process4"/>
    <dgm:cxn modelId="{BAD0EDAC-2780-4FD5-8BD1-BAAE506B8E88}" srcId="{C2C8A0EA-AD85-410C-8C9E-EA1FB83E7F10}" destId="{2FB81A5B-BB7A-40B7-82C3-27CDC76E92DF}" srcOrd="0" destOrd="0" parTransId="{AB2864E0-C599-4667-A8AA-9C0EF509153C}" sibTransId="{10ED8E51-9A6B-40AB-8AF8-D37882C84DE3}"/>
    <dgm:cxn modelId="{B4F60CD3-DDEA-4CFA-AF71-8453773B91BA}" type="presOf" srcId="{0AE627BB-05B5-4E8E-9D20-FBEFFB77A07E}" destId="{302C5B33-3175-4697-8220-C337CA0A77DB}" srcOrd="0" destOrd="0" presId="urn:microsoft.com/office/officeart/2005/8/layout/process4"/>
    <dgm:cxn modelId="{5F7B3641-E8A1-47AC-BBC2-BD01BEF3D85F}" srcId="{C2C8A0EA-AD85-410C-8C9E-EA1FB83E7F10}" destId="{12348751-3FC1-4EAA-B1EC-DE15D1D2C6C3}" srcOrd="4" destOrd="0" parTransId="{A7279AA0-F2E3-46D8-B54F-530C332F3276}" sibTransId="{7E01EE0C-EFE3-44D2-AF14-DA702FF4DE3A}"/>
    <dgm:cxn modelId="{0FA852A1-12EC-4170-9F28-C8E702CF15B6}" srcId="{C2C8A0EA-AD85-410C-8C9E-EA1FB83E7F10}" destId="{9DDB9D06-DEBE-41F5-87B5-7E827F718F69}" srcOrd="7" destOrd="0" parTransId="{6BCCCA3B-A084-4A05-A37B-D178EBDA7396}" sibTransId="{B8453EC2-A7A4-4254-B1CA-65983339F095}"/>
    <dgm:cxn modelId="{890AAD3C-3918-48B2-BC5D-B34E56DE162D}" type="presOf" srcId="{FD21D7A4-9EB6-4D97-8DD2-5A55976FAE45}" destId="{135CB4F3-FDFF-4A88-AEA8-44D9C12F962E}" srcOrd="0" destOrd="0" presId="urn:microsoft.com/office/officeart/2005/8/layout/process4"/>
    <dgm:cxn modelId="{A6A65738-F510-4280-8437-BB0DF60AD9BE}" srcId="{C2C8A0EA-AD85-410C-8C9E-EA1FB83E7F10}" destId="{FD21D7A4-9EB6-4D97-8DD2-5A55976FAE45}" srcOrd="1" destOrd="0" parTransId="{A518A8BA-C3DC-4FB3-A9AE-BCC4A19B2AF1}" sibTransId="{547DC034-E267-4784-884C-F3FA25CCDA2A}"/>
    <dgm:cxn modelId="{72BF5CC4-9B4B-44D8-A572-68FFDEEF69B2}" srcId="{C2C8A0EA-AD85-410C-8C9E-EA1FB83E7F10}" destId="{64D4A06E-169A-4310-B8D2-044BE73CA8BB}" srcOrd="6" destOrd="0" parTransId="{5E5C6E91-14ED-48B7-A3B2-87FEE43DCB97}" sibTransId="{EA8297B9-A02C-4B4D-9897-FF2FE85896BF}"/>
    <dgm:cxn modelId="{4FDAFD83-87A8-4BF3-A502-FC3497C07D94}" type="presOf" srcId="{64D4A06E-169A-4310-B8D2-044BE73CA8BB}" destId="{EA082AF8-EF25-42DD-8923-2DDFF147C86C}" srcOrd="0" destOrd="0" presId="urn:microsoft.com/office/officeart/2005/8/layout/process4"/>
    <dgm:cxn modelId="{5E750CAE-B87D-4C62-9AD5-C44793DDCD0C}" type="presOf" srcId="{207D983F-0B6C-48E5-9F4F-4355831CEAA3}" destId="{26C14284-DBCA-46E6-B364-56AABAE6935A}" srcOrd="0" destOrd="0" presId="urn:microsoft.com/office/officeart/2005/8/layout/process4"/>
    <dgm:cxn modelId="{0395D266-D805-436B-A46A-CDC2E15D0419}" type="presParOf" srcId="{6354A90E-0B64-4BD6-AD5A-AE6145279B85}" destId="{DB10457C-D409-44E6-9AB3-652CAA81D610}" srcOrd="0" destOrd="0" presId="urn:microsoft.com/office/officeart/2005/8/layout/process4"/>
    <dgm:cxn modelId="{3F1DEF76-ACE7-41F5-AD29-90A8B1654848}" type="presParOf" srcId="{DB10457C-D409-44E6-9AB3-652CAA81D610}" destId="{12CED3BA-5162-4F6B-B18A-4BBFC302D7B0}" srcOrd="0" destOrd="0" presId="urn:microsoft.com/office/officeart/2005/8/layout/process4"/>
    <dgm:cxn modelId="{06044982-E6D9-49D0-95ED-3CCC6BA8E2EC}" type="presParOf" srcId="{6354A90E-0B64-4BD6-AD5A-AE6145279B85}" destId="{E64AFAED-9A59-4D4F-BDA6-1C3B374FE2B0}" srcOrd="1" destOrd="0" presId="urn:microsoft.com/office/officeart/2005/8/layout/process4"/>
    <dgm:cxn modelId="{B2B01C7D-A2E0-4305-8747-88B12A094BF2}" type="presParOf" srcId="{6354A90E-0B64-4BD6-AD5A-AE6145279B85}" destId="{B6EF9B55-4EA0-41F2-9A2D-BB4B22B85645}" srcOrd="2" destOrd="0" presId="urn:microsoft.com/office/officeart/2005/8/layout/process4"/>
    <dgm:cxn modelId="{AB115780-C65C-4C8F-B59E-E6E92157E4F9}" type="presParOf" srcId="{B6EF9B55-4EA0-41F2-9A2D-BB4B22B85645}" destId="{EA082AF8-EF25-42DD-8923-2DDFF147C86C}" srcOrd="0" destOrd="0" presId="urn:microsoft.com/office/officeart/2005/8/layout/process4"/>
    <dgm:cxn modelId="{E2BCBEBB-1CE6-4F20-B145-D86C8D361B7C}" type="presParOf" srcId="{6354A90E-0B64-4BD6-AD5A-AE6145279B85}" destId="{E655623E-2877-4CD2-B873-508C5AC6A2AB}" srcOrd="3" destOrd="0" presId="urn:microsoft.com/office/officeart/2005/8/layout/process4"/>
    <dgm:cxn modelId="{EB7B3DF0-BAED-4F22-AF34-AB6993D6A620}" type="presParOf" srcId="{6354A90E-0B64-4BD6-AD5A-AE6145279B85}" destId="{6EA82F56-605C-4181-9D0D-0024617CAEB8}" srcOrd="4" destOrd="0" presId="urn:microsoft.com/office/officeart/2005/8/layout/process4"/>
    <dgm:cxn modelId="{96B50ADD-78BA-4E26-B6E5-9E90738408B0}" type="presParOf" srcId="{6EA82F56-605C-4181-9D0D-0024617CAEB8}" destId="{60B1E2BA-4CCF-4D02-BAEC-B79A0974CBC6}" srcOrd="0" destOrd="0" presId="urn:microsoft.com/office/officeart/2005/8/layout/process4"/>
    <dgm:cxn modelId="{B8F6CC46-2FD9-412F-8AB5-F4DD5485B32A}" type="presParOf" srcId="{6354A90E-0B64-4BD6-AD5A-AE6145279B85}" destId="{DA9EFD85-E2CB-4C39-9B80-F67DC2980E92}" srcOrd="5" destOrd="0" presId="urn:microsoft.com/office/officeart/2005/8/layout/process4"/>
    <dgm:cxn modelId="{AB05C5DE-539B-45C4-AD92-C6174826FD53}" type="presParOf" srcId="{6354A90E-0B64-4BD6-AD5A-AE6145279B85}" destId="{F5BA53F6-1C05-4ABA-A2D0-6C54DBF0E414}" srcOrd="6" destOrd="0" presId="urn:microsoft.com/office/officeart/2005/8/layout/process4"/>
    <dgm:cxn modelId="{509AB10E-E30E-44D5-8A5D-3FBC6E42731A}" type="presParOf" srcId="{F5BA53F6-1C05-4ABA-A2D0-6C54DBF0E414}" destId="{DF333DFE-9D16-4391-A022-1FC675304E4D}" srcOrd="0" destOrd="0" presId="urn:microsoft.com/office/officeart/2005/8/layout/process4"/>
    <dgm:cxn modelId="{63BF1576-B3BE-4682-80C1-D7E848BD5213}" type="presParOf" srcId="{6354A90E-0B64-4BD6-AD5A-AE6145279B85}" destId="{A709CE04-AE84-4603-B0C6-1E2D217FB758}" srcOrd="7" destOrd="0" presId="urn:microsoft.com/office/officeart/2005/8/layout/process4"/>
    <dgm:cxn modelId="{8622D7CF-E7E5-4422-8F92-5B3DEB969047}" type="presParOf" srcId="{6354A90E-0B64-4BD6-AD5A-AE6145279B85}" destId="{9D5D695C-B98E-477A-9F9E-64CFCE44F980}" srcOrd="8" destOrd="0" presId="urn:microsoft.com/office/officeart/2005/8/layout/process4"/>
    <dgm:cxn modelId="{47FF081B-0FA9-4089-8DD6-59ADFC9D57F3}" type="presParOf" srcId="{9D5D695C-B98E-477A-9F9E-64CFCE44F980}" destId="{26C14284-DBCA-46E6-B364-56AABAE6935A}" srcOrd="0" destOrd="0" presId="urn:microsoft.com/office/officeart/2005/8/layout/process4"/>
    <dgm:cxn modelId="{FEC70164-8F5E-460E-8858-FD97E0DC2529}" type="presParOf" srcId="{6354A90E-0B64-4BD6-AD5A-AE6145279B85}" destId="{D5502455-694F-49A8-A800-C1499A17266D}" srcOrd="9" destOrd="0" presId="urn:microsoft.com/office/officeart/2005/8/layout/process4"/>
    <dgm:cxn modelId="{9B95F03F-EAF1-4BC3-8507-3BAE90A4759A}" type="presParOf" srcId="{6354A90E-0B64-4BD6-AD5A-AE6145279B85}" destId="{337FF5CC-0716-4D94-A430-4C69C9098FB8}" srcOrd="10" destOrd="0" presId="urn:microsoft.com/office/officeart/2005/8/layout/process4"/>
    <dgm:cxn modelId="{F52B86A4-6A01-472B-A0AC-A25B84833C01}" type="presParOf" srcId="{337FF5CC-0716-4D94-A430-4C69C9098FB8}" destId="{302C5B33-3175-4697-8220-C337CA0A77DB}" srcOrd="0" destOrd="0" presId="urn:microsoft.com/office/officeart/2005/8/layout/process4"/>
    <dgm:cxn modelId="{247EAF0F-25C9-4398-87E8-D3A8AC14F00C}" type="presParOf" srcId="{6354A90E-0B64-4BD6-AD5A-AE6145279B85}" destId="{F6B5EE2F-CC40-4AAD-B13F-641EA66D946D}" srcOrd="11" destOrd="0" presId="urn:microsoft.com/office/officeart/2005/8/layout/process4"/>
    <dgm:cxn modelId="{B24C7953-F2C9-4A1E-BB21-1F5F5226609D}" type="presParOf" srcId="{6354A90E-0B64-4BD6-AD5A-AE6145279B85}" destId="{D997EFAB-B825-4E27-9492-9BBDB1BB65E8}" srcOrd="12" destOrd="0" presId="urn:microsoft.com/office/officeart/2005/8/layout/process4"/>
    <dgm:cxn modelId="{5F7B2796-084C-4605-A757-607E9E9C8014}" type="presParOf" srcId="{D997EFAB-B825-4E27-9492-9BBDB1BB65E8}" destId="{135CB4F3-FDFF-4A88-AEA8-44D9C12F962E}" srcOrd="0" destOrd="0" presId="urn:microsoft.com/office/officeart/2005/8/layout/process4"/>
    <dgm:cxn modelId="{A72C6765-71DA-4AF8-AB56-20A2CF0E04A0}" type="presParOf" srcId="{6354A90E-0B64-4BD6-AD5A-AE6145279B85}" destId="{E4A84DB7-9F24-43F1-AEA9-F88601DE36A7}" srcOrd="13" destOrd="0" presId="urn:microsoft.com/office/officeart/2005/8/layout/process4"/>
    <dgm:cxn modelId="{EB7356F1-C58C-4E2B-8405-91BA5DF9750F}" type="presParOf" srcId="{6354A90E-0B64-4BD6-AD5A-AE6145279B85}" destId="{D45B7595-55C7-47DF-AAED-8E02E8911D20}" srcOrd="14" destOrd="0" presId="urn:microsoft.com/office/officeart/2005/8/layout/process4"/>
    <dgm:cxn modelId="{B4621680-0A33-40F8-BE46-64478E8DC8C7}" type="presParOf" srcId="{D45B7595-55C7-47DF-AAED-8E02E8911D20}" destId="{D81B2519-5FF1-4BBE-8092-E3DDE68B28E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C8A0EA-AD85-410C-8C9E-EA1FB83E7F10}" type="doc">
      <dgm:prSet loTypeId="urn:microsoft.com/office/officeart/2005/8/layout/process4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FB81A5B-BB7A-40B7-82C3-27CDC76E92DF}">
      <dgm:prSet phldrT="[Text]" custT="1"/>
      <dgm:spPr/>
      <dgm:t>
        <a:bodyPr/>
        <a:lstStyle/>
        <a:p>
          <a:pPr algn="ctr"/>
          <a:r>
            <a:rPr lang="en-US" sz="2000" b="1" i="0" dirty="0" smtClean="0"/>
            <a:t>8. Load the Cropped Image</a:t>
          </a:r>
          <a:r>
            <a:rPr lang="en-US" sz="2000" b="0" i="0" dirty="0" smtClean="0"/>
            <a:t>: We first load the cropped image.</a:t>
          </a:r>
          <a:endParaRPr lang="en-US" sz="2000" dirty="0"/>
        </a:p>
      </dgm:t>
    </dgm:pt>
    <dgm:pt modelId="{10ED8E51-9A6B-40AB-8AF8-D37882C84DE3}" type="sibTrans" cxnId="{BAD0EDAC-2780-4FD5-8BD1-BAAE506B8E88}">
      <dgm:prSet/>
      <dgm:spPr/>
      <dgm:t>
        <a:bodyPr/>
        <a:lstStyle/>
        <a:p>
          <a:endParaRPr lang="en-US" sz="2400"/>
        </a:p>
      </dgm:t>
    </dgm:pt>
    <dgm:pt modelId="{AB2864E0-C599-4667-A8AA-9C0EF509153C}" type="parTrans" cxnId="{BAD0EDAC-2780-4FD5-8BD1-BAAE506B8E88}">
      <dgm:prSet/>
      <dgm:spPr/>
      <dgm:t>
        <a:bodyPr/>
        <a:lstStyle/>
        <a:p>
          <a:endParaRPr lang="en-US" sz="2400"/>
        </a:p>
      </dgm:t>
    </dgm:pt>
    <dgm:pt modelId="{0AE627BB-05B5-4E8E-9D20-FBEFFB77A07E}">
      <dgm:prSet phldrT="[Text]" custT="1"/>
      <dgm:spPr/>
      <dgm:t>
        <a:bodyPr/>
        <a:lstStyle/>
        <a:p>
          <a:pPr algn="ctr"/>
          <a:r>
            <a:rPr lang="en-US" sz="2000" b="1" i="0" dirty="0" smtClean="0"/>
            <a:t>10. Encode Labels</a:t>
          </a:r>
          <a:r>
            <a:rPr lang="en-US" sz="2000" b="0" i="0" dirty="0" smtClean="0"/>
            <a:t>: Transform categorical labels to numerical values using .</a:t>
          </a:r>
          <a:endParaRPr lang="en-US" sz="2000" dirty="0"/>
        </a:p>
      </dgm:t>
    </dgm:pt>
    <dgm:pt modelId="{6B1156FC-9B07-4233-8E23-C122452DE2A7}" type="sibTrans" cxnId="{2C0CBB39-65FD-4008-A0AC-00F40952B088}">
      <dgm:prSet/>
      <dgm:spPr/>
      <dgm:t>
        <a:bodyPr/>
        <a:lstStyle/>
        <a:p>
          <a:endParaRPr lang="en-US" sz="2400"/>
        </a:p>
      </dgm:t>
    </dgm:pt>
    <dgm:pt modelId="{A3E2055D-CB54-4A45-8795-FB036A3C3B8C}" type="parTrans" cxnId="{2C0CBB39-65FD-4008-A0AC-00F40952B088}">
      <dgm:prSet/>
      <dgm:spPr/>
      <dgm:t>
        <a:bodyPr/>
        <a:lstStyle/>
        <a:p>
          <a:endParaRPr lang="en-US" sz="2400"/>
        </a:p>
      </dgm:t>
    </dgm:pt>
    <dgm:pt modelId="{BBAF50C4-30AF-45F8-93C7-9D52BBDCDD85}">
      <dgm:prSet phldrT="[Text]" custT="1"/>
      <dgm:spPr/>
      <dgm:t>
        <a:bodyPr/>
        <a:lstStyle/>
        <a:p>
          <a:pPr algn="ctr"/>
          <a:r>
            <a:rPr lang="en-US" sz="2000" b="1" i="0" dirty="0" smtClean="0"/>
            <a:t>9. Reshape Images</a:t>
          </a:r>
          <a:r>
            <a:rPr lang="en-US" sz="2000" b="0" i="0" dirty="0" smtClean="0"/>
            <a:t>: Convert the </a:t>
          </a:r>
          <a:r>
            <a:rPr lang="en-US" sz="2000" b="0" i="0" dirty="0" smtClean="0"/>
            <a:t>3D </a:t>
          </a:r>
          <a:r>
            <a:rPr lang="en-US" sz="2000" b="0" i="0" dirty="0" smtClean="0"/>
            <a:t>matrix of each image dataset to a </a:t>
          </a:r>
          <a:r>
            <a:rPr lang="en-US" sz="2000" b="0" i="0" dirty="0" smtClean="0"/>
            <a:t>2D </a:t>
          </a:r>
          <a:r>
            <a:rPr lang="en-US" sz="2000" b="0" i="0" dirty="0" smtClean="0"/>
            <a:t>matrix for machine learning model input.</a:t>
          </a:r>
          <a:endParaRPr lang="en-US" sz="2000" dirty="0"/>
        </a:p>
      </dgm:t>
    </dgm:pt>
    <dgm:pt modelId="{B6F471C5-719E-464C-BED0-8F05C4B89574}" type="parTrans" cxnId="{00441345-A3EB-40D2-B064-486D48FF0CF5}">
      <dgm:prSet/>
      <dgm:spPr/>
      <dgm:t>
        <a:bodyPr/>
        <a:lstStyle/>
        <a:p>
          <a:endParaRPr lang="en-US"/>
        </a:p>
      </dgm:t>
    </dgm:pt>
    <dgm:pt modelId="{2EBE7861-0776-469A-805D-1B6FD723A1E2}" type="sibTrans" cxnId="{00441345-A3EB-40D2-B064-486D48FF0CF5}">
      <dgm:prSet/>
      <dgm:spPr/>
      <dgm:t>
        <a:bodyPr/>
        <a:lstStyle/>
        <a:p>
          <a:endParaRPr lang="en-US"/>
        </a:p>
      </dgm:t>
    </dgm:pt>
    <dgm:pt modelId="{80F50A8E-B8FC-49AA-AB38-24989F0925E6}">
      <dgm:prSet phldrT="[Text]" custT="1"/>
      <dgm:spPr/>
      <dgm:t>
        <a:bodyPr/>
        <a:lstStyle/>
        <a:p>
          <a:pPr algn="ctr"/>
          <a:r>
            <a:rPr lang="en-US" sz="2000" b="1" i="0" dirty="0" smtClean="0"/>
            <a:t>12. Train, Predict, and Evaluate with ML</a:t>
          </a:r>
          <a:r>
            <a:rPr lang="en-US" sz="2000" b="0" i="0" dirty="0" smtClean="0"/>
            <a:t>: In each fold, train the ML model, make predictions, and compute accuracy. Also generate classification report and confusion matrix for each fold.</a:t>
          </a:r>
          <a:endParaRPr lang="en-US" sz="2000" dirty="0"/>
        </a:p>
      </dgm:t>
    </dgm:pt>
    <dgm:pt modelId="{6EA6DA98-567E-4DB6-877D-25181A62D012}" type="parTrans" cxnId="{14065E0E-E72C-4DD5-BD29-789432E657CF}">
      <dgm:prSet/>
      <dgm:spPr/>
      <dgm:t>
        <a:bodyPr/>
        <a:lstStyle/>
        <a:p>
          <a:endParaRPr lang="en-US"/>
        </a:p>
      </dgm:t>
    </dgm:pt>
    <dgm:pt modelId="{96A169D8-54B9-47AE-8F8E-CB5BA9B747FD}" type="sibTrans" cxnId="{14065E0E-E72C-4DD5-BD29-789432E657CF}">
      <dgm:prSet/>
      <dgm:spPr/>
      <dgm:t>
        <a:bodyPr/>
        <a:lstStyle/>
        <a:p>
          <a:endParaRPr lang="en-US"/>
        </a:p>
      </dgm:t>
    </dgm:pt>
    <dgm:pt modelId="{16A83125-9991-482C-B88B-566188E5A5D7}">
      <dgm:prSet phldrT="[Text]" custT="1"/>
      <dgm:spPr/>
      <dgm:t>
        <a:bodyPr/>
        <a:lstStyle/>
        <a:p>
          <a:pPr algn="ctr"/>
          <a:r>
            <a:rPr lang="en-US" sz="2000" b="1" i="0" dirty="0" smtClean="0"/>
            <a:t>13. Calculate Average Accuracy</a:t>
          </a:r>
          <a:r>
            <a:rPr lang="en-US" sz="2000" b="0" i="0" dirty="0" smtClean="0"/>
            <a:t>: After all folds, compute and print the average accuracy as the final model performance metric.</a:t>
          </a:r>
          <a:endParaRPr lang="en-US" sz="2000" dirty="0"/>
        </a:p>
      </dgm:t>
    </dgm:pt>
    <dgm:pt modelId="{79DCAD66-ADB4-4BD5-B8D7-2B0E29CCD4BA}" type="parTrans" cxnId="{E3067411-C983-4D94-8CEC-5E7FD7519C81}">
      <dgm:prSet/>
      <dgm:spPr/>
      <dgm:t>
        <a:bodyPr/>
        <a:lstStyle/>
        <a:p>
          <a:endParaRPr lang="en-US"/>
        </a:p>
      </dgm:t>
    </dgm:pt>
    <dgm:pt modelId="{23473BE1-E365-4F0A-B53C-6C97CD46E301}" type="sibTrans" cxnId="{E3067411-C983-4D94-8CEC-5E7FD7519C81}">
      <dgm:prSet/>
      <dgm:spPr/>
      <dgm:t>
        <a:bodyPr/>
        <a:lstStyle/>
        <a:p>
          <a:endParaRPr lang="en-US"/>
        </a:p>
      </dgm:t>
    </dgm:pt>
    <dgm:pt modelId="{C7291750-29D3-4055-8E1B-DD6660C87CD3}">
      <dgm:prSet phldrT="[Text]" custT="1"/>
      <dgm:spPr/>
      <dgm:t>
        <a:bodyPr/>
        <a:lstStyle/>
        <a:p>
          <a:pPr algn="ctr"/>
          <a:r>
            <a:rPr lang="en-US" sz="2000" b="1" dirty="0" smtClean="0"/>
            <a:t>11.</a:t>
          </a:r>
          <a:r>
            <a:rPr lang="en-US" sz="2000" dirty="0" smtClean="0"/>
            <a:t> </a:t>
          </a:r>
          <a:r>
            <a:rPr lang="en-US" sz="2000" b="1" i="0" dirty="0" smtClean="0"/>
            <a:t>Setup k-Fold Cross-Validation</a:t>
          </a:r>
          <a:r>
            <a:rPr lang="en-US" sz="2000" b="0" i="0" dirty="0" smtClean="0"/>
            <a:t>: Implement a 10-fold cross-validation for model evaluation.</a:t>
          </a:r>
          <a:endParaRPr lang="en-US" sz="2000" dirty="0"/>
        </a:p>
      </dgm:t>
    </dgm:pt>
    <dgm:pt modelId="{9B5925EB-04C5-4836-AA43-23C19CFCE0CD}" type="parTrans" cxnId="{2F521D94-8788-4ECB-AC73-EA00615D8323}">
      <dgm:prSet/>
      <dgm:spPr/>
      <dgm:t>
        <a:bodyPr/>
        <a:lstStyle/>
        <a:p>
          <a:endParaRPr lang="en-US"/>
        </a:p>
      </dgm:t>
    </dgm:pt>
    <dgm:pt modelId="{7847C2FC-C312-4878-BDCE-4C8127C9D1FF}" type="sibTrans" cxnId="{2F521D94-8788-4ECB-AC73-EA00615D8323}">
      <dgm:prSet/>
      <dgm:spPr/>
      <dgm:t>
        <a:bodyPr/>
        <a:lstStyle/>
        <a:p>
          <a:endParaRPr lang="en-US"/>
        </a:p>
      </dgm:t>
    </dgm:pt>
    <dgm:pt modelId="{6354A90E-0B64-4BD6-AD5A-AE6145279B85}" type="pres">
      <dgm:prSet presAssocID="{C2C8A0EA-AD85-410C-8C9E-EA1FB83E7F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86A8A5-9561-47F9-A000-9967DBA3EEE8}" type="pres">
      <dgm:prSet presAssocID="{16A83125-9991-482C-B88B-566188E5A5D7}" presName="boxAndChildren" presStyleCnt="0"/>
      <dgm:spPr/>
    </dgm:pt>
    <dgm:pt modelId="{C1CD1819-E9A2-4604-BA34-A8AAC018F330}" type="pres">
      <dgm:prSet presAssocID="{16A83125-9991-482C-B88B-566188E5A5D7}" presName="parentTextBox" presStyleLbl="node1" presStyleIdx="0" presStyleCnt="6"/>
      <dgm:spPr/>
      <dgm:t>
        <a:bodyPr/>
        <a:lstStyle/>
        <a:p>
          <a:endParaRPr lang="en-US"/>
        </a:p>
      </dgm:t>
    </dgm:pt>
    <dgm:pt modelId="{F02FB0F8-431B-4C4D-8502-37A2B35B6272}" type="pres">
      <dgm:prSet presAssocID="{96A169D8-54B9-47AE-8F8E-CB5BA9B747FD}" presName="sp" presStyleCnt="0"/>
      <dgm:spPr/>
    </dgm:pt>
    <dgm:pt modelId="{F70EF52A-2130-473C-91D0-AB15ACB77534}" type="pres">
      <dgm:prSet presAssocID="{80F50A8E-B8FC-49AA-AB38-24989F0925E6}" presName="arrowAndChildren" presStyleCnt="0"/>
      <dgm:spPr/>
    </dgm:pt>
    <dgm:pt modelId="{B6080919-EC8F-4298-BFC3-FB6E0EA91D02}" type="pres">
      <dgm:prSet presAssocID="{80F50A8E-B8FC-49AA-AB38-24989F0925E6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DD1E6C9A-1ED2-4AC9-AFD6-FB94156AAF53}" type="pres">
      <dgm:prSet presAssocID="{7847C2FC-C312-4878-BDCE-4C8127C9D1FF}" presName="sp" presStyleCnt="0"/>
      <dgm:spPr/>
    </dgm:pt>
    <dgm:pt modelId="{55F6EC15-F53A-43A6-8413-2FA0563CEEC4}" type="pres">
      <dgm:prSet presAssocID="{C7291750-29D3-4055-8E1B-DD6660C87CD3}" presName="arrowAndChildren" presStyleCnt="0"/>
      <dgm:spPr/>
    </dgm:pt>
    <dgm:pt modelId="{27D721D2-0F5B-4E69-B812-BABF23AA6226}" type="pres">
      <dgm:prSet presAssocID="{C7291750-29D3-4055-8E1B-DD6660C87CD3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5502455-694F-49A8-A800-C1499A17266D}" type="pres">
      <dgm:prSet presAssocID="{6B1156FC-9B07-4233-8E23-C122452DE2A7}" presName="sp" presStyleCnt="0"/>
      <dgm:spPr/>
      <dgm:t>
        <a:bodyPr/>
        <a:lstStyle/>
        <a:p>
          <a:endParaRPr lang="en-US"/>
        </a:p>
      </dgm:t>
    </dgm:pt>
    <dgm:pt modelId="{337FF5CC-0716-4D94-A430-4C69C9098FB8}" type="pres">
      <dgm:prSet presAssocID="{0AE627BB-05B5-4E8E-9D20-FBEFFB77A07E}" presName="arrowAndChildren" presStyleCnt="0"/>
      <dgm:spPr/>
      <dgm:t>
        <a:bodyPr/>
        <a:lstStyle/>
        <a:p>
          <a:endParaRPr lang="en-US"/>
        </a:p>
      </dgm:t>
    </dgm:pt>
    <dgm:pt modelId="{302C5B33-3175-4697-8220-C337CA0A77DB}" type="pres">
      <dgm:prSet presAssocID="{0AE627BB-05B5-4E8E-9D20-FBEFFB77A07E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F49D387-2C57-47A6-8312-587FA923AB5D}" type="pres">
      <dgm:prSet presAssocID="{2EBE7861-0776-469A-805D-1B6FD723A1E2}" presName="sp" presStyleCnt="0"/>
      <dgm:spPr/>
    </dgm:pt>
    <dgm:pt modelId="{2854BB71-CE8E-41CC-80F7-D40F838575B1}" type="pres">
      <dgm:prSet presAssocID="{BBAF50C4-30AF-45F8-93C7-9D52BBDCDD85}" presName="arrowAndChildren" presStyleCnt="0"/>
      <dgm:spPr/>
    </dgm:pt>
    <dgm:pt modelId="{6640AF6B-9A20-4825-89BF-B698382B2023}" type="pres">
      <dgm:prSet presAssocID="{BBAF50C4-30AF-45F8-93C7-9D52BBDCDD85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E4A84DB7-9F24-43F1-AEA9-F88601DE36A7}" type="pres">
      <dgm:prSet presAssocID="{10ED8E51-9A6B-40AB-8AF8-D37882C84DE3}" presName="sp" presStyleCnt="0"/>
      <dgm:spPr/>
      <dgm:t>
        <a:bodyPr/>
        <a:lstStyle/>
        <a:p>
          <a:endParaRPr lang="en-US"/>
        </a:p>
      </dgm:t>
    </dgm:pt>
    <dgm:pt modelId="{D45B7595-55C7-47DF-AAED-8E02E8911D20}" type="pres">
      <dgm:prSet presAssocID="{2FB81A5B-BB7A-40B7-82C3-27CDC76E92DF}" presName="arrowAndChildren" presStyleCnt="0"/>
      <dgm:spPr/>
      <dgm:t>
        <a:bodyPr/>
        <a:lstStyle/>
        <a:p>
          <a:endParaRPr lang="en-US"/>
        </a:p>
      </dgm:t>
    </dgm:pt>
    <dgm:pt modelId="{D81B2519-5FF1-4BBE-8092-E3DDE68B28E0}" type="pres">
      <dgm:prSet presAssocID="{2FB81A5B-BB7A-40B7-82C3-27CDC76E92DF}" presName="parentTextArrow" presStyleLbl="node1" presStyleIdx="5" presStyleCnt="6" custLinFactNeighborX="-4114" custLinFactNeighborY="-8702"/>
      <dgm:spPr/>
      <dgm:t>
        <a:bodyPr/>
        <a:lstStyle/>
        <a:p>
          <a:endParaRPr lang="en-US"/>
        </a:p>
      </dgm:t>
    </dgm:pt>
  </dgm:ptLst>
  <dgm:cxnLst>
    <dgm:cxn modelId="{2BDA4426-761B-4D90-AD02-F03EEA8B869A}" type="presOf" srcId="{C2C8A0EA-AD85-410C-8C9E-EA1FB83E7F10}" destId="{6354A90E-0B64-4BD6-AD5A-AE6145279B85}" srcOrd="0" destOrd="0" presId="urn:microsoft.com/office/officeart/2005/8/layout/process4"/>
    <dgm:cxn modelId="{84F344B1-F4BF-49E9-9A38-FEA791DFD900}" type="presOf" srcId="{C7291750-29D3-4055-8E1B-DD6660C87CD3}" destId="{27D721D2-0F5B-4E69-B812-BABF23AA6226}" srcOrd="0" destOrd="0" presId="urn:microsoft.com/office/officeart/2005/8/layout/process4"/>
    <dgm:cxn modelId="{41386396-3ACE-4682-BBC3-8E2923044785}" type="presOf" srcId="{BBAF50C4-30AF-45F8-93C7-9D52BBDCDD85}" destId="{6640AF6B-9A20-4825-89BF-B698382B2023}" srcOrd="0" destOrd="0" presId="urn:microsoft.com/office/officeart/2005/8/layout/process4"/>
    <dgm:cxn modelId="{00441345-A3EB-40D2-B064-486D48FF0CF5}" srcId="{C2C8A0EA-AD85-410C-8C9E-EA1FB83E7F10}" destId="{BBAF50C4-30AF-45F8-93C7-9D52BBDCDD85}" srcOrd="1" destOrd="0" parTransId="{B6F471C5-719E-464C-BED0-8F05C4B89574}" sibTransId="{2EBE7861-0776-469A-805D-1B6FD723A1E2}"/>
    <dgm:cxn modelId="{E3067411-C983-4D94-8CEC-5E7FD7519C81}" srcId="{C2C8A0EA-AD85-410C-8C9E-EA1FB83E7F10}" destId="{16A83125-9991-482C-B88B-566188E5A5D7}" srcOrd="5" destOrd="0" parTransId="{79DCAD66-ADB4-4BD5-B8D7-2B0E29CCD4BA}" sibTransId="{23473BE1-E365-4F0A-B53C-6C97CD46E301}"/>
    <dgm:cxn modelId="{F0F0D9A2-AB62-45DE-AF94-021ADCF18AE5}" type="presOf" srcId="{16A83125-9991-482C-B88B-566188E5A5D7}" destId="{C1CD1819-E9A2-4604-BA34-A8AAC018F330}" srcOrd="0" destOrd="0" presId="urn:microsoft.com/office/officeart/2005/8/layout/process4"/>
    <dgm:cxn modelId="{D756E251-2E7F-4FCB-AE2C-B1BDBDC344BC}" type="presOf" srcId="{2FB81A5B-BB7A-40B7-82C3-27CDC76E92DF}" destId="{D81B2519-5FF1-4BBE-8092-E3DDE68B28E0}" srcOrd="0" destOrd="0" presId="urn:microsoft.com/office/officeart/2005/8/layout/process4"/>
    <dgm:cxn modelId="{2C0CBB39-65FD-4008-A0AC-00F40952B088}" srcId="{C2C8A0EA-AD85-410C-8C9E-EA1FB83E7F10}" destId="{0AE627BB-05B5-4E8E-9D20-FBEFFB77A07E}" srcOrd="2" destOrd="0" parTransId="{A3E2055D-CB54-4A45-8795-FB036A3C3B8C}" sibTransId="{6B1156FC-9B07-4233-8E23-C122452DE2A7}"/>
    <dgm:cxn modelId="{BAD0EDAC-2780-4FD5-8BD1-BAAE506B8E88}" srcId="{C2C8A0EA-AD85-410C-8C9E-EA1FB83E7F10}" destId="{2FB81A5B-BB7A-40B7-82C3-27CDC76E92DF}" srcOrd="0" destOrd="0" parTransId="{AB2864E0-C599-4667-A8AA-9C0EF509153C}" sibTransId="{10ED8E51-9A6B-40AB-8AF8-D37882C84DE3}"/>
    <dgm:cxn modelId="{93968334-AFAB-4F3B-923F-5BD3B5912148}" type="presOf" srcId="{80F50A8E-B8FC-49AA-AB38-24989F0925E6}" destId="{B6080919-EC8F-4298-BFC3-FB6E0EA91D02}" srcOrd="0" destOrd="0" presId="urn:microsoft.com/office/officeart/2005/8/layout/process4"/>
    <dgm:cxn modelId="{B4F60CD3-DDEA-4CFA-AF71-8453773B91BA}" type="presOf" srcId="{0AE627BB-05B5-4E8E-9D20-FBEFFB77A07E}" destId="{302C5B33-3175-4697-8220-C337CA0A77DB}" srcOrd="0" destOrd="0" presId="urn:microsoft.com/office/officeart/2005/8/layout/process4"/>
    <dgm:cxn modelId="{14065E0E-E72C-4DD5-BD29-789432E657CF}" srcId="{C2C8A0EA-AD85-410C-8C9E-EA1FB83E7F10}" destId="{80F50A8E-B8FC-49AA-AB38-24989F0925E6}" srcOrd="4" destOrd="0" parTransId="{6EA6DA98-567E-4DB6-877D-25181A62D012}" sibTransId="{96A169D8-54B9-47AE-8F8E-CB5BA9B747FD}"/>
    <dgm:cxn modelId="{2F521D94-8788-4ECB-AC73-EA00615D8323}" srcId="{C2C8A0EA-AD85-410C-8C9E-EA1FB83E7F10}" destId="{C7291750-29D3-4055-8E1B-DD6660C87CD3}" srcOrd="3" destOrd="0" parTransId="{9B5925EB-04C5-4836-AA43-23C19CFCE0CD}" sibTransId="{7847C2FC-C312-4878-BDCE-4C8127C9D1FF}"/>
    <dgm:cxn modelId="{0EB7B2A9-3269-44DB-A490-5200DF861161}" type="presParOf" srcId="{6354A90E-0B64-4BD6-AD5A-AE6145279B85}" destId="{4186A8A5-9561-47F9-A000-9967DBA3EEE8}" srcOrd="0" destOrd="0" presId="urn:microsoft.com/office/officeart/2005/8/layout/process4"/>
    <dgm:cxn modelId="{FCC83598-6327-414D-A07E-F6ABE3AF8CB1}" type="presParOf" srcId="{4186A8A5-9561-47F9-A000-9967DBA3EEE8}" destId="{C1CD1819-E9A2-4604-BA34-A8AAC018F330}" srcOrd="0" destOrd="0" presId="urn:microsoft.com/office/officeart/2005/8/layout/process4"/>
    <dgm:cxn modelId="{D4C8B31B-504E-4A8B-94E6-3949FE25FA3E}" type="presParOf" srcId="{6354A90E-0B64-4BD6-AD5A-AE6145279B85}" destId="{F02FB0F8-431B-4C4D-8502-37A2B35B6272}" srcOrd="1" destOrd="0" presId="urn:microsoft.com/office/officeart/2005/8/layout/process4"/>
    <dgm:cxn modelId="{277C36CE-17C2-4C2C-9669-B31570037929}" type="presParOf" srcId="{6354A90E-0B64-4BD6-AD5A-AE6145279B85}" destId="{F70EF52A-2130-473C-91D0-AB15ACB77534}" srcOrd="2" destOrd="0" presId="urn:microsoft.com/office/officeart/2005/8/layout/process4"/>
    <dgm:cxn modelId="{F7C2C8EA-5519-48A3-98BD-F4A8B1A1FA4A}" type="presParOf" srcId="{F70EF52A-2130-473C-91D0-AB15ACB77534}" destId="{B6080919-EC8F-4298-BFC3-FB6E0EA91D02}" srcOrd="0" destOrd="0" presId="urn:microsoft.com/office/officeart/2005/8/layout/process4"/>
    <dgm:cxn modelId="{599F7F5A-0DAF-44F1-A283-4BC2BAD14FC7}" type="presParOf" srcId="{6354A90E-0B64-4BD6-AD5A-AE6145279B85}" destId="{DD1E6C9A-1ED2-4AC9-AFD6-FB94156AAF53}" srcOrd="3" destOrd="0" presId="urn:microsoft.com/office/officeart/2005/8/layout/process4"/>
    <dgm:cxn modelId="{F8F750AB-67AB-45BE-BE9D-11C0F4587433}" type="presParOf" srcId="{6354A90E-0B64-4BD6-AD5A-AE6145279B85}" destId="{55F6EC15-F53A-43A6-8413-2FA0563CEEC4}" srcOrd="4" destOrd="0" presId="urn:microsoft.com/office/officeart/2005/8/layout/process4"/>
    <dgm:cxn modelId="{00F50228-031C-4BE8-92C5-AEB338B7221B}" type="presParOf" srcId="{55F6EC15-F53A-43A6-8413-2FA0563CEEC4}" destId="{27D721D2-0F5B-4E69-B812-BABF23AA6226}" srcOrd="0" destOrd="0" presId="urn:microsoft.com/office/officeart/2005/8/layout/process4"/>
    <dgm:cxn modelId="{FEC70164-8F5E-460E-8858-FD97E0DC2529}" type="presParOf" srcId="{6354A90E-0B64-4BD6-AD5A-AE6145279B85}" destId="{D5502455-694F-49A8-A800-C1499A17266D}" srcOrd="5" destOrd="0" presId="urn:microsoft.com/office/officeart/2005/8/layout/process4"/>
    <dgm:cxn modelId="{9B95F03F-EAF1-4BC3-8507-3BAE90A4759A}" type="presParOf" srcId="{6354A90E-0B64-4BD6-AD5A-AE6145279B85}" destId="{337FF5CC-0716-4D94-A430-4C69C9098FB8}" srcOrd="6" destOrd="0" presId="urn:microsoft.com/office/officeart/2005/8/layout/process4"/>
    <dgm:cxn modelId="{F52B86A4-6A01-472B-A0AC-A25B84833C01}" type="presParOf" srcId="{337FF5CC-0716-4D94-A430-4C69C9098FB8}" destId="{302C5B33-3175-4697-8220-C337CA0A77DB}" srcOrd="0" destOrd="0" presId="urn:microsoft.com/office/officeart/2005/8/layout/process4"/>
    <dgm:cxn modelId="{660293B5-BA8B-4F3B-BD03-DC4AC5495F45}" type="presParOf" srcId="{6354A90E-0B64-4BD6-AD5A-AE6145279B85}" destId="{1F49D387-2C57-47A6-8312-587FA923AB5D}" srcOrd="7" destOrd="0" presId="urn:microsoft.com/office/officeart/2005/8/layout/process4"/>
    <dgm:cxn modelId="{8957BDDA-5E43-49B9-AED1-C6B5B7D7FE8A}" type="presParOf" srcId="{6354A90E-0B64-4BD6-AD5A-AE6145279B85}" destId="{2854BB71-CE8E-41CC-80F7-D40F838575B1}" srcOrd="8" destOrd="0" presId="urn:microsoft.com/office/officeart/2005/8/layout/process4"/>
    <dgm:cxn modelId="{69DC9A04-0BDC-4A58-953A-1102B8154C5F}" type="presParOf" srcId="{2854BB71-CE8E-41CC-80F7-D40F838575B1}" destId="{6640AF6B-9A20-4825-89BF-B698382B2023}" srcOrd="0" destOrd="0" presId="urn:microsoft.com/office/officeart/2005/8/layout/process4"/>
    <dgm:cxn modelId="{A72C6765-71DA-4AF8-AB56-20A2CF0E04A0}" type="presParOf" srcId="{6354A90E-0B64-4BD6-AD5A-AE6145279B85}" destId="{E4A84DB7-9F24-43F1-AEA9-F88601DE36A7}" srcOrd="9" destOrd="0" presId="urn:microsoft.com/office/officeart/2005/8/layout/process4"/>
    <dgm:cxn modelId="{EB7356F1-C58C-4E2B-8405-91BA5DF9750F}" type="presParOf" srcId="{6354A90E-0B64-4BD6-AD5A-AE6145279B85}" destId="{D45B7595-55C7-47DF-AAED-8E02E8911D20}" srcOrd="10" destOrd="0" presId="urn:microsoft.com/office/officeart/2005/8/layout/process4"/>
    <dgm:cxn modelId="{B4621680-0A33-40F8-BE46-64478E8DC8C7}" type="presParOf" srcId="{D45B7595-55C7-47DF-AAED-8E02E8911D20}" destId="{D81B2519-5FF1-4BBE-8092-E3DDE68B28E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C8A0EA-AD85-410C-8C9E-EA1FB83E7F10}" type="doc">
      <dgm:prSet loTypeId="urn:microsoft.com/office/officeart/2005/8/layout/process4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FB81A5B-BB7A-40B7-82C3-27CDC76E92DF}">
      <dgm:prSet phldrT="[Text]" custT="1"/>
      <dgm:spPr/>
      <dgm:t>
        <a:bodyPr/>
        <a:lstStyle/>
        <a:p>
          <a:pPr algn="ctr"/>
          <a:r>
            <a:rPr lang="en-US" sz="2000" b="1" i="0" dirty="0" smtClean="0"/>
            <a:t>1. Load the Image</a:t>
          </a:r>
          <a:r>
            <a:rPr lang="en-US" sz="2000" b="0" i="0" dirty="0" smtClean="0"/>
            <a:t>: We first load the image using the function in grayscale mode.</a:t>
          </a:r>
          <a:endParaRPr lang="en-US" sz="2000" dirty="0"/>
        </a:p>
      </dgm:t>
    </dgm:pt>
    <dgm:pt modelId="{10ED8E51-9A6B-40AB-8AF8-D37882C84DE3}" type="sibTrans" cxnId="{BAD0EDAC-2780-4FD5-8BD1-BAAE506B8E88}">
      <dgm:prSet/>
      <dgm:spPr/>
      <dgm:t>
        <a:bodyPr/>
        <a:lstStyle/>
        <a:p>
          <a:endParaRPr lang="en-US" sz="2400"/>
        </a:p>
      </dgm:t>
    </dgm:pt>
    <dgm:pt modelId="{AB2864E0-C599-4667-A8AA-9C0EF509153C}" type="parTrans" cxnId="{BAD0EDAC-2780-4FD5-8BD1-BAAE506B8E88}">
      <dgm:prSet/>
      <dgm:spPr/>
      <dgm:t>
        <a:bodyPr/>
        <a:lstStyle/>
        <a:p>
          <a:endParaRPr lang="en-US" sz="2400"/>
        </a:p>
      </dgm:t>
    </dgm:pt>
    <dgm:pt modelId="{FD21D7A4-9EB6-4D97-8DD2-5A55976FAE45}">
      <dgm:prSet phldrT="[Text]" custT="1"/>
      <dgm:spPr/>
      <dgm:t>
        <a:bodyPr/>
        <a:lstStyle/>
        <a:p>
          <a:pPr algn="ctr"/>
          <a:r>
            <a:rPr lang="en-US" sz="2000" b="1" i="0" dirty="0" smtClean="0"/>
            <a:t>2. Apply Otsu's </a:t>
          </a:r>
          <a:r>
            <a:rPr lang="en-US" sz="2000" b="1" i="0" dirty="0" err="1" smtClean="0"/>
            <a:t>Thresholding</a:t>
          </a:r>
          <a:r>
            <a:rPr lang="en-US" sz="2000" b="0" i="0" dirty="0" smtClean="0"/>
            <a:t>: This step separates the iris (which we assume to be a darker region) from the rest of the image.</a:t>
          </a:r>
          <a:endParaRPr lang="en-US" sz="2000" dirty="0"/>
        </a:p>
      </dgm:t>
    </dgm:pt>
    <dgm:pt modelId="{547DC034-E267-4784-884C-F3FA25CCDA2A}" type="sibTrans" cxnId="{A6A65738-F510-4280-8437-BB0DF60AD9BE}">
      <dgm:prSet/>
      <dgm:spPr/>
      <dgm:t>
        <a:bodyPr/>
        <a:lstStyle/>
        <a:p>
          <a:endParaRPr lang="en-US" sz="2400"/>
        </a:p>
      </dgm:t>
    </dgm:pt>
    <dgm:pt modelId="{A518A8BA-C3DC-4FB3-A9AE-BCC4A19B2AF1}" type="parTrans" cxnId="{A6A65738-F510-4280-8437-BB0DF60AD9BE}">
      <dgm:prSet/>
      <dgm:spPr/>
      <dgm:t>
        <a:bodyPr/>
        <a:lstStyle/>
        <a:p>
          <a:endParaRPr lang="en-US" sz="2400"/>
        </a:p>
      </dgm:t>
    </dgm:pt>
    <dgm:pt modelId="{0AE627BB-05B5-4E8E-9D20-FBEFFB77A07E}">
      <dgm:prSet phldrT="[Text]" custT="1"/>
      <dgm:spPr/>
      <dgm:t>
        <a:bodyPr/>
        <a:lstStyle/>
        <a:p>
          <a:pPr algn="ctr"/>
          <a:r>
            <a:rPr lang="en-US" sz="2000" b="1" i="0" dirty="0" smtClean="0"/>
            <a:t>3. Morphological Operations</a:t>
          </a:r>
          <a:r>
            <a:rPr lang="en-US" sz="2000" b="0" i="0" dirty="0" smtClean="0"/>
            <a:t>: We perform a series of erosions and dilations on the </a:t>
          </a:r>
          <a:r>
            <a:rPr lang="en-US" sz="2000" b="0" i="0" dirty="0" err="1" smtClean="0"/>
            <a:t>thresholded</a:t>
          </a:r>
          <a:r>
            <a:rPr lang="en-US" sz="2000" b="0" i="0" dirty="0" smtClean="0"/>
            <a:t> image. These operations help to remove any small blobs of noise.</a:t>
          </a:r>
          <a:endParaRPr lang="en-US" sz="2000" dirty="0"/>
        </a:p>
      </dgm:t>
    </dgm:pt>
    <dgm:pt modelId="{6B1156FC-9B07-4233-8E23-C122452DE2A7}" type="sibTrans" cxnId="{2C0CBB39-65FD-4008-A0AC-00F40952B088}">
      <dgm:prSet/>
      <dgm:spPr/>
      <dgm:t>
        <a:bodyPr/>
        <a:lstStyle/>
        <a:p>
          <a:endParaRPr lang="en-US" sz="2400"/>
        </a:p>
      </dgm:t>
    </dgm:pt>
    <dgm:pt modelId="{A3E2055D-CB54-4A45-8795-FB036A3C3B8C}" type="parTrans" cxnId="{2C0CBB39-65FD-4008-A0AC-00F40952B088}">
      <dgm:prSet/>
      <dgm:spPr/>
      <dgm:t>
        <a:bodyPr/>
        <a:lstStyle/>
        <a:p>
          <a:endParaRPr lang="en-US" sz="2400"/>
        </a:p>
      </dgm:t>
    </dgm:pt>
    <dgm:pt modelId="{207D983F-0B6C-48E5-9F4F-4355831CEAA3}">
      <dgm:prSet phldrT="[Text]" custT="1"/>
      <dgm:spPr/>
      <dgm:t>
        <a:bodyPr/>
        <a:lstStyle/>
        <a:p>
          <a:pPr algn="ctr"/>
          <a:r>
            <a:rPr lang="en-US" sz="2000" b="1" i="0" dirty="0" smtClean="0"/>
            <a:t>4. Find Contours</a:t>
          </a:r>
          <a:r>
            <a:rPr lang="en-US" sz="2000" b="0" i="0" dirty="0" smtClean="0"/>
            <a:t>: We find the contours in the </a:t>
          </a:r>
          <a:r>
            <a:rPr lang="en-US" sz="2000" b="0" i="0" dirty="0" err="1" smtClean="0"/>
            <a:t>thresholded</a:t>
          </a:r>
          <a:r>
            <a:rPr lang="en-US" sz="2000" b="0" i="0" dirty="0" smtClean="0"/>
            <a:t> image. A contour is a curve joining all the continuous points along a boundary that have the same color or intensity.</a:t>
          </a:r>
          <a:endParaRPr lang="en-US" sz="2000" dirty="0"/>
        </a:p>
      </dgm:t>
    </dgm:pt>
    <dgm:pt modelId="{DE82F7D7-6087-4AAF-B906-7B102D451823}" type="sibTrans" cxnId="{1E00076B-B8A1-4AB5-B110-3CA3D5D0E6CC}">
      <dgm:prSet/>
      <dgm:spPr/>
      <dgm:t>
        <a:bodyPr/>
        <a:lstStyle/>
        <a:p>
          <a:endParaRPr lang="en-US" sz="2400"/>
        </a:p>
      </dgm:t>
    </dgm:pt>
    <dgm:pt modelId="{5AE111C4-E5FD-496D-AAD1-E07F6DA312A9}" type="parTrans" cxnId="{1E00076B-B8A1-4AB5-B110-3CA3D5D0E6CC}">
      <dgm:prSet/>
      <dgm:spPr/>
      <dgm:t>
        <a:bodyPr/>
        <a:lstStyle/>
        <a:p>
          <a:endParaRPr lang="en-US" sz="2400"/>
        </a:p>
      </dgm:t>
    </dgm:pt>
    <dgm:pt modelId="{12348751-3FC1-4EAA-B1EC-DE15D1D2C6C3}">
      <dgm:prSet phldrT="[Text]" custT="1"/>
      <dgm:spPr/>
      <dgm:t>
        <a:bodyPr/>
        <a:lstStyle/>
        <a:p>
          <a:pPr algn="ctr"/>
          <a:r>
            <a:rPr lang="en-US" sz="2000" dirty="0" smtClean="0"/>
            <a:t>5. </a:t>
          </a:r>
          <a:r>
            <a:rPr lang="en-US" sz="2000" b="1" dirty="0" smtClean="0"/>
            <a:t>Identify the Iris Contour</a:t>
          </a:r>
          <a:r>
            <a:rPr lang="en-US" sz="2000" dirty="0" smtClean="0"/>
            <a:t>: We identify the largest contour as the relevant region.</a:t>
          </a:r>
          <a:endParaRPr lang="en-US" sz="2000" dirty="0"/>
        </a:p>
      </dgm:t>
    </dgm:pt>
    <dgm:pt modelId="{A7279AA0-F2E3-46D8-B54F-530C332F3276}" type="parTrans" cxnId="{5F7B3641-E8A1-47AC-BBC2-BD01BEF3D85F}">
      <dgm:prSet/>
      <dgm:spPr/>
      <dgm:t>
        <a:bodyPr/>
        <a:lstStyle/>
        <a:p>
          <a:endParaRPr lang="en-US" sz="2400"/>
        </a:p>
      </dgm:t>
    </dgm:pt>
    <dgm:pt modelId="{7E01EE0C-EFE3-44D2-AF14-DA702FF4DE3A}" type="sibTrans" cxnId="{5F7B3641-E8A1-47AC-BBC2-BD01BEF3D85F}">
      <dgm:prSet/>
      <dgm:spPr/>
      <dgm:t>
        <a:bodyPr/>
        <a:lstStyle/>
        <a:p>
          <a:endParaRPr lang="en-US" sz="2400"/>
        </a:p>
      </dgm:t>
    </dgm:pt>
    <dgm:pt modelId="{4C19D11C-9099-4A1E-8B00-07ED1F5D851E}">
      <dgm:prSet custT="1"/>
      <dgm:spPr/>
      <dgm:t>
        <a:bodyPr/>
        <a:lstStyle/>
        <a:p>
          <a:pPr algn="ctr"/>
          <a:r>
            <a:rPr lang="en-US" sz="2000" b="0" i="0" dirty="0" smtClean="0"/>
            <a:t>6. </a:t>
          </a:r>
          <a:r>
            <a:rPr lang="en-US" sz="2000" b="1" i="0" dirty="0" smtClean="0"/>
            <a:t>Create a Mask</a:t>
          </a:r>
          <a:r>
            <a:rPr lang="en-US" sz="2000" b="0" i="0" dirty="0" smtClean="0"/>
            <a:t>: We create a mask (an array of the same size as the original image), and fill in the contour of the iris.</a:t>
          </a:r>
          <a:endParaRPr lang="en-US" sz="2000" dirty="0"/>
        </a:p>
      </dgm:t>
    </dgm:pt>
    <dgm:pt modelId="{5D7DECFB-E87A-43D5-B681-9F127930B476}" type="parTrans" cxnId="{B0844982-A42C-464F-99C4-C56DB18442DC}">
      <dgm:prSet/>
      <dgm:spPr/>
      <dgm:t>
        <a:bodyPr/>
        <a:lstStyle/>
        <a:p>
          <a:endParaRPr lang="en-US" sz="2400"/>
        </a:p>
      </dgm:t>
    </dgm:pt>
    <dgm:pt modelId="{E0BF5FDA-7BCC-4F72-B44B-CFAA61CECFA1}" type="sibTrans" cxnId="{B0844982-A42C-464F-99C4-C56DB18442DC}">
      <dgm:prSet/>
      <dgm:spPr/>
      <dgm:t>
        <a:bodyPr/>
        <a:lstStyle/>
        <a:p>
          <a:endParaRPr lang="en-US" sz="2400"/>
        </a:p>
      </dgm:t>
    </dgm:pt>
    <dgm:pt modelId="{64D4A06E-169A-4310-B8D2-044BE73CA8BB}">
      <dgm:prSet custT="1"/>
      <dgm:spPr/>
      <dgm:t>
        <a:bodyPr/>
        <a:lstStyle/>
        <a:p>
          <a:pPr algn="ctr"/>
          <a:r>
            <a:rPr lang="en-US" sz="2000" b="1" i="0" dirty="0" smtClean="0"/>
            <a:t>7. Apply the Mask to the Original Image</a:t>
          </a:r>
          <a:r>
            <a:rPr lang="en-US" sz="2000" b="0" i="0" dirty="0" smtClean="0"/>
            <a:t>: We apply the mask to the original image, using a bitwise-and operation. This results in an image with only the relevant region</a:t>
          </a:r>
          <a:endParaRPr lang="en-US" sz="2000" dirty="0"/>
        </a:p>
      </dgm:t>
    </dgm:pt>
    <dgm:pt modelId="{5E5C6E91-14ED-48B7-A3B2-87FEE43DCB97}" type="parTrans" cxnId="{72BF5CC4-9B4B-44D8-A572-68FFDEEF69B2}">
      <dgm:prSet/>
      <dgm:spPr/>
      <dgm:t>
        <a:bodyPr/>
        <a:lstStyle/>
        <a:p>
          <a:endParaRPr lang="en-US" sz="2400"/>
        </a:p>
      </dgm:t>
    </dgm:pt>
    <dgm:pt modelId="{EA8297B9-A02C-4B4D-9897-FF2FE85896BF}" type="sibTrans" cxnId="{72BF5CC4-9B4B-44D8-A572-68FFDEEF69B2}">
      <dgm:prSet/>
      <dgm:spPr/>
      <dgm:t>
        <a:bodyPr/>
        <a:lstStyle/>
        <a:p>
          <a:endParaRPr lang="en-US" sz="2400"/>
        </a:p>
      </dgm:t>
    </dgm:pt>
    <dgm:pt modelId="{9DDB9D06-DEBE-41F5-87B5-7E827F718F69}">
      <dgm:prSet custT="1"/>
      <dgm:spPr/>
      <dgm:t>
        <a:bodyPr/>
        <a:lstStyle/>
        <a:p>
          <a:pPr algn="ctr"/>
          <a:r>
            <a:rPr lang="en-US" sz="2000" dirty="0" smtClean="0"/>
            <a:t>Cropped Image</a:t>
          </a:r>
          <a:endParaRPr lang="en-US" sz="2000" dirty="0"/>
        </a:p>
      </dgm:t>
    </dgm:pt>
    <dgm:pt modelId="{6BCCCA3B-A084-4A05-A37B-D178EBDA7396}" type="parTrans" cxnId="{0FA852A1-12EC-4170-9F28-C8E702CF15B6}">
      <dgm:prSet/>
      <dgm:spPr/>
      <dgm:t>
        <a:bodyPr/>
        <a:lstStyle/>
        <a:p>
          <a:endParaRPr lang="en-US" sz="2400"/>
        </a:p>
      </dgm:t>
    </dgm:pt>
    <dgm:pt modelId="{B8453EC2-A7A4-4254-B1CA-65983339F095}" type="sibTrans" cxnId="{0FA852A1-12EC-4170-9F28-C8E702CF15B6}">
      <dgm:prSet/>
      <dgm:spPr/>
      <dgm:t>
        <a:bodyPr/>
        <a:lstStyle/>
        <a:p>
          <a:endParaRPr lang="en-US" sz="2400"/>
        </a:p>
      </dgm:t>
    </dgm:pt>
    <dgm:pt modelId="{6354A90E-0B64-4BD6-AD5A-AE6145279B85}" type="pres">
      <dgm:prSet presAssocID="{C2C8A0EA-AD85-410C-8C9E-EA1FB83E7F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10457C-D409-44E6-9AB3-652CAA81D610}" type="pres">
      <dgm:prSet presAssocID="{9DDB9D06-DEBE-41F5-87B5-7E827F718F69}" presName="boxAndChildren" presStyleCnt="0"/>
      <dgm:spPr/>
      <dgm:t>
        <a:bodyPr/>
        <a:lstStyle/>
        <a:p>
          <a:endParaRPr lang="en-US"/>
        </a:p>
      </dgm:t>
    </dgm:pt>
    <dgm:pt modelId="{12CED3BA-5162-4F6B-B18A-4BBFC302D7B0}" type="pres">
      <dgm:prSet presAssocID="{9DDB9D06-DEBE-41F5-87B5-7E827F718F69}" presName="parentTextBox" presStyleLbl="node1" presStyleIdx="0" presStyleCnt="8"/>
      <dgm:spPr/>
      <dgm:t>
        <a:bodyPr/>
        <a:lstStyle/>
        <a:p>
          <a:endParaRPr lang="en-US"/>
        </a:p>
      </dgm:t>
    </dgm:pt>
    <dgm:pt modelId="{E64AFAED-9A59-4D4F-BDA6-1C3B374FE2B0}" type="pres">
      <dgm:prSet presAssocID="{EA8297B9-A02C-4B4D-9897-FF2FE85896BF}" presName="sp" presStyleCnt="0"/>
      <dgm:spPr/>
      <dgm:t>
        <a:bodyPr/>
        <a:lstStyle/>
        <a:p>
          <a:endParaRPr lang="en-US"/>
        </a:p>
      </dgm:t>
    </dgm:pt>
    <dgm:pt modelId="{B6EF9B55-4EA0-41F2-9A2D-BB4B22B85645}" type="pres">
      <dgm:prSet presAssocID="{64D4A06E-169A-4310-B8D2-044BE73CA8BB}" presName="arrowAndChildren" presStyleCnt="0"/>
      <dgm:spPr/>
      <dgm:t>
        <a:bodyPr/>
        <a:lstStyle/>
        <a:p>
          <a:endParaRPr lang="en-US"/>
        </a:p>
      </dgm:t>
    </dgm:pt>
    <dgm:pt modelId="{EA082AF8-EF25-42DD-8923-2DDFF147C86C}" type="pres">
      <dgm:prSet presAssocID="{64D4A06E-169A-4310-B8D2-044BE73CA8BB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E655623E-2877-4CD2-B873-508C5AC6A2AB}" type="pres">
      <dgm:prSet presAssocID="{E0BF5FDA-7BCC-4F72-B44B-CFAA61CECFA1}" presName="sp" presStyleCnt="0"/>
      <dgm:spPr/>
      <dgm:t>
        <a:bodyPr/>
        <a:lstStyle/>
        <a:p>
          <a:endParaRPr lang="en-US"/>
        </a:p>
      </dgm:t>
    </dgm:pt>
    <dgm:pt modelId="{6EA82F56-605C-4181-9D0D-0024617CAEB8}" type="pres">
      <dgm:prSet presAssocID="{4C19D11C-9099-4A1E-8B00-07ED1F5D851E}" presName="arrowAndChildren" presStyleCnt="0"/>
      <dgm:spPr/>
      <dgm:t>
        <a:bodyPr/>
        <a:lstStyle/>
        <a:p>
          <a:endParaRPr lang="en-US"/>
        </a:p>
      </dgm:t>
    </dgm:pt>
    <dgm:pt modelId="{60B1E2BA-4CCF-4D02-BAEC-B79A0974CBC6}" type="pres">
      <dgm:prSet presAssocID="{4C19D11C-9099-4A1E-8B00-07ED1F5D851E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DA9EFD85-E2CB-4C39-9B80-F67DC2980E92}" type="pres">
      <dgm:prSet presAssocID="{7E01EE0C-EFE3-44D2-AF14-DA702FF4DE3A}" presName="sp" presStyleCnt="0"/>
      <dgm:spPr/>
      <dgm:t>
        <a:bodyPr/>
        <a:lstStyle/>
        <a:p>
          <a:endParaRPr lang="en-US"/>
        </a:p>
      </dgm:t>
    </dgm:pt>
    <dgm:pt modelId="{F5BA53F6-1C05-4ABA-A2D0-6C54DBF0E414}" type="pres">
      <dgm:prSet presAssocID="{12348751-3FC1-4EAA-B1EC-DE15D1D2C6C3}" presName="arrowAndChildren" presStyleCnt="0"/>
      <dgm:spPr/>
      <dgm:t>
        <a:bodyPr/>
        <a:lstStyle/>
        <a:p>
          <a:endParaRPr lang="en-US"/>
        </a:p>
      </dgm:t>
    </dgm:pt>
    <dgm:pt modelId="{DF333DFE-9D16-4391-A022-1FC675304E4D}" type="pres">
      <dgm:prSet presAssocID="{12348751-3FC1-4EAA-B1EC-DE15D1D2C6C3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A709CE04-AE84-4603-B0C6-1E2D217FB758}" type="pres">
      <dgm:prSet presAssocID="{DE82F7D7-6087-4AAF-B906-7B102D451823}" presName="sp" presStyleCnt="0"/>
      <dgm:spPr/>
      <dgm:t>
        <a:bodyPr/>
        <a:lstStyle/>
        <a:p>
          <a:endParaRPr lang="en-US"/>
        </a:p>
      </dgm:t>
    </dgm:pt>
    <dgm:pt modelId="{9D5D695C-B98E-477A-9F9E-64CFCE44F980}" type="pres">
      <dgm:prSet presAssocID="{207D983F-0B6C-48E5-9F4F-4355831CEAA3}" presName="arrowAndChildren" presStyleCnt="0"/>
      <dgm:spPr/>
      <dgm:t>
        <a:bodyPr/>
        <a:lstStyle/>
        <a:p>
          <a:endParaRPr lang="en-US"/>
        </a:p>
      </dgm:t>
    </dgm:pt>
    <dgm:pt modelId="{26C14284-DBCA-46E6-B364-56AABAE6935A}" type="pres">
      <dgm:prSet presAssocID="{207D983F-0B6C-48E5-9F4F-4355831CEAA3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D5502455-694F-49A8-A800-C1499A17266D}" type="pres">
      <dgm:prSet presAssocID="{6B1156FC-9B07-4233-8E23-C122452DE2A7}" presName="sp" presStyleCnt="0"/>
      <dgm:spPr/>
      <dgm:t>
        <a:bodyPr/>
        <a:lstStyle/>
        <a:p>
          <a:endParaRPr lang="en-US"/>
        </a:p>
      </dgm:t>
    </dgm:pt>
    <dgm:pt modelId="{337FF5CC-0716-4D94-A430-4C69C9098FB8}" type="pres">
      <dgm:prSet presAssocID="{0AE627BB-05B5-4E8E-9D20-FBEFFB77A07E}" presName="arrowAndChildren" presStyleCnt="0"/>
      <dgm:spPr/>
      <dgm:t>
        <a:bodyPr/>
        <a:lstStyle/>
        <a:p>
          <a:endParaRPr lang="en-US"/>
        </a:p>
      </dgm:t>
    </dgm:pt>
    <dgm:pt modelId="{302C5B33-3175-4697-8220-C337CA0A77DB}" type="pres">
      <dgm:prSet presAssocID="{0AE627BB-05B5-4E8E-9D20-FBEFFB77A07E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F6B5EE2F-CC40-4AAD-B13F-641EA66D946D}" type="pres">
      <dgm:prSet presAssocID="{547DC034-E267-4784-884C-F3FA25CCDA2A}" presName="sp" presStyleCnt="0"/>
      <dgm:spPr/>
      <dgm:t>
        <a:bodyPr/>
        <a:lstStyle/>
        <a:p>
          <a:endParaRPr lang="en-US"/>
        </a:p>
      </dgm:t>
    </dgm:pt>
    <dgm:pt modelId="{D997EFAB-B825-4E27-9492-9BBDB1BB65E8}" type="pres">
      <dgm:prSet presAssocID="{FD21D7A4-9EB6-4D97-8DD2-5A55976FAE45}" presName="arrowAndChildren" presStyleCnt="0"/>
      <dgm:spPr/>
      <dgm:t>
        <a:bodyPr/>
        <a:lstStyle/>
        <a:p>
          <a:endParaRPr lang="en-US"/>
        </a:p>
      </dgm:t>
    </dgm:pt>
    <dgm:pt modelId="{135CB4F3-FDFF-4A88-AEA8-44D9C12F962E}" type="pres">
      <dgm:prSet presAssocID="{FD21D7A4-9EB6-4D97-8DD2-5A55976FAE45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E4A84DB7-9F24-43F1-AEA9-F88601DE36A7}" type="pres">
      <dgm:prSet presAssocID="{10ED8E51-9A6B-40AB-8AF8-D37882C84DE3}" presName="sp" presStyleCnt="0"/>
      <dgm:spPr/>
      <dgm:t>
        <a:bodyPr/>
        <a:lstStyle/>
        <a:p>
          <a:endParaRPr lang="en-US"/>
        </a:p>
      </dgm:t>
    </dgm:pt>
    <dgm:pt modelId="{D45B7595-55C7-47DF-AAED-8E02E8911D20}" type="pres">
      <dgm:prSet presAssocID="{2FB81A5B-BB7A-40B7-82C3-27CDC76E92DF}" presName="arrowAndChildren" presStyleCnt="0"/>
      <dgm:spPr/>
      <dgm:t>
        <a:bodyPr/>
        <a:lstStyle/>
        <a:p>
          <a:endParaRPr lang="en-US"/>
        </a:p>
      </dgm:t>
    </dgm:pt>
    <dgm:pt modelId="{D81B2519-5FF1-4BBE-8092-E3DDE68B28E0}" type="pres">
      <dgm:prSet presAssocID="{2FB81A5B-BB7A-40B7-82C3-27CDC76E92DF}" presName="parentTextArrow" presStyleLbl="node1" presStyleIdx="7" presStyleCnt="8" custLinFactNeighborX="-4114" custLinFactNeighborY="-8702"/>
      <dgm:spPr/>
      <dgm:t>
        <a:bodyPr/>
        <a:lstStyle/>
        <a:p>
          <a:endParaRPr lang="en-US"/>
        </a:p>
      </dgm:t>
    </dgm:pt>
  </dgm:ptLst>
  <dgm:cxnLst>
    <dgm:cxn modelId="{2BDA4426-761B-4D90-AD02-F03EEA8B869A}" type="presOf" srcId="{C2C8A0EA-AD85-410C-8C9E-EA1FB83E7F10}" destId="{6354A90E-0B64-4BD6-AD5A-AE6145279B85}" srcOrd="0" destOrd="0" presId="urn:microsoft.com/office/officeart/2005/8/layout/process4"/>
    <dgm:cxn modelId="{B0844982-A42C-464F-99C4-C56DB18442DC}" srcId="{C2C8A0EA-AD85-410C-8C9E-EA1FB83E7F10}" destId="{4C19D11C-9099-4A1E-8B00-07ED1F5D851E}" srcOrd="5" destOrd="0" parTransId="{5D7DECFB-E87A-43D5-B681-9F127930B476}" sibTransId="{E0BF5FDA-7BCC-4F72-B44B-CFAA61CECFA1}"/>
    <dgm:cxn modelId="{0879FAB3-873F-4351-9259-D63CB0370156}" type="presOf" srcId="{9DDB9D06-DEBE-41F5-87B5-7E827F718F69}" destId="{12CED3BA-5162-4F6B-B18A-4BBFC302D7B0}" srcOrd="0" destOrd="0" presId="urn:microsoft.com/office/officeart/2005/8/layout/process4"/>
    <dgm:cxn modelId="{D756E251-2E7F-4FCB-AE2C-B1BDBDC344BC}" type="presOf" srcId="{2FB81A5B-BB7A-40B7-82C3-27CDC76E92DF}" destId="{D81B2519-5FF1-4BBE-8092-E3DDE68B28E0}" srcOrd="0" destOrd="0" presId="urn:microsoft.com/office/officeart/2005/8/layout/process4"/>
    <dgm:cxn modelId="{2C0CBB39-65FD-4008-A0AC-00F40952B088}" srcId="{C2C8A0EA-AD85-410C-8C9E-EA1FB83E7F10}" destId="{0AE627BB-05B5-4E8E-9D20-FBEFFB77A07E}" srcOrd="2" destOrd="0" parTransId="{A3E2055D-CB54-4A45-8795-FB036A3C3B8C}" sibTransId="{6B1156FC-9B07-4233-8E23-C122452DE2A7}"/>
    <dgm:cxn modelId="{1E00076B-B8A1-4AB5-B110-3CA3D5D0E6CC}" srcId="{C2C8A0EA-AD85-410C-8C9E-EA1FB83E7F10}" destId="{207D983F-0B6C-48E5-9F4F-4355831CEAA3}" srcOrd="3" destOrd="0" parTransId="{5AE111C4-E5FD-496D-AAD1-E07F6DA312A9}" sibTransId="{DE82F7D7-6087-4AAF-B906-7B102D451823}"/>
    <dgm:cxn modelId="{B0EB3E93-B1B0-4829-944C-6BB87BDD7916}" type="presOf" srcId="{4C19D11C-9099-4A1E-8B00-07ED1F5D851E}" destId="{60B1E2BA-4CCF-4D02-BAEC-B79A0974CBC6}" srcOrd="0" destOrd="0" presId="urn:microsoft.com/office/officeart/2005/8/layout/process4"/>
    <dgm:cxn modelId="{C4192745-54B9-4AF8-994E-8ACB197688E1}" type="presOf" srcId="{12348751-3FC1-4EAA-B1EC-DE15D1D2C6C3}" destId="{DF333DFE-9D16-4391-A022-1FC675304E4D}" srcOrd="0" destOrd="0" presId="urn:microsoft.com/office/officeart/2005/8/layout/process4"/>
    <dgm:cxn modelId="{BAD0EDAC-2780-4FD5-8BD1-BAAE506B8E88}" srcId="{C2C8A0EA-AD85-410C-8C9E-EA1FB83E7F10}" destId="{2FB81A5B-BB7A-40B7-82C3-27CDC76E92DF}" srcOrd="0" destOrd="0" parTransId="{AB2864E0-C599-4667-A8AA-9C0EF509153C}" sibTransId="{10ED8E51-9A6B-40AB-8AF8-D37882C84DE3}"/>
    <dgm:cxn modelId="{B4F60CD3-DDEA-4CFA-AF71-8453773B91BA}" type="presOf" srcId="{0AE627BB-05B5-4E8E-9D20-FBEFFB77A07E}" destId="{302C5B33-3175-4697-8220-C337CA0A77DB}" srcOrd="0" destOrd="0" presId="urn:microsoft.com/office/officeart/2005/8/layout/process4"/>
    <dgm:cxn modelId="{5F7B3641-E8A1-47AC-BBC2-BD01BEF3D85F}" srcId="{C2C8A0EA-AD85-410C-8C9E-EA1FB83E7F10}" destId="{12348751-3FC1-4EAA-B1EC-DE15D1D2C6C3}" srcOrd="4" destOrd="0" parTransId="{A7279AA0-F2E3-46D8-B54F-530C332F3276}" sibTransId="{7E01EE0C-EFE3-44D2-AF14-DA702FF4DE3A}"/>
    <dgm:cxn modelId="{0FA852A1-12EC-4170-9F28-C8E702CF15B6}" srcId="{C2C8A0EA-AD85-410C-8C9E-EA1FB83E7F10}" destId="{9DDB9D06-DEBE-41F5-87B5-7E827F718F69}" srcOrd="7" destOrd="0" parTransId="{6BCCCA3B-A084-4A05-A37B-D178EBDA7396}" sibTransId="{B8453EC2-A7A4-4254-B1CA-65983339F095}"/>
    <dgm:cxn modelId="{890AAD3C-3918-48B2-BC5D-B34E56DE162D}" type="presOf" srcId="{FD21D7A4-9EB6-4D97-8DD2-5A55976FAE45}" destId="{135CB4F3-FDFF-4A88-AEA8-44D9C12F962E}" srcOrd="0" destOrd="0" presId="urn:microsoft.com/office/officeart/2005/8/layout/process4"/>
    <dgm:cxn modelId="{A6A65738-F510-4280-8437-BB0DF60AD9BE}" srcId="{C2C8A0EA-AD85-410C-8C9E-EA1FB83E7F10}" destId="{FD21D7A4-9EB6-4D97-8DD2-5A55976FAE45}" srcOrd="1" destOrd="0" parTransId="{A518A8BA-C3DC-4FB3-A9AE-BCC4A19B2AF1}" sibTransId="{547DC034-E267-4784-884C-F3FA25CCDA2A}"/>
    <dgm:cxn modelId="{72BF5CC4-9B4B-44D8-A572-68FFDEEF69B2}" srcId="{C2C8A0EA-AD85-410C-8C9E-EA1FB83E7F10}" destId="{64D4A06E-169A-4310-B8D2-044BE73CA8BB}" srcOrd="6" destOrd="0" parTransId="{5E5C6E91-14ED-48B7-A3B2-87FEE43DCB97}" sibTransId="{EA8297B9-A02C-4B4D-9897-FF2FE85896BF}"/>
    <dgm:cxn modelId="{4FDAFD83-87A8-4BF3-A502-FC3497C07D94}" type="presOf" srcId="{64D4A06E-169A-4310-B8D2-044BE73CA8BB}" destId="{EA082AF8-EF25-42DD-8923-2DDFF147C86C}" srcOrd="0" destOrd="0" presId="urn:microsoft.com/office/officeart/2005/8/layout/process4"/>
    <dgm:cxn modelId="{5E750CAE-B87D-4C62-9AD5-C44793DDCD0C}" type="presOf" srcId="{207D983F-0B6C-48E5-9F4F-4355831CEAA3}" destId="{26C14284-DBCA-46E6-B364-56AABAE6935A}" srcOrd="0" destOrd="0" presId="urn:microsoft.com/office/officeart/2005/8/layout/process4"/>
    <dgm:cxn modelId="{0395D266-D805-436B-A46A-CDC2E15D0419}" type="presParOf" srcId="{6354A90E-0B64-4BD6-AD5A-AE6145279B85}" destId="{DB10457C-D409-44E6-9AB3-652CAA81D610}" srcOrd="0" destOrd="0" presId="urn:microsoft.com/office/officeart/2005/8/layout/process4"/>
    <dgm:cxn modelId="{3F1DEF76-ACE7-41F5-AD29-90A8B1654848}" type="presParOf" srcId="{DB10457C-D409-44E6-9AB3-652CAA81D610}" destId="{12CED3BA-5162-4F6B-B18A-4BBFC302D7B0}" srcOrd="0" destOrd="0" presId="urn:microsoft.com/office/officeart/2005/8/layout/process4"/>
    <dgm:cxn modelId="{06044982-E6D9-49D0-95ED-3CCC6BA8E2EC}" type="presParOf" srcId="{6354A90E-0B64-4BD6-AD5A-AE6145279B85}" destId="{E64AFAED-9A59-4D4F-BDA6-1C3B374FE2B0}" srcOrd="1" destOrd="0" presId="urn:microsoft.com/office/officeart/2005/8/layout/process4"/>
    <dgm:cxn modelId="{B2B01C7D-A2E0-4305-8747-88B12A094BF2}" type="presParOf" srcId="{6354A90E-0B64-4BD6-AD5A-AE6145279B85}" destId="{B6EF9B55-4EA0-41F2-9A2D-BB4B22B85645}" srcOrd="2" destOrd="0" presId="urn:microsoft.com/office/officeart/2005/8/layout/process4"/>
    <dgm:cxn modelId="{AB115780-C65C-4C8F-B59E-E6E92157E4F9}" type="presParOf" srcId="{B6EF9B55-4EA0-41F2-9A2D-BB4B22B85645}" destId="{EA082AF8-EF25-42DD-8923-2DDFF147C86C}" srcOrd="0" destOrd="0" presId="urn:microsoft.com/office/officeart/2005/8/layout/process4"/>
    <dgm:cxn modelId="{E2BCBEBB-1CE6-4F20-B145-D86C8D361B7C}" type="presParOf" srcId="{6354A90E-0B64-4BD6-AD5A-AE6145279B85}" destId="{E655623E-2877-4CD2-B873-508C5AC6A2AB}" srcOrd="3" destOrd="0" presId="urn:microsoft.com/office/officeart/2005/8/layout/process4"/>
    <dgm:cxn modelId="{EB7B3DF0-BAED-4F22-AF34-AB6993D6A620}" type="presParOf" srcId="{6354A90E-0B64-4BD6-AD5A-AE6145279B85}" destId="{6EA82F56-605C-4181-9D0D-0024617CAEB8}" srcOrd="4" destOrd="0" presId="urn:microsoft.com/office/officeart/2005/8/layout/process4"/>
    <dgm:cxn modelId="{96B50ADD-78BA-4E26-B6E5-9E90738408B0}" type="presParOf" srcId="{6EA82F56-605C-4181-9D0D-0024617CAEB8}" destId="{60B1E2BA-4CCF-4D02-BAEC-B79A0974CBC6}" srcOrd="0" destOrd="0" presId="urn:microsoft.com/office/officeart/2005/8/layout/process4"/>
    <dgm:cxn modelId="{B8F6CC46-2FD9-412F-8AB5-F4DD5485B32A}" type="presParOf" srcId="{6354A90E-0B64-4BD6-AD5A-AE6145279B85}" destId="{DA9EFD85-E2CB-4C39-9B80-F67DC2980E92}" srcOrd="5" destOrd="0" presId="urn:microsoft.com/office/officeart/2005/8/layout/process4"/>
    <dgm:cxn modelId="{AB05C5DE-539B-45C4-AD92-C6174826FD53}" type="presParOf" srcId="{6354A90E-0B64-4BD6-AD5A-AE6145279B85}" destId="{F5BA53F6-1C05-4ABA-A2D0-6C54DBF0E414}" srcOrd="6" destOrd="0" presId="urn:microsoft.com/office/officeart/2005/8/layout/process4"/>
    <dgm:cxn modelId="{509AB10E-E30E-44D5-8A5D-3FBC6E42731A}" type="presParOf" srcId="{F5BA53F6-1C05-4ABA-A2D0-6C54DBF0E414}" destId="{DF333DFE-9D16-4391-A022-1FC675304E4D}" srcOrd="0" destOrd="0" presId="urn:microsoft.com/office/officeart/2005/8/layout/process4"/>
    <dgm:cxn modelId="{63BF1576-B3BE-4682-80C1-D7E848BD5213}" type="presParOf" srcId="{6354A90E-0B64-4BD6-AD5A-AE6145279B85}" destId="{A709CE04-AE84-4603-B0C6-1E2D217FB758}" srcOrd="7" destOrd="0" presId="urn:microsoft.com/office/officeart/2005/8/layout/process4"/>
    <dgm:cxn modelId="{8622D7CF-E7E5-4422-8F92-5B3DEB969047}" type="presParOf" srcId="{6354A90E-0B64-4BD6-AD5A-AE6145279B85}" destId="{9D5D695C-B98E-477A-9F9E-64CFCE44F980}" srcOrd="8" destOrd="0" presId="urn:microsoft.com/office/officeart/2005/8/layout/process4"/>
    <dgm:cxn modelId="{47FF081B-0FA9-4089-8DD6-59ADFC9D57F3}" type="presParOf" srcId="{9D5D695C-B98E-477A-9F9E-64CFCE44F980}" destId="{26C14284-DBCA-46E6-B364-56AABAE6935A}" srcOrd="0" destOrd="0" presId="urn:microsoft.com/office/officeart/2005/8/layout/process4"/>
    <dgm:cxn modelId="{FEC70164-8F5E-460E-8858-FD97E0DC2529}" type="presParOf" srcId="{6354A90E-0B64-4BD6-AD5A-AE6145279B85}" destId="{D5502455-694F-49A8-A800-C1499A17266D}" srcOrd="9" destOrd="0" presId="urn:microsoft.com/office/officeart/2005/8/layout/process4"/>
    <dgm:cxn modelId="{9B95F03F-EAF1-4BC3-8507-3BAE90A4759A}" type="presParOf" srcId="{6354A90E-0B64-4BD6-AD5A-AE6145279B85}" destId="{337FF5CC-0716-4D94-A430-4C69C9098FB8}" srcOrd="10" destOrd="0" presId="urn:microsoft.com/office/officeart/2005/8/layout/process4"/>
    <dgm:cxn modelId="{F52B86A4-6A01-472B-A0AC-A25B84833C01}" type="presParOf" srcId="{337FF5CC-0716-4D94-A430-4C69C9098FB8}" destId="{302C5B33-3175-4697-8220-C337CA0A77DB}" srcOrd="0" destOrd="0" presId="urn:microsoft.com/office/officeart/2005/8/layout/process4"/>
    <dgm:cxn modelId="{247EAF0F-25C9-4398-87E8-D3A8AC14F00C}" type="presParOf" srcId="{6354A90E-0B64-4BD6-AD5A-AE6145279B85}" destId="{F6B5EE2F-CC40-4AAD-B13F-641EA66D946D}" srcOrd="11" destOrd="0" presId="urn:microsoft.com/office/officeart/2005/8/layout/process4"/>
    <dgm:cxn modelId="{B24C7953-F2C9-4A1E-BB21-1F5F5226609D}" type="presParOf" srcId="{6354A90E-0B64-4BD6-AD5A-AE6145279B85}" destId="{D997EFAB-B825-4E27-9492-9BBDB1BB65E8}" srcOrd="12" destOrd="0" presId="urn:microsoft.com/office/officeart/2005/8/layout/process4"/>
    <dgm:cxn modelId="{5F7B2796-084C-4605-A757-607E9E9C8014}" type="presParOf" srcId="{D997EFAB-B825-4E27-9492-9BBDB1BB65E8}" destId="{135CB4F3-FDFF-4A88-AEA8-44D9C12F962E}" srcOrd="0" destOrd="0" presId="urn:microsoft.com/office/officeart/2005/8/layout/process4"/>
    <dgm:cxn modelId="{A72C6765-71DA-4AF8-AB56-20A2CF0E04A0}" type="presParOf" srcId="{6354A90E-0B64-4BD6-AD5A-AE6145279B85}" destId="{E4A84DB7-9F24-43F1-AEA9-F88601DE36A7}" srcOrd="13" destOrd="0" presId="urn:microsoft.com/office/officeart/2005/8/layout/process4"/>
    <dgm:cxn modelId="{EB7356F1-C58C-4E2B-8405-91BA5DF9750F}" type="presParOf" srcId="{6354A90E-0B64-4BD6-AD5A-AE6145279B85}" destId="{D45B7595-55C7-47DF-AAED-8E02E8911D20}" srcOrd="14" destOrd="0" presId="urn:microsoft.com/office/officeart/2005/8/layout/process4"/>
    <dgm:cxn modelId="{B4621680-0A33-40F8-BE46-64478E8DC8C7}" type="presParOf" srcId="{D45B7595-55C7-47DF-AAED-8E02E8911D20}" destId="{D81B2519-5FF1-4BBE-8092-E3DDE68B28E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C8A0EA-AD85-410C-8C9E-EA1FB83E7F10}" type="doc">
      <dgm:prSet loTypeId="urn:microsoft.com/office/officeart/2005/8/layout/process4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FB81A5B-BB7A-40B7-82C3-27CDC76E92DF}">
      <dgm:prSet phldrT="[Text]" custT="1"/>
      <dgm:spPr/>
      <dgm:t>
        <a:bodyPr/>
        <a:lstStyle/>
        <a:p>
          <a:pPr algn="ctr"/>
          <a:r>
            <a:rPr lang="en-US" sz="2000" b="1" i="0" dirty="0" smtClean="0"/>
            <a:t>1. Load the Cropped Image</a:t>
          </a:r>
          <a:r>
            <a:rPr lang="en-US" sz="2000" b="0" i="0" dirty="0" smtClean="0"/>
            <a:t>: We first load the cropped image.</a:t>
          </a:r>
          <a:endParaRPr lang="en-US" sz="2000" dirty="0"/>
        </a:p>
      </dgm:t>
    </dgm:pt>
    <dgm:pt modelId="{10ED8E51-9A6B-40AB-8AF8-D37882C84DE3}" type="sibTrans" cxnId="{BAD0EDAC-2780-4FD5-8BD1-BAAE506B8E88}">
      <dgm:prSet/>
      <dgm:spPr/>
      <dgm:t>
        <a:bodyPr/>
        <a:lstStyle/>
        <a:p>
          <a:endParaRPr lang="en-US" sz="2400"/>
        </a:p>
      </dgm:t>
    </dgm:pt>
    <dgm:pt modelId="{AB2864E0-C599-4667-A8AA-9C0EF509153C}" type="parTrans" cxnId="{BAD0EDAC-2780-4FD5-8BD1-BAAE506B8E88}">
      <dgm:prSet/>
      <dgm:spPr/>
      <dgm:t>
        <a:bodyPr/>
        <a:lstStyle/>
        <a:p>
          <a:endParaRPr lang="en-US" sz="2400"/>
        </a:p>
      </dgm:t>
    </dgm:pt>
    <dgm:pt modelId="{0AE627BB-05B5-4E8E-9D20-FBEFFB77A07E}">
      <dgm:prSet phldrT="[Text]" custT="1"/>
      <dgm:spPr/>
      <dgm:t>
        <a:bodyPr/>
        <a:lstStyle/>
        <a:p>
          <a:pPr algn="ctr"/>
          <a:r>
            <a:rPr lang="en-US" sz="2000" b="1" i="0" dirty="0" smtClean="0"/>
            <a:t>3. Encode Labels</a:t>
          </a:r>
          <a:r>
            <a:rPr lang="en-US" sz="2000" b="0" i="0" dirty="0" smtClean="0"/>
            <a:t>: Transform categorical labels to numerical values using .</a:t>
          </a:r>
          <a:endParaRPr lang="en-US" sz="2000" dirty="0"/>
        </a:p>
      </dgm:t>
    </dgm:pt>
    <dgm:pt modelId="{6B1156FC-9B07-4233-8E23-C122452DE2A7}" type="sibTrans" cxnId="{2C0CBB39-65FD-4008-A0AC-00F40952B088}">
      <dgm:prSet/>
      <dgm:spPr/>
      <dgm:t>
        <a:bodyPr/>
        <a:lstStyle/>
        <a:p>
          <a:endParaRPr lang="en-US" sz="2400"/>
        </a:p>
      </dgm:t>
    </dgm:pt>
    <dgm:pt modelId="{A3E2055D-CB54-4A45-8795-FB036A3C3B8C}" type="parTrans" cxnId="{2C0CBB39-65FD-4008-A0AC-00F40952B088}">
      <dgm:prSet/>
      <dgm:spPr/>
      <dgm:t>
        <a:bodyPr/>
        <a:lstStyle/>
        <a:p>
          <a:endParaRPr lang="en-US" sz="2400"/>
        </a:p>
      </dgm:t>
    </dgm:pt>
    <dgm:pt modelId="{207D983F-0B6C-48E5-9F4F-4355831CEAA3}">
      <dgm:prSet phldrT="[Text]" custT="1"/>
      <dgm:spPr/>
      <dgm:t>
        <a:bodyPr/>
        <a:lstStyle/>
        <a:p>
          <a:pPr algn="ctr"/>
          <a:r>
            <a:rPr lang="en-US" sz="2000" b="1" i="0" dirty="0" smtClean="0"/>
            <a:t>4. Combine the Features: </a:t>
          </a:r>
          <a:r>
            <a:rPr lang="en-US" sz="2000" b="0" i="0" dirty="0" smtClean="0"/>
            <a:t>Concatenate the features of both image datasets into a single dataset.</a:t>
          </a:r>
          <a:endParaRPr lang="en-US" sz="2000" dirty="0"/>
        </a:p>
      </dgm:t>
    </dgm:pt>
    <dgm:pt modelId="{DE82F7D7-6087-4AAF-B906-7B102D451823}" type="sibTrans" cxnId="{1E00076B-B8A1-4AB5-B110-3CA3D5D0E6CC}">
      <dgm:prSet/>
      <dgm:spPr/>
      <dgm:t>
        <a:bodyPr/>
        <a:lstStyle/>
        <a:p>
          <a:endParaRPr lang="en-US" sz="2400"/>
        </a:p>
      </dgm:t>
    </dgm:pt>
    <dgm:pt modelId="{5AE111C4-E5FD-496D-AAD1-E07F6DA312A9}" type="parTrans" cxnId="{1E00076B-B8A1-4AB5-B110-3CA3D5D0E6CC}">
      <dgm:prSet/>
      <dgm:spPr/>
      <dgm:t>
        <a:bodyPr/>
        <a:lstStyle/>
        <a:p>
          <a:endParaRPr lang="en-US" sz="2400"/>
        </a:p>
      </dgm:t>
    </dgm:pt>
    <dgm:pt modelId="{BBAF50C4-30AF-45F8-93C7-9D52BBDCDD85}">
      <dgm:prSet phldrT="[Text]" custT="1"/>
      <dgm:spPr/>
      <dgm:t>
        <a:bodyPr/>
        <a:lstStyle/>
        <a:p>
          <a:pPr algn="ctr"/>
          <a:r>
            <a:rPr lang="en-US" sz="2000" b="1" i="0" dirty="0" smtClean="0"/>
            <a:t>2. Reshape Images</a:t>
          </a:r>
          <a:r>
            <a:rPr lang="en-US" sz="2000" b="0" i="0" dirty="0" smtClean="0"/>
            <a:t>: Convert the 3D matrix of each image dataset to a 2D matrix for machine learning model input.</a:t>
          </a:r>
          <a:endParaRPr lang="en-US" sz="2000" dirty="0"/>
        </a:p>
      </dgm:t>
    </dgm:pt>
    <dgm:pt modelId="{B6F471C5-719E-464C-BED0-8F05C4B89574}" type="parTrans" cxnId="{00441345-A3EB-40D2-B064-486D48FF0CF5}">
      <dgm:prSet/>
      <dgm:spPr/>
      <dgm:t>
        <a:bodyPr/>
        <a:lstStyle/>
        <a:p>
          <a:endParaRPr lang="en-US"/>
        </a:p>
      </dgm:t>
    </dgm:pt>
    <dgm:pt modelId="{2EBE7861-0776-469A-805D-1B6FD723A1E2}" type="sibTrans" cxnId="{00441345-A3EB-40D2-B064-486D48FF0CF5}">
      <dgm:prSet/>
      <dgm:spPr/>
      <dgm:t>
        <a:bodyPr/>
        <a:lstStyle/>
        <a:p>
          <a:endParaRPr lang="en-US"/>
        </a:p>
      </dgm:t>
    </dgm:pt>
    <dgm:pt modelId="{80F50A8E-B8FC-49AA-AB38-24989F0925E6}">
      <dgm:prSet phldrT="[Text]" custT="1"/>
      <dgm:spPr/>
      <dgm:t>
        <a:bodyPr/>
        <a:lstStyle/>
        <a:p>
          <a:pPr algn="ctr"/>
          <a:r>
            <a:rPr lang="en-US" sz="2000" b="1" i="0" dirty="0" smtClean="0"/>
            <a:t>6. Train, Predict, and Evaluate with ML</a:t>
          </a:r>
          <a:r>
            <a:rPr lang="en-US" sz="2000" b="0" i="0" dirty="0" smtClean="0"/>
            <a:t>: In each fold, train the ML model, make predictions, and compute accuracy. Also generate classification report and confusion matrix for each fold.</a:t>
          </a:r>
          <a:endParaRPr lang="en-US" sz="2000" dirty="0"/>
        </a:p>
      </dgm:t>
    </dgm:pt>
    <dgm:pt modelId="{6EA6DA98-567E-4DB6-877D-25181A62D012}" type="parTrans" cxnId="{14065E0E-E72C-4DD5-BD29-789432E657CF}">
      <dgm:prSet/>
      <dgm:spPr/>
      <dgm:t>
        <a:bodyPr/>
        <a:lstStyle/>
        <a:p>
          <a:endParaRPr lang="en-US"/>
        </a:p>
      </dgm:t>
    </dgm:pt>
    <dgm:pt modelId="{96A169D8-54B9-47AE-8F8E-CB5BA9B747FD}" type="sibTrans" cxnId="{14065E0E-E72C-4DD5-BD29-789432E657CF}">
      <dgm:prSet/>
      <dgm:spPr/>
      <dgm:t>
        <a:bodyPr/>
        <a:lstStyle/>
        <a:p>
          <a:endParaRPr lang="en-US"/>
        </a:p>
      </dgm:t>
    </dgm:pt>
    <dgm:pt modelId="{16A83125-9991-482C-B88B-566188E5A5D7}">
      <dgm:prSet phldrT="[Text]" custT="1"/>
      <dgm:spPr/>
      <dgm:t>
        <a:bodyPr/>
        <a:lstStyle/>
        <a:p>
          <a:pPr algn="ctr"/>
          <a:r>
            <a:rPr lang="en-US" sz="2000" b="1" i="0" dirty="0" smtClean="0"/>
            <a:t>7. Calculate Average Accuracy</a:t>
          </a:r>
          <a:r>
            <a:rPr lang="en-US" sz="2000" b="0" i="0" dirty="0" smtClean="0"/>
            <a:t>: After all folds, compute and print the average accuracy as the final model performance metric.</a:t>
          </a:r>
          <a:endParaRPr lang="en-US" sz="2000" dirty="0"/>
        </a:p>
      </dgm:t>
    </dgm:pt>
    <dgm:pt modelId="{79DCAD66-ADB4-4BD5-B8D7-2B0E29CCD4BA}" type="parTrans" cxnId="{E3067411-C983-4D94-8CEC-5E7FD7519C81}">
      <dgm:prSet/>
      <dgm:spPr/>
      <dgm:t>
        <a:bodyPr/>
        <a:lstStyle/>
        <a:p>
          <a:endParaRPr lang="en-US"/>
        </a:p>
      </dgm:t>
    </dgm:pt>
    <dgm:pt modelId="{23473BE1-E365-4F0A-B53C-6C97CD46E301}" type="sibTrans" cxnId="{E3067411-C983-4D94-8CEC-5E7FD7519C81}">
      <dgm:prSet/>
      <dgm:spPr/>
      <dgm:t>
        <a:bodyPr/>
        <a:lstStyle/>
        <a:p>
          <a:endParaRPr lang="en-US"/>
        </a:p>
      </dgm:t>
    </dgm:pt>
    <dgm:pt modelId="{C7291750-29D3-4055-8E1B-DD6660C87CD3}">
      <dgm:prSet phldrT="[Text]" custT="1"/>
      <dgm:spPr/>
      <dgm:t>
        <a:bodyPr/>
        <a:lstStyle/>
        <a:p>
          <a:pPr algn="ctr"/>
          <a:r>
            <a:rPr lang="en-US" sz="2000" b="1" dirty="0" smtClean="0"/>
            <a:t>5.</a:t>
          </a:r>
          <a:r>
            <a:rPr lang="en-US" sz="2000" dirty="0" smtClean="0"/>
            <a:t> </a:t>
          </a:r>
          <a:r>
            <a:rPr lang="en-US" sz="2000" b="1" i="0" dirty="0" smtClean="0"/>
            <a:t>Setup k-Fold Cross-Validation</a:t>
          </a:r>
          <a:r>
            <a:rPr lang="en-US" sz="2000" b="0" i="0" dirty="0" smtClean="0"/>
            <a:t>: Implement a 10-fold cross-validation for model evaluation.</a:t>
          </a:r>
          <a:endParaRPr lang="en-US" sz="2000" dirty="0"/>
        </a:p>
      </dgm:t>
    </dgm:pt>
    <dgm:pt modelId="{9B5925EB-04C5-4836-AA43-23C19CFCE0CD}" type="parTrans" cxnId="{2F521D94-8788-4ECB-AC73-EA00615D8323}">
      <dgm:prSet/>
      <dgm:spPr/>
      <dgm:t>
        <a:bodyPr/>
        <a:lstStyle/>
        <a:p>
          <a:endParaRPr lang="en-US"/>
        </a:p>
      </dgm:t>
    </dgm:pt>
    <dgm:pt modelId="{7847C2FC-C312-4878-BDCE-4C8127C9D1FF}" type="sibTrans" cxnId="{2F521D94-8788-4ECB-AC73-EA00615D8323}">
      <dgm:prSet/>
      <dgm:spPr/>
      <dgm:t>
        <a:bodyPr/>
        <a:lstStyle/>
        <a:p>
          <a:endParaRPr lang="en-US"/>
        </a:p>
      </dgm:t>
    </dgm:pt>
    <dgm:pt modelId="{6354A90E-0B64-4BD6-AD5A-AE6145279B85}" type="pres">
      <dgm:prSet presAssocID="{C2C8A0EA-AD85-410C-8C9E-EA1FB83E7F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86A8A5-9561-47F9-A000-9967DBA3EEE8}" type="pres">
      <dgm:prSet presAssocID="{16A83125-9991-482C-B88B-566188E5A5D7}" presName="boxAndChildren" presStyleCnt="0"/>
      <dgm:spPr/>
    </dgm:pt>
    <dgm:pt modelId="{C1CD1819-E9A2-4604-BA34-A8AAC018F330}" type="pres">
      <dgm:prSet presAssocID="{16A83125-9991-482C-B88B-566188E5A5D7}" presName="parentTextBox" presStyleLbl="node1" presStyleIdx="0" presStyleCnt="7"/>
      <dgm:spPr/>
      <dgm:t>
        <a:bodyPr/>
        <a:lstStyle/>
        <a:p>
          <a:endParaRPr lang="en-US"/>
        </a:p>
      </dgm:t>
    </dgm:pt>
    <dgm:pt modelId="{F02FB0F8-431B-4C4D-8502-37A2B35B6272}" type="pres">
      <dgm:prSet presAssocID="{96A169D8-54B9-47AE-8F8E-CB5BA9B747FD}" presName="sp" presStyleCnt="0"/>
      <dgm:spPr/>
    </dgm:pt>
    <dgm:pt modelId="{F70EF52A-2130-473C-91D0-AB15ACB77534}" type="pres">
      <dgm:prSet presAssocID="{80F50A8E-B8FC-49AA-AB38-24989F0925E6}" presName="arrowAndChildren" presStyleCnt="0"/>
      <dgm:spPr/>
    </dgm:pt>
    <dgm:pt modelId="{B6080919-EC8F-4298-BFC3-FB6E0EA91D02}" type="pres">
      <dgm:prSet presAssocID="{80F50A8E-B8FC-49AA-AB38-24989F0925E6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DD1E6C9A-1ED2-4AC9-AFD6-FB94156AAF53}" type="pres">
      <dgm:prSet presAssocID="{7847C2FC-C312-4878-BDCE-4C8127C9D1FF}" presName="sp" presStyleCnt="0"/>
      <dgm:spPr/>
    </dgm:pt>
    <dgm:pt modelId="{55F6EC15-F53A-43A6-8413-2FA0563CEEC4}" type="pres">
      <dgm:prSet presAssocID="{C7291750-29D3-4055-8E1B-DD6660C87CD3}" presName="arrowAndChildren" presStyleCnt="0"/>
      <dgm:spPr/>
    </dgm:pt>
    <dgm:pt modelId="{27D721D2-0F5B-4E69-B812-BABF23AA6226}" type="pres">
      <dgm:prSet presAssocID="{C7291750-29D3-4055-8E1B-DD6660C87CD3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A709CE04-AE84-4603-B0C6-1E2D217FB758}" type="pres">
      <dgm:prSet presAssocID="{DE82F7D7-6087-4AAF-B906-7B102D451823}" presName="sp" presStyleCnt="0"/>
      <dgm:spPr/>
      <dgm:t>
        <a:bodyPr/>
        <a:lstStyle/>
        <a:p>
          <a:endParaRPr lang="en-US"/>
        </a:p>
      </dgm:t>
    </dgm:pt>
    <dgm:pt modelId="{9D5D695C-B98E-477A-9F9E-64CFCE44F980}" type="pres">
      <dgm:prSet presAssocID="{207D983F-0B6C-48E5-9F4F-4355831CEAA3}" presName="arrowAndChildren" presStyleCnt="0"/>
      <dgm:spPr/>
      <dgm:t>
        <a:bodyPr/>
        <a:lstStyle/>
        <a:p>
          <a:endParaRPr lang="en-US"/>
        </a:p>
      </dgm:t>
    </dgm:pt>
    <dgm:pt modelId="{26C14284-DBCA-46E6-B364-56AABAE6935A}" type="pres">
      <dgm:prSet presAssocID="{207D983F-0B6C-48E5-9F4F-4355831CEAA3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D5502455-694F-49A8-A800-C1499A17266D}" type="pres">
      <dgm:prSet presAssocID="{6B1156FC-9B07-4233-8E23-C122452DE2A7}" presName="sp" presStyleCnt="0"/>
      <dgm:spPr/>
      <dgm:t>
        <a:bodyPr/>
        <a:lstStyle/>
        <a:p>
          <a:endParaRPr lang="en-US"/>
        </a:p>
      </dgm:t>
    </dgm:pt>
    <dgm:pt modelId="{337FF5CC-0716-4D94-A430-4C69C9098FB8}" type="pres">
      <dgm:prSet presAssocID="{0AE627BB-05B5-4E8E-9D20-FBEFFB77A07E}" presName="arrowAndChildren" presStyleCnt="0"/>
      <dgm:spPr/>
      <dgm:t>
        <a:bodyPr/>
        <a:lstStyle/>
        <a:p>
          <a:endParaRPr lang="en-US"/>
        </a:p>
      </dgm:t>
    </dgm:pt>
    <dgm:pt modelId="{302C5B33-3175-4697-8220-C337CA0A77DB}" type="pres">
      <dgm:prSet presAssocID="{0AE627BB-05B5-4E8E-9D20-FBEFFB77A07E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1F49D387-2C57-47A6-8312-587FA923AB5D}" type="pres">
      <dgm:prSet presAssocID="{2EBE7861-0776-469A-805D-1B6FD723A1E2}" presName="sp" presStyleCnt="0"/>
      <dgm:spPr/>
    </dgm:pt>
    <dgm:pt modelId="{2854BB71-CE8E-41CC-80F7-D40F838575B1}" type="pres">
      <dgm:prSet presAssocID="{BBAF50C4-30AF-45F8-93C7-9D52BBDCDD85}" presName="arrowAndChildren" presStyleCnt="0"/>
      <dgm:spPr/>
    </dgm:pt>
    <dgm:pt modelId="{6640AF6B-9A20-4825-89BF-B698382B2023}" type="pres">
      <dgm:prSet presAssocID="{BBAF50C4-30AF-45F8-93C7-9D52BBDCDD85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E4A84DB7-9F24-43F1-AEA9-F88601DE36A7}" type="pres">
      <dgm:prSet presAssocID="{10ED8E51-9A6B-40AB-8AF8-D37882C84DE3}" presName="sp" presStyleCnt="0"/>
      <dgm:spPr/>
      <dgm:t>
        <a:bodyPr/>
        <a:lstStyle/>
        <a:p>
          <a:endParaRPr lang="en-US"/>
        </a:p>
      </dgm:t>
    </dgm:pt>
    <dgm:pt modelId="{D45B7595-55C7-47DF-AAED-8E02E8911D20}" type="pres">
      <dgm:prSet presAssocID="{2FB81A5B-BB7A-40B7-82C3-27CDC76E92DF}" presName="arrowAndChildren" presStyleCnt="0"/>
      <dgm:spPr/>
      <dgm:t>
        <a:bodyPr/>
        <a:lstStyle/>
        <a:p>
          <a:endParaRPr lang="en-US"/>
        </a:p>
      </dgm:t>
    </dgm:pt>
    <dgm:pt modelId="{D81B2519-5FF1-4BBE-8092-E3DDE68B28E0}" type="pres">
      <dgm:prSet presAssocID="{2FB81A5B-BB7A-40B7-82C3-27CDC76E92DF}" presName="parentTextArrow" presStyleLbl="node1" presStyleIdx="6" presStyleCnt="7" custLinFactNeighborX="-4114" custLinFactNeighborY="-8702"/>
      <dgm:spPr/>
      <dgm:t>
        <a:bodyPr/>
        <a:lstStyle/>
        <a:p>
          <a:endParaRPr lang="en-US"/>
        </a:p>
      </dgm:t>
    </dgm:pt>
  </dgm:ptLst>
  <dgm:cxnLst>
    <dgm:cxn modelId="{00441345-A3EB-40D2-B064-486D48FF0CF5}" srcId="{C2C8A0EA-AD85-410C-8C9E-EA1FB83E7F10}" destId="{BBAF50C4-30AF-45F8-93C7-9D52BBDCDD85}" srcOrd="1" destOrd="0" parTransId="{B6F471C5-719E-464C-BED0-8F05C4B89574}" sibTransId="{2EBE7861-0776-469A-805D-1B6FD723A1E2}"/>
    <dgm:cxn modelId="{93968334-AFAB-4F3B-923F-5BD3B5912148}" type="presOf" srcId="{80F50A8E-B8FC-49AA-AB38-24989F0925E6}" destId="{B6080919-EC8F-4298-BFC3-FB6E0EA91D02}" srcOrd="0" destOrd="0" presId="urn:microsoft.com/office/officeart/2005/8/layout/process4"/>
    <dgm:cxn modelId="{B4F60CD3-DDEA-4CFA-AF71-8453773B91BA}" type="presOf" srcId="{0AE627BB-05B5-4E8E-9D20-FBEFFB77A07E}" destId="{302C5B33-3175-4697-8220-C337CA0A77DB}" srcOrd="0" destOrd="0" presId="urn:microsoft.com/office/officeart/2005/8/layout/process4"/>
    <dgm:cxn modelId="{5E750CAE-B87D-4C62-9AD5-C44793DDCD0C}" type="presOf" srcId="{207D983F-0B6C-48E5-9F4F-4355831CEAA3}" destId="{26C14284-DBCA-46E6-B364-56AABAE6935A}" srcOrd="0" destOrd="0" presId="urn:microsoft.com/office/officeart/2005/8/layout/process4"/>
    <dgm:cxn modelId="{1E00076B-B8A1-4AB5-B110-3CA3D5D0E6CC}" srcId="{C2C8A0EA-AD85-410C-8C9E-EA1FB83E7F10}" destId="{207D983F-0B6C-48E5-9F4F-4355831CEAA3}" srcOrd="3" destOrd="0" parTransId="{5AE111C4-E5FD-496D-AAD1-E07F6DA312A9}" sibTransId="{DE82F7D7-6087-4AAF-B906-7B102D451823}"/>
    <dgm:cxn modelId="{D756E251-2E7F-4FCB-AE2C-B1BDBDC344BC}" type="presOf" srcId="{2FB81A5B-BB7A-40B7-82C3-27CDC76E92DF}" destId="{D81B2519-5FF1-4BBE-8092-E3DDE68B28E0}" srcOrd="0" destOrd="0" presId="urn:microsoft.com/office/officeart/2005/8/layout/process4"/>
    <dgm:cxn modelId="{14065E0E-E72C-4DD5-BD29-789432E657CF}" srcId="{C2C8A0EA-AD85-410C-8C9E-EA1FB83E7F10}" destId="{80F50A8E-B8FC-49AA-AB38-24989F0925E6}" srcOrd="5" destOrd="0" parTransId="{6EA6DA98-567E-4DB6-877D-25181A62D012}" sibTransId="{96A169D8-54B9-47AE-8F8E-CB5BA9B747FD}"/>
    <dgm:cxn modelId="{2C0CBB39-65FD-4008-A0AC-00F40952B088}" srcId="{C2C8A0EA-AD85-410C-8C9E-EA1FB83E7F10}" destId="{0AE627BB-05B5-4E8E-9D20-FBEFFB77A07E}" srcOrd="2" destOrd="0" parTransId="{A3E2055D-CB54-4A45-8795-FB036A3C3B8C}" sibTransId="{6B1156FC-9B07-4233-8E23-C122452DE2A7}"/>
    <dgm:cxn modelId="{E3067411-C983-4D94-8CEC-5E7FD7519C81}" srcId="{C2C8A0EA-AD85-410C-8C9E-EA1FB83E7F10}" destId="{16A83125-9991-482C-B88B-566188E5A5D7}" srcOrd="6" destOrd="0" parTransId="{79DCAD66-ADB4-4BD5-B8D7-2B0E29CCD4BA}" sibTransId="{23473BE1-E365-4F0A-B53C-6C97CD46E301}"/>
    <dgm:cxn modelId="{BAD0EDAC-2780-4FD5-8BD1-BAAE506B8E88}" srcId="{C2C8A0EA-AD85-410C-8C9E-EA1FB83E7F10}" destId="{2FB81A5B-BB7A-40B7-82C3-27CDC76E92DF}" srcOrd="0" destOrd="0" parTransId="{AB2864E0-C599-4667-A8AA-9C0EF509153C}" sibTransId="{10ED8E51-9A6B-40AB-8AF8-D37882C84DE3}"/>
    <dgm:cxn modelId="{41386396-3ACE-4682-BBC3-8E2923044785}" type="presOf" srcId="{BBAF50C4-30AF-45F8-93C7-9D52BBDCDD85}" destId="{6640AF6B-9A20-4825-89BF-B698382B2023}" srcOrd="0" destOrd="0" presId="urn:microsoft.com/office/officeart/2005/8/layout/process4"/>
    <dgm:cxn modelId="{84F344B1-F4BF-49E9-9A38-FEA791DFD900}" type="presOf" srcId="{C7291750-29D3-4055-8E1B-DD6660C87CD3}" destId="{27D721D2-0F5B-4E69-B812-BABF23AA6226}" srcOrd="0" destOrd="0" presId="urn:microsoft.com/office/officeart/2005/8/layout/process4"/>
    <dgm:cxn modelId="{2F521D94-8788-4ECB-AC73-EA00615D8323}" srcId="{C2C8A0EA-AD85-410C-8C9E-EA1FB83E7F10}" destId="{C7291750-29D3-4055-8E1B-DD6660C87CD3}" srcOrd="4" destOrd="0" parTransId="{9B5925EB-04C5-4836-AA43-23C19CFCE0CD}" sibTransId="{7847C2FC-C312-4878-BDCE-4C8127C9D1FF}"/>
    <dgm:cxn modelId="{F0F0D9A2-AB62-45DE-AF94-021ADCF18AE5}" type="presOf" srcId="{16A83125-9991-482C-B88B-566188E5A5D7}" destId="{C1CD1819-E9A2-4604-BA34-A8AAC018F330}" srcOrd="0" destOrd="0" presId="urn:microsoft.com/office/officeart/2005/8/layout/process4"/>
    <dgm:cxn modelId="{2BDA4426-761B-4D90-AD02-F03EEA8B869A}" type="presOf" srcId="{C2C8A0EA-AD85-410C-8C9E-EA1FB83E7F10}" destId="{6354A90E-0B64-4BD6-AD5A-AE6145279B85}" srcOrd="0" destOrd="0" presId="urn:microsoft.com/office/officeart/2005/8/layout/process4"/>
    <dgm:cxn modelId="{0EB7B2A9-3269-44DB-A490-5200DF861161}" type="presParOf" srcId="{6354A90E-0B64-4BD6-AD5A-AE6145279B85}" destId="{4186A8A5-9561-47F9-A000-9967DBA3EEE8}" srcOrd="0" destOrd="0" presId="urn:microsoft.com/office/officeart/2005/8/layout/process4"/>
    <dgm:cxn modelId="{FCC83598-6327-414D-A07E-F6ABE3AF8CB1}" type="presParOf" srcId="{4186A8A5-9561-47F9-A000-9967DBA3EEE8}" destId="{C1CD1819-E9A2-4604-BA34-A8AAC018F330}" srcOrd="0" destOrd="0" presId="urn:microsoft.com/office/officeart/2005/8/layout/process4"/>
    <dgm:cxn modelId="{D4C8B31B-504E-4A8B-94E6-3949FE25FA3E}" type="presParOf" srcId="{6354A90E-0B64-4BD6-AD5A-AE6145279B85}" destId="{F02FB0F8-431B-4C4D-8502-37A2B35B6272}" srcOrd="1" destOrd="0" presId="urn:microsoft.com/office/officeart/2005/8/layout/process4"/>
    <dgm:cxn modelId="{277C36CE-17C2-4C2C-9669-B31570037929}" type="presParOf" srcId="{6354A90E-0B64-4BD6-AD5A-AE6145279B85}" destId="{F70EF52A-2130-473C-91D0-AB15ACB77534}" srcOrd="2" destOrd="0" presId="urn:microsoft.com/office/officeart/2005/8/layout/process4"/>
    <dgm:cxn modelId="{F7C2C8EA-5519-48A3-98BD-F4A8B1A1FA4A}" type="presParOf" srcId="{F70EF52A-2130-473C-91D0-AB15ACB77534}" destId="{B6080919-EC8F-4298-BFC3-FB6E0EA91D02}" srcOrd="0" destOrd="0" presId="urn:microsoft.com/office/officeart/2005/8/layout/process4"/>
    <dgm:cxn modelId="{599F7F5A-0DAF-44F1-A283-4BC2BAD14FC7}" type="presParOf" srcId="{6354A90E-0B64-4BD6-AD5A-AE6145279B85}" destId="{DD1E6C9A-1ED2-4AC9-AFD6-FB94156AAF53}" srcOrd="3" destOrd="0" presId="urn:microsoft.com/office/officeart/2005/8/layout/process4"/>
    <dgm:cxn modelId="{F8F750AB-67AB-45BE-BE9D-11C0F4587433}" type="presParOf" srcId="{6354A90E-0B64-4BD6-AD5A-AE6145279B85}" destId="{55F6EC15-F53A-43A6-8413-2FA0563CEEC4}" srcOrd="4" destOrd="0" presId="urn:microsoft.com/office/officeart/2005/8/layout/process4"/>
    <dgm:cxn modelId="{00F50228-031C-4BE8-92C5-AEB338B7221B}" type="presParOf" srcId="{55F6EC15-F53A-43A6-8413-2FA0563CEEC4}" destId="{27D721D2-0F5B-4E69-B812-BABF23AA6226}" srcOrd="0" destOrd="0" presId="urn:microsoft.com/office/officeart/2005/8/layout/process4"/>
    <dgm:cxn modelId="{63BF1576-B3BE-4682-80C1-D7E848BD5213}" type="presParOf" srcId="{6354A90E-0B64-4BD6-AD5A-AE6145279B85}" destId="{A709CE04-AE84-4603-B0C6-1E2D217FB758}" srcOrd="5" destOrd="0" presId="urn:microsoft.com/office/officeart/2005/8/layout/process4"/>
    <dgm:cxn modelId="{8622D7CF-E7E5-4422-8F92-5B3DEB969047}" type="presParOf" srcId="{6354A90E-0B64-4BD6-AD5A-AE6145279B85}" destId="{9D5D695C-B98E-477A-9F9E-64CFCE44F980}" srcOrd="6" destOrd="0" presId="urn:microsoft.com/office/officeart/2005/8/layout/process4"/>
    <dgm:cxn modelId="{47FF081B-0FA9-4089-8DD6-59ADFC9D57F3}" type="presParOf" srcId="{9D5D695C-B98E-477A-9F9E-64CFCE44F980}" destId="{26C14284-DBCA-46E6-B364-56AABAE6935A}" srcOrd="0" destOrd="0" presId="urn:microsoft.com/office/officeart/2005/8/layout/process4"/>
    <dgm:cxn modelId="{FEC70164-8F5E-460E-8858-FD97E0DC2529}" type="presParOf" srcId="{6354A90E-0B64-4BD6-AD5A-AE6145279B85}" destId="{D5502455-694F-49A8-A800-C1499A17266D}" srcOrd="7" destOrd="0" presId="urn:microsoft.com/office/officeart/2005/8/layout/process4"/>
    <dgm:cxn modelId="{9B95F03F-EAF1-4BC3-8507-3BAE90A4759A}" type="presParOf" srcId="{6354A90E-0B64-4BD6-AD5A-AE6145279B85}" destId="{337FF5CC-0716-4D94-A430-4C69C9098FB8}" srcOrd="8" destOrd="0" presId="urn:microsoft.com/office/officeart/2005/8/layout/process4"/>
    <dgm:cxn modelId="{F52B86A4-6A01-472B-A0AC-A25B84833C01}" type="presParOf" srcId="{337FF5CC-0716-4D94-A430-4C69C9098FB8}" destId="{302C5B33-3175-4697-8220-C337CA0A77DB}" srcOrd="0" destOrd="0" presId="urn:microsoft.com/office/officeart/2005/8/layout/process4"/>
    <dgm:cxn modelId="{660293B5-BA8B-4F3B-BD03-DC4AC5495F45}" type="presParOf" srcId="{6354A90E-0B64-4BD6-AD5A-AE6145279B85}" destId="{1F49D387-2C57-47A6-8312-587FA923AB5D}" srcOrd="9" destOrd="0" presId="urn:microsoft.com/office/officeart/2005/8/layout/process4"/>
    <dgm:cxn modelId="{8957BDDA-5E43-49B9-AED1-C6B5B7D7FE8A}" type="presParOf" srcId="{6354A90E-0B64-4BD6-AD5A-AE6145279B85}" destId="{2854BB71-CE8E-41CC-80F7-D40F838575B1}" srcOrd="10" destOrd="0" presId="urn:microsoft.com/office/officeart/2005/8/layout/process4"/>
    <dgm:cxn modelId="{69DC9A04-0BDC-4A58-953A-1102B8154C5F}" type="presParOf" srcId="{2854BB71-CE8E-41CC-80F7-D40F838575B1}" destId="{6640AF6B-9A20-4825-89BF-B698382B2023}" srcOrd="0" destOrd="0" presId="urn:microsoft.com/office/officeart/2005/8/layout/process4"/>
    <dgm:cxn modelId="{A72C6765-71DA-4AF8-AB56-20A2CF0E04A0}" type="presParOf" srcId="{6354A90E-0B64-4BD6-AD5A-AE6145279B85}" destId="{E4A84DB7-9F24-43F1-AEA9-F88601DE36A7}" srcOrd="11" destOrd="0" presId="urn:microsoft.com/office/officeart/2005/8/layout/process4"/>
    <dgm:cxn modelId="{EB7356F1-C58C-4E2B-8405-91BA5DF9750F}" type="presParOf" srcId="{6354A90E-0B64-4BD6-AD5A-AE6145279B85}" destId="{D45B7595-55C7-47DF-AAED-8E02E8911D20}" srcOrd="12" destOrd="0" presId="urn:microsoft.com/office/officeart/2005/8/layout/process4"/>
    <dgm:cxn modelId="{B4621680-0A33-40F8-BE46-64478E8DC8C7}" type="presParOf" srcId="{D45B7595-55C7-47DF-AAED-8E02E8911D20}" destId="{D81B2519-5FF1-4BBE-8092-E3DDE68B28E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ED3BA-5162-4F6B-B18A-4BBFC302D7B0}">
      <dsp:nvSpPr>
        <dsp:cNvPr id="0" name=""/>
        <dsp:cNvSpPr/>
      </dsp:nvSpPr>
      <dsp:spPr>
        <a:xfrm>
          <a:off x="0" y="6271893"/>
          <a:ext cx="12039601" cy="588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Cropped Image</a:t>
          </a:r>
          <a:endParaRPr lang="en-US" sz="2000" kern="1200" dirty="0"/>
        </a:p>
      </dsp:txBody>
      <dsp:txXfrm>
        <a:off x="0" y="6271893"/>
        <a:ext cx="12039601" cy="588067"/>
      </dsp:txXfrm>
    </dsp:sp>
    <dsp:sp modelId="{EA082AF8-EF25-42DD-8923-2DDFF147C86C}">
      <dsp:nvSpPr>
        <dsp:cNvPr id="0" name=""/>
        <dsp:cNvSpPr/>
      </dsp:nvSpPr>
      <dsp:spPr>
        <a:xfrm rot="10800000">
          <a:off x="0" y="5376266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7. Apply the Mask to the Original Image</a:t>
          </a:r>
          <a:r>
            <a:rPr lang="en-US" sz="2000" b="0" i="0" kern="1200" dirty="0" smtClean="0"/>
            <a:t>: We apply the mask to the original image, using a bitwise-and operation. This results in an image with only the iris.</a:t>
          </a:r>
          <a:endParaRPr lang="en-US" sz="2000" kern="1200" dirty="0"/>
        </a:p>
      </dsp:txBody>
      <dsp:txXfrm rot="10800000">
        <a:off x="0" y="5376266"/>
        <a:ext cx="12039601" cy="587683"/>
      </dsp:txXfrm>
    </dsp:sp>
    <dsp:sp modelId="{60B1E2BA-4CCF-4D02-BAEC-B79A0974CBC6}">
      <dsp:nvSpPr>
        <dsp:cNvPr id="0" name=""/>
        <dsp:cNvSpPr/>
      </dsp:nvSpPr>
      <dsp:spPr>
        <a:xfrm rot="10800000">
          <a:off x="0" y="4480639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6. </a:t>
          </a:r>
          <a:r>
            <a:rPr lang="en-US" sz="2000" b="1" i="0" kern="1200" dirty="0" smtClean="0"/>
            <a:t>Create a Mask</a:t>
          </a:r>
          <a:r>
            <a:rPr lang="en-US" sz="2000" b="0" i="0" kern="1200" dirty="0" smtClean="0"/>
            <a:t>: We create a mask (an array of the same size as the original image), and fill in the contour of the iris.</a:t>
          </a:r>
          <a:endParaRPr lang="en-US" sz="2000" kern="1200" dirty="0"/>
        </a:p>
      </dsp:txBody>
      <dsp:txXfrm rot="10800000">
        <a:off x="0" y="4480639"/>
        <a:ext cx="12039601" cy="587683"/>
      </dsp:txXfrm>
    </dsp:sp>
    <dsp:sp modelId="{DF333DFE-9D16-4391-A022-1FC675304E4D}">
      <dsp:nvSpPr>
        <dsp:cNvPr id="0" name=""/>
        <dsp:cNvSpPr/>
      </dsp:nvSpPr>
      <dsp:spPr>
        <a:xfrm rot="10800000">
          <a:off x="0" y="3585012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5. </a:t>
          </a:r>
          <a:r>
            <a:rPr lang="en-US" sz="2000" b="1" kern="1200" dirty="0" smtClean="0"/>
            <a:t>Identify the Iris Contour</a:t>
          </a:r>
          <a:r>
            <a:rPr lang="en-US" sz="2000" kern="1200" dirty="0" smtClean="0"/>
            <a:t>: We identify the largest contour as the iris.</a:t>
          </a:r>
          <a:endParaRPr lang="en-US" sz="2000" kern="1200" dirty="0"/>
        </a:p>
      </dsp:txBody>
      <dsp:txXfrm rot="10800000">
        <a:off x="0" y="3585012"/>
        <a:ext cx="12039601" cy="587683"/>
      </dsp:txXfrm>
    </dsp:sp>
    <dsp:sp modelId="{26C14284-DBCA-46E6-B364-56AABAE6935A}">
      <dsp:nvSpPr>
        <dsp:cNvPr id="0" name=""/>
        <dsp:cNvSpPr/>
      </dsp:nvSpPr>
      <dsp:spPr>
        <a:xfrm rot="10800000">
          <a:off x="0" y="2689385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4. Find Contours</a:t>
          </a:r>
          <a:r>
            <a:rPr lang="en-US" sz="2000" b="0" i="0" kern="1200" dirty="0" smtClean="0"/>
            <a:t>: We find the contours in the </a:t>
          </a:r>
          <a:r>
            <a:rPr lang="en-US" sz="2000" b="0" i="0" kern="1200" dirty="0" err="1" smtClean="0"/>
            <a:t>thresholded</a:t>
          </a:r>
          <a:r>
            <a:rPr lang="en-US" sz="2000" b="0" i="0" kern="1200" dirty="0" smtClean="0"/>
            <a:t> image. A contour is a curve joining all the continuous points along a boundary that have the same color or intensity.</a:t>
          </a:r>
          <a:endParaRPr lang="en-US" sz="2000" kern="1200" dirty="0"/>
        </a:p>
      </dsp:txBody>
      <dsp:txXfrm rot="10800000">
        <a:off x="0" y="2689385"/>
        <a:ext cx="12039601" cy="587683"/>
      </dsp:txXfrm>
    </dsp:sp>
    <dsp:sp modelId="{302C5B33-3175-4697-8220-C337CA0A77DB}">
      <dsp:nvSpPr>
        <dsp:cNvPr id="0" name=""/>
        <dsp:cNvSpPr/>
      </dsp:nvSpPr>
      <dsp:spPr>
        <a:xfrm rot="10800000">
          <a:off x="0" y="1793758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3. Morphological Operations</a:t>
          </a:r>
          <a:r>
            <a:rPr lang="en-US" sz="2000" b="0" i="0" kern="1200" dirty="0" smtClean="0"/>
            <a:t>: We perform a series of erosions and dilations on the </a:t>
          </a:r>
          <a:r>
            <a:rPr lang="en-US" sz="2000" b="0" i="0" kern="1200" dirty="0" err="1" smtClean="0"/>
            <a:t>thresholded</a:t>
          </a:r>
          <a:r>
            <a:rPr lang="en-US" sz="2000" b="0" i="0" kern="1200" dirty="0" smtClean="0"/>
            <a:t> image. These operations help to remove any small blobs of noise.</a:t>
          </a:r>
          <a:endParaRPr lang="en-US" sz="2000" kern="1200" dirty="0"/>
        </a:p>
      </dsp:txBody>
      <dsp:txXfrm rot="10800000">
        <a:off x="0" y="1793758"/>
        <a:ext cx="12039601" cy="587683"/>
      </dsp:txXfrm>
    </dsp:sp>
    <dsp:sp modelId="{135CB4F3-FDFF-4A88-AEA8-44D9C12F962E}">
      <dsp:nvSpPr>
        <dsp:cNvPr id="0" name=""/>
        <dsp:cNvSpPr/>
      </dsp:nvSpPr>
      <dsp:spPr>
        <a:xfrm rot="10800000">
          <a:off x="0" y="898130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2. Apply Otsu's </a:t>
          </a:r>
          <a:r>
            <a:rPr lang="en-US" sz="2000" b="1" i="0" kern="1200" dirty="0" err="1" smtClean="0"/>
            <a:t>Thresholding</a:t>
          </a:r>
          <a:r>
            <a:rPr lang="en-US" sz="2000" b="0" i="0" kern="1200" dirty="0" smtClean="0"/>
            <a:t>: This step separates the iris (which we assume to be a darker region) from the rest of the image.</a:t>
          </a:r>
          <a:endParaRPr lang="en-US" sz="2000" kern="1200" dirty="0"/>
        </a:p>
      </dsp:txBody>
      <dsp:txXfrm rot="10800000">
        <a:off x="0" y="898130"/>
        <a:ext cx="12039601" cy="587683"/>
      </dsp:txXfrm>
    </dsp:sp>
    <dsp:sp modelId="{D81B2519-5FF1-4BBE-8092-E3DDE68B28E0}">
      <dsp:nvSpPr>
        <dsp:cNvPr id="0" name=""/>
        <dsp:cNvSpPr/>
      </dsp:nvSpPr>
      <dsp:spPr>
        <a:xfrm rot="10800000">
          <a:off x="0" y="0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1. Load the Image</a:t>
          </a:r>
          <a:r>
            <a:rPr lang="en-US" sz="2000" b="0" i="0" kern="1200" dirty="0" smtClean="0"/>
            <a:t>: We first load the image using the function in grayscale mode.</a:t>
          </a:r>
          <a:endParaRPr lang="en-US" sz="2000" kern="1200" dirty="0"/>
        </a:p>
      </dsp:txBody>
      <dsp:txXfrm rot="10800000">
        <a:off x="0" y="0"/>
        <a:ext cx="12039601" cy="587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D1819-E9A2-4604-BA34-A8AAC018F330}">
      <dsp:nvSpPr>
        <dsp:cNvPr id="0" name=""/>
        <dsp:cNvSpPr/>
      </dsp:nvSpPr>
      <dsp:spPr>
        <a:xfrm>
          <a:off x="0" y="6063400"/>
          <a:ext cx="12039601" cy="7958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13. Calculate Average Accuracy</a:t>
          </a:r>
          <a:r>
            <a:rPr lang="en-US" sz="2000" b="0" i="0" kern="1200" dirty="0" smtClean="0"/>
            <a:t>: After all folds, compute and print the average accuracy as the final model performance metric.</a:t>
          </a:r>
          <a:endParaRPr lang="en-US" sz="2000" kern="1200" dirty="0"/>
        </a:p>
      </dsp:txBody>
      <dsp:txXfrm>
        <a:off x="0" y="6063400"/>
        <a:ext cx="12039601" cy="795818"/>
      </dsp:txXfrm>
    </dsp:sp>
    <dsp:sp modelId="{B6080919-EC8F-4298-BFC3-FB6E0EA91D02}">
      <dsp:nvSpPr>
        <dsp:cNvPr id="0" name=""/>
        <dsp:cNvSpPr/>
      </dsp:nvSpPr>
      <dsp:spPr>
        <a:xfrm rot="10800000">
          <a:off x="0" y="4851369"/>
          <a:ext cx="12039601" cy="122396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12. Train, Predict, and Evaluate with ML</a:t>
          </a:r>
          <a:r>
            <a:rPr lang="en-US" sz="2000" b="0" i="0" kern="1200" dirty="0" smtClean="0"/>
            <a:t>: In each fold, train the ML model, make predictions, and compute accuracy. Also generate classification report and confusion matrix for each fold.</a:t>
          </a:r>
          <a:endParaRPr lang="en-US" sz="2000" kern="1200" dirty="0"/>
        </a:p>
      </dsp:txBody>
      <dsp:txXfrm rot="10800000">
        <a:off x="0" y="4851369"/>
        <a:ext cx="12039601" cy="795298"/>
      </dsp:txXfrm>
    </dsp:sp>
    <dsp:sp modelId="{27D721D2-0F5B-4E69-B812-BABF23AA6226}">
      <dsp:nvSpPr>
        <dsp:cNvPr id="0" name=""/>
        <dsp:cNvSpPr/>
      </dsp:nvSpPr>
      <dsp:spPr>
        <a:xfrm rot="10800000">
          <a:off x="0" y="3639338"/>
          <a:ext cx="12039601" cy="122396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11.</a:t>
          </a:r>
          <a:r>
            <a:rPr lang="en-US" sz="2000" kern="1200" dirty="0" smtClean="0"/>
            <a:t> </a:t>
          </a:r>
          <a:r>
            <a:rPr lang="en-US" sz="2000" b="1" i="0" kern="1200" dirty="0" smtClean="0"/>
            <a:t>Setup k-Fold Cross-Validation</a:t>
          </a:r>
          <a:r>
            <a:rPr lang="en-US" sz="2000" b="0" i="0" kern="1200" dirty="0" smtClean="0"/>
            <a:t>: Implement a 10-fold cross-validation for model evaluation.</a:t>
          </a:r>
          <a:endParaRPr lang="en-US" sz="2000" kern="1200" dirty="0"/>
        </a:p>
      </dsp:txBody>
      <dsp:txXfrm rot="10800000">
        <a:off x="0" y="3639338"/>
        <a:ext cx="12039601" cy="795298"/>
      </dsp:txXfrm>
    </dsp:sp>
    <dsp:sp modelId="{302C5B33-3175-4697-8220-C337CA0A77DB}">
      <dsp:nvSpPr>
        <dsp:cNvPr id="0" name=""/>
        <dsp:cNvSpPr/>
      </dsp:nvSpPr>
      <dsp:spPr>
        <a:xfrm rot="10800000">
          <a:off x="0" y="2427307"/>
          <a:ext cx="12039601" cy="122396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10. Encode Labels</a:t>
          </a:r>
          <a:r>
            <a:rPr lang="en-US" sz="2000" b="0" i="0" kern="1200" dirty="0" smtClean="0"/>
            <a:t>: Transform categorical labels to numerical values using .</a:t>
          </a:r>
          <a:endParaRPr lang="en-US" sz="2000" kern="1200" dirty="0"/>
        </a:p>
      </dsp:txBody>
      <dsp:txXfrm rot="10800000">
        <a:off x="0" y="2427307"/>
        <a:ext cx="12039601" cy="795298"/>
      </dsp:txXfrm>
    </dsp:sp>
    <dsp:sp modelId="{6640AF6B-9A20-4825-89BF-B698382B2023}">
      <dsp:nvSpPr>
        <dsp:cNvPr id="0" name=""/>
        <dsp:cNvSpPr/>
      </dsp:nvSpPr>
      <dsp:spPr>
        <a:xfrm rot="10800000">
          <a:off x="0" y="1215277"/>
          <a:ext cx="12039601" cy="122396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9. Reshape Images</a:t>
          </a:r>
          <a:r>
            <a:rPr lang="en-US" sz="2000" b="0" i="0" kern="1200" dirty="0" smtClean="0"/>
            <a:t>: Convert the </a:t>
          </a:r>
          <a:r>
            <a:rPr lang="en-US" sz="2000" b="0" i="0" kern="1200" dirty="0" smtClean="0"/>
            <a:t>3D </a:t>
          </a:r>
          <a:r>
            <a:rPr lang="en-US" sz="2000" b="0" i="0" kern="1200" dirty="0" smtClean="0"/>
            <a:t>matrix of each image dataset to a </a:t>
          </a:r>
          <a:r>
            <a:rPr lang="en-US" sz="2000" b="0" i="0" kern="1200" dirty="0" smtClean="0"/>
            <a:t>2D </a:t>
          </a:r>
          <a:r>
            <a:rPr lang="en-US" sz="2000" b="0" i="0" kern="1200" dirty="0" smtClean="0"/>
            <a:t>matrix for machine learning model input.</a:t>
          </a:r>
          <a:endParaRPr lang="en-US" sz="2000" kern="1200" dirty="0"/>
        </a:p>
      </dsp:txBody>
      <dsp:txXfrm rot="10800000">
        <a:off x="0" y="1215277"/>
        <a:ext cx="12039601" cy="795298"/>
      </dsp:txXfrm>
    </dsp:sp>
    <dsp:sp modelId="{D81B2519-5FF1-4BBE-8092-E3DDE68B28E0}">
      <dsp:nvSpPr>
        <dsp:cNvPr id="0" name=""/>
        <dsp:cNvSpPr/>
      </dsp:nvSpPr>
      <dsp:spPr>
        <a:xfrm rot="10800000">
          <a:off x="0" y="0"/>
          <a:ext cx="12039601" cy="122396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8. Load the Cropped Image</a:t>
          </a:r>
          <a:r>
            <a:rPr lang="en-US" sz="2000" b="0" i="0" kern="1200" dirty="0" smtClean="0"/>
            <a:t>: We first load the cropped image.</a:t>
          </a:r>
          <a:endParaRPr lang="en-US" sz="2000" kern="1200" dirty="0"/>
        </a:p>
      </dsp:txBody>
      <dsp:txXfrm rot="10800000">
        <a:off x="0" y="0"/>
        <a:ext cx="12039601" cy="795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ED3BA-5162-4F6B-B18A-4BBFC302D7B0}">
      <dsp:nvSpPr>
        <dsp:cNvPr id="0" name=""/>
        <dsp:cNvSpPr/>
      </dsp:nvSpPr>
      <dsp:spPr>
        <a:xfrm>
          <a:off x="0" y="6271893"/>
          <a:ext cx="12039601" cy="588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Cropped Image</a:t>
          </a:r>
          <a:endParaRPr lang="en-US" sz="2000" kern="1200" dirty="0"/>
        </a:p>
      </dsp:txBody>
      <dsp:txXfrm>
        <a:off x="0" y="6271893"/>
        <a:ext cx="12039601" cy="588067"/>
      </dsp:txXfrm>
    </dsp:sp>
    <dsp:sp modelId="{EA082AF8-EF25-42DD-8923-2DDFF147C86C}">
      <dsp:nvSpPr>
        <dsp:cNvPr id="0" name=""/>
        <dsp:cNvSpPr/>
      </dsp:nvSpPr>
      <dsp:spPr>
        <a:xfrm rot="10800000">
          <a:off x="0" y="5376266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7. Apply the Mask to the Original Image</a:t>
          </a:r>
          <a:r>
            <a:rPr lang="en-US" sz="2000" b="0" i="0" kern="1200" dirty="0" smtClean="0"/>
            <a:t>: We apply the mask to the original image, using a bitwise-and operation. This results in an image with only the iris.</a:t>
          </a:r>
          <a:endParaRPr lang="en-US" sz="2000" kern="1200" dirty="0"/>
        </a:p>
      </dsp:txBody>
      <dsp:txXfrm rot="10800000">
        <a:off x="0" y="5376266"/>
        <a:ext cx="12039601" cy="587683"/>
      </dsp:txXfrm>
    </dsp:sp>
    <dsp:sp modelId="{60B1E2BA-4CCF-4D02-BAEC-B79A0974CBC6}">
      <dsp:nvSpPr>
        <dsp:cNvPr id="0" name=""/>
        <dsp:cNvSpPr/>
      </dsp:nvSpPr>
      <dsp:spPr>
        <a:xfrm rot="10800000">
          <a:off x="0" y="4480639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6. </a:t>
          </a:r>
          <a:r>
            <a:rPr lang="en-US" sz="2000" b="1" i="0" kern="1200" dirty="0" smtClean="0"/>
            <a:t>Create a Mask</a:t>
          </a:r>
          <a:r>
            <a:rPr lang="en-US" sz="2000" b="0" i="0" kern="1200" dirty="0" smtClean="0"/>
            <a:t>: We create a mask (an array of the same size as the original image), and fill in the contour of the iris.</a:t>
          </a:r>
          <a:endParaRPr lang="en-US" sz="2000" kern="1200" dirty="0"/>
        </a:p>
      </dsp:txBody>
      <dsp:txXfrm rot="10800000">
        <a:off x="0" y="4480639"/>
        <a:ext cx="12039601" cy="587683"/>
      </dsp:txXfrm>
    </dsp:sp>
    <dsp:sp modelId="{DF333DFE-9D16-4391-A022-1FC675304E4D}">
      <dsp:nvSpPr>
        <dsp:cNvPr id="0" name=""/>
        <dsp:cNvSpPr/>
      </dsp:nvSpPr>
      <dsp:spPr>
        <a:xfrm rot="10800000">
          <a:off x="0" y="3585012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5. </a:t>
          </a:r>
          <a:r>
            <a:rPr lang="en-US" sz="2000" b="1" kern="1200" dirty="0" smtClean="0"/>
            <a:t>Identify the Iris Contour</a:t>
          </a:r>
          <a:r>
            <a:rPr lang="en-US" sz="2000" kern="1200" dirty="0" smtClean="0"/>
            <a:t>: We identify the largest contour as the iris.</a:t>
          </a:r>
          <a:endParaRPr lang="en-US" sz="2000" kern="1200" dirty="0"/>
        </a:p>
      </dsp:txBody>
      <dsp:txXfrm rot="10800000">
        <a:off x="0" y="3585012"/>
        <a:ext cx="12039601" cy="587683"/>
      </dsp:txXfrm>
    </dsp:sp>
    <dsp:sp modelId="{26C14284-DBCA-46E6-B364-56AABAE6935A}">
      <dsp:nvSpPr>
        <dsp:cNvPr id="0" name=""/>
        <dsp:cNvSpPr/>
      </dsp:nvSpPr>
      <dsp:spPr>
        <a:xfrm rot="10800000">
          <a:off x="0" y="2689385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4. Find Contours</a:t>
          </a:r>
          <a:r>
            <a:rPr lang="en-US" sz="2000" b="0" i="0" kern="1200" dirty="0" smtClean="0"/>
            <a:t>: We find the contours in the </a:t>
          </a:r>
          <a:r>
            <a:rPr lang="en-US" sz="2000" b="0" i="0" kern="1200" dirty="0" err="1" smtClean="0"/>
            <a:t>thresholded</a:t>
          </a:r>
          <a:r>
            <a:rPr lang="en-US" sz="2000" b="0" i="0" kern="1200" dirty="0" smtClean="0"/>
            <a:t> image. A contour is a curve joining all the continuous points along a boundary that have the same color or intensity.</a:t>
          </a:r>
          <a:endParaRPr lang="en-US" sz="2000" kern="1200" dirty="0"/>
        </a:p>
      </dsp:txBody>
      <dsp:txXfrm rot="10800000">
        <a:off x="0" y="2689385"/>
        <a:ext cx="12039601" cy="587683"/>
      </dsp:txXfrm>
    </dsp:sp>
    <dsp:sp modelId="{302C5B33-3175-4697-8220-C337CA0A77DB}">
      <dsp:nvSpPr>
        <dsp:cNvPr id="0" name=""/>
        <dsp:cNvSpPr/>
      </dsp:nvSpPr>
      <dsp:spPr>
        <a:xfrm rot="10800000">
          <a:off x="0" y="1793758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3. Morphological Operations</a:t>
          </a:r>
          <a:r>
            <a:rPr lang="en-US" sz="2000" b="0" i="0" kern="1200" dirty="0" smtClean="0"/>
            <a:t>: We perform a series of erosions and dilations on the </a:t>
          </a:r>
          <a:r>
            <a:rPr lang="en-US" sz="2000" b="0" i="0" kern="1200" dirty="0" err="1" smtClean="0"/>
            <a:t>thresholded</a:t>
          </a:r>
          <a:r>
            <a:rPr lang="en-US" sz="2000" b="0" i="0" kern="1200" dirty="0" smtClean="0"/>
            <a:t> image. These operations help to remove any small blobs of noise.</a:t>
          </a:r>
          <a:endParaRPr lang="en-US" sz="2000" kern="1200" dirty="0"/>
        </a:p>
      </dsp:txBody>
      <dsp:txXfrm rot="10800000">
        <a:off x="0" y="1793758"/>
        <a:ext cx="12039601" cy="587683"/>
      </dsp:txXfrm>
    </dsp:sp>
    <dsp:sp modelId="{135CB4F3-FDFF-4A88-AEA8-44D9C12F962E}">
      <dsp:nvSpPr>
        <dsp:cNvPr id="0" name=""/>
        <dsp:cNvSpPr/>
      </dsp:nvSpPr>
      <dsp:spPr>
        <a:xfrm rot="10800000">
          <a:off x="0" y="898130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2. Apply Otsu's </a:t>
          </a:r>
          <a:r>
            <a:rPr lang="en-US" sz="2000" b="1" i="0" kern="1200" dirty="0" err="1" smtClean="0"/>
            <a:t>Thresholding</a:t>
          </a:r>
          <a:r>
            <a:rPr lang="en-US" sz="2000" b="0" i="0" kern="1200" dirty="0" smtClean="0"/>
            <a:t>: This step separates the iris (which we assume to be a darker region) from the rest of the image.</a:t>
          </a:r>
          <a:endParaRPr lang="en-US" sz="2000" kern="1200" dirty="0"/>
        </a:p>
      </dsp:txBody>
      <dsp:txXfrm rot="10800000">
        <a:off x="0" y="898130"/>
        <a:ext cx="12039601" cy="587683"/>
      </dsp:txXfrm>
    </dsp:sp>
    <dsp:sp modelId="{D81B2519-5FF1-4BBE-8092-E3DDE68B28E0}">
      <dsp:nvSpPr>
        <dsp:cNvPr id="0" name=""/>
        <dsp:cNvSpPr/>
      </dsp:nvSpPr>
      <dsp:spPr>
        <a:xfrm rot="10800000">
          <a:off x="0" y="0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1. Load the Image</a:t>
          </a:r>
          <a:r>
            <a:rPr lang="en-US" sz="2000" b="0" i="0" kern="1200" dirty="0" smtClean="0"/>
            <a:t>: We first load the image using the function in grayscale mode.</a:t>
          </a:r>
          <a:endParaRPr lang="en-US" sz="2000" kern="1200" dirty="0"/>
        </a:p>
      </dsp:txBody>
      <dsp:txXfrm rot="10800000">
        <a:off x="0" y="0"/>
        <a:ext cx="12039601" cy="587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D1819-E9A2-4604-BA34-A8AAC018F330}">
      <dsp:nvSpPr>
        <dsp:cNvPr id="0" name=""/>
        <dsp:cNvSpPr/>
      </dsp:nvSpPr>
      <dsp:spPr>
        <a:xfrm>
          <a:off x="0" y="6063400"/>
          <a:ext cx="12039601" cy="7958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13. Calculate Average Accuracy</a:t>
          </a:r>
          <a:r>
            <a:rPr lang="en-US" sz="2000" b="0" i="0" kern="1200" dirty="0" smtClean="0"/>
            <a:t>: After all folds, compute and print the average accuracy as the final model performance metric.</a:t>
          </a:r>
          <a:endParaRPr lang="en-US" sz="2000" kern="1200" dirty="0"/>
        </a:p>
      </dsp:txBody>
      <dsp:txXfrm>
        <a:off x="0" y="6063400"/>
        <a:ext cx="12039601" cy="795818"/>
      </dsp:txXfrm>
    </dsp:sp>
    <dsp:sp modelId="{B6080919-EC8F-4298-BFC3-FB6E0EA91D02}">
      <dsp:nvSpPr>
        <dsp:cNvPr id="0" name=""/>
        <dsp:cNvSpPr/>
      </dsp:nvSpPr>
      <dsp:spPr>
        <a:xfrm rot="10800000">
          <a:off x="0" y="4851369"/>
          <a:ext cx="12039601" cy="122396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12. Train, Predict, and Evaluate with ML</a:t>
          </a:r>
          <a:r>
            <a:rPr lang="en-US" sz="2000" b="0" i="0" kern="1200" dirty="0" smtClean="0"/>
            <a:t>: In each fold, train the ML model, make predictions, and compute accuracy. Also generate classification report and confusion matrix for each fold.</a:t>
          </a:r>
          <a:endParaRPr lang="en-US" sz="2000" kern="1200" dirty="0"/>
        </a:p>
      </dsp:txBody>
      <dsp:txXfrm rot="10800000">
        <a:off x="0" y="4851369"/>
        <a:ext cx="12039601" cy="795298"/>
      </dsp:txXfrm>
    </dsp:sp>
    <dsp:sp modelId="{27D721D2-0F5B-4E69-B812-BABF23AA6226}">
      <dsp:nvSpPr>
        <dsp:cNvPr id="0" name=""/>
        <dsp:cNvSpPr/>
      </dsp:nvSpPr>
      <dsp:spPr>
        <a:xfrm rot="10800000">
          <a:off x="0" y="3639338"/>
          <a:ext cx="12039601" cy="122396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11.</a:t>
          </a:r>
          <a:r>
            <a:rPr lang="en-US" sz="2000" kern="1200" dirty="0" smtClean="0"/>
            <a:t> </a:t>
          </a:r>
          <a:r>
            <a:rPr lang="en-US" sz="2000" b="1" i="0" kern="1200" dirty="0" smtClean="0"/>
            <a:t>Setup k-Fold Cross-Validation</a:t>
          </a:r>
          <a:r>
            <a:rPr lang="en-US" sz="2000" b="0" i="0" kern="1200" dirty="0" smtClean="0"/>
            <a:t>: Implement a 10-fold cross-validation for model evaluation.</a:t>
          </a:r>
          <a:endParaRPr lang="en-US" sz="2000" kern="1200" dirty="0"/>
        </a:p>
      </dsp:txBody>
      <dsp:txXfrm rot="10800000">
        <a:off x="0" y="3639338"/>
        <a:ext cx="12039601" cy="795298"/>
      </dsp:txXfrm>
    </dsp:sp>
    <dsp:sp modelId="{302C5B33-3175-4697-8220-C337CA0A77DB}">
      <dsp:nvSpPr>
        <dsp:cNvPr id="0" name=""/>
        <dsp:cNvSpPr/>
      </dsp:nvSpPr>
      <dsp:spPr>
        <a:xfrm rot="10800000">
          <a:off x="0" y="2427307"/>
          <a:ext cx="12039601" cy="122396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10. Encode Labels</a:t>
          </a:r>
          <a:r>
            <a:rPr lang="en-US" sz="2000" b="0" i="0" kern="1200" dirty="0" smtClean="0"/>
            <a:t>: Transform categorical labels to numerical values using .</a:t>
          </a:r>
          <a:endParaRPr lang="en-US" sz="2000" kern="1200" dirty="0"/>
        </a:p>
      </dsp:txBody>
      <dsp:txXfrm rot="10800000">
        <a:off x="0" y="2427307"/>
        <a:ext cx="12039601" cy="795298"/>
      </dsp:txXfrm>
    </dsp:sp>
    <dsp:sp modelId="{6640AF6B-9A20-4825-89BF-B698382B2023}">
      <dsp:nvSpPr>
        <dsp:cNvPr id="0" name=""/>
        <dsp:cNvSpPr/>
      </dsp:nvSpPr>
      <dsp:spPr>
        <a:xfrm rot="10800000">
          <a:off x="0" y="1215277"/>
          <a:ext cx="12039601" cy="122396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9. Reshape Images</a:t>
          </a:r>
          <a:r>
            <a:rPr lang="en-US" sz="2000" b="0" i="0" kern="1200" dirty="0" smtClean="0"/>
            <a:t>: Convert the </a:t>
          </a:r>
          <a:r>
            <a:rPr lang="en-US" sz="2000" b="0" i="0" kern="1200" dirty="0" smtClean="0"/>
            <a:t>3D </a:t>
          </a:r>
          <a:r>
            <a:rPr lang="en-US" sz="2000" b="0" i="0" kern="1200" dirty="0" smtClean="0"/>
            <a:t>matrix of each image dataset to a </a:t>
          </a:r>
          <a:r>
            <a:rPr lang="en-US" sz="2000" b="0" i="0" kern="1200" dirty="0" smtClean="0"/>
            <a:t>2D </a:t>
          </a:r>
          <a:r>
            <a:rPr lang="en-US" sz="2000" b="0" i="0" kern="1200" dirty="0" smtClean="0"/>
            <a:t>matrix for machine learning model input.</a:t>
          </a:r>
          <a:endParaRPr lang="en-US" sz="2000" kern="1200" dirty="0"/>
        </a:p>
      </dsp:txBody>
      <dsp:txXfrm rot="10800000">
        <a:off x="0" y="1215277"/>
        <a:ext cx="12039601" cy="795298"/>
      </dsp:txXfrm>
    </dsp:sp>
    <dsp:sp modelId="{D81B2519-5FF1-4BBE-8092-E3DDE68B28E0}">
      <dsp:nvSpPr>
        <dsp:cNvPr id="0" name=""/>
        <dsp:cNvSpPr/>
      </dsp:nvSpPr>
      <dsp:spPr>
        <a:xfrm rot="10800000">
          <a:off x="0" y="0"/>
          <a:ext cx="12039601" cy="122396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8. Load the Cropped Image</a:t>
          </a:r>
          <a:r>
            <a:rPr lang="en-US" sz="2000" b="0" i="0" kern="1200" dirty="0" smtClean="0"/>
            <a:t>: We first load the cropped image.</a:t>
          </a:r>
          <a:endParaRPr lang="en-US" sz="2000" kern="1200" dirty="0"/>
        </a:p>
      </dsp:txBody>
      <dsp:txXfrm rot="10800000">
        <a:off x="0" y="0"/>
        <a:ext cx="12039601" cy="7952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ED3BA-5162-4F6B-B18A-4BBFC302D7B0}">
      <dsp:nvSpPr>
        <dsp:cNvPr id="0" name=""/>
        <dsp:cNvSpPr/>
      </dsp:nvSpPr>
      <dsp:spPr>
        <a:xfrm>
          <a:off x="0" y="6271893"/>
          <a:ext cx="12039601" cy="588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Cropped Image</a:t>
          </a:r>
          <a:endParaRPr lang="en-US" sz="2000" kern="1200" dirty="0"/>
        </a:p>
      </dsp:txBody>
      <dsp:txXfrm>
        <a:off x="0" y="6271893"/>
        <a:ext cx="12039601" cy="588067"/>
      </dsp:txXfrm>
    </dsp:sp>
    <dsp:sp modelId="{EA082AF8-EF25-42DD-8923-2DDFF147C86C}">
      <dsp:nvSpPr>
        <dsp:cNvPr id="0" name=""/>
        <dsp:cNvSpPr/>
      </dsp:nvSpPr>
      <dsp:spPr>
        <a:xfrm rot="10800000">
          <a:off x="0" y="5376266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7. Apply the Mask to the Original Image</a:t>
          </a:r>
          <a:r>
            <a:rPr lang="en-US" sz="2000" b="0" i="0" kern="1200" dirty="0" smtClean="0"/>
            <a:t>: We apply the mask to the original image, using a bitwise-and operation. This results in an image with only the relevant region</a:t>
          </a:r>
          <a:endParaRPr lang="en-US" sz="2000" kern="1200" dirty="0"/>
        </a:p>
      </dsp:txBody>
      <dsp:txXfrm rot="10800000">
        <a:off x="0" y="5376266"/>
        <a:ext cx="12039601" cy="587683"/>
      </dsp:txXfrm>
    </dsp:sp>
    <dsp:sp modelId="{60B1E2BA-4CCF-4D02-BAEC-B79A0974CBC6}">
      <dsp:nvSpPr>
        <dsp:cNvPr id="0" name=""/>
        <dsp:cNvSpPr/>
      </dsp:nvSpPr>
      <dsp:spPr>
        <a:xfrm rot="10800000">
          <a:off x="0" y="4480639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6. </a:t>
          </a:r>
          <a:r>
            <a:rPr lang="en-US" sz="2000" b="1" i="0" kern="1200" dirty="0" smtClean="0"/>
            <a:t>Create a Mask</a:t>
          </a:r>
          <a:r>
            <a:rPr lang="en-US" sz="2000" b="0" i="0" kern="1200" dirty="0" smtClean="0"/>
            <a:t>: We create a mask (an array of the same size as the original image), and fill in the contour of the iris.</a:t>
          </a:r>
          <a:endParaRPr lang="en-US" sz="2000" kern="1200" dirty="0"/>
        </a:p>
      </dsp:txBody>
      <dsp:txXfrm rot="10800000">
        <a:off x="0" y="4480639"/>
        <a:ext cx="12039601" cy="587683"/>
      </dsp:txXfrm>
    </dsp:sp>
    <dsp:sp modelId="{DF333DFE-9D16-4391-A022-1FC675304E4D}">
      <dsp:nvSpPr>
        <dsp:cNvPr id="0" name=""/>
        <dsp:cNvSpPr/>
      </dsp:nvSpPr>
      <dsp:spPr>
        <a:xfrm rot="10800000">
          <a:off x="0" y="3585012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5. </a:t>
          </a:r>
          <a:r>
            <a:rPr lang="en-US" sz="2000" b="1" kern="1200" dirty="0" smtClean="0"/>
            <a:t>Identify the Iris Contour</a:t>
          </a:r>
          <a:r>
            <a:rPr lang="en-US" sz="2000" kern="1200" dirty="0" smtClean="0"/>
            <a:t>: We identify the largest contour as the relevant region.</a:t>
          </a:r>
          <a:endParaRPr lang="en-US" sz="2000" kern="1200" dirty="0"/>
        </a:p>
      </dsp:txBody>
      <dsp:txXfrm rot="10800000">
        <a:off x="0" y="3585012"/>
        <a:ext cx="12039601" cy="587683"/>
      </dsp:txXfrm>
    </dsp:sp>
    <dsp:sp modelId="{26C14284-DBCA-46E6-B364-56AABAE6935A}">
      <dsp:nvSpPr>
        <dsp:cNvPr id="0" name=""/>
        <dsp:cNvSpPr/>
      </dsp:nvSpPr>
      <dsp:spPr>
        <a:xfrm rot="10800000">
          <a:off x="0" y="2689385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4. Find Contours</a:t>
          </a:r>
          <a:r>
            <a:rPr lang="en-US" sz="2000" b="0" i="0" kern="1200" dirty="0" smtClean="0"/>
            <a:t>: We find the contours in the </a:t>
          </a:r>
          <a:r>
            <a:rPr lang="en-US" sz="2000" b="0" i="0" kern="1200" dirty="0" err="1" smtClean="0"/>
            <a:t>thresholded</a:t>
          </a:r>
          <a:r>
            <a:rPr lang="en-US" sz="2000" b="0" i="0" kern="1200" dirty="0" smtClean="0"/>
            <a:t> image. A contour is a curve joining all the continuous points along a boundary that have the same color or intensity.</a:t>
          </a:r>
          <a:endParaRPr lang="en-US" sz="2000" kern="1200" dirty="0"/>
        </a:p>
      </dsp:txBody>
      <dsp:txXfrm rot="10800000">
        <a:off x="0" y="2689385"/>
        <a:ext cx="12039601" cy="587683"/>
      </dsp:txXfrm>
    </dsp:sp>
    <dsp:sp modelId="{302C5B33-3175-4697-8220-C337CA0A77DB}">
      <dsp:nvSpPr>
        <dsp:cNvPr id="0" name=""/>
        <dsp:cNvSpPr/>
      </dsp:nvSpPr>
      <dsp:spPr>
        <a:xfrm rot="10800000">
          <a:off x="0" y="1793758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3. Morphological Operations</a:t>
          </a:r>
          <a:r>
            <a:rPr lang="en-US" sz="2000" b="0" i="0" kern="1200" dirty="0" smtClean="0"/>
            <a:t>: We perform a series of erosions and dilations on the </a:t>
          </a:r>
          <a:r>
            <a:rPr lang="en-US" sz="2000" b="0" i="0" kern="1200" dirty="0" err="1" smtClean="0"/>
            <a:t>thresholded</a:t>
          </a:r>
          <a:r>
            <a:rPr lang="en-US" sz="2000" b="0" i="0" kern="1200" dirty="0" smtClean="0"/>
            <a:t> image. These operations help to remove any small blobs of noise.</a:t>
          </a:r>
          <a:endParaRPr lang="en-US" sz="2000" kern="1200" dirty="0"/>
        </a:p>
      </dsp:txBody>
      <dsp:txXfrm rot="10800000">
        <a:off x="0" y="1793758"/>
        <a:ext cx="12039601" cy="587683"/>
      </dsp:txXfrm>
    </dsp:sp>
    <dsp:sp modelId="{135CB4F3-FDFF-4A88-AEA8-44D9C12F962E}">
      <dsp:nvSpPr>
        <dsp:cNvPr id="0" name=""/>
        <dsp:cNvSpPr/>
      </dsp:nvSpPr>
      <dsp:spPr>
        <a:xfrm rot="10800000">
          <a:off x="0" y="898130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2. Apply Otsu's </a:t>
          </a:r>
          <a:r>
            <a:rPr lang="en-US" sz="2000" b="1" i="0" kern="1200" dirty="0" err="1" smtClean="0"/>
            <a:t>Thresholding</a:t>
          </a:r>
          <a:r>
            <a:rPr lang="en-US" sz="2000" b="0" i="0" kern="1200" dirty="0" smtClean="0"/>
            <a:t>: This step separates the iris (which we assume to be a darker region) from the rest of the image.</a:t>
          </a:r>
          <a:endParaRPr lang="en-US" sz="2000" kern="1200" dirty="0"/>
        </a:p>
      </dsp:txBody>
      <dsp:txXfrm rot="10800000">
        <a:off x="0" y="898130"/>
        <a:ext cx="12039601" cy="587683"/>
      </dsp:txXfrm>
    </dsp:sp>
    <dsp:sp modelId="{D81B2519-5FF1-4BBE-8092-E3DDE68B28E0}">
      <dsp:nvSpPr>
        <dsp:cNvPr id="0" name=""/>
        <dsp:cNvSpPr/>
      </dsp:nvSpPr>
      <dsp:spPr>
        <a:xfrm rot="10800000">
          <a:off x="0" y="0"/>
          <a:ext cx="12039601" cy="90444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1. Load the Image</a:t>
          </a:r>
          <a:r>
            <a:rPr lang="en-US" sz="2000" b="0" i="0" kern="1200" dirty="0" smtClean="0"/>
            <a:t>: We first load the image using the function in grayscale mode.</a:t>
          </a:r>
          <a:endParaRPr lang="en-US" sz="2000" kern="1200" dirty="0"/>
        </a:p>
      </dsp:txBody>
      <dsp:txXfrm rot="10800000">
        <a:off x="0" y="0"/>
        <a:ext cx="12039601" cy="5876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D1819-E9A2-4604-BA34-A8AAC018F330}">
      <dsp:nvSpPr>
        <dsp:cNvPr id="0" name=""/>
        <dsp:cNvSpPr/>
      </dsp:nvSpPr>
      <dsp:spPr>
        <a:xfrm>
          <a:off x="0" y="6185393"/>
          <a:ext cx="12039601" cy="6768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7. Calculate Average Accuracy</a:t>
          </a:r>
          <a:r>
            <a:rPr lang="en-US" sz="2000" b="0" i="0" kern="1200" dirty="0" smtClean="0"/>
            <a:t>: After all folds, compute and print the average accuracy as the final model performance metric.</a:t>
          </a:r>
          <a:endParaRPr lang="en-US" sz="2000" kern="1200" dirty="0"/>
        </a:p>
      </dsp:txBody>
      <dsp:txXfrm>
        <a:off x="0" y="6185393"/>
        <a:ext cx="12039601" cy="676864"/>
      </dsp:txXfrm>
    </dsp:sp>
    <dsp:sp modelId="{B6080919-EC8F-4298-BFC3-FB6E0EA91D02}">
      <dsp:nvSpPr>
        <dsp:cNvPr id="0" name=""/>
        <dsp:cNvSpPr/>
      </dsp:nvSpPr>
      <dsp:spPr>
        <a:xfrm rot="10800000">
          <a:off x="0" y="5154528"/>
          <a:ext cx="12039601" cy="104101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6. Train, Predict, and Evaluate with ML</a:t>
          </a:r>
          <a:r>
            <a:rPr lang="en-US" sz="2000" b="0" i="0" kern="1200" dirty="0" smtClean="0"/>
            <a:t>: In each fold, train the ML model, make predictions, and compute accuracy. Also generate classification report and confusion matrix for each fold.</a:t>
          </a:r>
          <a:endParaRPr lang="en-US" sz="2000" kern="1200" dirty="0"/>
        </a:p>
      </dsp:txBody>
      <dsp:txXfrm rot="10800000">
        <a:off x="0" y="5154528"/>
        <a:ext cx="12039601" cy="676422"/>
      </dsp:txXfrm>
    </dsp:sp>
    <dsp:sp modelId="{27D721D2-0F5B-4E69-B812-BABF23AA6226}">
      <dsp:nvSpPr>
        <dsp:cNvPr id="0" name=""/>
        <dsp:cNvSpPr/>
      </dsp:nvSpPr>
      <dsp:spPr>
        <a:xfrm rot="10800000">
          <a:off x="0" y="4123664"/>
          <a:ext cx="12039601" cy="104101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5.</a:t>
          </a:r>
          <a:r>
            <a:rPr lang="en-US" sz="2000" kern="1200" dirty="0" smtClean="0"/>
            <a:t> </a:t>
          </a:r>
          <a:r>
            <a:rPr lang="en-US" sz="2000" b="1" i="0" kern="1200" dirty="0" smtClean="0"/>
            <a:t>Setup k-Fold Cross-Validation</a:t>
          </a:r>
          <a:r>
            <a:rPr lang="en-US" sz="2000" b="0" i="0" kern="1200" dirty="0" smtClean="0"/>
            <a:t>: Implement a 10-fold cross-validation for model evaluation.</a:t>
          </a:r>
          <a:endParaRPr lang="en-US" sz="2000" kern="1200" dirty="0"/>
        </a:p>
      </dsp:txBody>
      <dsp:txXfrm rot="10800000">
        <a:off x="0" y="4123664"/>
        <a:ext cx="12039601" cy="676422"/>
      </dsp:txXfrm>
    </dsp:sp>
    <dsp:sp modelId="{26C14284-DBCA-46E6-B364-56AABAE6935A}">
      <dsp:nvSpPr>
        <dsp:cNvPr id="0" name=""/>
        <dsp:cNvSpPr/>
      </dsp:nvSpPr>
      <dsp:spPr>
        <a:xfrm rot="10800000">
          <a:off x="0" y="3092800"/>
          <a:ext cx="12039601" cy="104101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4. Combine the Features: </a:t>
          </a:r>
          <a:r>
            <a:rPr lang="en-US" sz="2000" b="0" i="0" kern="1200" dirty="0" smtClean="0"/>
            <a:t>Concatenate the features of both image datasets into a single dataset.</a:t>
          </a:r>
          <a:endParaRPr lang="en-US" sz="2000" kern="1200" dirty="0"/>
        </a:p>
      </dsp:txBody>
      <dsp:txXfrm rot="10800000">
        <a:off x="0" y="3092800"/>
        <a:ext cx="12039601" cy="676422"/>
      </dsp:txXfrm>
    </dsp:sp>
    <dsp:sp modelId="{302C5B33-3175-4697-8220-C337CA0A77DB}">
      <dsp:nvSpPr>
        <dsp:cNvPr id="0" name=""/>
        <dsp:cNvSpPr/>
      </dsp:nvSpPr>
      <dsp:spPr>
        <a:xfrm rot="10800000">
          <a:off x="0" y="2061936"/>
          <a:ext cx="12039601" cy="104101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3. Encode Labels</a:t>
          </a:r>
          <a:r>
            <a:rPr lang="en-US" sz="2000" b="0" i="0" kern="1200" dirty="0" smtClean="0"/>
            <a:t>: Transform categorical labels to numerical values using .</a:t>
          </a:r>
          <a:endParaRPr lang="en-US" sz="2000" kern="1200" dirty="0"/>
        </a:p>
      </dsp:txBody>
      <dsp:txXfrm rot="10800000">
        <a:off x="0" y="2061936"/>
        <a:ext cx="12039601" cy="676422"/>
      </dsp:txXfrm>
    </dsp:sp>
    <dsp:sp modelId="{6640AF6B-9A20-4825-89BF-B698382B2023}">
      <dsp:nvSpPr>
        <dsp:cNvPr id="0" name=""/>
        <dsp:cNvSpPr/>
      </dsp:nvSpPr>
      <dsp:spPr>
        <a:xfrm rot="10800000">
          <a:off x="0" y="1031071"/>
          <a:ext cx="12039601" cy="104101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2. Reshape Images</a:t>
          </a:r>
          <a:r>
            <a:rPr lang="en-US" sz="2000" b="0" i="0" kern="1200" dirty="0" smtClean="0"/>
            <a:t>: Convert the 3D matrix of each image dataset to a 2D matrix for machine learning model input.</a:t>
          </a:r>
          <a:endParaRPr lang="en-US" sz="2000" kern="1200" dirty="0"/>
        </a:p>
      </dsp:txBody>
      <dsp:txXfrm rot="10800000">
        <a:off x="0" y="1031071"/>
        <a:ext cx="12039601" cy="676422"/>
      </dsp:txXfrm>
    </dsp:sp>
    <dsp:sp modelId="{D81B2519-5FF1-4BBE-8092-E3DDE68B28E0}">
      <dsp:nvSpPr>
        <dsp:cNvPr id="0" name=""/>
        <dsp:cNvSpPr/>
      </dsp:nvSpPr>
      <dsp:spPr>
        <a:xfrm rot="10800000">
          <a:off x="0" y="0"/>
          <a:ext cx="12039601" cy="104101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1. Load the Cropped Image</a:t>
          </a:r>
          <a:r>
            <a:rPr lang="en-US" sz="2000" b="0" i="0" kern="1200" dirty="0" smtClean="0"/>
            <a:t>: We first load the cropped image.</a:t>
          </a:r>
          <a:endParaRPr lang="en-US" sz="2000" kern="1200" dirty="0"/>
        </a:p>
      </dsp:txBody>
      <dsp:txXfrm rot="10800000">
        <a:off x="0" y="0"/>
        <a:ext cx="12039601" cy="676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3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2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10" Type="http://schemas.openxmlformats.org/officeDocument/2006/relationships/image" Target="../media/image12.sv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6.svg"/><Relationship Id="rId10" Type="http://schemas.openxmlformats.org/officeDocument/2006/relationships/image" Target="../media/image12.sv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10" Type="http://schemas.openxmlformats.org/officeDocument/2006/relationships/image" Target="../media/image12.sv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6.svg"/><Relationship Id="rId10" Type="http://schemas.openxmlformats.org/officeDocument/2006/relationships/image" Target="../media/image12.svg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3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2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3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2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9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6.jpeg"/><Relationship Id="rId5" Type="http://schemas.openxmlformats.org/officeDocument/2006/relationships/image" Target="../media/image6.svg"/><Relationship Id="rId10" Type="http://schemas.openxmlformats.org/officeDocument/2006/relationships/image" Target="../media/image15.jpe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3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2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3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2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3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2.sv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9" Type="http://schemas.openxmlformats.org/officeDocument/2006/relationships/image" Target="../media/image12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7" Type="http://schemas.openxmlformats.org/officeDocument/2006/relationships/image" Target="../media/image20.svg"/><Relationship Id="rId12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2.svg"/><Relationship Id="rId10" Type="http://schemas.openxmlformats.org/officeDocument/2006/relationships/diagramQuickStyle" Target="../diagrams/quickStyle1.xml"/><Relationship Id="rId9" Type="http://schemas.openxmlformats.org/officeDocument/2006/relationships/diagramLayout" Target="../diagrams/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7" Type="http://schemas.openxmlformats.org/officeDocument/2006/relationships/image" Target="../media/image20.svg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2.svg"/><Relationship Id="rId10" Type="http://schemas.openxmlformats.org/officeDocument/2006/relationships/diagramQuickStyle" Target="../diagrams/quickStyle2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6.svg"/><Relationship Id="rId10" Type="http://schemas.openxmlformats.org/officeDocument/2006/relationships/image" Target="../media/image12.svg"/><Relationship Id="rId9" Type="http://schemas.openxmlformats.org/officeDocument/2006/relationships/image" Target="../media/image5.png"/><Relationship Id="rId14" Type="http://schemas.openxmlformats.org/officeDocument/2006/relationships/image" Target="../media/image8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9" Type="http://schemas.openxmlformats.org/officeDocument/2006/relationships/image" Target="../media/image20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9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3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2.sv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9" Type="http://schemas.openxmlformats.org/officeDocument/2006/relationships/image" Target="../media/image12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7" Type="http://schemas.openxmlformats.org/officeDocument/2006/relationships/image" Target="../media/image20.svg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2.svg"/><Relationship Id="rId10" Type="http://schemas.openxmlformats.org/officeDocument/2006/relationships/diagramQuickStyle" Target="../diagrams/quickStyle3.xml"/><Relationship Id="rId9" Type="http://schemas.openxmlformats.org/officeDocument/2006/relationships/diagramLayout" Target="../diagrams/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0.png"/><Relationship Id="rId5" Type="http://schemas.openxmlformats.org/officeDocument/2006/relationships/image" Target="../media/image2.svg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7" Type="http://schemas.openxmlformats.org/officeDocument/2006/relationships/image" Target="../media/image20.svg"/><Relationship Id="rId12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2.svg"/><Relationship Id="rId10" Type="http://schemas.openxmlformats.org/officeDocument/2006/relationships/diagramQuickStyle" Target="../diagrams/quickStyle4.xml"/><Relationship Id="rId9" Type="http://schemas.openxmlformats.org/officeDocument/2006/relationships/diagramLayout" Target="../diagrams/layout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2.svg"/><Relationship Id="rId9" Type="http://schemas.openxmlformats.org/officeDocument/2006/relationships/image" Target="../media/image5.png"/><Relationship Id="rId14" Type="http://schemas.openxmlformats.org/officeDocument/2006/relationships/image" Target="../media/image8.sv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10" Type="http://schemas.openxmlformats.org/officeDocument/2006/relationships/image" Target="../media/image33.png"/><Relationship Id="rId9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3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2.sv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9" Type="http://schemas.openxmlformats.org/officeDocument/2006/relationships/image" Target="../media/image12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7" Type="http://schemas.openxmlformats.org/officeDocument/2006/relationships/image" Target="../media/image20.svg"/><Relationship Id="rId12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diagramColors" Target="../diagrams/colors5.xml"/><Relationship Id="rId5" Type="http://schemas.openxmlformats.org/officeDocument/2006/relationships/image" Target="../media/image2.svg"/><Relationship Id="rId10" Type="http://schemas.openxmlformats.org/officeDocument/2006/relationships/diagramQuickStyle" Target="../diagrams/quickStyle5.xml"/><Relationship Id="rId9" Type="http://schemas.openxmlformats.org/officeDocument/2006/relationships/diagramLayout" Target="../diagrams/layout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7" Type="http://schemas.openxmlformats.org/officeDocument/2006/relationships/image" Target="../media/image20.svg"/><Relationship Id="rId12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diagramColors" Target="../diagrams/colors6.xml"/><Relationship Id="rId5" Type="http://schemas.openxmlformats.org/officeDocument/2006/relationships/image" Target="../media/image2.svg"/><Relationship Id="rId10" Type="http://schemas.openxmlformats.org/officeDocument/2006/relationships/diagramQuickStyle" Target="../diagrams/quickStyle6.xml"/><Relationship Id="rId9" Type="http://schemas.openxmlformats.org/officeDocument/2006/relationships/diagramLayout" Target="../diagrams/layout6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9" Type="http://schemas.openxmlformats.org/officeDocument/2006/relationships/image" Target="../media/image20.sv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3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2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10" Type="http://schemas.openxmlformats.org/officeDocument/2006/relationships/image" Target="../media/image12.svg"/><Relationship Id="rId9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books/NBK532915/#:~:text=The%20results%20of%20the%20OGTT,200%20mg%2FdL%20indicates%20diabetes" TargetMode="External"/><Relationship Id="rId3" Type="http://schemas.openxmlformats.org/officeDocument/2006/relationships/image" Target="../media/image14.svg"/><Relationship Id="rId7" Type="http://schemas.openxmlformats.org/officeDocument/2006/relationships/hyperlink" Target="https://www.cdc.gov/diabetes/basics/getting-tested.html#:~:text=Fasting%20Blood%20Sugar%20Test,higher%20indicates%20you%20have%20diabetes" TargetMode="External"/><Relationship Id="rId12" Type="http://schemas.openxmlformats.org/officeDocument/2006/relationships/image" Target="../media/image3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iddk.nih.gov/health-information/diagnostic-tests/a1c-test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economictimes.indiatimes.com/magazines/panache/india-has-over-100-mn-diabetics-136-mn-pre-diabetics-says-new-icmr-study-goa-tops-the-list-up-records-lowest-prevalence/articleshow/100866686.cms?from=mdr" TargetMode="External"/><Relationship Id="rId10" Type="http://schemas.openxmlformats.org/officeDocument/2006/relationships/hyperlink" Target="https://medlineplus.gov/lab-tests/glucose-in-urine-test/" TargetMode="External"/><Relationship Id="rId4" Type="http://schemas.openxmlformats.org/officeDocument/2006/relationships/hyperlink" Target="https://idf.org/about-diabetes/facts-figures/" TargetMode="External"/><Relationship Id="rId9" Type="http://schemas.openxmlformats.org/officeDocument/2006/relationships/hyperlink" Target="https://www.cdc.gov/diabetes/basics/getting-tested.html#:~:text=Random%20Blood%20Sugar%20Test,higher%20indicates%20you%20have%20diabetes.&amp;text=*Results%20for%20gestational%20diabetes%20can%20differ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35.png"/><Relationship Id="rId4" Type="http://schemas.openxmlformats.org/officeDocument/2006/relationships/hyperlink" Target="https://doi.org/10.1038/s41598-021-04006-z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3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2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10" Type="http://schemas.openxmlformats.org/officeDocument/2006/relationships/image" Target="../media/image12.sv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10" Type="http://schemas.openxmlformats.org/officeDocument/2006/relationships/image" Target="../media/image12.sv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10" Type="http://schemas.openxmlformats.org/officeDocument/2006/relationships/image" Target="../media/image12.sv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/>
          <p:cNvSpPr/>
          <p:nvPr/>
        </p:nvSpPr>
        <p:spPr>
          <a:xfrm>
            <a:off x="838200" y="419100"/>
            <a:ext cx="16611600" cy="9601200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15594565" y="7001870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047742" y="-1028700"/>
            <a:ext cx="6133330" cy="3679998"/>
          </a:xfrm>
          <a:custGeom>
            <a:avLst/>
            <a:gdLst/>
            <a:ahLst/>
            <a:cxnLst/>
            <a:rect l="l" t="t" r="r" b="b"/>
            <a:pathLst>
              <a:path w="6133330" h="3679998">
                <a:moveTo>
                  <a:pt x="0" y="0"/>
                </a:moveTo>
                <a:lnTo>
                  <a:pt x="6133330" y="0"/>
                </a:lnTo>
                <a:lnTo>
                  <a:pt x="6133330" y="3679998"/>
                </a:lnTo>
                <a:lnTo>
                  <a:pt x="0" y="36799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895599" y="1594961"/>
            <a:ext cx="12496801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1D1F1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Machine </a:t>
            </a:r>
            <a:r>
              <a:rPr lang="en-US" sz="8000" b="1" dirty="0">
                <a:solidFill>
                  <a:srgbClr val="1D1F1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Learning Techniques </a:t>
            </a:r>
            <a:r>
              <a:rPr lang="en-US" sz="8000" b="1" dirty="0" smtClean="0">
                <a:solidFill>
                  <a:srgbClr val="1D1F1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For Diabetes </a:t>
            </a:r>
            <a:r>
              <a:rPr lang="en-US" sz="8000" b="1" dirty="0">
                <a:solidFill>
                  <a:srgbClr val="1D1F1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Detection </a:t>
            </a:r>
            <a:r>
              <a:rPr lang="en-US" sz="8000" b="1" dirty="0" smtClean="0">
                <a:solidFill>
                  <a:srgbClr val="1D1F1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</a:p>
          <a:p>
            <a:pPr algn="ctr"/>
            <a:r>
              <a:rPr lang="en-US" sz="8000" b="1" dirty="0" smtClean="0">
                <a:solidFill>
                  <a:srgbClr val="1D1F1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Iris And </a:t>
            </a:r>
            <a:r>
              <a:rPr lang="en-US" sz="8000" b="1" dirty="0">
                <a:solidFill>
                  <a:srgbClr val="1D1F1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Conjunctival Images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01180"/>
              </p:ext>
            </p:extLst>
          </p:nvPr>
        </p:nvGraphicFramePr>
        <p:xfrm>
          <a:off x="5981700" y="6012180"/>
          <a:ext cx="6477000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77000">
                  <a:extLst>
                    <a:ext uri="{9D8B030D-6E8A-4147-A177-3AD203B41FA5}">
                      <a16:colId xmlns:a16="http://schemas.microsoft.com/office/drawing/2014/main" val="224972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PRESENTED</a:t>
                      </a:r>
                      <a:r>
                        <a:rPr lang="en-US" sz="2400" b="1" baseline="0" dirty="0" smtClean="0"/>
                        <a:t> BY: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39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MR.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dirty="0" smtClean="0"/>
                        <a:t>EHTESHAM SANA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9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Department of Computer Engineering, </a:t>
                      </a:r>
                    </a:p>
                    <a:p>
                      <a:pPr algn="ctr"/>
                      <a:r>
                        <a:rPr lang="en-US" sz="2400" b="1" dirty="0" smtClean="0"/>
                        <a:t>Z.H.C.E.T, A.M.U.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152655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37686"/>
              </p:ext>
            </p:extLst>
          </p:nvPr>
        </p:nvGraphicFramePr>
        <p:xfrm>
          <a:off x="2895599" y="7749540"/>
          <a:ext cx="12496799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66269">
                  <a:extLst>
                    <a:ext uri="{9D8B030D-6E8A-4147-A177-3AD203B41FA5}">
                      <a16:colId xmlns:a16="http://schemas.microsoft.com/office/drawing/2014/main" val="3062020244"/>
                    </a:ext>
                  </a:extLst>
                </a:gridCol>
                <a:gridCol w="2348123">
                  <a:extLst>
                    <a:ext uri="{9D8B030D-6E8A-4147-A177-3AD203B41FA5}">
                      <a16:colId xmlns:a16="http://schemas.microsoft.com/office/drawing/2014/main" val="2249723552"/>
                    </a:ext>
                  </a:extLst>
                </a:gridCol>
                <a:gridCol w="5082407">
                  <a:extLst>
                    <a:ext uri="{9D8B030D-6E8A-4147-A177-3AD203B41FA5}">
                      <a16:colId xmlns:a16="http://schemas.microsoft.com/office/drawing/2014/main" val="3688615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SUPERVISOR: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CO-SUPERVISOR: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39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DR. NADEEM AKHTAR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DR. HAMID ASHRAF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9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Department of Computer Engineering, </a:t>
                      </a:r>
                    </a:p>
                    <a:p>
                      <a:pPr algn="ctr"/>
                      <a:r>
                        <a:rPr lang="en-US" sz="2400" b="1" dirty="0" smtClean="0"/>
                        <a:t>Z.H.C.E.T, A.M.U.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Rajiv Gandhi Centre for Diabetes and Endocrinology</a:t>
                      </a:r>
                      <a:r>
                        <a:rPr lang="en-US" sz="2400" b="1" baseline="0" dirty="0" smtClean="0"/>
                        <a:t>, </a:t>
                      </a:r>
                      <a:r>
                        <a:rPr lang="en-US" sz="2400" b="1" dirty="0" smtClean="0"/>
                        <a:t>J.N.M.C.H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152655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312264" y="2400301"/>
            <a:ext cx="13789204" cy="7162800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408537" y="2857500"/>
            <a:ext cx="11983864" cy="6340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i="1" dirty="0" smtClean="0"/>
              <a:t>Why Iris </a:t>
            </a:r>
            <a:r>
              <a:rPr lang="en-US" sz="3600" b="1" i="1" dirty="0"/>
              <a:t>&amp; Conjunctival </a:t>
            </a:r>
            <a:r>
              <a:rPr lang="en-US" sz="3600" b="1" i="1" dirty="0" smtClean="0"/>
              <a:t>Analysis a </a:t>
            </a:r>
            <a:r>
              <a:rPr lang="en-US" sz="3600" b="1" i="1" dirty="0"/>
              <a:t>top non-invasive </a:t>
            </a:r>
            <a:r>
              <a:rPr lang="en-US" sz="3600" b="1" i="1" dirty="0" smtClean="0"/>
              <a:t>method?</a:t>
            </a:r>
          </a:p>
          <a:p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Universality</a:t>
            </a:r>
            <a:r>
              <a:rPr lang="en-US" sz="2400" b="1" dirty="0"/>
              <a:t>:</a:t>
            </a:r>
            <a:r>
              <a:rPr lang="en-US" sz="2400" dirty="0"/>
              <a:t> Eye provides a consistent sample unaffected by </a:t>
            </a:r>
            <a:r>
              <a:rPr lang="en-US" sz="2400" dirty="0" smtClean="0"/>
              <a:t>environment.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Use </a:t>
            </a:r>
            <a:r>
              <a:rPr lang="en-US" sz="2400" b="1" dirty="0"/>
              <a:t>of Existing </a:t>
            </a:r>
            <a:r>
              <a:rPr lang="en-US" sz="2400" b="1" dirty="0" smtClean="0"/>
              <a:t>Infrastructure: </a:t>
            </a:r>
            <a:r>
              <a:rPr lang="en-US" sz="2400" dirty="0" smtClean="0"/>
              <a:t>Does not require specialized hardware</a:t>
            </a:r>
            <a:r>
              <a:rPr lang="en-US" sz="2400" dirty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Broad </a:t>
            </a:r>
            <a:r>
              <a:rPr lang="en-US" sz="2400" b="1" dirty="0"/>
              <a:t>Accessibility :</a:t>
            </a:r>
            <a:r>
              <a:rPr lang="en-US" sz="2400" dirty="0"/>
              <a:t> </a:t>
            </a:r>
            <a:r>
              <a:rPr lang="en-US" sz="2400" dirty="0" smtClean="0"/>
              <a:t>High-quality </a:t>
            </a:r>
            <a:r>
              <a:rPr lang="en-US" sz="2400" dirty="0"/>
              <a:t>cameras, including those on smartphones, can be used for image </a:t>
            </a:r>
            <a:r>
              <a:rPr lang="en-US" sz="2400" dirty="0" smtClean="0"/>
              <a:t>capturing.</a:t>
            </a:r>
          </a:p>
          <a:p>
            <a:pPr marL="514350" indent="-514350">
              <a:buFont typeface="+mj-lt"/>
              <a:buAutoNum type="arabicPeriod"/>
            </a:pPr>
            <a:endParaRPr lang="en-US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Automated </a:t>
            </a:r>
            <a:r>
              <a:rPr lang="en-US" sz="2400" b="1" dirty="0"/>
              <a:t>Analysis: </a:t>
            </a:r>
            <a:r>
              <a:rPr lang="en-US" sz="2400" dirty="0"/>
              <a:t>Machine learning </a:t>
            </a:r>
            <a:r>
              <a:rPr lang="en-US" sz="2400" dirty="0" smtClean="0"/>
              <a:t>can provides </a:t>
            </a:r>
            <a:r>
              <a:rPr lang="en-US" sz="2400" dirty="0"/>
              <a:t>a fast, objective, and automated analysis of iris </a:t>
            </a:r>
            <a:r>
              <a:rPr lang="en-US" sz="2400" dirty="0" smtClean="0"/>
              <a:t>and conjunctival images. </a:t>
            </a:r>
          </a:p>
          <a:p>
            <a:pPr marL="514350" indent="-514350">
              <a:buFont typeface="+mj-lt"/>
              <a:buAutoNum type="arabicPeriod" startAt="5"/>
            </a:pPr>
            <a:endParaRPr lang="en-US" sz="2400" b="1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2400" b="1" dirty="0" smtClean="0"/>
              <a:t>Patient </a:t>
            </a:r>
            <a:r>
              <a:rPr lang="en-US" sz="2400" b="1" dirty="0"/>
              <a:t>Comfort:</a:t>
            </a:r>
            <a:r>
              <a:rPr lang="en-US" sz="2400" dirty="0"/>
              <a:t> Quick, painless, non-intrusive image capturing</a:t>
            </a:r>
            <a:r>
              <a:rPr lang="en-US" sz="2400" dirty="0" smtClean="0"/>
              <a:t>.</a:t>
            </a: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endParaRPr lang="en-US" sz="2400" b="1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2400" b="1" dirty="0" smtClean="0"/>
              <a:t>Telemedicine </a:t>
            </a:r>
            <a:r>
              <a:rPr lang="en-US" sz="2400" b="1" dirty="0"/>
              <a:t>Compatibility:</a:t>
            </a:r>
            <a:r>
              <a:rPr lang="en-US" sz="2400" dirty="0"/>
              <a:t> Ideal for remote screening, especially in underserved areas.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1. INTRODUCTION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486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60945" y="3280011"/>
            <a:ext cx="11166110" cy="3471645"/>
          </a:xfrm>
          <a:custGeom>
            <a:avLst/>
            <a:gdLst/>
            <a:ahLst/>
            <a:cxnLst/>
            <a:rect l="l" t="t" r="r" b="b"/>
            <a:pathLst>
              <a:path w="11166110" h="3471645">
                <a:moveTo>
                  <a:pt x="0" y="0"/>
                </a:moveTo>
                <a:lnTo>
                  <a:pt x="11166110" y="0"/>
                </a:lnTo>
                <a:lnTo>
                  <a:pt x="11166110" y="3471644"/>
                </a:lnTo>
                <a:lnTo>
                  <a:pt x="0" y="347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8478" y="316485"/>
            <a:ext cx="2107628" cy="3175878"/>
          </a:xfrm>
          <a:custGeom>
            <a:avLst/>
            <a:gdLst/>
            <a:ahLst/>
            <a:cxnLst/>
            <a:rect l="l" t="t" r="r" b="b"/>
            <a:pathLst>
              <a:path w="2107628" h="3175878">
                <a:moveTo>
                  <a:pt x="0" y="0"/>
                </a:moveTo>
                <a:lnTo>
                  <a:pt x="2107629" y="0"/>
                </a:lnTo>
                <a:lnTo>
                  <a:pt x="2107629" y="3175879"/>
                </a:lnTo>
                <a:lnTo>
                  <a:pt x="0" y="3175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69209" y="3308326"/>
            <a:ext cx="11949581" cy="2825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541"/>
              </a:lnSpc>
            </a:pPr>
            <a:r>
              <a:rPr lang="en-US" sz="12200" dirty="0" smtClean="0">
                <a:solidFill>
                  <a:srgbClr val="1D1F1C"/>
                </a:solidFill>
                <a:latin typeface="TT Trailers Bold"/>
              </a:rPr>
              <a:t>2. LITERATURE REVIEW</a:t>
            </a:r>
            <a:endParaRPr lang="en-US" sz="122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118791" y="5891754"/>
            <a:ext cx="4101952" cy="5222393"/>
          </a:xfrm>
          <a:custGeom>
            <a:avLst/>
            <a:gdLst/>
            <a:ahLst/>
            <a:cxnLst/>
            <a:rect l="l" t="t" r="r" b="b"/>
            <a:pathLst>
              <a:path w="4101952" h="5222393">
                <a:moveTo>
                  <a:pt x="0" y="0"/>
                </a:moveTo>
                <a:lnTo>
                  <a:pt x="4101952" y="0"/>
                </a:lnTo>
                <a:lnTo>
                  <a:pt x="4101952" y="5222392"/>
                </a:lnTo>
                <a:lnTo>
                  <a:pt x="0" y="52223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4755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"/>
          <p:cNvSpPr/>
          <p:nvPr/>
        </p:nvSpPr>
        <p:spPr>
          <a:xfrm>
            <a:off x="2312264" y="2400301"/>
            <a:ext cx="13789204" cy="7162800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14934" y="3170873"/>
            <a:ext cx="1198386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b="1" i="1" dirty="0"/>
              <a:t>Iris </a:t>
            </a:r>
            <a:r>
              <a:rPr lang="en-US" sz="4400" b="1" i="1" dirty="0" smtClean="0"/>
              <a:t>Method:</a:t>
            </a:r>
            <a:endParaRPr lang="en-US" sz="3600" dirty="0"/>
          </a:p>
        </p:txBody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2</a:t>
            </a:r>
            <a:r>
              <a:rPr lang="en-US" sz="8000" dirty="0">
                <a:solidFill>
                  <a:srgbClr val="1D1F1C"/>
                </a:solidFill>
                <a:latin typeface="TT Trailers Bold"/>
              </a:rPr>
              <a:t>. LITERATURE </a:t>
            </a: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REVIEW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71518"/>
              </p:ext>
            </p:extLst>
          </p:nvPr>
        </p:nvGraphicFramePr>
        <p:xfrm>
          <a:off x="2577466" y="4064466"/>
          <a:ext cx="13258800" cy="437714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13734">
                  <a:extLst>
                    <a:ext uri="{9D8B030D-6E8A-4147-A177-3AD203B41FA5}">
                      <a16:colId xmlns:a16="http://schemas.microsoft.com/office/drawing/2014/main" val="28276244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6631219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66847703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3363623980"/>
                    </a:ext>
                  </a:extLst>
                </a:gridCol>
                <a:gridCol w="1586866">
                  <a:extLst>
                    <a:ext uri="{9D8B030D-6E8A-4147-A177-3AD203B41FA5}">
                      <a16:colId xmlns:a16="http://schemas.microsoft.com/office/drawing/2014/main" val="3823695065"/>
                    </a:ext>
                  </a:extLst>
                </a:gridCol>
              </a:tblGrid>
              <a:tr h="52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dirty="0" smtClean="0">
                          <a:effectLst/>
                        </a:rPr>
                        <a:t>Study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 smtClean="0">
                          <a:effectLst/>
                        </a:rPr>
                        <a:t>Year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dirty="0">
                          <a:effectLst/>
                        </a:rPr>
                        <a:t>Method Used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dirty="0">
                          <a:effectLst/>
                        </a:rPr>
                        <a:t>Dataset Description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dirty="0">
                          <a:effectLst/>
                        </a:rPr>
                        <a:t>Accuracy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127397"/>
                  </a:ext>
                </a:extLst>
              </a:tr>
              <a:tr h="808493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800" b="1" kern="1200" dirty="0" err="1" smtClean="0">
                          <a:effectLst/>
                        </a:rPr>
                        <a:t>Önal</a:t>
                      </a:r>
                      <a:r>
                        <a:rPr lang="en-US" sz="2800" b="1" kern="1200" baseline="0" dirty="0" smtClean="0">
                          <a:effectLst/>
                        </a:rPr>
                        <a:t> </a:t>
                      </a:r>
                      <a:r>
                        <a:rPr lang="en-US" sz="2800" b="1" kern="1200" dirty="0" smtClean="0">
                          <a:effectLst/>
                        </a:rPr>
                        <a:t>et al. [9]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800" kern="1200" dirty="0" smtClean="0">
                          <a:effectLst/>
                        </a:rPr>
                        <a:t>2023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 smtClean="0">
                          <a:effectLst/>
                        </a:rPr>
                        <a:t>Deep learning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kern="1200" dirty="0" smtClean="0">
                          <a:effectLst/>
                        </a:rPr>
                        <a:t>30 diabetic patients and</a:t>
                      </a:r>
                    </a:p>
                    <a:p>
                      <a:pPr algn="ctr" fontAlgn="base"/>
                      <a:r>
                        <a:rPr lang="en-US" sz="2800" kern="1200" dirty="0" smtClean="0">
                          <a:effectLst/>
                        </a:rPr>
                        <a:t> 38 healthy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 smtClean="0">
                          <a:effectLst/>
                        </a:rPr>
                        <a:t>80</a:t>
                      </a:r>
                      <a:r>
                        <a:rPr lang="en-US" sz="2800" dirty="0">
                          <a:effectLst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60249"/>
                  </a:ext>
                </a:extLst>
              </a:tr>
              <a:tr h="808493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800" b="1" dirty="0" err="1" smtClean="0">
                          <a:effectLst/>
                        </a:rPr>
                        <a:t>Aminah</a:t>
                      </a:r>
                      <a:r>
                        <a:rPr lang="en-US" sz="2800" b="1" dirty="0" smtClean="0">
                          <a:effectLst/>
                        </a:rPr>
                        <a:t> et</a:t>
                      </a:r>
                      <a:r>
                        <a:rPr lang="en-US" sz="2800" b="1" baseline="0" dirty="0" smtClean="0">
                          <a:effectLst/>
                        </a:rPr>
                        <a:t> al. </a:t>
                      </a:r>
                      <a:r>
                        <a:rPr lang="en-US" sz="2800" b="1" dirty="0" smtClean="0">
                          <a:effectLst/>
                        </a:rPr>
                        <a:t>[10]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800" dirty="0" smtClean="0">
                          <a:effectLst/>
                        </a:rPr>
                        <a:t>2019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 smtClean="0">
                          <a:effectLst/>
                        </a:rPr>
                        <a:t>Machine Learning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 smtClean="0">
                          <a:effectLst/>
                        </a:rPr>
                        <a:t>16 non-diabetic and </a:t>
                      </a:r>
                    </a:p>
                    <a:p>
                      <a:pPr algn="ctr" fontAlgn="base"/>
                      <a:r>
                        <a:rPr lang="en-US" sz="2800" dirty="0" smtClean="0">
                          <a:effectLst/>
                        </a:rPr>
                        <a:t>11 diabetic subjects</a:t>
                      </a:r>
                      <a:endParaRPr lang="fr-FR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 smtClean="0">
                          <a:effectLst/>
                        </a:rPr>
                        <a:t>84.6%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86477"/>
                  </a:ext>
                </a:extLst>
              </a:tr>
              <a:tr h="771254">
                <a:tc>
                  <a:txBody>
                    <a:bodyPr/>
                    <a:lstStyle/>
                    <a:p>
                      <a:pPr algn="just" fontAlgn="base"/>
                      <a:r>
                        <a:rPr lang="it-IT" sz="2800" b="1" dirty="0" smtClean="0">
                          <a:effectLst/>
                        </a:rPr>
                        <a:t>Parsa et al. </a:t>
                      </a:r>
                      <a:r>
                        <a:rPr lang="en-US" sz="2800" b="1" dirty="0" smtClean="0">
                          <a:effectLst/>
                        </a:rPr>
                        <a:t>[11]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it-IT" sz="2800" dirty="0" smtClean="0">
                          <a:effectLst/>
                        </a:rPr>
                        <a:t>2018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effectLst/>
                        </a:rPr>
                        <a:t>Machine 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 smtClean="0"/>
                        <a:t>138 </a:t>
                      </a:r>
                      <a:r>
                        <a:rPr lang="en-US" sz="2800" dirty="0" smtClean="0"/>
                        <a:t>diabetic patients and </a:t>
                      </a:r>
                      <a:r>
                        <a:rPr lang="en-US" sz="2800" dirty="0" smtClean="0"/>
                        <a:t>138 </a:t>
                      </a:r>
                      <a:r>
                        <a:rPr lang="en-US" sz="2800" dirty="0" smtClean="0"/>
                        <a:t>healthy</a:t>
                      </a:r>
                      <a:endParaRPr lang="fr-FR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 smtClean="0"/>
                        <a:t>91.8</a:t>
                      </a:r>
                      <a:r>
                        <a:rPr lang="en-US" sz="2800" dirty="0" smtClean="0">
                          <a:effectLst/>
                        </a:rPr>
                        <a:t>%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371321"/>
                  </a:ext>
                </a:extLst>
              </a:tr>
              <a:tr h="1013216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800" b="1" dirty="0" err="1" smtClean="0"/>
                        <a:t>Lesmana</a:t>
                      </a:r>
                      <a:r>
                        <a:rPr lang="en-US" sz="2800" b="1" kern="1200" dirty="0" smtClean="0">
                          <a:effectLst/>
                        </a:rPr>
                        <a:t> </a:t>
                      </a:r>
                      <a:r>
                        <a:rPr lang="it-IT" sz="2800" b="1" dirty="0" smtClean="0">
                          <a:effectLst/>
                        </a:rPr>
                        <a:t>et al. </a:t>
                      </a:r>
                      <a:r>
                        <a:rPr lang="en-US" sz="2800" b="1" dirty="0" smtClean="0"/>
                        <a:t>[12]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it-IT" sz="2800" dirty="0" smtClean="0">
                          <a:effectLst/>
                        </a:rPr>
                        <a:t>2011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 smtClean="0">
                          <a:effectLst/>
                        </a:rPr>
                        <a:t>Deep learning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 smtClean="0"/>
                        <a:t>30 DM images and </a:t>
                      </a:r>
                    </a:p>
                    <a:p>
                      <a:pPr algn="ctr" fontAlgn="base"/>
                      <a:r>
                        <a:rPr lang="en-US" sz="2800" dirty="0" smtClean="0"/>
                        <a:t>20 healthy images</a:t>
                      </a:r>
                      <a:endParaRPr lang="fr-FR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 smtClean="0">
                          <a:effectLst/>
                        </a:rPr>
                        <a:t>83.3%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57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3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/>
          <p:cNvSpPr/>
          <p:nvPr/>
        </p:nvSpPr>
        <p:spPr>
          <a:xfrm>
            <a:off x="2312264" y="2400301"/>
            <a:ext cx="13789204" cy="7162800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14934" y="3390347"/>
            <a:ext cx="6691066" cy="57246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i="1" dirty="0" smtClean="0"/>
              <a:t>Diving deeper into Iris Method</a:t>
            </a:r>
            <a:r>
              <a:rPr lang="en-US" sz="3600" b="1" i="1" dirty="0"/>
              <a:t>: </a:t>
            </a:r>
            <a:r>
              <a:rPr lang="en-US" sz="3600" b="1" i="1" dirty="0" smtClean="0"/>
              <a:t> </a:t>
            </a:r>
            <a:endParaRPr lang="en-US" sz="3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Iridology</a:t>
            </a:r>
            <a:r>
              <a:rPr lang="en-US" sz="2400" b="1" dirty="0"/>
              <a:t>:</a:t>
            </a:r>
            <a:r>
              <a:rPr lang="en-US" sz="2400" dirty="0"/>
              <a:t> The study of iris patterns and colors for </a:t>
            </a:r>
            <a:r>
              <a:rPr lang="en-US" sz="2400" dirty="0" smtClean="0"/>
              <a:t>systemic health </a:t>
            </a:r>
            <a:r>
              <a:rPr lang="en-US" sz="2400" dirty="0"/>
              <a:t>detection, including diabetes</a:t>
            </a:r>
            <a:r>
              <a:rPr lang="en-US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err="1" smtClean="0"/>
              <a:t>Rubeosis</a:t>
            </a:r>
            <a:r>
              <a:rPr lang="en-US" sz="2400" b="1" dirty="0" smtClean="0"/>
              <a:t> </a:t>
            </a:r>
            <a:r>
              <a:rPr lang="en-US" sz="2400" b="1" dirty="0"/>
              <a:t>Indication:</a:t>
            </a:r>
            <a:r>
              <a:rPr lang="en-US" sz="2400" dirty="0"/>
              <a:t> Iris imaging can reveal </a:t>
            </a:r>
            <a:r>
              <a:rPr lang="en-US" sz="2400" dirty="0" err="1"/>
              <a:t>rubeosis</a:t>
            </a:r>
            <a:r>
              <a:rPr lang="en-US" sz="2400" dirty="0"/>
              <a:t>, or neovascularization, an early sign of diabetes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Machine </a:t>
            </a:r>
            <a:r>
              <a:rPr lang="en-US" sz="2400" b="1" dirty="0"/>
              <a:t>Learning:</a:t>
            </a:r>
            <a:r>
              <a:rPr lang="en-US" sz="2400" dirty="0"/>
              <a:t> Algorithms effectively spot minute iris changes, improving detection accuracy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Early</a:t>
            </a:r>
            <a:r>
              <a:rPr lang="en-US" sz="2400" b="1" dirty="0"/>
              <a:t>, Non-invasive Diagnosis:</a:t>
            </a:r>
            <a:r>
              <a:rPr lang="en-US" sz="2400" dirty="0"/>
              <a:t> Through iris changes, iridology allows potential early diabetes detection in a painless, accessible way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1D1F1C"/>
                </a:solidFill>
                <a:latin typeface="TT Trailers Bold"/>
              </a:rPr>
              <a:t>2. LITERATURE REVIEW</a:t>
            </a: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8"/>
          <p:cNvSpPr/>
          <p:nvPr/>
        </p:nvSpPr>
        <p:spPr>
          <a:xfrm>
            <a:off x="10282191" y="3390347"/>
            <a:ext cx="5038818" cy="5059301"/>
          </a:xfrm>
          <a:custGeom>
            <a:avLst/>
            <a:gdLst/>
            <a:ahLst/>
            <a:cxnLst/>
            <a:rect l="l" t="t" r="r" b="b"/>
            <a:pathLst>
              <a:path w="3577368" h="3564359">
                <a:moveTo>
                  <a:pt x="0" y="0"/>
                </a:moveTo>
                <a:lnTo>
                  <a:pt x="3577367" y="0"/>
                </a:lnTo>
                <a:lnTo>
                  <a:pt x="3577367" y="3564359"/>
                </a:lnTo>
                <a:lnTo>
                  <a:pt x="0" y="356435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6"/>
          <p:cNvSpPr txBox="1"/>
          <p:nvPr/>
        </p:nvSpPr>
        <p:spPr>
          <a:xfrm>
            <a:off x="11367247" y="8534778"/>
            <a:ext cx="3200401" cy="471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2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+mj-lt"/>
              </a:rPr>
              <a:t>Fig 1: Iris Image</a:t>
            </a:r>
            <a:endParaRPr lang="en-US" sz="2000" b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/>
          <p:cNvSpPr/>
          <p:nvPr/>
        </p:nvSpPr>
        <p:spPr>
          <a:xfrm>
            <a:off x="2312264" y="2400301"/>
            <a:ext cx="13789204" cy="7162800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14934" y="2933700"/>
            <a:ext cx="1198386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b="1" i="1" dirty="0" smtClean="0"/>
              <a:t>Conjunctival Method: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1D1F1C"/>
                </a:solidFill>
                <a:latin typeface="TT Trailers Bold"/>
              </a:rPr>
              <a:t>2. LITERATURE REVIEW</a:t>
            </a: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12976"/>
              </p:ext>
            </p:extLst>
          </p:nvPr>
        </p:nvGraphicFramePr>
        <p:xfrm>
          <a:off x="2590801" y="3655878"/>
          <a:ext cx="13258801" cy="513977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3599">
                  <a:extLst>
                    <a:ext uri="{9D8B030D-6E8A-4147-A177-3AD203B41FA5}">
                      <a16:colId xmlns:a16="http://schemas.microsoft.com/office/drawing/2014/main" val="697012362"/>
                    </a:ext>
                  </a:extLst>
                </a:gridCol>
                <a:gridCol w="910069">
                  <a:extLst>
                    <a:ext uri="{9D8B030D-6E8A-4147-A177-3AD203B41FA5}">
                      <a16:colId xmlns:a16="http://schemas.microsoft.com/office/drawing/2014/main" val="3906168481"/>
                    </a:ext>
                  </a:extLst>
                </a:gridCol>
                <a:gridCol w="10215133">
                  <a:extLst>
                    <a:ext uri="{9D8B030D-6E8A-4147-A177-3AD203B41FA5}">
                      <a16:colId xmlns:a16="http://schemas.microsoft.com/office/drawing/2014/main" val="2875935769"/>
                    </a:ext>
                  </a:extLst>
                </a:gridCol>
              </a:tblGrid>
              <a:tr h="594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effectLst/>
                        </a:rPr>
                        <a:t>Study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 smtClean="0">
                          <a:effectLst/>
                        </a:rPr>
                        <a:t>Year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effectLst/>
                        </a:rPr>
                        <a:t>Key Findings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127397"/>
                  </a:ext>
                </a:extLst>
              </a:tr>
              <a:tr h="1515053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b="1" dirty="0" smtClean="0">
                          <a:effectLst/>
                        </a:rPr>
                        <a:t>Zhang </a:t>
                      </a:r>
                      <a:r>
                        <a:rPr lang="en-US" sz="2400" b="1" dirty="0">
                          <a:effectLst/>
                        </a:rPr>
                        <a:t>et al. </a:t>
                      </a:r>
                      <a:r>
                        <a:rPr lang="en-US" sz="2400" b="1" dirty="0" smtClean="0"/>
                        <a:t>[13]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dirty="0" smtClean="0">
                          <a:effectLst/>
                        </a:rPr>
                        <a:t>2022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dirty="0">
                          <a:effectLst/>
                        </a:rPr>
                        <a:t>Employed deep learning method for diabetes detection using conjunctival images. The study achieved 75% accuracy with a dataset comprising 405 images from 68 diabetic patients and 206 from 62 healthy individuals.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60249"/>
                  </a:ext>
                </a:extLst>
              </a:tr>
              <a:tr h="1515053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b="1" dirty="0" err="1" smtClean="0">
                          <a:effectLst/>
                        </a:rPr>
                        <a:t>Maziyar</a:t>
                      </a:r>
                      <a:r>
                        <a:rPr lang="en-US" sz="2400" b="1" dirty="0" smtClean="0">
                          <a:effectLst/>
                        </a:rPr>
                        <a:t> </a:t>
                      </a:r>
                      <a:r>
                        <a:rPr lang="en-US" sz="2400" b="1" dirty="0">
                          <a:effectLst/>
                        </a:rPr>
                        <a:t>et al. </a:t>
                      </a:r>
                      <a:r>
                        <a:rPr lang="en-US" sz="2400" b="1" dirty="0" smtClean="0">
                          <a:effectLst/>
                        </a:rPr>
                        <a:t>[14]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dirty="0" smtClean="0">
                          <a:effectLst/>
                        </a:rPr>
                        <a:t>2016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dirty="0">
                          <a:effectLst/>
                        </a:rPr>
                        <a:t>Demonstrated a correlation between various stages of diabetic retinopathy and conjunctival microvasculature images, providing insights into potential early detection methods.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86477"/>
                  </a:ext>
                </a:extLst>
              </a:tr>
              <a:tr h="1515053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b="1" dirty="0" smtClean="0">
                          <a:effectLst/>
                        </a:rPr>
                        <a:t>Wilson </a:t>
                      </a:r>
                      <a:r>
                        <a:rPr lang="en-US" sz="2400" b="1" dirty="0">
                          <a:effectLst/>
                        </a:rPr>
                        <a:t>et al. </a:t>
                      </a:r>
                      <a:r>
                        <a:rPr lang="en-US" sz="2400" b="1" dirty="0" smtClean="0">
                          <a:effectLst/>
                        </a:rPr>
                        <a:t>[15]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dirty="0" smtClean="0">
                          <a:effectLst/>
                        </a:rPr>
                        <a:t>2011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dirty="0">
                          <a:effectLst/>
                        </a:rPr>
                        <a:t>Successfully established a correlation between conjunctival </a:t>
                      </a:r>
                      <a:r>
                        <a:rPr lang="en-US" sz="2400" dirty="0" err="1">
                          <a:effectLst/>
                        </a:rPr>
                        <a:t>microangiopathy</a:t>
                      </a:r>
                      <a:r>
                        <a:rPr lang="en-US" sz="2400" dirty="0">
                          <a:effectLst/>
                        </a:rPr>
                        <a:t> and retinopathy in Type-2 Diabetes Mellitus patients, highlighting the potential for early pathological detection in the retina via the bulbar conjunctiva.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371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6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/>
          <p:cNvSpPr/>
          <p:nvPr/>
        </p:nvSpPr>
        <p:spPr>
          <a:xfrm>
            <a:off x="2312264" y="2400301"/>
            <a:ext cx="13789204" cy="7162800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14934" y="3086100"/>
            <a:ext cx="6462466" cy="6032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i="1" dirty="0" smtClean="0"/>
              <a:t>Diving deeper into Conjunctival Method:</a:t>
            </a:r>
          </a:p>
          <a:p>
            <a:endParaRPr lang="en-US" sz="2800" b="1" dirty="0" smtClean="0">
              <a:solidFill>
                <a:srgbClr val="00000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 smtClean="0">
                <a:solidFill>
                  <a:srgbClr val="000000"/>
                </a:solidFill>
              </a:rPr>
              <a:t>Vascular Changes:</a:t>
            </a:r>
            <a:r>
              <a:rPr lang="en-US" sz="2400" dirty="0" smtClean="0">
                <a:solidFill>
                  <a:srgbClr val="000000"/>
                </a:solidFill>
              </a:rPr>
              <a:t> Conjunctival images capture diabetes-induced alterations in eye blood vessels.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 smtClean="0">
                <a:solidFill>
                  <a:srgbClr val="000000"/>
                </a:solidFill>
              </a:rPr>
              <a:t>Diabetes Indicators: </a:t>
            </a:r>
            <a:r>
              <a:rPr lang="en-US" sz="2400" dirty="0" smtClean="0">
                <a:solidFill>
                  <a:srgbClr val="000000"/>
                </a:solidFill>
              </a:rPr>
              <a:t>Visible abnormalities in conjunctiva, such as </a:t>
            </a:r>
            <a:r>
              <a:rPr lang="en-US" sz="2400" dirty="0" err="1" smtClean="0">
                <a:solidFill>
                  <a:srgbClr val="000000"/>
                </a:solidFill>
              </a:rPr>
              <a:t>microaneurysms</a:t>
            </a:r>
            <a:r>
              <a:rPr lang="en-US" sz="2400" dirty="0" smtClean="0">
                <a:solidFill>
                  <a:srgbClr val="000000"/>
                </a:solidFill>
              </a:rPr>
              <a:t> and hemorrhages, suggest diabetes.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 smtClean="0">
                <a:solidFill>
                  <a:srgbClr val="000000"/>
                </a:solidFill>
              </a:rPr>
              <a:t> Machine Learning:</a:t>
            </a:r>
            <a:r>
              <a:rPr lang="en-US" sz="2400" dirty="0" smtClean="0">
                <a:solidFill>
                  <a:srgbClr val="000000"/>
                </a:solidFill>
              </a:rPr>
              <a:t> Algorithms effectively identify subtle diabetes signs in conjunctival images.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 smtClean="0">
                <a:solidFill>
                  <a:srgbClr val="000000"/>
                </a:solidFill>
              </a:rPr>
              <a:t>Early Detection:</a:t>
            </a:r>
            <a:r>
              <a:rPr lang="en-US" sz="2400" dirty="0" smtClean="0">
                <a:solidFill>
                  <a:srgbClr val="000000"/>
                </a:solidFill>
              </a:rPr>
              <a:t> Conjunctival imaging, aided by machine learning, identifies early, subtle vascular changes caused by elevated glucose levels, enabling potential early diabetes diagnosis.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1D1F1C"/>
                </a:solidFill>
                <a:latin typeface="TT Trailers Bold"/>
              </a:rPr>
              <a:t>2. LITERATURE REVIEW</a:t>
            </a: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3" t="25390" r="17384" b="14369"/>
          <a:stretch/>
        </p:blipFill>
        <p:spPr>
          <a:xfrm>
            <a:off x="10291338" y="3596210"/>
            <a:ext cx="5257800" cy="4770982"/>
          </a:xfrm>
          <a:prstGeom prst="rect">
            <a:avLst/>
          </a:prstGeom>
        </p:spPr>
      </p:pic>
      <p:sp>
        <p:nvSpPr>
          <p:cNvPr id="9" name="TextBox 16"/>
          <p:cNvSpPr txBox="1"/>
          <p:nvPr/>
        </p:nvSpPr>
        <p:spPr>
          <a:xfrm>
            <a:off x="11367247" y="8534778"/>
            <a:ext cx="3200401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2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+mj-lt"/>
              </a:rPr>
              <a:t>Fig 2: Conjunctival Image</a:t>
            </a:r>
            <a:endParaRPr lang="en-US" sz="2000" b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73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60945" y="3280011"/>
            <a:ext cx="11166110" cy="3471645"/>
          </a:xfrm>
          <a:custGeom>
            <a:avLst/>
            <a:gdLst/>
            <a:ahLst/>
            <a:cxnLst/>
            <a:rect l="l" t="t" r="r" b="b"/>
            <a:pathLst>
              <a:path w="11166110" h="3471645">
                <a:moveTo>
                  <a:pt x="0" y="0"/>
                </a:moveTo>
                <a:lnTo>
                  <a:pt x="11166110" y="0"/>
                </a:lnTo>
                <a:lnTo>
                  <a:pt x="11166110" y="3471644"/>
                </a:lnTo>
                <a:lnTo>
                  <a:pt x="0" y="347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8478" y="316485"/>
            <a:ext cx="2107628" cy="3175878"/>
          </a:xfrm>
          <a:custGeom>
            <a:avLst/>
            <a:gdLst/>
            <a:ahLst/>
            <a:cxnLst/>
            <a:rect l="l" t="t" r="r" b="b"/>
            <a:pathLst>
              <a:path w="2107628" h="3175878">
                <a:moveTo>
                  <a:pt x="0" y="0"/>
                </a:moveTo>
                <a:lnTo>
                  <a:pt x="2107629" y="0"/>
                </a:lnTo>
                <a:lnTo>
                  <a:pt x="2107629" y="3175879"/>
                </a:lnTo>
                <a:lnTo>
                  <a:pt x="0" y="3175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69209" y="3475858"/>
            <a:ext cx="11949581" cy="2825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541"/>
              </a:lnSpc>
            </a:pPr>
            <a:r>
              <a:rPr lang="en-US" sz="12200" dirty="0" smtClean="0">
                <a:solidFill>
                  <a:srgbClr val="1D1F1C"/>
                </a:solidFill>
                <a:latin typeface="TT Trailers Bold"/>
              </a:rPr>
              <a:t>3. PROBLEM STATEMNT</a:t>
            </a:r>
            <a:endParaRPr lang="en-US" sz="122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118791" y="5891754"/>
            <a:ext cx="4101952" cy="5222393"/>
          </a:xfrm>
          <a:custGeom>
            <a:avLst/>
            <a:gdLst/>
            <a:ahLst/>
            <a:cxnLst/>
            <a:rect l="l" t="t" r="r" b="b"/>
            <a:pathLst>
              <a:path w="4101952" h="5222393">
                <a:moveTo>
                  <a:pt x="0" y="0"/>
                </a:moveTo>
                <a:lnTo>
                  <a:pt x="4101952" y="0"/>
                </a:lnTo>
                <a:lnTo>
                  <a:pt x="4101952" y="5222392"/>
                </a:lnTo>
                <a:lnTo>
                  <a:pt x="0" y="52223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731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2166" y="2406649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3. PROBLEM STATEMENT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38400" y="3162300"/>
            <a:ext cx="13563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/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1. Current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gap: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Despite medical advances, 50% of diabetes remains undetected. 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 fontAlgn="ctr">
              <a:buAutoNum type="arabicPeriod"/>
            </a:pPr>
            <a:endParaRPr lang="en-US" dirty="0">
              <a:latin typeface="Arial" panose="020B0604020202020204" pitchFamily="34" charset="0"/>
            </a:endParaRPr>
          </a:p>
          <a:p>
            <a:pPr algn="just" fontAlgn="ctr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2. Existing methods: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Current tests are invasive or lacking in accuracy and early detection. </a:t>
            </a:r>
            <a:endParaRPr lang="en-US" dirty="0">
              <a:latin typeface="Arial" panose="020B0604020202020204" pitchFamily="34" charset="0"/>
            </a:endParaRPr>
          </a:p>
          <a:p>
            <a:pPr algn="just" fontAlgn="ctr"/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fontAlgn="ctr"/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Under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Utilization of Existing Infrastructure: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Current non-invasive methods demand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hardware which are under research.</a:t>
            </a:r>
            <a:endParaRPr lang="en-US" dirty="0">
              <a:latin typeface="Arial" panose="020B0604020202020204" pitchFamily="34" charset="0"/>
            </a:endParaRPr>
          </a:p>
          <a:p>
            <a:pPr algn="just" fontAlgn="ctr"/>
            <a:endParaRPr lang="en-US" sz="24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fontAlgn="ctr"/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. ML vs. DL: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Deep learning shows promise but needs extensive resources and lacks interpretability. Machine learning techniques provide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computationally cheaper and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interpretable alternative.</a:t>
            </a:r>
            <a:endParaRPr lang="en-US" dirty="0">
              <a:latin typeface="Arial" panose="020B0604020202020204" pitchFamily="34" charset="0"/>
            </a:endParaRPr>
          </a:p>
          <a:p>
            <a:pPr algn="just" fontAlgn="ctr"/>
            <a:endParaRPr lang="en-US" sz="24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fontAlgn="ctr"/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. Dataset limitation: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The lack of publicly available and geographically diverse (particularly for the Indian demographic) iris and conjunctival image datasets with diabetic and non-diabetic labels hampers the development of effective machine learning models.  </a:t>
            </a:r>
            <a:endParaRPr lang="en-US" dirty="0">
              <a:latin typeface="Arial" panose="020B0604020202020204" pitchFamily="34" charset="0"/>
            </a:endParaRPr>
          </a:p>
          <a:p>
            <a:pPr algn="just" fontAlgn="ctr"/>
            <a:endParaRPr lang="en-US" sz="24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fontAlgn="ctr"/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. Fusion of Eye Features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: Machine learning's potential to merge iris and conjunctival image features for diabetes detection remains largely unexplored.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60945" y="3280011"/>
            <a:ext cx="11166110" cy="3471645"/>
          </a:xfrm>
          <a:custGeom>
            <a:avLst/>
            <a:gdLst/>
            <a:ahLst/>
            <a:cxnLst/>
            <a:rect l="l" t="t" r="r" b="b"/>
            <a:pathLst>
              <a:path w="11166110" h="3471645">
                <a:moveTo>
                  <a:pt x="0" y="0"/>
                </a:moveTo>
                <a:lnTo>
                  <a:pt x="11166110" y="0"/>
                </a:lnTo>
                <a:lnTo>
                  <a:pt x="11166110" y="3471644"/>
                </a:lnTo>
                <a:lnTo>
                  <a:pt x="0" y="347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8478" y="316485"/>
            <a:ext cx="2107628" cy="3175878"/>
          </a:xfrm>
          <a:custGeom>
            <a:avLst/>
            <a:gdLst/>
            <a:ahLst/>
            <a:cxnLst/>
            <a:rect l="l" t="t" r="r" b="b"/>
            <a:pathLst>
              <a:path w="2107628" h="3175878">
                <a:moveTo>
                  <a:pt x="0" y="0"/>
                </a:moveTo>
                <a:lnTo>
                  <a:pt x="2107629" y="0"/>
                </a:lnTo>
                <a:lnTo>
                  <a:pt x="2107629" y="3175879"/>
                </a:lnTo>
                <a:lnTo>
                  <a:pt x="0" y="3175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69209" y="3475858"/>
            <a:ext cx="11949581" cy="2818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541"/>
              </a:lnSpc>
            </a:pPr>
            <a:r>
              <a:rPr lang="en-US" sz="12000" dirty="0" smtClean="0">
                <a:solidFill>
                  <a:srgbClr val="1D1F1C"/>
                </a:solidFill>
                <a:latin typeface="TT Trailers Bold"/>
              </a:rPr>
              <a:t>4. PROPOSED SOLUTION</a:t>
            </a:r>
            <a:endParaRPr lang="en-US" sz="12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118791" y="5891754"/>
            <a:ext cx="4101952" cy="5222393"/>
          </a:xfrm>
          <a:custGeom>
            <a:avLst/>
            <a:gdLst/>
            <a:ahLst/>
            <a:cxnLst/>
            <a:rect l="l" t="t" r="r" b="b"/>
            <a:pathLst>
              <a:path w="4101952" h="5222393">
                <a:moveTo>
                  <a:pt x="0" y="0"/>
                </a:moveTo>
                <a:lnTo>
                  <a:pt x="4101952" y="0"/>
                </a:lnTo>
                <a:lnTo>
                  <a:pt x="4101952" y="5222392"/>
                </a:lnTo>
                <a:lnTo>
                  <a:pt x="0" y="52223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368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2166" y="2406649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4. PROPOSED SOLUTION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743200" y="3162300"/>
            <a:ext cx="1249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Non-Invasive Techniques</a:t>
            </a:r>
            <a:r>
              <a:rPr lang="en-US" sz="2400" dirty="0"/>
              <a:t>: Utilizing iris and conjunctival images for diabetes detection, offering a </a:t>
            </a:r>
            <a:r>
              <a:rPr lang="en-US" sz="2400" dirty="0" smtClean="0"/>
              <a:t>pain-free</a:t>
            </a:r>
            <a:r>
              <a:rPr lang="en-US" sz="2400" dirty="0"/>
              <a:t>, risk-free approach.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Machine </a:t>
            </a:r>
            <a:r>
              <a:rPr lang="en-US" sz="2400" b="1" dirty="0"/>
              <a:t>Learning</a:t>
            </a:r>
            <a:r>
              <a:rPr lang="en-US" sz="2400" dirty="0"/>
              <a:t>: Employing advanced algorithms to analyze the above images, enhancing accuracy in early diabetes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Iris </a:t>
            </a:r>
            <a:r>
              <a:rPr lang="en-US" sz="2400" b="1" dirty="0"/>
              <a:t>Images Experiment</a:t>
            </a:r>
            <a:r>
              <a:rPr lang="en-US" sz="2400" dirty="0"/>
              <a:t>: Dedicated analysis using machine learning on iris images, validating their significance in diabetes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Conjunctival </a:t>
            </a:r>
            <a:r>
              <a:rPr lang="en-US" sz="2400" b="1" dirty="0"/>
              <a:t>Images Study</a:t>
            </a:r>
            <a:r>
              <a:rPr lang="en-US" sz="2400" dirty="0"/>
              <a:t>: Exploration of under-utilized conjunctival images, connecting their distinct features with diabetes indicators.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Feature </a:t>
            </a:r>
            <a:r>
              <a:rPr lang="en-US" sz="2400" b="1" dirty="0"/>
              <a:t>Fusion</a:t>
            </a:r>
            <a:r>
              <a:rPr lang="en-US" sz="2400" dirty="0"/>
              <a:t>: Combining the power of iris and conjunctival features for comprehensive, more accurate detection outcomes.</a:t>
            </a:r>
          </a:p>
        </p:txBody>
      </p:sp>
    </p:spTree>
    <p:extLst>
      <p:ext uri="{BB962C8B-B14F-4D97-AF65-F5344CB8AC3E}">
        <p14:creationId xmlns:p14="http://schemas.microsoft.com/office/powerpoint/2010/main" val="35573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312264" y="2400301"/>
            <a:ext cx="13789204" cy="7162800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301366" y="3396183"/>
            <a:ext cx="11811000" cy="4924425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 marL="742950" indent="-742950">
              <a:buAutoNum type="arabicPeriod"/>
            </a:pPr>
            <a:r>
              <a:rPr lang="en-US" sz="3200" b="1" dirty="0" smtClean="0">
                <a:solidFill>
                  <a:srgbClr val="000000"/>
                </a:solidFill>
                <a:latin typeface="+mj-lt"/>
                <a:ea typeface="Roboto" panose="020B0604020202020204" charset="0"/>
              </a:rPr>
              <a:t>Introduction</a:t>
            </a:r>
          </a:p>
          <a:p>
            <a:pPr marL="742950" indent="-742950">
              <a:buFontTx/>
              <a:buAutoNum type="arabicPeriod"/>
            </a:pPr>
            <a:r>
              <a:rPr lang="en-US" sz="3200" b="1" dirty="0" smtClean="0">
                <a:solidFill>
                  <a:srgbClr val="000000"/>
                </a:solidFill>
                <a:latin typeface="+mj-lt"/>
                <a:ea typeface="Roboto" panose="020B0604020202020204" charset="0"/>
              </a:rPr>
              <a:t>Literature Review</a:t>
            </a:r>
          </a:p>
          <a:p>
            <a:pPr marL="742950" indent="-742950">
              <a:buFontTx/>
              <a:buAutoNum type="arabicPeriod"/>
            </a:pPr>
            <a:r>
              <a:rPr lang="en-US" sz="3200" b="1" dirty="0" smtClean="0">
                <a:solidFill>
                  <a:srgbClr val="000000"/>
                </a:solidFill>
                <a:latin typeface="+mj-lt"/>
                <a:ea typeface="Roboto" panose="020B0604020202020204" charset="0"/>
              </a:rPr>
              <a:t>Problem Statement</a:t>
            </a:r>
          </a:p>
          <a:p>
            <a:pPr marL="742950" indent="-742950">
              <a:buFontTx/>
              <a:buAutoNum type="arabicPeriod"/>
            </a:pPr>
            <a:r>
              <a:rPr lang="en-US" sz="3200" b="1" dirty="0" smtClean="0">
                <a:solidFill>
                  <a:srgbClr val="000000"/>
                </a:solidFill>
                <a:latin typeface="+mj-lt"/>
                <a:ea typeface="Roboto" panose="020B0604020202020204" charset="0"/>
              </a:rPr>
              <a:t>Proposed Solution</a:t>
            </a:r>
          </a:p>
          <a:p>
            <a:pPr marL="742950" indent="-742950">
              <a:buFontTx/>
              <a:buAutoNum type="arabicPeriod"/>
            </a:pPr>
            <a:r>
              <a:rPr lang="en-US" sz="3200" b="1" dirty="0" smtClean="0">
                <a:solidFill>
                  <a:srgbClr val="000000"/>
                </a:solidFill>
                <a:ea typeface="Roboto" panose="020B0604020202020204" charset="0"/>
              </a:rPr>
              <a:t>Experiments</a:t>
            </a:r>
          </a:p>
          <a:p>
            <a:pPr lvl="1"/>
            <a:r>
              <a:rPr lang="en-US" sz="3200" b="1" dirty="0" smtClean="0">
                <a:solidFill>
                  <a:srgbClr val="000000"/>
                </a:solidFill>
                <a:ea typeface="Roboto" panose="020B0604020202020204" charset="0"/>
              </a:rPr>
              <a:t>5.1 Experiment </a:t>
            </a:r>
            <a:r>
              <a:rPr lang="en-US" sz="3200" b="1" dirty="0">
                <a:solidFill>
                  <a:srgbClr val="000000"/>
                </a:solidFill>
                <a:ea typeface="Roboto" panose="020B0604020202020204" charset="0"/>
              </a:rPr>
              <a:t>1 – </a:t>
            </a:r>
            <a:r>
              <a:rPr lang="en-US" sz="3200" b="1" dirty="0" smtClean="0">
                <a:solidFill>
                  <a:srgbClr val="000000"/>
                </a:solidFill>
                <a:ea typeface="Roboto" panose="020B0604020202020204" charset="0"/>
              </a:rPr>
              <a:t>Utilizing Iris </a:t>
            </a:r>
            <a:r>
              <a:rPr lang="en-US" sz="3200" b="1" dirty="0">
                <a:solidFill>
                  <a:srgbClr val="000000"/>
                </a:solidFill>
                <a:ea typeface="Roboto" panose="020B0604020202020204" charset="0"/>
              </a:rPr>
              <a:t>Features</a:t>
            </a:r>
            <a:endParaRPr lang="en-US" sz="3200" b="1" dirty="0" smtClean="0">
              <a:solidFill>
                <a:srgbClr val="000000"/>
              </a:solidFill>
              <a:ea typeface="Roboto" panose="020B0604020202020204" charset="0"/>
            </a:endParaRPr>
          </a:p>
          <a:p>
            <a:pPr lvl="1"/>
            <a:r>
              <a:rPr lang="en-US" sz="3200" b="1" dirty="0" smtClean="0">
                <a:solidFill>
                  <a:srgbClr val="000000"/>
                </a:solidFill>
                <a:ea typeface="Roboto" panose="020B0604020202020204" charset="0"/>
              </a:rPr>
              <a:t>5.2 Experiment </a:t>
            </a:r>
            <a:r>
              <a:rPr lang="en-US" sz="3200" b="1" dirty="0">
                <a:solidFill>
                  <a:srgbClr val="000000"/>
                </a:solidFill>
                <a:ea typeface="Roboto" panose="020B0604020202020204" charset="0"/>
              </a:rPr>
              <a:t>2 – </a:t>
            </a:r>
            <a:r>
              <a:rPr lang="en-US" sz="3200" b="1" dirty="0" smtClean="0">
                <a:solidFill>
                  <a:srgbClr val="000000"/>
                </a:solidFill>
                <a:ea typeface="Roboto" panose="020B0604020202020204" charset="0"/>
              </a:rPr>
              <a:t>Utilizing Conjunctival </a:t>
            </a:r>
            <a:r>
              <a:rPr lang="en-US" sz="3200" b="1" dirty="0">
                <a:solidFill>
                  <a:srgbClr val="000000"/>
                </a:solidFill>
                <a:ea typeface="Roboto" panose="020B0604020202020204" charset="0"/>
              </a:rPr>
              <a:t>Features</a:t>
            </a:r>
            <a:endParaRPr lang="en-US" sz="3200" b="1" dirty="0" smtClean="0">
              <a:solidFill>
                <a:srgbClr val="000000"/>
              </a:solidFill>
              <a:ea typeface="Roboto" panose="020B0604020202020204" charset="0"/>
            </a:endParaRPr>
          </a:p>
          <a:p>
            <a:pPr lvl="1"/>
            <a:r>
              <a:rPr lang="en-US" sz="3200" b="1" dirty="0" smtClean="0">
                <a:solidFill>
                  <a:srgbClr val="000000"/>
                </a:solidFill>
                <a:ea typeface="Roboto" panose="020B0604020202020204" charset="0"/>
              </a:rPr>
              <a:t>5.3 Experiment </a:t>
            </a:r>
            <a:r>
              <a:rPr lang="en-US" sz="3200" b="1" dirty="0">
                <a:solidFill>
                  <a:srgbClr val="000000"/>
                </a:solidFill>
                <a:ea typeface="Roboto" panose="020B0604020202020204" charset="0"/>
              </a:rPr>
              <a:t>3 – </a:t>
            </a:r>
            <a:r>
              <a:rPr lang="en-US" sz="3200" b="1" dirty="0" smtClean="0">
                <a:solidFill>
                  <a:srgbClr val="000000"/>
                </a:solidFill>
                <a:ea typeface="Roboto" panose="020B0604020202020204" charset="0"/>
              </a:rPr>
              <a:t>Utilizing Iris-conjunctival Features</a:t>
            </a:r>
            <a:endParaRPr lang="en-US" sz="3200" b="1" dirty="0" smtClean="0">
              <a:solidFill>
                <a:srgbClr val="000000"/>
              </a:solidFill>
              <a:latin typeface="+mj-lt"/>
              <a:ea typeface="Roboto" panose="020B0604020202020204" charset="0"/>
            </a:endParaRPr>
          </a:p>
          <a:p>
            <a:pPr marL="742950" indent="-742950">
              <a:buFontTx/>
              <a:buAutoNum type="arabicPeriod"/>
            </a:pPr>
            <a:r>
              <a:rPr lang="en-US" sz="3200" b="1" dirty="0" smtClean="0">
                <a:solidFill>
                  <a:srgbClr val="000000"/>
                </a:solidFill>
                <a:latin typeface="+mj-lt"/>
                <a:ea typeface="Roboto" panose="020B0604020202020204" charset="0"/>
              </a:rPr>
              <a:t>Conclusion &amp; Future Work</a:t>
            </a:r>
          </a:p>
          <a:p>
            <a:pPr marL="742950" indent="-742950">
              <a:buFontTx/>
              <a:buAutoNum type="arabicPeriod"/>
            </a:pPr>
            <a:r>
              <a:rPr lang="en-US" sz="3200" b="1" dirty="0" smtClean="0">
                <a:solidFill>
                  <a:srgbClr val="000000"/>
                </a:solidFill>
                <a:latin typeface="+mj-lt"/>
                <a:ea typeface="Roboto" panose="020B0604020202020204" charset="0"/>
              </a:rPr>
              <a:t>References</a:t>
            </a:r>
            <a:endParaRPr lang="en-US" sz="3200" b="1" dirty="0">
              <a:solidFill>
                <a:srgbClr val="000000"/>
              </a:solidFill>
              <a:latin typeface="+mj-lt"/>
              <a:ea typeface="Roboto" panose="020B060402020202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731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23"/>
              </a:lnSpc>
            </a:pPr>
            <a:r>
              <a:rPr lang="en-US" sz="9600" dirty="0" smtClean="0">
                <a:solidFill>
                  <a:srgbClr val="1D1F1C"/>
                </a:solidFill>
                <a:latin typeface="TT Trailers Bold"/>
              </a:rPr>
              <a:t>OVERVIEW</a:t>
            </a:r>
            <a:endParaRPr lang="en-US" sz="96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021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4. PROPOSED SOLUTION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Rounded Rectangle 16"/>
          <p:cNvSpPr/>
          <p:nvPr/>
        </p:nvSpPr>
        <p:spPr>
          <a:xfrm>
            <a:off x="9568948" y="3364215"/>
            <a:ext cx="4985252" cy="56079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981364" y="3571944"/>
            <a:ext cx="4163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Model Training Pipeline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03207" y="4487756"/>
            <a:ext cx="38881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Reshape Images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93899" y="7886700"/>
            <a:ext cx="38881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Train, Predict, and Evaluate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3899" y="5689318"/>
            <a:ext cx="38881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Encode Labels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93899" y="6820702"/>
            <a:ext cx="38881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Split data for Training &amp; Test</a:t>
            </a:r>
            <a:endParaRPr lang="en-US" sz="2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15240000" y="5116050"/>
            <a:ext cx="2819400" cy="21042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412115" y="5548591"/>
            <a:ext cx="2737777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Comparison of Results of Different Classifiers</a:t>
            </a:r>
            <a:endParaRPr lang="en-US" sz="24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3839029" y="3314700"/>
            <a:ext cx="4985252" cy="56079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251445" y="3522429"/>
            <a:ext cx="4163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Image Preprocessing</a:t>
            </a:r>
            <a:endParaRPr lang="en-US" sz="28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73288" y="4438241"/>
            <a:ext cx="38881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Apply Otsu's </a:t>
            </a:r>
            <a:r>
              <a:rPr lang="en-US" sz="2400" b="1" dirty="0" err="1"/>
              <a:t>Thresholding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463980" y="7837185"/>
            <a:ext cx="38881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Cropping the relevant region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63980" y="5639803"/>
            <a:ext cx="38881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Identify the Desired Contour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63980" y="6771187"/>
            <a:ext cx="38881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Create &amp; Apply the Mask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1000" y="5096613"/>
            <a:ext cx="2819400" cy="21042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2131" y="5777633"/>
            <a:ext cx="2198954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Load the Dataset</a:t>
            </a:r>
            <a:endParaRPr lang="en-US" sz="2400" b="1" dirty="0"/>
          </a:p>
        </p:txBody>
      </p:sp>
      <p:sp>
        <p:nvSpPr>
          <p:cNvPr id="34" name="Right Arrow 33"/>
          <p:cNvSpPr/>
          <p:nvPr/>
        </p:nvSpPr>
        <p:spPr>
          <a:xfrm>
            <a:off x="3200399" y="5947364"/>
            <a:ext cx="877805" cy="4915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843975" y="5947364"/>
            <a:ext cx="877805" cy="4915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14559488" y="5952278"/>
            <a:ext cx="877805" cy="4915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39029" y="9563100"/>
            <a:ext cx="9953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Fig 3: Different Stages of Proposed Methodology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966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2166" y="2406649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4. PROPOSED </a:t>
            </a:r>
            <a:r>
              <a:rPr lang="en-US" sz="8000" dirty="0">
                <a:solidFill>
                  <a:srgbClr val="1D1F1C"/>
                </a:solidFill>
                <a:latin typeface="TT Trailers Bold"/>
              </a:rPr>
              <a:t>SOLUTION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38400" y="2781300"/>
            <a:ext cx="13563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Bridging </a:t>
            </a:r>
            <a:r>
              <a:rPr lang="en-US" sz="3200" b="1" dirty="0"/>
              <a:t>Data Gaps:</a:t>
            </a:r>
            <a:r>
              <a:rPr lang="en-US" sz="3200" dirty="0"/>
              <a:t> </a:t>
            </a:r>
            <a:endParaRPr lang="en-US" sz="32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i="1" dirty="0" smtClean="0"/>
              <a:t>A. Iris Dataset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Issue </a:t>
            </a:r>
            <a:r>
              <a:rPr lang="en-US" sz="2400" b="1" dirty="0"/>
              <a:t>with Existing Data</a:t>
            </a:r>
            <a:r>
              <a:rPr lang="en-US" sz="2400" dirty="0"/>
              <a:t>: The only </a:t>
            </a:r>
            <a:r>
              <a:rPr lang="en-US" sz="2400" dirty="0" smtClean="0"/>
              <a:t>publicly existing </a:t>
            </a:r>
            <a:r>
              <a:rPr lang="en-US" sz="2400" dirty="0"/>
              <a:t>dataset with iris images contained 236 images, inadequately labeled for diabetic and non-diabetic categories.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Need </a:t>
            </a:r>
            <a:r>
              <a:rPr lang="en-US" sz="2400" b="1" dirty="0"/>
              <a:t>for Comprehensive Data</a:t>
            </a:r>
            <a:r>
              <a:rPr lang="en-US" sz="2400" dirty="0"/>
              <a:t>: Due to the data scarcity, it was essential to gather a more extensive dataset for a thorough analysis.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Collection </a:t>
            </a:r>
            <a:r>
              <a:rPr lang="en-US" sz="2400" b="1" dirty="0"/>
              <a:t>of New Data</a:t>
            </a:r>
            <a:r>
              <a:rPr lang="en-US" sz="2400" dirty="0"/>
              <a:t>: Collected 800 new iris images, meticulously labeled as diabetic and non-diabetic.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Formation </a:t>
            </a:r>
            <a:r>
              <a:rPr lang="en-US" sz="2400" b="1" dirty="0"/>
              <a:t>of Larger Dataset</a:t>
            </a:r>
            <a:r>
              <a:rPr lang="en-US" sz="2400" dirty="0"/>
              <a:t>: This new collection led to the formation of a larger, more comprehensive dataset for enhanced investigation.</a:t>
            </a: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97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2166" y="2406649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4. PROPOSED </a:t>
            </a:r>
            <a:r>
              <a:rPr lang="en-US" sz="8000" dirty="0">
                <a:solidFill>
                  <a:srgbClr val="1D1F1C"/>
                </a:solidFill>
                <a:latin typeface="TT Trailers Bold"/>
              </a:rPr>
              <a:t>SOLUTION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38400" y="2781300"/>
            <a:ext cx="13563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Bridging </a:t>
            </a:r>
            <a:r>
              <a:rPr lang="en-US" sz="3200" b="1" dirty="0"/>
              <a:t>Data Gaps:</a:t>
            </a:r>
            <a:r>
              <a:rPr lang="en-US" sz="3200" dirty="0"/>
              <a:t> </a:t>
            </a:r>
            <a:endParaRPr lang="en-US" sz="32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i="1" dirty="0" smtClean="0"/>
              <a:t>B. Conjunctival Dataset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Absence of Public Data</a:t>
            </a:r>
            <a:r>
              <a:rPr lang="en-US" sz="2400" dirty="0"/>
              <a:t>: No publicly accessible dataset was available for conjunctival images for diabetes research.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Need </a:t>
            </a:r>
            <a:r>
              <a:rPr lang="en-US" sz="2400" b="1" dirty="0"/>
              <a:t>for Specialized Data</a:t>
            </a:r>
            <a:r>
              <a:rPr lang="en-US" sz="2400" dirty="0"/>
              <a:t>: The absence called for the creation of a specific dataset for better exploration and understanding.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Creation </a:t>
            </a:r>
            <a:r>
              <a:rPr lang="en-US" sz="2400" b="1" dirty="0"/>
              <a:t>of New Data</a:t>
            </a:r>
            <a:r>
              <a:rPr lang="en-US" sz="2400" dirty="0"/>
              <a:t>: Gathered a new set of 572 conjunctival images, diligently categorized as diabetic and non-diabetic.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Enriched </a:t>
            </a:r>
            <a:r>
              <a:rPr lang="en-US" sz="2400" b="1" dirty="0"/>
              <a:t>Data Resource</a:t>
            </a:r>
            <a:r>
              <a:rPr lang="en-US" sz="2400" dirty="0"/>
              <a:t>: This initiative resulted in a valuable, tailor-made dataset for advanced study in the field of diabetes detection.</a:t>
            </a:r>
          </a:p>
        </p:txBody>
      </p:sp>
    </p:spTree>
    <p:extLst>
      <p:ext uri="{BB962C8B-B14F-4D97-AF65-F5344CB8AC3E}">
        <p14:creationId xmlns:p14="http://schemas.microsoft.com/office/powerpoint/2010/main" val="20740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2166" y="2406649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4. PROPOSED </a:t>
            </a:r>
            <a:r>
              <a:rPr lang="en-US" sz="8000" dirty="0">
                <a:solidFill>
                  <a:srgbClr val="1D1F1C"/>
                </a:solidFill>
                <a:latin typeface="TT Trailers Bold"/>
              </a:rPr>
              <a:t>SOLUTION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38400" y="2781300"/>
            <a:ext cx="13563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Bridging </a:t>
            </a:r>
            <a:r>
              <a:rPr lang="en-US" sz="3200" b="1" dirty="0"/>
              <a:t>Data Gaps:</a:t>
            </a:r>
            <a:r>
              <a:rPr lang="en-US" sz="3200" dirty="0"/>
              <a:t> </a:t>
            </a:r>
            <a:endParaRPr lang="en-US" sz="3200" dirty="0" smtClean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MATERIAL </a:t>
            </a:r>
            <a:r>
              <a:rPr lang="en-US" sz="2400" b="1" dirty="0"/>
              <a:t>AND METHODS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hospital-based study was conducted </a:t>
            </a:r>
            <a:r>
              <a:rPr lang="en-US" sz="2400" b="1" dirty="0"/>
              <a:t>on patients both with Diabetes and Non-diabetic history.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Valid </a:t>
            </a:r>
            <a:r>
              <a:rPr lang="en-US" sz="2400" b="1" dirty="0"/>
              <a:t>consent was taken from each of the patients in writing </a:t>
            </a:r>
            <a:r>
              <a:rPr lang="en-US" sz="2400" dirty="0"/>
              <a:t>after explaining the procedure prior to entering the study. 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Period of Study 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6 Months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Place of Study	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Rajiv Gandhi Centre for Diabetes and Endocrinology, J.N. Medical College and Hospital, A.M.U. Aligarh.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04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2166" y="2406649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4. PROPOSED </a:t>
            </a:r>
            <a:r>
              <a:rPr lang="en-US" sz="8000" dirty="0">
                <a:solidFill>
                  <a:srgbClr val="1D1F1C"/>
                </a:solidFill>
                <a:latin typeface="TT Trailers Bold"/>
              </a:rPr>
              <a:t>SOLUTION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43200" y="3499770"/>
            <a:ext cx="7451668" cy="53604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 smtClean="0"/>
              <a:t>Inclusion Criteria</a:t>
            </a:r>
            <a:endParaRPr lang="en-US" sz="2400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/>
              <a:t>Those who have given their consent to participate in the study.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/>
              <a:t>Those who have verifiable Diabetic or Non-Diabetic condition.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algn="just"/>
            <a:r>
              <a:rPr lang="en-IN" sz="2400" b="1" dirty="0" smtClean="0"/>
              <a:t>Exclusion Criteria</a:t>
            </a:r>
            <a:endParaRPr lang="en-US" sz="2400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/>
              <a:t>Those who have not give their consent to participate in the study or suffer from Conjunctival lesions. 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Procedure</a:t>
            </a:r>
            <a:endParaRPr lang="en-US" sz="2400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/>
              <a:t>An Iris scanner was used to capture the Iris image and a DSLR camera was used for </a:t>
            </a:r>
            <a:r>
              <a:rPr lang="en-US" sz="2400" dirty="0" smtClean="0"/>
              <a:t>Conjunctival </a:t>
            </a:r>
            <a:r>
              <a:rPr lang="en-US" sz="2400" dirty="0" smtClean="0"/>
              <a:t>images of the Patients.</a:t>
            </a:r>
            <a:endParaRPr lang="en-US" sz="2400" dirty="0"/>
          </a:p>
        </p:txBody>
      </p:sp>
      <p:pic>
        <p:nvPicPr>
          <p:cNvPr id="10" name="Picture 2" descr="livebase Mantra Single IRIS Scanner Device MIS 100V2 Access Control,  Payment Device, Time &amp; Attendance Price in India - Buy livebase Mantra  Single IRIS Scanner Device MIS 100V2 Access Control, Payment Device,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325" y="3499770"/>
            <a:ext cx="3382311" cy="25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anon EOS 3000D 18.0MP DSLR Camera Online at Lowest Price in Indi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625" y="6935599"/>
            <a:ext cx="2869675" cy="192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552997" y="5808662"/>
            <a:ext cx="188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Fig. 4 Iris Scanner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231160" y="8645723"/>
            <a:ext cx="188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Fig. 5 DSLR Camera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409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60945" y="3280011"/>
            <a:ext cx="11166110" cy="3471645"/>
          </a:xfrm>
          <a:custGeom>
            <a:avLst/>
            <a:gdLst/>
            <a:ahLst/>
            <a:cxnLst/>
            <a:rect l="l" t="t" r="r" b="b"/>
            <a:pathLst>
              <a:path w="11166110" h="3471645">
                <a:moveTo>
                  <a:pt x="0" y="0"/>
                </a:moveTo>
                <a:lnTo>
                  <a:pt x="11166110" y="0"/>
                </a:lnTo>
                <a:lnTo>
                  <a:pt x="11166110" y="3471644"/>
                </a:lnTo>
                <a:lnTo>
                  <a:pt x="0" y="347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8478" y="316485"/>
            <a:ext cx="2107628" cy="3175878"/>
          </a:xfrm>
          <a:custGeom>
            <a:avLst/>
            <a:gdLst/>
            <a:ahLst/>
            <a:cxnLst/>
            <a:rect l="l" t="t" r="r" b="b"/>
            <a:pathLst>
              <a:path w="2107628" h="3175878">
                <a:moveTo>
                  <a:pt x="0" y="0"/>
                </a:moveTo>
                <a:lnTo>
                  <a:pt x="2107629" y="0"/>
                </a:lnTo>
                <a:lnTo>
                  <a:pt x="2107629" y="3175879"/>
                </a:lnTo>
                <a:lnTo>
                  <a:pt x="0" y="3175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69209" y="3475858"/>
            <a:ext cx="11949581" cy="314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541"/>
              </a:lnSpc>
            </a:pPr>
            <a:r>
              <a:rPr lang="en-US" sz="17500" b="1" dirty="0" smtClean="0">
                <a:solidFill>
                  <a:srgbClr val="1D1F1C"/>
                </a:solidFill>
                <a:latin typeface="TT Trailers Bold"/>
              </a:rPr>
              <a:t>5. EXPERIMENTS</a:t>
            </a:r>
            <a:endParaRPr lang="en-US" sz="17500" b="1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118791" y="5891754"/>
            <a:ext cx="4101952" cy="5222393"/>
          </a:xfrm>
          <a:custGeom>
            <a:avLst/>
            <a:gdLst/>
            <a:ahLst/>
            <a:cxnLst/>
            <a:rect l="l" t="t" r="r" b="b"/>
            <a:pathLst>
              <a:path w="4101952" h="5222393">
                <a:moveTo>
                  <a:pt x="0" y="0"/>
                </a:moveTo>
                <a:lnTo>
                  <a:pt x="4101952" y="0"/>
                </a:lnTo>
                <a:lnTo>
                  <a:pt x="4101952" y="5222392"/>
                </a:lnTo>
                <a:lnTo>
                  <a:pt x="0" y="52223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0842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2166" y="2406649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5. EXPERIMENTS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38400" y="3009900"/>
            <a:ext cx="13563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General </a:t>
            </a:r>
            <a:r>
              <a:rPr lang="en-US" sz="2800" b="1" dirty="0"/>
              <a:t>Experimental </a:t>
            </a:r>
            <a:r>
              <a:rPr lang="en-US" sz="2800" b="1" dirty="0" smtClean="0"/>
              <a:t>Setting:</a:t>
            </a:r>
          </a:p>
          <a:p>
            <a:endParaRPr lang="en-US" sz="2400" b="1" dirty="0"/>
          </a:p>
          <a:p>
            <a:r>
              <a:rPr lang="en-US" sz="2400" b="1" dirty="0"/>
              <a:t>Purpose</a:t>
            </a:r>
            <a:r>
              <a:rPr lang="en-US" sz="2400" dirty="0"/>
              <a:t>: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experiments aim to </a:t>
            </a:r>
            <a:r>
              <a:rPr lang="en-US" sz="2400" b="1" dirty="0"/>
              <a:t>evaluate the efficacy of machine learning algorithms</a:t>
            </a:r>
            <a:r>
              <a:rPr lang="en-US" sz="2400" dirty="0"/>
              <a:t> in detecting diabetes through the analysis of iris and conjunctival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goal is to understand </a:t>
            </a:r>
            <a:r>
              <a:rPr lang="en-US" sz="2400" b="1" dirty="0"/>
              <a:t>how effectively different models can differentiate between diabetic and non-diabetic individuals</a:t>
            </a:r>
            <a:r>
              <a:rPr lang="en-US" sz="2400" dirty="0"/>
              <a:t> based on these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experiments will also investigate the </a:t>
            </a:r>
            <a:r>
              <a:rPr lang="en-US" sz="2400" b="1" dirty="0"/>
              <a:t>impact of the size of the dataset on model performance</a:t>
            </a:r>
            <a:r>
              <a:rPr lang="en-US" sz="2400" dirty="0"/>
              <a:t> by comparing results from datasets of different sizes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r>
              <a:rPr lang="en-US" sz="2400" b="1" dirty="0"/>
              <a:t>Platform </a:t>
            </a:r>
            <a:r>
              <a:rPr lang="en-US" sz="2400" b="1" dirty="0" smtClean="0"/>
              <a:t>&amp; Tool</a:t>
            </a:r>
            <a:r>
              <a:rPr lang="en-US" sz="2400" dirty="0"/>
              <a:t>: The experiments will be conducted on a Windows operating system.</a:t>
            </a:r>
            <a:endParaRPr lang="en-US" sz="2400" b="1" dirty="0"/>
          </a:p>
          <a:p>
            <a:r>
              <a:rPr lang="en-US" sz="2400" dirty="0" err="1" smtClean="0"/>
              <a:t>Jupyter</a:t>
            </a:r>
            <a:r>
              <a:rPr lang="en-US" sz="2400" dirty="0" smtClean="0"/>
              <a:t> </a:t>
            </a:r>
            <a:r>
              <a:rPr lang="en-US" sz="2400" dirty="0"/>
              <a:t>Notebook, a widely used tool in the data science and machine learning communities, will be the main tool for these experiments. It allows </a:t>
            </a:r>
            <a:r>
              <a:rPr lang="en-US" sz="2400" dirty="0" smtClean="0"/>
              <a:t>for: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Efficient </a:t>
            </a:r>
            <a:r>
              <a:rPr lang="en-US" sz="2400" dirty="0"/>
              <a:t>manipulation and preprocessing of </a:t>
            </a:r>
            <a:r>
              <a:rPr lang="en-US" sz="2400" dirty="0" smtClean="0"/>
              <a:t>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Implementation </a:t>
            </a:r>
            <a:r>
              <a:rPr lang="en-US" sz="2400" dirty="0"/>
              <a:t>of various machine learning </a:t>
            </a:r>
            <a:r>
              <a:rPr lang="en-US" sz="2400" dirty="0" smtClean="0"/>
              <a:t>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Evaluation </a:t>
            </a:r>
            <a:r>
              <a:rPr lang="en-US" sz="2400" dirty="0"/>
              <a:t>of the performance of these </a:t>
            </a:r>
            <a:r>
              <a:rPr lang="en-US" sz="2400" dirty="0" smtClean="0"/>
              <a:t>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Presentation </a:t>
            </a:r>
            <a:r>
              <a:rPr lang="en-US" sz="2400" dirty="0"/>
              <a:t>of results in an understandable and reproducible manner.</a:t>
            </a:r>
          </a:p>
        </p:txBody>
      </p:sp>
    </p:spTree>
    <p:extLst>
      <p:ext uri="{BB962C8B-B14F-4D97-AF65-F5344CB8AC3E}">
        <p14:creationId xmlns:p14="http://schemas.microsoft.com/office/powerpoint/2010/main" val="16315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2166" y="2406649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5. EXPERIMENTS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38400" y="3009900"/>
            <a:ext cx="13563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Experiment </a:t>
            </a:r>
            <a:r>
              <a:rPr lang="en-US" sz="2400" b="1" dirty="0"/>
              <a:t>I: Diabetes Detection from Iris Images using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experiment leverages machine learning for diabetes detection using 276 iris images from an existing dataset and 800 images from a new JNMCH dataset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Evaluate the performance of machine learning models on the </a:t>
            </a:r>
            <a:r>
              <a:rPr lang="en-US" sz="2400" dirty="0" err="1" smtClean="0"/>
              <a:t>Parsa</a:t>
            </a:r>
            <a:r>
              <a:rPr lang="en-US" sz="2400" dirty="0" smtClean="0"/>
              <a:t> et al. [11] dataset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Assess the impact of a larger dataset on model accuracy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/>
              <a:t>Experiment II: Diabetes Detection from Conjunctival Images using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experiment extends the iris image analysis to 572 conjunctival images collected from JNMCH</a:t>
            </a:r>
            <a:r>
              <a:rPr lang="en-US" sz="2400" dirty="0" smtClean="0"/>
              <a:t>. 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Evaluate the performance of machine learning models on conjunctival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Compare the results with those obtained from iris images.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Experiment </a:t>
            </a:r>
            <a:r>
              <a:rPr lang="en-US" sz="2400" b="1" dirty="0"/>
              <a:t>III: Combined Iris and Conjunctival Image Analysis for Diabetes Detection using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experiment utilizes 572 images each from both iris and conjunctival datasets</a:t>
            </a:r>
            <a:r>
              <a:rPr lang="en-US" sz="2400" dirty="0" smtClean="0"/>
              <a:t>. 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 models utilizing combined features from both iris and conjunctival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Compare the performance of these combined feature models with those trained on individual datasets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8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2166" y="2406649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5. EXPERIMENTS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720026" y="3198150"/>
            <a:ext cx="135636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Dataset Description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1</a:t>
            </a:r>
            <a:r>
              <a:rPr lang="en-US" sz="2400" b="1" dirty="0"/>
              <a:t>. </a:t>
            </a:r>
            <a:r>
              <a:rPr lang="en-US" sz="2400" b="1" dirty="0" err="1"/>
              <a:t>Parsa</a:t>
            </a:r>
            <a:r>
              <a:rPr lang="en-US" sz="2400" b="1" dirty="0"/>
              <a:t> et al. [11] Iris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Diabetic Images: </a:t>
            </a:r>
            <a:r>
              <a:rPr lang="en-US" sz="2400" dirty="0"/>
              <a:t>138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Non-Diabetic Images: </a:t>
            </a:r>
            <a:r>
              <a:rPr lang="en-US" sz="2400" dirty="0"/>
              <a:t>138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Total Images: </a:t>
            </a:r>
            <a:r>
              <a:rPr lang="en-US" sz="2400" dirty="0"/>
              <a:t>272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2. JNMCH </a:t>
            </a:r>
            <a:r>
              <a:rPr lang="en-US" sz="2400" b="1" dirty="0"/>
              <a:t>Iris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Diabetic Images: </a:t>
            </a:r>
            <a:r>
              <a:rPr lang="en-US" sz="2400" dirty="0" smtClean="0"/>
              <a:t>400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Non-Diabetic Images: </a:t>
            </a:r>
            <a:r>
              <a:rPr lang="en-US" sz="2400" dirty="0" smtClean="0"/>
              <a:t>400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Total Images: </a:t>
            </a:r>
            <a:r>
              <a:rPr lang="en-US" sz="2400" dirty="0" smtClean="0"/>
              <a:t>800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/>
              <a:t>3. JNMCH Conjunctival </a:t>
            </a:r>
            <a:r>
              <a:rPr lang="en-US" sz="2400" b="1" dirty="0"/>
              <a:t>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Diabetic Images: </a:t>
            </a:r>
            <a:r>
              <a:rPr lang="en-US" sz="2400" dirty="0" smtClean="0"/>
              <a:t>286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Non-Diabetic Images: </a:t>
            </a:r>
            <a:r>
              <a:rPr lang="en-US" sz="2400" dirty="0" smtClean="0"/>
              <a:t>286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Total Images: </a:t>
            </a:r>
            <a:r>
              <a:rPr lang="en-US" sz="2400" dirty="0" smtClean="0"/>
              <a:t>572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6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2166" y="2406649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1D1F1C"/>
                </a:solidFill>
                <a:latin typeface="TT Trailers Bold"/>
              </a:rPr>
              <a:t>DATA </a:t>
            </a: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DESCRIPTION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98402"/>
              </p:ext>
            </p:extLst>
          </p:nvPr>
        </p:nvGraphicFramePr>
        <p:xfrm>
          <a:off x="2476500" y="3467100"/>
          <a:ext cx="13335000" cy="45125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667500">
                  <a:extLst>
                    <a:ext uri="{9D8B030D-6E8A-4147-A177-3AD203B41FA5}">
                      <a16:colId xmlns:a16="http://schemas.microsoft.com/office/drawing/2014/main" val="350958849"/>
                    </a:ext>
                  </a:extLst>
                </a:gridCol>
                <a:gridCol w="6667500">
                  <a:extLst>
                    <a:ext uri="{9D8B030D-6E8A-4147-A177-3AD203B41FA5}">
                      <a16:colId xmlns:a16="http://schemas.microsoft.com/office/drawing/2014/main" val="2440884679"/>
                    </a:ext>
                  </a:extLst>
                </a:gridCol>
              </a:tblGrid>
              <a:tr h="6096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 JNMCH Iris Dataset 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74490"/>
                  </a:ext>
                </a:extLst>
              </a:tr>
              <a:tr h="39029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3.1 Diabetic Data (Iris)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Mean: 43.81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Median: 44.0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Range: 47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Min Age: 18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Max Age: 65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Variance (Sigma Squared): 140.71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Standard Deviation: 11.86 </a:t>
                      </a:r>
                      <a:endParaRPr 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dirty="0" smtClean="0"/>
                        <a:t>3.2 Non-Diabetic Data (Iris)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Mean: 30.92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Median: 26.0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Range: 47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Min Age: 18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Max Age: 65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Variance (Sigma Squared): 122.73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Standard Deviation: 11.07</a:t>
                      </a:r>
                      <a:endParaRPr lang="en-US" sz="2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77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0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60945" y="3280011"/>
            <a:ext cx="11166110" cy="3471645"/>
          </a:xfrm>
          <a:custGeom>
            <a:avLst/>
            <a:gdLst/>
            <a:ahLst/>
            <a:cxnLst/>
            <a:rect l="l" t="t" r="r" b="b"/>
            <a:pathLst>
              <a:path w="11166110" h="3471645">
                <a:moveTo>
                  <a:pt x="0" y="0"/>
                </a:moveTo>
                <a:lnTo>
                  <a:pt x="11166110" y="0"/>
                </a:lnTo>
                <a:lnTo>
                  <a:pt x="11166110" y="3471644"/>
                </a:lnTo>
                <a:lnTo>
                  <a:pt x="0" y="347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8478" y="316485"/>
            <a:ext cx="2107628" cy="3175878"/>
          </a:xfrm>
          <a:custGeom>
            <a:avLst/>
            <a:gdLst/>
            <a:ahLst/>
            <a:cxnLst/>
            <a:rect l="l" t="t" r="r" b="b"/>
            <a:pathLst>
              <a:path w="2107628" h="3175878">
                <a:moveTo>
                  <a:pt x="0" y="0"/>
                </a:moveTo>
                <a:lnTo>
                  <a:pt x="2107629" y="0"/>
                </a:lnTo>
                <a:lnTo>
                  <a:pt x="2107629" y="3175879"/>
                </a:lnTo>
                <a:lnTo>
                  <a:pt x="0" y="3175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69209" y="3475858"/>
            <a:ext cx="11949581" cy="2918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541"/>
              </a:lnSpc>
            </a:pPr>
            <a:r>
              <a:rPr lang="en-US" sz="14600" dirty="0" smtClean="0">
                <a:solidFill>
                  <a:srgbClr val="1D1F1C"/>
                </a:solidFill>
                <a:latin typeface="TT Trailers Bold"/>
              </a:rPr>
              <a:t>1. Introduction</a:t>
            </a:r>
            <a:endParaRPr lang="en-US" sz="146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118791" y="5891754"/>
            <a:ext cx="4101952" cy="5222393"/>
          </a:xfrm>
          <a:custGeom>
            <a:avLst/>
            <a:gdLst/>
            <a:ahLst/>
            <a:cxnLst/>
            <a:rect l="l" t="t" r="r" b="b"/>
            <a:pathLst>
              <a:path w="4101952" h="5222393">
                <a:moveTo>
                  <a:pt x="0" y="0"/>
                </a:moveTo>
                <a:lnTo>
                  <a:pt x="4101952" y="0"/>
                </a:lnTo>
                <a:lnTo>
                  <a:pt x="4101952" y="5222392"/>
                </a:lnTo>
                <a:lnTo>
                  <a:pt x="0" y="52223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9749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1D1F1C"/>
                </a:solidFill>
                <a:latin typeface="TT Trailers Bold"/>
              </a:rPr>
              <a:t>DATA </a:t>
            </a: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DESCRIPTION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770" y="3162300"/>
            <a:ext cx="7619359" cy="60447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40" y="3162299"/>
            <a:ext cx="7619359" cy="60447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7818" y="9421471"/>
            <a:ext cx="657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Fig 6: JNMCH Iris Data - Diabetic Patient’s Age Distribution 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82200" y="9413409"/>
            <a:ext cx="760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Fig 7: JNMCH Iris Data – Non-Diabetic Participant’s Age Distribution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617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2166" y="2406649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1D1F1C"/>
                </a:solidFill>
                <a:latin typeface="TT Trailers Bold"/>
              </a:rPr>
              <a:t>DATA </a:t>
            </a: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DESCRIPTION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77424"/>
              </p:ext>
            </p:extLst>
          </p:nvPr>
        </p:nvGraphicFramePr>
        <p:xfrm>
          <a:off x="2590800" y="3608480"/>
          <a:ext cx="13335000" cy="45125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667500">
                  <a:extLst>
                    <a:ext uri="{9D8B030D-6E8A-4147-A177-3AD203B41FA5}">
                      <a16:colId xmlns:a16="http://schemas.microsoft.com/office/drawing/2014/main" val="350958849"/>
                    </a:ext>
                  </a:extLst>
                </a:gridCol>
                <a:gridCol w="6667500">
                  <a:extLst>
                    <a:ext uri="{9D8B030D-6E8A-4147-A177-3AD203B41FA5}">
                      <a16:colId xmlns:a16="http://schemas.microsoft.com/office/drawing/2014/main" val="2440884679"/>
                    </a:ext>
                  </a:extLst>
                </a:gridCol>
              </a:tblGrid>
              <a:tr h="6096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 JNMCH Conjunctival Dataset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74490"/>
                  </a:ext>
                </a:extLst>
              </a:tr>
              <a:tr h="390292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3.1 Conjunctival Diabetic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Mean: 44.8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Median: 45.0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Range: 47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Min Age: 18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Max Age: 65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Variance (Sigma Squared): 132.35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Standard Deviation: 11.50</a:t>
                      </a:r>
                      <a:endParaRPr 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dirty="0" smtClean="0"/>
                        <a:t>3.2 Conjunctival Non-Diabetic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Mean: 30.45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Median: 25.0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Range: 37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Min Age: 18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Max Age: 55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Variance (Sigma Squared): 112.84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Standard Deviation: 10.62</a:t>
                      </a:r>
                      <a:endParaRPr lang="en-US" sz="2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77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0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1D1F1C"/>
                </a:solidFill>
                <a:latin typeface="TT Trailers Bold"/>
              </a:rPr>
              <a:t>DATA </a:t>
            </a: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DESCRIPTION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770" y="3162300"/>
            <a:ext cx="7619358" cy="60447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40" y="3162299"/>
            <a:ext cx="7619359" cy="60447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0928" y="9363387"/>
            <a:ext cx="7926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Fig 8: JNMCH Conjunctival Data - Diabetic Patient’s </a:t>
            </a:r>
          </a:p>
          <a:p>
            <a:pPr algn="ctr"/>
            <a:r>
              <a:rPr lang="en-US" sz="2000" b="1" dirty="0" smtClean="0"/>
              <a:t>Age Distribution 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351352" y="9363387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Fig 9: JNMCH Conjunctival Data – Non-Diabetic Participant’s </a:t>
            </a:r>
          </a:p>
          <a:p>
            <a:pPr algn="ctr"/>
            <a:r>
              <a:rPr lang="en-US" sz="2000" b="1" dirty="0" smtClean="0"/>
              <a:t>Age Distribution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757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60945" y="3280011"/>
            <a:ext cx="11166110" cy="3471645"/>
          </a:xfrm>
          <a:custGeom>
            <a:avLst/>
            <a:gdLst/>
            <a:ahLst/>
            <a:cxnLst/>
            <a:rect l="l" t="t" r="r" b="b"/>
            <a:pathLst>
              <a:path w="11166110" h="3471645">
                <a:moveTo>
                  <a:pt x="0" y="0"/>
                </a:moveTo>
                <a:lnTo>
                  <a:pt x="11166110" y="0"/>
                </a:lnTo>
                <a:lnTo>
                  <a:pt x="11166110" y="3471644"/>
                </a:lnTo>
                <a:lnTo>
                  <a:pt x="0" y="347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8478" y="316485"/>
            <a:ext cx="2107628" cy="3175878"/>
          </a:xfrm>
          <a:custGeom>
            <a:avLst/>
            <a:gdLst/>
            <a:ahLst/>
            <a:cxnLst/>
            <a:rect l="l" t="t" r="r" b="b"/>
            <a:pathLst>
              <a:path w="2107628" h="3175878">
                <a:moveTo>
                  <a:pt x="0" y="0"/>
                </a:moveTo>
                <a:lnTo>
                  <a:pt x="2107629" y="0"/>
                </a:lnTo>
                <a:lnTo>
                  <a:pt x="2107629" y="3175879"/>
                </a:lnTo>
                <a:lnTo>
                  <a:pt x="0" y="3175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69209" y="3475858"/>
            <a:ext cx="11949581" cy="314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541"/>
              </a:lnSpc>
            </a:pPr>
            <a:r>
              <a:rPr lang="en-US" sz="17500" b="1" dirty="0" smtClean="0">
                <a:solidFill>
                  <a:srgbClr val="1D1F1C"/>
                </a:solidFill>
                <a:latin typeface="TT Trailers Bold"/>
              </a:rPr>
              <a:t>EXPERIMENT - I</a:t>
            </a:r>
            <a:endParaRPr lang="en-US" sz="17500" b="1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118791" y="5891754"/>
            <a:ext cx="4101952" cy="5222393"/>
          </a:xfrm>
          <a:custGeom>
            <a:avLst/>
            <a:gdLst/>
            <a:ahLst/>
            <a:cxnLst/>
            <a:rect l="l" t="t" r="r" b="b"/>
            <a:pathLst>
              <a:path w="4101952" h="5222393">
                <a:moveTo>
                  <a:pt x="0" y="0"/>
                </a:moveTo>
                <a:lnTo>
                  <a:pt x="4101952" y="0"/>
                </a:lnTo>
                <a:lnTo>
                  <a:pt x="4101952" y="5222392"/>
                </a:lnTo>
                <a:lnTo>
                  <a:pt x="0" y="52223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6562723" y="5835370"/>
            <a:ext cx="516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(IRIS DATASET)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042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492166" y="2406649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859964" y="1219897"/>
            <a:ext cx="9694443" cy="151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10000" dirty="0">
                <a:solidFill>
                  <a:srgbClr val="1D1F1C"/>
                </a:solidFill>
                <a:latin typeface="TT Trailers Bold"/>
              </a:rPr>
              <a:t>EXPERIMENT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- I</a:t>
            </a:r>
            <a:endParaRPr lang="en-US" sz="10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38400" y="3162300"/>
            <a:ext cx="13563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Experiment </a:t>
            </a:r>
            <a:r>
              <a:rPr lang="en-US" sz="2400" b="1" dirty="0"/>
              <a:t>I: Diabetes Detection from Iris Images using Machine Learning</a:t>
            </a:r>
          </a:p>
          <a:p>
            <a:pPr algn="just"/>
            <a:r>
              <a:rPr lang="en-US" sz="2400" dirty="0"/>
              <a:t>This experiment will explore the use of machine learning for the detection of diabetes using iris images. Two datasets will be used: an </a:t>
            </a:r>
            <a:r>
              <a:rPr lang="en-US" sz="2400" dirty="0" err="1" smtClean="0"/>
              <a:t>Parsa</a:t>
            </a:r>
            <a:r>
              <a:rPr lang="en-US" sz="2400" dirty="0" smtClean="0"/>
              <a:t> et. al [11] </a:t>
            </a:r>
            <a:r>
              <a:rPr lang="en-US" sz="2400" dirty="0"/>
              <a:t>dataset of 276 images and a larger, newly collected dataset of 800 images from JNMCH.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Aims</a:t>
            </a:r>
            <a:r>
              <a:rPr lang="en-US" sz="2400" b="1" dirty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Evaluate and compare the performance of machine learning models for diabetes detection using the existing iris image dataset.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Investigate the impact of using a larger dataset on the model's performance by applying the same machine learning methods on the newly collected dataset</a:t>
            </a:r>
            <a:r>
              <a:rPr lang="en-US" sz="2400" dirty="0" smtClean="0"/>
              <a:t>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6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EXPERIMENTAL </a:t>
            </a:r>
            <a:r>
              <a:rPr lang="en-US" sz="9999" dirty="0" smtClean="0">
                <a:solidFill>
                  <a:srgbClr val="1D1F1C"/>
                </a:solidFill>
                <a:latin typeface="TT Trailers Bold"/>
              </a:rPr>
              <a:t>SETUP</a:t>
            </a:r>
            <a:endParaRPr lang="en-US" sz="9999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524000" y="2400300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63332" y="3072122"/>
            <a:ext cx="13563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Programming Language</a:t>
            </a:r>
            <a:r>
              <a:rPr lang="en-US" sz="2400" dirty="0"/>
              <a:t>: Python - leveraged for its robust libraries and compatibility with machine learning and image processing tasks</a:t>
            </a:r>
            <a:r>
              <a:rPr lang="en-US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Platform</a:t>
            </a:r>
            <a:r>
              <a:rPr lang="en-US" sz="2400" dirty="0"/>
              <a:t>: </a:t>
            </a:r>
            <a:r>
              <a:rPr lang="en-US" sz="2400" dirty="0" err="1"/>
              <a:t>Jupyter</a:t>
            </a:r>
            <a:r>
              <a:rPr lang="en-US" sz="2400" dirty="0"/>
              <a:t> Notebook - chosen for its interactive coding environment, ideal for data analysis and modeling.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Operating </a:t>
            </a:r>
            <a:r>
              <a:rPr lang="en-US" sz="2400" b="1" dirty="0"/>
              <a:t>System</a:t>
            </a:r>
            <a:r>
              <a:rPr lang="en-US" sz="2400" dirty="0"/>
              <a:t>: Windows - served as the base system for deploying the </a:t>
            </a:r>
            <a:r>
              <a:rPr lang="en-US" sz="2400" dirty="0" err="1"/>
              <a:t>Jupyter</a:t>
            </a:r>
            <a:r>
              <a:rPr lang="en-US" sz="2400" dirty="0"/>
              <a:t> Notebook and running Python scripts.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Image </a:t>
            </a:r>
            <a:r>
              <a:rPr lang="en-US" sz="2400" b="1" dirty="0"/>
              <a:t>Processing Library</a:t>
            </a:r>
            <a:r>
              <a:rPr lang="en-US" sz="2400" dirty="0"/>
              <a:t>: </a:t>
            </a:r>
            <a:r>
              <a:rPr lang="en-US" sz="2400" dirty="0" err="1"/>
              <a:t>OpenCV</a:t>
            </a:r>
            <a:r>
              <a:rPr lang="en-US" sz="2400" dirty="0"/>
              <a:t> - used for reading, resizing, and preprocessing the input iris </a:t>
            </a:r>
            <a:r>
              <a:rPr lang="en-US" sz="2400" dirty="0" smtClean="0"/>
              <a:t>images</a:t>
            </a:r>
            <a:r>
              <a:rPr lang="en-US" sz="2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Input </a:t>
            </a:r>
            <a:r>
              <a:rPr lang="en-US" sz="2400" b="1" dirty="0"/>
              <a:t>Data Specifications</a:t>
            </a:r>
            <a:r>
              <a:rPr lang="en-US" sz="2400" dirty="0"/>
              <a:t>: Images of dimension 150x150 pixels - chosen to keep the data manageable while maintaining sufficient detail for accurate model training.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Machine </a:t>
            </a:r>
            <a:r>
              <a:rPr lang="en-US" sz="2400" b="1" dirty="0"/>
              <a:t>Learning Algorithms</a:t>
            </a:r>
            <a:r>
              <a:rPr lang="en-US" sz="2400" dirty="0"/>
              <a:t>: Decision Trees, SVM, and KNN - deployed for their individual strengths in classification tasks, and their results compared to identify the optimal algorithm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39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 err="1">
                <a:solidFill>
                  <a:srgbClr val="1D1F1C"/>
                </a:solidFill>
                <a:latin typeface="TT Trailers Bold"/>
              </a:rPr>
              <a:t>Hyperparameter</a:t>
            </a:r>
            <a:r>
              <a:rPr lang="en-US" sz="10000" dirty="0">
                <a:solidFill>
                  <a:srgbClr val="1D1F1C"/>
                </a:solidFill>
                <a:latin typeface="TT Trailers Bold"/>
              </a:rPr>
              <a:t>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Tuning</a:t>
            </a:r>
            <a:endParaRPr lang="en-US" sz="9999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524000" y="2400300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63332" y="3072122"/>
            <a:ext cx="13563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Utilized the Grid Search method extensively during our machine learning model development </a:t>
            </a:r>
            <a:r>
              <a:rPr lang="en-US" sz="2400" dirty="0" smtClean="0"/>
              <a:t>process.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Grid Search is a </a:t>
            </a:r>
            <a:r>
              <a:rPr lang="en-US" sz="2400" dirty="0" err="1"/>
              <a:t>hyperparameter</a:t>
            </a:r>
            <a:r>
              <a:rPr lang="en-US" sz="2400" dirty="0"/>
              <a:t> tuning </a:t>
            </a:r>
            <a:r>
              <a:rPr lang="en-US" sz="2400" dirty="0" smtClean="0"/>
              <a:t>technique.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exhaustively tries every combination of </a:t>
            </a:r>
            <a:r>
              <a:rPr lang="en-US" sz="2400" dirty="0" err="1"/>
              <a:t>hyperparameter</a:t>
            </a:r>
            <a:r>
              <a:rPr lang="en-US" sz="2400" dirty="0"/>
              <a:t> values for optimal model </a:t>
            </a:r>
            <a:r>
              <a:rPr lang="en-US" sz="2400" dirty="0" smtClean="0"/>
              <a:t>performance.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dirty="0"/>
              <a:t>Presented below are the optimized </a:t>
            </a:r>
            <a:r>
              <a:rPr lang="en-US" sz="2400" dirty="0" err="1"/>
              <a:t>hyperparameters</a:t>
            </a:r>
            <a:r>
              <a:rPr lang="en-US" sz="2400" dirty="0"/>
              <a:t> for each model:</a:t>
            </a:r>
          </a:p>
          <a:p>
            <a:pPr algn="just"/>
            <a:r>
              <a:rPr lang="en-US" sz="2400" b="1" dirty="0" smtClean="0"/>
              <a:t>1. Decision </a:t>
            </a:r>
            <a:r>
              <a:rPr lang="en-US" sz="2400" b="1" dirty="0"/>
              <a:t>Tree </a:t>
            </a:r>
            <a:r>
              <a:rPr lang="en-US" sz="2400" b="1" dirty="0" smtClean="0"/>
              <a:t>Classifier: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Optimized </a:t>
            </a:r>
            <a:r>
              <a:rPr lang="en-US" sz="2400" dirty="0" err="1"/>
              <a:t>max_depth</a:t>
            </a:r>
            <a:r>
              <a:rPr lang="en-US" sz="2400" dirty="0"/>
              <a:t>: 100</a:t>
            </a:r>
          </a:p>
          <a:p>
            <a:pPr algn="just"/>
            <a:r>
              <a:rPr lang="en-US" sz="2400" b="1" dirty="0" smtClean="0"/>
              <a:t>2. K-Nearest </a:t>
            </a:r>
            <a:r>
              <a:rPr lang="en-US" sz="2400" b="1" dirty="0"/>
              <a:t>Neighbors Classifier:</a:t>
            </a:r>
          </a:p>
          <a:p>
            <a:pPr algn="just"/>
            <a:r>
              <a:rPr lang="en-US" sz="2400" dirty="0"/>
              <a:t>Used default </a:t>
            </a:r>
            <a:r>
              <a:rPr lang="en-US" sz="2400" dirty="0" smtClean="0"/>
              <a:t>settings</a:t>
            </a:r>
          </a:p>
          <a:p>
            <a:pPr algn="just"/>
            <a:r>
              <a:rPr lang="en-US" sz="2400" b="1" dirty="0" smtClean="0"/>
              <a:t>3. Support </a:t>
            </a:r>
            <a:r>
              <a:rPr lang="en-US" sz="2400" b="1" dirty="0"/>
              <a:t>Vector Machine Classifier: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Optimized C: 3.0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Tried different kernels: 'linear', 'poly', '</a:t>
            </a:r>
            <a:r>
              <a:rPr lang="en-US" sz="2400" dirty="0" err="1"/>
              <a:t>rbf</a:t>
            </a:r>
            <a:r>
              <a:rPr lang="en-US" sz="2400" dirty="0"/>
              <a:t>'</a:t>
            </a:r>
          </a:p>
          <a:p>
            <a:pPr algn="just"/>
            <a:r>
              <a:rPr lang="en-US" sz="2400" b="1" dirty="0" smtClean="0"/>
              <a:t>4. Random </a:t>
            </a:r>
            <a:r>
              <a:rPr lang="en-US" sz="2400" b="1" dirty="0"/>
              <a:t>Forest Classifier: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Optimized </a:t>
            </a:r>
            <a:r>
              <a:rPr lang="en-US" sz="2400" dirty="0" err="1"/>
              <a:t>n_estimators</a:t>
            </a:r>
            <a:r>
              <a:rPr lang="en-US" sz="2400" dirty="0"/>
              <a:t>: 100</a:t>
            </a:r>
            <a:endParaRPr lang="en-US" sz="2400" b="1" dirty="0"/>
          </a:p>
          <a:p>
            <a:pPr algn="just"/>
            <a:r>
              <a:rPr lang="en-US" sz="2400" b="1" dirty="0" smtClean="0"/>
              <a:t>5. Naive Bayes Classifier &amp; </a:t>
            </a:r>
            <a:r>
              <a:rPr lang="en-US" sz="2400" b="1" dirty="0"/>
              <a:t>Gradient Boosting Classifier</a:t>
            </a:r>
            <a:r>
              <a:rPr lang="en-US" sz="2400" b="1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Used default settings, fewer </a:t>
            </a:r>
            <a:r>
              <a:rPr lang="en-US" sz="2400" dirty="0" err="1" smtClean="0"/>
              <a:t>hyperparameters</a:t>
            </a:r>
            <a:r>
              <a:rPr lang="en-US" sz="2400" dirty="0" smtClean="0"/>
              <a:t> available for tuning.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73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1D1F1C"/>
                </a:solidFill>
                <a:latin typeface="TT Trailers Bold"/>
              </a:rPr>
              <a:t>EXPERIMENT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I – </a:t>
            </a:r>
            <a:r>
              <a:rPr lang="en-US" sz="9999" dirty="0" smtClean="0">
                <a:solidFill>
                  <a:srgbClr val="1D1F1C"/>
                </a:solidFill>
                <a:latin typeface="TT Trailers Bold"/>
              </a:rPr>
              <a:t>Pre Processing</a:t>
            </a:r>
            <a:endParaRPr lang="en-US" sz="9999" dirty="0">
              <a:solidFill>
                <a:srgbClr val="1D1F1C"/>
              </a:solidFill>
              <a:latin typeface="TT Trailers Bold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99994808"/>
              </p:ext>
            </p:extLst>
          </p:nvPr>
        </p:nvGraphicFramePr>
        <p:xfrm>
          <a:off x="3225331" y="2770810"/>
          <a:ext cx="12039601" cy="6862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53400" y="967557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Fig 10: Preprocessing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3176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1D1F1C"/>
                </a:solidFill>
                <a:latin typeface="TT Trailers Bold"/>
              </a:rPr>
              <a:t>EXPERIMENT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I – </a:t>
            </a:r>
            <a:r>
              <a:rPr lang="en-US" sz="9999" dirty="0" smtClean="0">
                <a:solidFill>
                  <a:srgbClr val="1D1F1C"/>
                </a:solidFill>
                <a:latin typeface="TT Trailers Bold"/>
              </a:rPr>
              <a:t>Pre Processing</a:t>
            </a:r>
            <a:endParaRPr lang="en-US" sz="9999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12447" y="733179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Fig 12. Otsu </a:t>
            </a:r>
            <a:r>
              <a:rPr lang="en-US" sz="2400" b="1" i="1" dirty="0"/>
              <a:t>Threshold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197457"/>
            <a:ext cx="3887411" cy="30963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47" y="4181938"/>
            <a:ext cx="3887411" cy="3127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93" y="4179518"/>
            <a:ext cx="3887411" cy="3132213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6462301" y="5609288"/>
            <a:ext cx="77121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1511120" y="5609288"/>
            <a:ext cx="77121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86698" y="7331793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Fig 11. Input Image</a:t>
            </a:r>
            <a:endParaRPr lang="en-US" sz="24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633898" y="733179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Fig 13. Cropped Region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4926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1D1F1C"/>
                </a:solidFill>
                <a:latin typeface="TT Trailers Bold"/>
              </a:rPr>
              <a:t>EXPERIMENT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I – ML </a:t>
            </a:r>
            <a:r>
              <a:rPr lang="en-US" sz="9999" dirty="0" smtClean="0">
                <a:solidFill>
                  <a:srgbClr val="1D1F1C"/>
                </a:solidFill>
                <a:latin typeface="TT Trailers Bold"/>
              </a:rPr>
              <a:t>Classifier</a:t>
            </a:r>
            <a:endParaRPr lang="en-US" sz="9999" dirty="0">
              <a:solidFill>
                <a:srgbClr val="1D1F1C"/>
              </a:solidFill>
              <a:latin typeface="TT Trailers Bold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47789304"/>
              </p:ext>
            </p:extLst>
          </p:nvPr>
        </p:nvGraphicFramePr>
        <p:xfrm>
          <a:off x="3225331" y="2770810"/>
          <a:ext cx="12039601" cy="6862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53400" y="967557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Fig 14: ML Classifier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4523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3"/>
          <p:cNvSpPr/>
          <p:nvPr/>
        </p:nvSpPr>
        <p:spPr>
          <a:xfrm>
            <a:off x="2312264" y="2400301"/>
            <a:ext cx="13789204" cy="7162800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1. INTRODUCTION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60" y="5063538"/>
            <a:ext cx="3636127" cy="1843095"/>
          </a:xfrm>
          <a:prstGeom prst="rect">
            <a:avLst/>
          </a:prstGeom>
        </p:spPr>
      </p:pic>
      <p:sp>
        <p:nvSpPr>
          <p:cNvPr id="11" name="Freeform 4"/>
          <p:cNvSpPr/>
          <p:nvPr/>
        </p:nvSpPr>
        <p:spPr>
          <a:xfrm>
            <a:off x="2896965" y="3835252"/>
            <a:ext cx="4248372" cy="4191000"/>
          </a:xfrm>
          <a:custGeom>
            <a:avLst/>
            <a:gdLst/>
            <a:ahLst/>
            <a:cxnLst/>
            <a:rect l="l" t="t" r="r" b="b"/>
            <a:pathLst>
              <a:path w="3577368" h="3564359">
                <a:moveTo>
                  <a:pt x="0" y="0"/>
                </a:moveTo>
                <a:lnTo>
                  <a:pt x="3577367" y="0"/>
                </a:lnTo>
                <a:lnTo>
                  <a:pt x="3577367" y="3564359"/>
                </a:lnTo>
                <a:lnTo>
                  <a:pt x="0" y="356435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3840007" y="4651741"/>
            <a:ext cx="2498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537 </a:t>
            </a:r>
            <a:r>
              <a:rPr lang="en-US" sz="3600" b="1" dirty="0"/>
              <a:t>million adults</a:t>
            </a:r>
            <a:r>
              <a:rPr lang="en-US" sz="3600" dirty="0"/>
              <a:t> </a:t>
            </a:r>
            <a:r>
              <a:rPr lang="en-US" sz="3600" dirty="0" smtClean="0"/>
              <a:t>are </a:t>
            </a:r>
            <a:r>
              <a:rPr lang="en-US" sz="3600" dirty="0"/>
              <a:t>living with diabetes</a:t>
            </a:r>
            <a:r>
              <a:rPr lang="en-US" sz="3600" dirty="0" smtClean="0"/>
              <a:t>.</a:t>
            </a:r>
            <a:r>
              <a:rPr lang="en-US" sz="2000" dirty="0" smtClean="0"/>
              <a:t>[1]</a:t>
            </a:r>
            <a:endParaRPr lang="en-US" sz="3600" dirty="0"/>
          </a:p>
        </p:txBody>
      </p:sp>
      <p:sp>
        <p:nvSpPr>
          <p:cNvPr id="12" name="Freeform 4"/>
          <p:cNvSpPr/>
          <p:nvPr/>
        </p:nvSpPr>
        <p:spPr>
          <a:xfrm>
            <a:off x="7082680" y="3751430"/>
            <a:ext cx="4248372" cy="4191000"/>
          </a:xfrm>
          <a:custGeom>
            <a:avLst/>
            <a:gdLst/>
            <a:ahLst/>
            <a:cxnLst/>
            <a:rect l="l" t="t" r="r" b="b"/>
            <a:pathLst>
              <a:path w="3577368" h="3564359">
                <a:moveTo>
                  <a:pt x="0" y="0"/>
                </a:moveTo>
                <a:lnTo>
                  <a:pt x="3577367" y="0"/>
                </a:lnTo>
                <a:lnTo>
                  <a:pt x="3577367" y="3564359"/>
                </a:lnTo>
                <a:lnTo>
                  <a:pt x="0" y="356435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2"/>
          <p:cNvSpPr txBox="1"/>
          <p:nvPr/>
        </p:nvSpPr>
        <p:spPr>
          <a:xfrm>
            <a:off x="7974505" y="4543159"/>
            <a:ext cx="3493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240 million </a:t>
            </a:r>
            <a:r>
              <a:rPr lang="en-US" sz="3600" dirty="0"/>
              <a:t>p</a:t>
            </a:r>
            <a:r>
              <a:rPr lang="en-US" sz="3600" dirty="0" smtClean="0"/>
              <a:t>eople </a:t>
            </a:r>
            <a:r>
              <a:rPr lang="en-US" sz="3600" dirty="0"/>
              <a:t>living </a:t>
            </a:r>
            <a:endParaRPr lang="en-US" sz="3600" dirty="0" smtClean="0"/>
          </a:p>
          <a:p>
            <a:r>
              <a:rPr lang="en-US" sz="3600" dirty="0" smtClean="0"/>
              <a:t>with </a:t>
            </a:r>
            <a:r>
              <a:rPr lang="en-US" sz="3600" dirty="0"/>
              <a:t>undiagnosed diabetes</a:t>
            </a:r>
          </a:p>
        </p:txBody>
      </p:sp>
    </p:spTree>
    <p:extLst>
      <p:ext uri="{BB962C8B-B14F-4D97-AF65-F5344CB8AC3E}">
        <p14:creationId xmlns:p14="http://schemas.microsoft.com/office/powerpoint/2010/main" val="2685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3"/>
          <p:cNvSpPr/>
          <p:nvPr/>
        </p:nvSpPr>
        <p:spPr>
          <a:xfrm>
            <a:off x="1492166" y="2406649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1D1F1C"/>
                </a:solidFill>
                <a:latin typeface="TT Trailers Bold"/>
              </a:rPr>
              <a:t>EXPERIMENT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I - </a:t>
            </a:r>
            <a:r>
              <a:rPr lang="en-US" sz="9999" dirty="0" smtClean="0">
                <a:solidFill>
                  <a:srgbClr val="1D1F1C"/>
                </a:solidFill>
                <a:latin typeface="TT Trailers Bold"/>
              </a:rPr>
              <a:t>RESULTS</a:t>
            </a:r>
            <a:endParaRPr lang="en-US" sz="9999" dirty="0">
              <a:solidFill>
                <a:srgbClr val="1D1F1C"/>
              </a:solidFill>
              <a:latin typeface="TT Trailers Bold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68397"/>
              </p:ext>
            </p:extLst>
          </p:nvPr>
        </p:nvGraphicFramePr>
        <p:xfrm>
          <a:off x="9824006" y="3747946"/>
          <a:ext cx="5568394" cy="435888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84197">
                  <a:extLst>
                    <a:ext uri="{9D8B030D-6E8A-4147-A177-3AD203B41FA5}">
                      <a16:colId xmlns:a16="http://schemas.microsoft.com/office/drawing/2014/main" val="2515382708"/>
                    </a:ext>
                  </a:extLst>
                </a:gridCol>
                <a:gridCol w="2784197">
                  <a:extLst>
                    <a:ext uri="{9D8B030D-6E8A-4147-A177-3AD203B41FA5}">
                      <a16:colId xmlns:a16="http://schemas.microsoft.com/office/drawing/2014/main" val="844633606"/>
                    </a:ext>
                  </a:extLst>
                </a:gridCol>
              </a:tblGrid>
              <a:tr h="538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Model</a:t>
                      </a:r>
                      <a:endParaRPr lang="en-US" sz="24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Accuracy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28399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SVM (Poly)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93%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387487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SVM (rbf)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91%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671119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SVM (linear)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90%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2881240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Decision Tree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83%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262443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KNN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89%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730447"/>
                  </a:ext>
                </a:extLst>
              </a:tr>
              <a:tr h="563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Random Forest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94%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94366"/>
                  </a:ext>
                </a:extLst>
              </a:tr>
              <a:tr h="563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Gradient Boosting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91%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083585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Naïve Baiyes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78%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63102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971570"/>
              </p:ext>
            </p:extLst>
          </p:nvPr>
        </p:nvGraphicFramePr>
        <p:xfrm>
          <a:off x="2882078" y="3747946"/>
          <a:ext cx="5568394" cy="435888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84197">
                  <a:extLst>
                    <a:ext uri="{9D8B030D-6E8A-4147-A177-3AD203B41FA5}">
                      <a16:colId xmlns:a16="http://schemas.microsoft.com/office/drawing/2014/main" val="2515382708"/>
                    </a:ext>
                  </a:extLst>
                </a:gridCol>
                <a:gridCol w="2784197">
                  <a:extLst>
                    <a:ext uri="{9D8B030D-6E8A-4147-A177-3AD203B41FA5}">
                      <a16:colId xmlns:a16="http://schemas.microsoft.com/office/drawing/2014/main" val="844633606"/>
                    </a:ext>
                  </a:extLst>
                </a:gridCol>
              </a:tblGrid>
              <a:tr h="538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Model</a:t>
                      </a:r>
                      <a:endParaRPr lang="en-US" sz="24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Accuracy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28399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SVM (Poly)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95%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387487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SVM (rbf)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92.5%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671119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SVM (linear)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91%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2881240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Decision Tree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83.9%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262443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KNN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84%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730447"/>
                  </a:ext>
                </a:extLst>
              </a:tr>
              <a:tr h="563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Random Forest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94.16%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94366"/>
                  </a:ext>
                </a:extLst>
              </a:tr>
              <a:tr h="563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Gradient Boosting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91%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083585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Naïve </a:t>
                      </a:r>
                      <a:r>
                        <a:rPr lang="en-US" sz="2400" b="1" dirty="0" err="1">
                          <a:effectLst/>
                        </a:rPr>
                        <a:t>Baiyes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81%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63102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13575" y="827936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Table 1: JNMCH Iris Dataset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18553" y="827936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Table 2: </a:t>
            </a:r>
            <a:r>
              <a:rPr lang="en-US" b="1" dirty="0" err="1"/>
              <a:t>Parsa</a:t>
            </a:r>
            <a:r>
              <a:rPr lang="en-US" b="1" dirty="0"/>
              <a:t> et al. [11] </a:t>
            </a:r>
            <a:r>
              <a:rPr lang="en-US" b="1" dirty="0" smtClean="0"/>
              <a:t>Iris Dataset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34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1D1F1C"/>
                </a:solidFill>
                <a:latin typeface="TT Trailers Bold"/>
              </a:rPr>
              <a:t>EXPERIMENT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I - </a:t>
            </a:r>
            <a:r>
              <a:rPr lang="en-US" sz="9999" dirty="0">
                <a:solidFill>
                  <a:srgbClr val="1D1F1C"/>
                </a:solidFill>
                <a:latin typeface="TT Trailers Bold"/>
              </a:rPr>
              <a:t>DISCUSSION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3863" y="893936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Fig 15: Region of Interest SVM (poly)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45132" y="8939366"/>
            <a:ext cx="630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Fig 16: Experiment 1 Comparison Bar graph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03" y="2954039"/>
            <a:ext cx="7496394" cy="5947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20" y="2954039"/>
            <a:ext cx="6061322" cy="594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60945" y="3280011"/>
            <a:ext cx="11166110" cy="3471645"/>
          </a:xfrm>
          <a:custGeom>
            <a:avLst/>
            <a:gdLst/>
            <a:ahLst/>
            <a:cxnLst/>
            <a:rect l="l" t="t" r="r" b="b"/>
            <a:pathLst>
              <a:path w="11166110" h="3471645">
                <a:moveTo>
                  <a:pt x="0" y="0"/>
                </a:moveTo>
                <a:lnTo>
                  <a:pt x="11166110" y="0"/>
                </a:lnTo>
                <a:lnTo>
                  <a:pt x="11166110" y="3471644"/>
                </a:lnTo>
                <a:lnTo>
                  <a:pt x="0" y="347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8478" y="316485"/>
            <a:ext cx="2107628" cy="3175878"/>
          </a:xfrm>
          <a:custGeom>
            <a:avLst/>
            <a:gdLst/>
            <a:ahLst/>
            <a:cxnLst/>
            <a:rect l="l" t="t" r="r" b="b"/>
            <a:pathLst>
              <a:path w="2107628" h="3175878">
                <a:moveTo>
                  <a:pt x="0" y="0"/>
                </a:moveTo>
                <a:lnTo>
                  <a:pt x="2107629" y="0"/>
                </a:lnTo>
                <a:lnTo>
                  <a:pt x="2107629" y="3175879"/>
                </a:lnTo>
                <a:lnTo>
                  <a:pt x="0" y="3175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69209" y="3475858"/>
            <a:ext cx="11949581" cy="314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541"/>
              </a:lnSpc>
            </a:pPr>
            <a:r>
              <a:rPr lang="en-US" sz="17500" b="1" dirty="0" smtClean="0">
                <a:solidFill>
                  <a:srgbClr val="1D1F1C"/>
                </a:solidFill>
                <a:latin typeface="TT Trailers Bold"/>
              </a:rPr>
              <a:t>EXPERIMENT- II</a:t>
            </a:r>
            <a:endParaRPr lang="en-US" sz="17500" b="1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118791" y="5891754"/>
            <a:ext cx="4101952" cy="5222393"/>
          </a:xfrm>
          <a:custGeom>
            <a:avLst/>
            <a:gdLst/>
            <a:ahLst/>
            <a:cxnLst/>
            <a:rect l="l" t="t" r="r" b="b"/>
            <a:pathLst>
              <a:path w="4101952" h="5222393">
                <a:moveTo>
                  <a:pt x="0" y="0"/>
                </a:moveTo>
                <a:lnTo>
                  <a:pt x="4101952" y="0"/>
                </a:lnTo>
                <a:lnTo>
                  <a:pt x="4101952" y="5222392"/>
                </a:lnTo>
                <a:lnTo>
                  <a:pt x="0" y="52223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6562723" y="5835370"/>
            <a:ext cx="516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(CONJUNCTIVAL DATASET)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704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492166" y="2406649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96778" y="1225340"/>
            <a:ext cx="9694443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EXPERIMENT II</a:t>
            </a:r>
            <a:endParaRPr lang="en-US" sz="10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3147640" y="3467100"/>
            <a:ext cx="112541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Experiment </a:t>
            </a:r>
            <a:r>
              <a:rPr lang="en-US" sz="2400" b="1" dirty="0"/>
              <a:t>II: Diabetes Detection from Conjunctival Images using Machine </a:t>
            </a:r>
            <a:r>
              <a:rPr lang="en-US" sz="2400" b="1" dirty="0" smtClean="0"/>
              <a:t>Learning</a:t>
            </a:r>
          </a:p>
          <a:p>
            <a:pPr algn="just"/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Building upon Experiment I, this experiment will expand the analysis to conjunctival images. 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dataset of 572 conjunctival images (both diabetic and non-diabetic) collected from JNMCH will be used.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Aims</a:t>
            </a:r>
            <a:r>
              <a:rPr lang="en-US" sz="2400" b="1" dirty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Apply </a:t>
            </a:r>
            <a:r>
              <a:rPr lang="en-US" sz="2400" dirty="0" smtClean="0"/>
              <a:t>the machine </a:t>
            </a:r>
            <a:r>
              <a:rPr lang="en-US" sz="2400" dirty="0"/>
              <a:t>learning techniques </a:t>
            </a:r>
            <a:r>
              <a:rPr lang="en-US" sz="2400" dirty="0" smtClean="0"/>
              <a:t>to </a:t>
            </a:r>
            <a:r>
              <a:rPr lang="en-US" sz="2400" dirty="0"/>
              <a:t>conjunctival images for diabetes detection.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Evaluate the performance of the models on the conjunctival image </a:t>
            </a:r>
            <a:r>
              <a:rPr lang="en-US" sz="2400" dirty="0" smtClean="0"/>
              <a:t>dataset.</a:t>
            </a:r>
          </a:p>
        </p:txBody>
      </p:sp>
    </p:spTree>
    <p:extLst>
      <p:ext uri="{BB962C8B-B14F-4D97-AF65-F5344CB8AC3E}">
        <p14:creationId xmlns:p14="http://schemas.microsoft.com/office/powerpoint/2010/main" val="1750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EXPERIMENTAL </a:t>
            </a:r>
            <a:r>
              <a:rPr lang="en-US" sz="9999" dirty="0" smtClean="0">
                <a:solidFill>
                  <a:srgbClr val="1D1F1C"/>
                </a:solidFill>
                <a:latin typeface="TT Trailers Bold"/>
              </a:rPr>
              <a:t>SETUP</a:t>
            </a:r>
            <a:endParaRPr lang="en-US" sz="9999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524000" y="2400300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63332" y="3072122"/>
            <a:ext cx="13563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Programming Language</a:t>
            </a:r>
            <a:r>
              <a:rPr lang="en-US" sz="2400" dirty="0"/>
              <a:t>: Python - leveraged for its robust libraries and compatibility with machine learning and image processing tasks</a:t>
            </a:r>
            <a:r>
              <a:rPr lang="en-US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Platform</a:t>
            </a:r>
            <a:r>
              <a:rPr lang="en-US" sz="2400" dirty="0"/>
              <a:t>: </a:t>
            </a:r>
            <a:r>
              <a:rPr lang="en-US" sz="2400" dirty="0" err="1"/>
              <a:t>Jupyter</a:t>
            </a:r>
            <a:r>
              <a:rPr lang="en-US" sz="2400" dirty="0"/>
              <a:t> Notebook - chosen for its interactive coding environment, ideal for data analysis and modeling.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Operating </a:t>
            </a:r>
            <a:r>
              <a:rPr lang="en-US" sz="2400" b="1" dirty="0"/>
              <a:t>System</a:t>
            </a:r>
            <a:r>
              <a:rPr lang="en-US" sz="2400" dirty="0"/>
              <a:t>: Windows - served as the base system for deploying the </a:t>
            </a:r>
            <a:r>
              <a:rPr lang="en-US" sz="2400" dirty="0" err="1"/>
              <a:t>Jupyter</a:t>
            </a:r>
            <a:r>
              <a:rPr lang="en-US" sz="2400" dirty="0"/>
              <a:t> Notebook and running Python scripts.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Image </a:t>
            </a:r>
            <a:r>
              <a:rPr lang="en-US" sz="2400" b="1" dirty="0"/>
              <a:t>Processing Library</a:t>
            </a:r>
            <a:r>
              <a:rPr lang="en-US" sz="2400" dirty="0"/>
              <a:t>: </a:t>
            </a:r>
            <a:r>
              <a:rPr lang="en-US" sz="2400" dirty="0" err="1"/>
              <a:t>OpenCV</a:t>
            </a:r>
            <a:r>
              <a:rPr lang="en-US" sz="2400" dirty="0"/>
              <a:t> - used for reading, resizing, and preprocessing the </a:t>
            </a:r>
            <a:r>
              <a:rPr lang="en-US" sz="2400" dirty="0" smtClean="0"/>
              <a:t>input </a:t>
            </a:r>
            <a:r>
              <a:rPr lang="en-US" sz="2400" dirty="0"/>
              <a:t>conjunctival images.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Input </a:t>
            </a:r>
            <a:r>
              <a:rPr lang="en-US" sz="2400" b="1" dirty="0"/>
              <a:t>Data Specifications</a:t>
            </a:r>
            <a:r>
              <a:rPr lang="en-US" sz="2400" dirty="0"/>
              <a:t>: Images of dimension 150x150 pixels - chosen to keep the data manageable while maintaining sufficient detail for accurate model training.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Machine </a:t>
            </a:r>
            <a:r>
              <a:rPr lang="en-US" sz="2400" b="1" dirty="0"/>
              <a:t>Learning Algorithms</a:t>
            </a:r>
            <a:r>
              <a:rPr lang="en-US" sz="2400" dirty="0"/>
              <a:t>: Decision Trees, SVM, and KNN - deployed for their individual strengths in classification tasks, and their results compared to identify the optimal algorithm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51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 err="1">
                <a:solidFill>
                  <a:srgbClr val="1D1F1C"/>
                </a:solidFill>
                <a:latin typeface="TT Trailers Bold"/>
              </a:rPr>
              <a:t>Hyperparameter</a:t>
            </a:r>
            <a:r>
              <a:rPr lang="en-US" sz="10000" dirty="0">
                <a:solidFill>
                  <a:srgbClr val="1D1F1C"/>
                </a:solidFill>
                <a:latin typeface="TT Trailers Bold"/>
              </a:rPr>
              <a:t>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Tuning</a:t>
            </a:r>
            <a:endParaRPr lang="en-US" sz="9999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524000" y="2400300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63332" y="3072122"/>
            <a:ext cx="13563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Utilized the Grid Search method extensively during our machine learning model development </a:t>
            </a:r>
            <a:r>
              <a:rPr lang="en-US" sz="2400" dirty="0" smtClean="0"/>
              <a:t>process.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Grid Search is a </a:t>
            </a:r>
            <a:r>
              <a:rPr lang="en-US" sz="2400" dirty="0" err="1"/>
              <a:t>hyperparameter</a:t>
            </a:r>
            <a:r>
              <a:rPr lang="en-US" sz="2400" dirty="0"/>
              <a:t> tuning </a:t>
            </a:r>
            <a:r>
              <a:rPr lang="en-US" sz="2400" dirty="0" smtClean="0"/>
              <a:t>technique.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exhaustively tries every combination of </a:t>
            </a:r>
            <a:r>
              <a:rPr lang="en-US" sz="2400" dirty="0" err="1"/>
              <a:t>hyperparameter</a:t>
            </a:r>
            <a:r>
              <a:rPr lang="en-US" sz="2400" dirty="0"/>
              <a:t> values for optimal model </a:t>
            </a:r>
            <a:r>
              <a:rPr lang="en-US" sz="2400" dirty="0" smtClean="0"/>
              <a:t>performance.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dirty="0"/>
              <a:t>Presented below are the optimized </a:t>
            </a:r>
            <a:r>
              <a:rPr lang="en-US" sz="2400" dirty="0" err="1"/>
              <a:t>hyperparameters</a:t>
            </a:r>
            <a:r>
              <a:rPr lang="en-US" sz="2400" dirty="0"/>
              <a:t> for each model:</a:t>
            </a:r>
          </a:p>
          <a:p>
            <a:pPr algn="just"/>
            <a:r>
              <a:rPr lang="en-US" sz="2400" b="1" dirty="0" smtClean="0"/>
              <a:t>1. Decision </a:t>
            </a:r>
            <a:r>
              <a:rPr lang="en-US" sz="2400" b="1" dirty="0"/>
              <a:t>Tree </a:t>
            </a:r>
            <a:r>
              <a:rPr lang="en-US" sz="2400" b="1" dirty="0" smtClean="0"/>
              <a:t>Classifier: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Optimized </a:t>
            </a:r>
            <a:r>
              <a:rPr lang="en-US" sz="2400" dirty="0" err="1"/>
              <a:t>max_depth</a:t>
            </a:r>
            <a:r>
              <a:rPr lang="en-US" sz="2400" dirty="0"/>
              <a:t>: 100</a:t>
            </a:r>
          </a:p>
          <a:p>
            <a:pPr algn="just"/>
            <a:r>
              <a:rPr lang="en-US" sz="2400" b="1" dirty="0" smtClean="0"/>
              <a:t>2. K-Nearest </a:t>
            </a:r>
            <a:r>
              <a:rPr lang="en-US" sz="2400" b="1" dirty="0"/>
              <a:t>Neighbors Classifier:</a:t>
            </a:r>
          </a:p>
          <a:p>
            <a:pPr algn="just"/>
            <a:r>
              <a:rPr lang="en-US" sz="2400" dirty="0"/>
              <a:t>Used default </a:t>
            </a:r>
            <a:r>
              <a:rPr lang="en-US" sz="2400" dirty="0" smtClean="0"/>
              <a:t>settings</a:t>
            </a:r>
          </a:p>
          <a:p>
            <a:pPr algn="just"/>
            <a:r>
              <a:rPr lang="en-US" sz="2400" b="1" dirty="0" smtClean="0"/>
              <a:t>3. Support </a:t>
            </a:r>
            <a:r>
              <a:rPr lang="en-US" sz="2400" b="1" dirty="0"/>
              <a:t>Vector Machine Classifier: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Optimized C: </a:t>
            </a:r>
            <a:r>
              <a:rPr lang="en-US" sz="2400" dirty="0" smtClean="0"/>
              <a:t>10.0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Tried different kernels: 'linear', 'poly', '</a:t>
            </a:r>
            <a:r>
              <a:rPr lang="en-US" sz="2400" dirty="0" err="1"/>
              <a:t>rbf</a:t>
            </a:r>
            <a:r>
              <a:rPr lang="en-US" sz="2400" dirty="0"/>
              <a:t>'</a:t>
            </a:r>
          </a:p>
          <a:p>
            <a:pPr algn="just"/>
            <a:r>
              <a:rPr lang="en-US" sz="2400" b="1" dirty="0" smtClean="0"/>
              <a:t>4. Random </a:t>
            </a:r>
            <a:r>
              <a:rPr lang="en-US" sz="2400" b="1" dirty="0"/>
              <a:t>Forest Classifier: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Optimized </a:t>
            </a:r>
            <a:r>
              <a:rPr lang="en-US" sz="2400" dirty="0" err="1"/>
              <a:t>n_estimators</a:t>
            </a:r>
            <a:r>
              <a:rPr lang="en-US" sz="2400" dirty="0"/>
              <a:t>: 100</a:t>
            </a:r>
            <a:endParaRPr lang="en-US" sz="2400" b="1" dirty="0"/>
          </a:p>
          <a:p>
            <a:pPr algn="just"/>
            <a:r>
              <a:rPr lang="en-US" sz="2400" b="1" dirty="0" smtClean="0"/>
              <a:t>5. Naive Bayes Classifier &amp; </a:t>
            </a:r>
            <a:r>
              <a:rPr lang="en-US" sz="2400" b="1" dirty="0"/>
              <a:t>Gradient Boosting Classifier</a:t>
            </a:r>
            <a:r>
              <a:rPr lang="en-US" sz="2400" b="1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Used default settings, fewer </a:t>
            </a:r>
            <a:r>
              <a:rPr lang="en-US" sz="2400" dirty="0" err="1" smtClean="0"/>
              <a:t>hyperparameters</a:t>
            </a:r>
            <a:r>
              <a:rPr lang="en-US" sz="2400" dirty="0" smtClean="0"/>
              <a:t> available for tuning.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423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1D1F1C"/>
                </a:solidFill>
                <a:latin typeface="TT Trailers Bold"/>
              </a:rPr>
              <a:t>EXPERIMENT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II – </a:t>
            </a:r>
            <a:r>
              <a:rPr lang="en-US" sz="9999" dirty="0" smtClean="0">
                <a:solidFill>
                  <a:srgbClr val="1D1F1C"/>
                </a:solidFill>
                <a:latin typeface="TT Trailers Bold"/>
              </a:rPr>
              <a:t>Pre Processing</a:t>
            </a:r>
            <a:endParaRPr lang="en-US" sz="9999" dirty="0">
              <a:solidFill>
                <a:srgbClr val="1D1F1C"/>
              </a:solidFill>
              <a:latin typeface="TT Trailers Bold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99994808"/>
              </p:ext>
            </p:extLst>
          </p:nvPr>
        </p:nvGraphicFramePr>
        <p:xfrm>
          <a:off x="3225331" y="2770810"/>
          <a:ext cx="12039601" cy="6862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53400" y="967557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Fig 17: Preprocessing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6616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1D1F1C"/>
                </a:solidFill>
                <a:latin typeface="TT Trailers Bold"/>
              </a:rPr>
              <a:t>EXPERIMENT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II – </a:t>
            </a:r>
            <a:r>
              <a:rPr lang="en-US" sz="9999" dirty="0" smtClean="0">
                <a:solidFill>
                  <a:srgbClr val="1D1F1C"/>
                </a:solidFill>
                <a:latin typeface="TT Trailers Bold"/>
              </a:rPr>
              <a:t>Pre Processing</a:t>
            </a:r>
            <a:endParaRPr lang="en-US" sz="9999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74549" y="7793459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Fig. 20 </a:t>
            </a:r>
          </a:p>
          <a:p>
            <a:pPr algn="ctr"/>
            <a:r>
              <a:rPr lang="en-US" sz="2400" b="1" i="1" dirty="0" smtClean="0"/>
              <a:t>Mask with largest Contour</a:t>
            </a:r>
            <a:endParaRPr lang="en-US" sz="2400" b="1" i="1" dirty="0"/>
          </a:p>
        </p:txBody>
      </p:sp>
      <p:sp>
        <p:nvSpPr>
          <p:cNvPr id="2" name="Rounded Rectangle 1"/>
          <p:cNvSpPr/>
          <p:nvPr/>
        </p:nvSpPr>
        <p:spPr>
          <a:xfrm>
            <a:off x="299477" y="4610100"/>
            <a:ext cx="2556361" cy="2319523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91" y="3771900"/>
            <a:ext cx="3887411" cy="39474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38" y="3771900"/>
            <a:ext cx="3887411" cy="39474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284" y="3771900"/>
            <a:ext cx="3887411" cy="394744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945109" y="5609288"/>
            <a:ext cx="77121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905692" y="5609288"/>
            <a:ext cx="77121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2954511" y="5609288"/>
            <a:ext cx="77121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19600" y="779345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Fig 19. Otsu Threshold</a:t>
            </a:r>
            <a:endParaRPr lang="en-US" sz="24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513" y="70485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Fig. 18 Input Image</a:t>
            </a:r>
            <a:endParaRPr lang="en-US" sz="24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077289" y="7793459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Fig. 21 Cropped Region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3937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1D1F1C"/>
                </a:solidFill>
                <a:latin typeface="TT Trailers Bold"/>
              </a:rPr>
              <a:t>EXPERIMENT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II – ML </a:t>
            </a:r>
            <a:r>
              <a:rPr lang="en-US" sz="9999" dirty="0" smtClean="0">
                <a:solidFill>
                  <a:srgbClr val="1D1F1C"/>
                </a:solidFill>
                <a:latin typeface="TT Trailers Bold"/>
              </a:rPr>
              <a:t>Classifier</a:t>
            </a:r>
            <a:endParaRPr lang="en-US" sz="9999" dirty="0">
              <a:solidFill>
                <a:srgbClr val="1D1F1C"/>
              </a:solidFill>
              <a:latin typeface="TT Trailers Bold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47789304"/>
              </p:ext>
            </p:extLst>
          </p:nvPr>
        </p:nvGraphicFramePr>
        <p:xfrm>
          <a:off x="3225331" y="2770810"/>
          <a:ext cx="12039601" cy="6862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53400" y="967557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Fig 22: ML Classifier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9542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3"/>
          <p:cNvSpPr/>
          <p:nvPr/>
        </p:nvSpPr>
        <p:spPr>
          <a:xfrm>
            <a:off x="1492166" y="2406649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1D1F1C"/>
                </a:solidFill>
                <a:latin typeface="TT Trailers Bold"/>
              </a:rPr>
              <a:t>EXPERIMENT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II - </a:t>
            </a:r>
            <a:r>
              <a:rPr lang="en-US" sz="9999" dirty="0" smtClean="0">
                <a:solidFill>
                  <a:srgbClr val="1D1F1C"/>
                </a:solidFill>
                <a:latin typeface="TT Trailers Bold"/>
              </a:rPr>
              <a:t>RESULTS</a:t>
            </a:r>
            <a:endParaRPr lang="en-US" sz="9999" dirty="0">
              <a:solidFill>
                <a:srgbClr val="1D1F1C"/>
              </a:solidFill>
              <a:latin typeface="TT Trailers Bold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98913"/>
              </p:ext>
            </p:extLst>
          </p:nvPr>
        </p:nvGraphicFramePr>
        <p:xfrm>
          <a:off x="4305300" y="3216887"/>
          <a:ext cx="9677400" cy="545373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38700">
                  <a:extLst>
                    <a:ext uri="{9D8B030D-6E8A-4147-A177-3AD203B41FA5}">
                      <a16:colId xmlns:a16="http://schemas.microsoft.com/office/drawing/2014/main" val="2515382708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844633606"/>
                    </a:ext>
                  </a:extLst>
                </a:gridCol>
              </a:tblGrid>
              <a:tr h="673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Model</a:t>
                      </a:r>
                      <a:endParaRPr lang="en-US" sz="24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Accuracy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28399"/>
                  </a:ext>
                </a:extLst>
              </a:tr>
              <a:tr h="561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SVM (Poly)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93.3%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387487"/>
                  </a:ext>
                </a:extLst>
              </a:tr>
              <a:tr h="561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SVM (rbf)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93 %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671119"/>
                  </a:ext>
                </a:extLst>
              </a:tr>
              <a:tr h="561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SVM (linear)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90%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2881240"/>
                  </a:ext>
                </a:extLst>
              </a:tr>
              <a:tr h="561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Decision Tree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84%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262443"/>
                  </a:ext>
                </a:extLst>
              </a:tr>
              <a:tr h="561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KNN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85%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730447"/>
                  </a:ext>
                </a:extLst>
              </a:tr>
              <a:tr h="705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Random Forest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93 %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94366"/>
                  </a:ext>
                </a:extLst>
              </a:tr>
              <a:tr h="705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Gradient Boosting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93%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083585"/>
                  </a:ext>
                </a:extLst>
              </a:tr>
              <a:tr h="561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Naïve </a:t>
                      </a:r>
                      <a:r>
                        <a:rPr lang="en-US" sz="2400" b="1" dirty="0" err="1">
                          <a:effectLst/>
                        </a:rPr>
                        <a:t>Baiyes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79%</a:t>
                      </a:r>
                      <a:endParaRPr lang="en-US" sz="2400" b="1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63102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92432" y="883615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Table 3: JNMCH Conjunctival Dataset Model Results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29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"/>
          <p:cNvSpPr/>
          <p:nvPr/>
        </p:nvSpPr>
        <p:spPr>
          <a:xfrm>
            <a:off x="2312264" y="2400301"/>
            <a:ext cx="13789204" cy="7162800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408537" y="3424914"/>
            <a:ext cx="73356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India is the '</a:t>
            </a:r>
            <a:r>
              <a:rPr lang="en-US" sz="3200" b="1" i="1" dirty="0" smtClean="0"/>
              <a:t>diabetes capital of the world</a:t>
            </a:r>
            <a:r>
              <a:rPr lang="en-US" sz="3200" dirty="0" smtClean="0"/>
              <a:t>', According </a:t>
            </a:r>
            <a:r>
              <a:rPr lang="en-US" sz="3200" dirty="0"/>
              <a:t>to a study by the Indian Council of Medical </a:t>
            </a:r>
            <a:r>
              <a:rPr lang="en-US" sz="3200" dirty="0" smtClean="0"/>
              <a:t>Research. [2] </a:t>
            </a:r>
            <a:endParaRPr lang="en-US" sz="1100" dirty="0" smtClean="0"/>
          </a:p>
        </p:txBody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1. INTRODUCTION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60" y="4076813"/>
            <a:ext cx="3636127" cy="3816546"/>
          </a:xfrm>
          <a:prstGeom prst="rect">
            <a:avLst/>
          </a:prstGeom>
        </p:spPr>
      </p:pic>
      <p:sp>
        <p:nvSpPr>
          <p:cNvPr id="12" name="Freeform 4"/>
          <p:cNvSpPr/>
          <p:nvPr/>
        </p:nvSpPr>
        <p:spPr>
          <a:xfrm>
            <a:off x="3590722" y="4991100"/>
            <a:ext cx="3467503" cy="3326014"/>
          </a:xfrm>
          <a:custGeom>
            <a:avLst/>
            <a:gdLst/>
            <a:ahLst/>
            <a:cxnLst/>
            <a:rect l="l" t="t" r="r" b="b"/>
            <a:pathLst>
              <a:path w="3577368" h="3564359">
                <a:moveTo>
                  <a:pt x="0" y="0"/>
                </a:moveTo>
                <a:lnTo>
                  <a:pt x="3577367" y="0"/>
                </a:lnTo>
                <a:lnTo>
                  <a:pt x="3577367" y="3564359"/>
                </a:lnTo>
                <a:lnTo>
                  <a:pt x="0" y="356435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2"/>
          <p:cNvSpPr txBox="1"/>
          <p:nvPr/>
        </p:nvSpPr>
        <p:spPr>
          <a:xfrm>
            <a:off x="3590722" y="5362077"/>
            <a:ext cx="3363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101 million</a:t>
            </a:r>
            <a:r>
              <a:rPr lang="en-US" sz="3600" dirty="0"/>
              <a:t> </a:t>
            </a:r>
            <a:r>
              <a:rPr lang="en-US" sz="3600" dirty="0" smtClean="0"/>
              <a:t>people are </a:t>
            </a:r>
            <a:r>
              <a:rPr lang="en-US" sz="3600" dirty="0"/>
              <a:t>living with diabetes.</a:t>
            </a:r>
          </a:p>
        </p:txBody>
      </p:sp>
      <p:sp>
        <p:nvSpPr>
          <p:cNvPr id="14" name="Freeform 4"/>
          <p:cNvSpPr/>
          <p:nvPr/>
        </p:nvSpPr>
        <p:spPr>
          <a:xfrm>
            <a:off x="3743122" y="5143500"/>
            <a:ext cx="3467503" cy="3326014"/>
          </a:xfrm>
          <a:custGeom>
            <a:avLst/>
            <a:gdLst/>
            <a:ahLst/>
            <a:cxnLst/>
            <a:rect l="l" t="t" r="r" b="b"/>
            <a:pathLst>
              <a:path w="3577368" h="3564359">
                <a:moveTo>
                  <a:pt x="0" y="0"/>
                </a:moveTo>
                <a:lnTo>
                  <a:pt x="3577367" y="0"/>
                </a:lnTo>
                <a:lnTo>
                  <a:pt x="3577367" y="3564359"/>
                </a:lnTo>
                <a:lnTo>
                  <a:pt x="0" y="356435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4"/>
          <p:cNvSpPr txBox="1"/>
          <p:nvPr/>
        </p:nvSpPr>
        <p:spPr>
          <a:xfrm>
            <a:off x="3694842" y="5739860"/>
            <a:ext cx="3307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101 million</a:t>
            </a:r>
            <a:r>
              <a:rPr lang="en-US" sz="3600" i="1" dirty="0"/>
              <a:t> </a:t>
            </a:r>
            <a:r>
              <a:rPr lang="en-US" sz="3600" b="1" i="1" dirty="0" smtClean="0"/>
              <a:t>diabetic</a:t>
            </a:r>
          </a:p>
          <a:p>
            <a:pPr algn="ctr"/>
            <a:r>
              <a:rPr lang="en-US" sz="3600" b="1" i="1" dirty="0" smtClean="0"/>
              <a:t>patient</a:t>
            </a:r>
            <a:endParaRPr lang="en-US" sz="3600" b="1" i="1" dirty="0"/>
          </a:p>
        </p:txBody>
      </p:sp>
      <p:sp>
        <p:nvSpPr>
          <p:cNvPr id="16" name="Freeform 4"/>
          <p:cNvSpPr/>
          <p:nvPr/>
        </p:nvSpPr>
        <p:spPr>
          <a:xfrm>
            <a:off x="7733897" y="5170286"/>
            <a:ext cx="3467503" cy="3326014"/>
          </a:xfrm>
          <a:custGeom>
            <a:avLst/>
            <a:gdLst/>
            <a:ahLst/>
            <a:cxnLst/>
            <a:rect l="l" t="t" r="r" b="b"/>
            <a:pathLst>
              <a:path w="3577368" h="3564359">
                <a:moveTo>
                  <a:pt x="0" y="0"/>
                </a:moveTo>
                <a:lnTo>
                  <a:pt x="3577367" y="0"/>
                </a:lnTo>
                <a:lnTo>
                  <a:pt x="3577367" y="3564359"/>
                </a:lnTo>
                <a:lnTo>
                  <a:pt x="0" y="356435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6"/>
          <p:cNvSpPr txBox="1"/>
          <p:nvPr/>
        </p:nvSpPr>
        <p:spPr>
          <a:xfrm>
            <a:off x="7859332" y="5717928"/>
            <a:ext cx="2921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50% unaware </a:t>
            </a:r>
            <a:r>
              <a:rPr lang="en-US" sz="3600" b="1" i="1" dirty="0"/>
              <a:t>of their diabetic </a:t>
            </a:r>
            <a:r>
              <a:rPr lang="en-US" sz="3600" b="1" i="1" dirty="0" smtClean="0"/>
              <a:t>status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092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1D1F1C"/>
                </a:solidFill>
                <a:latin typeface="TT Trailers Bold"/>
              </a:rPr>
              <a:t>EXPERIMENT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II - </a:t>
            </a:r>
            <a:r>
              <a:rPr lang="en-US" sz="9999" dirty="0">
                <a:solidFill>
                  <a:srgbClr val="1D1F1C"/>
                </a:solidFill>
                <a:latin typeface="TT Trailers Bold"/>
              </a:rPr>
              <a:t>DISCUSSION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3863" y="893936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Fig 23: Region of Interest SVM (poly)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601200" y="8939366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Fig 24: Experiment II Comparison Bar graph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08" y="2954039"/>
            <a:ext cx="7001784" cy="5947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20" y="2954039"/>
            <a:ext cx="6061323" cy="59472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0"/>
          <a:srcRect l="15000" t="26667" r="51250" b="14241"/>
          <a:stretch/>
        </p:blipFill>
        <p:spPr>
          <a:xfrm>
            <a:off x="2051619" y="2954039"/>
            <a:ext cx="6061323" cy="596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60945" y="3280011"/>
            <a:ext cx="11166110" cy="3471645"/>
          </a:xfrm>
          <a:custGeom>
            <a:avLst/>
            <a:gdLst/>
            <a:ahLst/>
            <a:cxnLst/>
            <a:rect l="l" t="t" r="r" b="b"/>
            <a:pathLst>
              <a:path w="11166110" h="3471645">
                <a:moveTo>
                  <a:pt x="0" y="0"/>
                </a:moveTo>
                <a:lnTo>
                  <a:pt x="11166110" y="0"/>
                </a:lnTo>
                <a:lnTo>
                  <a:pt x="11166110" y="3471644"/>
                </a:lnTo>
                <a:lnTo>
                  <a:pt x="0" y="347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8478" y="316485"/>
            <a:ext cx="2107628" cy="3175878"/>
          </a:xfrm>
          <a:custGeom>
            <a:avLst/>
            <a:gdLst/>
            <a:ahLst/>
            <a:cxnLst/>
            <a:rect l="l" t="t" r="r" b="b"/>
            <a:pathLst>
              <a:path w="2107628" h="3175878">
                <a:moveTo>
                  <a:pt x="0" y="0"/>
                </a:moveTo>
                <a:lnTo>
                  <a:pt x="2107629" y="0"/>
                </a:lnTo>
                <a:lnTo>
                  <a:pt x="2107629" y="3175879"/>
                </a:lnTo>
                <a:lnTo>
                  <a:pt x="0" y="3175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69209" y="3475858"/>
            <a:ext cx="11949581" cy="314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541"/>
              </a:lnSpc>
            </a:pPr>
            <a:r>
              <a:rPr lang="en-US" sz="17500" b="1" dirty="0" smtClean="0">
                <a:solidFill>
                  <a:srgbClr val="1D1F1C"/>
                </a:solidFill>
                <a:latin typeface="TT Trailers Bold"/>
              </a:rPr>
              <a:t>EXPERIMENT III</a:t>
            </a:r>
            <a:endParaRPr lang="en-US" sz="17500" b="1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118791" y="5891754"/>
            <a:ext cx="4101952" cy="5222393"/>
          </a:xfrm>
          <a:custGeom>
            <a:avLst/>
            <a:gdLst/>
            <a:ahLst/>
            <a:cxnLst/>
            <a:rect l="l" t="t" r="r" b="b"/>
            <a:pathLst>
              <a:path w="4101952" h="5222393">
                <a:moveTo>
                  <a:pt x="0" y="0"/>
                </a:moveTo>
                <a:lnTo>
                  <a:pt x="4101952" y="0"/>
                </a:lnTo>
                <a:lnTo>
                  <a:pt x="4101952" y="5222392"/>
                </a:lnTo>
                <a:lnTo>
                  <a:pt x="0" y="52223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6562723" y="5835370"/>
            <a:ext cx="516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(IRIS+CONJ DATASET)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1072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492166" y="2406649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10000" dirty="0">
                <a:solidFill>
                  <a:srgbClr val="1D1F1C"/>
                </a:solidFill>
                <a:latin typeface="TT Trailers Bold"/>
              </a:rPr>
              <a:t>EXPERIMENT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III</a:t>
            </a:r>
            <a:endParaRPr lang="en-US" sz="10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38400" y="3162300"/>
            <a:ext cx="13563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Experiment </a:t>
            </a:r>
            <a:r>
              <a:rPr lang="en-US" sz="2400" b="1" dirty="0"/>
              <a:t>III: Combined Iris and Conjunctival Image Analysis for Diabetes Detection using Machine Learning</a:t>
            </a:r>
          </a:p>
          <a:p>
            <a:pPr algn="just"/>
            <a:r>
              <a:rPr lang="en-US" sz="2400" dirty="0"/>
              <a:t>This experiment aims to integrate the features from both iris and conjunctival images to improve the detection of diabetes. Equal-sized datasets of 572 images each from both iris and conjunctival datasets will be used.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Aims</a:t>
            </a:r>
            <a:r>
              <a:rPr lang="en-US" sz="2400" b="1" dirty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Develop </a:t>
            </a:r>
            <a:r>
              <a:rPr lang="en-US" sz="2400" dirty="0" smtClean="0"/>
              <a:t>method </a:t>
            </a:r>
            <a:r>
              <a:rPr lang="en-US" sz="2400" dirty="0"/>
              <a:t>that can effectively use combined features from both types of images to enhance the accuracy of diabetes detection.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Compare the performance of these models with those trained on individual datasets to determine the benefits of the integrated approach.</a:t>
            </a:r>
          </a:p>
        </p:txBody>
      </p:sp>
    </p:spTree>
    <p:extLst>
      <p:ext uri="{BB962C8B-B14F-4D97-AF65-F5344CB8AC3E}">
        <p14:creationId xmlns:p14="http://schemas.microsoft.com/office/powerpoint/2010/main" val="42411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EXPERIMENTAL </a:t>
            </a:r>
            <a:r>
              <a:rPr lang="en-US" sz="9999" dirty="0" smtClean="0">
                <a:solidFill>
                  <a:srgbClr val="1D1F1C"/>
                </a:solidFill>
                <a:latin typeface="TT Trailers Bold"/>
              </a:rPr>
              <a:t>SETUP</a:t>
            </a:r>
            <a:endParaRPr lang="en-US" sz="9999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524000" y="2400300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63332" y="3072122"/>
            <a:ext cx="13563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Programming Language</a:t>
            </a:r>
            <a:r>
              <a:rPr lang="en-US" sz="2400" dirty="0"/>
              <a:t>: Python - leveraged for its robust libraries and compatibility with machine learning and image processing tasks</a:t>
            </a:r>
            <a:r>
              <a:rPr lang="en-US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Platform</a:t>
            </a:r>
            <a:r>
              <a:rPr lang="en-US" sz="2400" dirty="0"/>
              <a:t>: </a:t>
            </a:r>
            <a:r>
              <a:rPr lang="en-US" sz="2400" dirty="0" err="1"/>
              <a:t>Jupyter</a:t>
            </a:r>
            <a:r>
              <a:rPr lang="en-US" sz="2400" dirty="0"/>
              <a:t> Notebook - chosen for its interactive coding environment, ideal for data analysis and modeling.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Operating </a:t>
            </a:r>
            <a:r>
              <a:rPr lang="en-US" sz="2400" b="1" dirty="0"/>
              <a:t>System</a:t>
            </a:r>
            <a:r>
              <a:rPr lang="en-US" sz="2400" dirty="0"/>
              <a:t>: Windows - served as the base system for deploying the </a:t>
            </a:r>
            <a:r>
              <a:rPr lang="en-US" sz="2400" dirty="0" err="1"/>
              <a:t>Jupyter</a:t>
            </a:r>
            <a:r>
              <a:rPr lang="en-US" sz="2400" dirty="0"/>
              <a:t> Notebook and running Python scripts.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Image </a:t>
            </a:r>
            <a:r>
              <a:rPr lang="en-US" sz="2400" b="1" dirty="0"/>
              <a:t>Processing Library</a:t>
            </a:r>
            <a:r>
              <a:rPr lang="en-US" sz="2400" dirty="0"/>
              <a:t>: </a:t>
            </a:r>
            <a:r>
              <a:rPr lang="en-US" sz="2400" dirty="0" err="1"/>
              <a:t>OpenCV</a:t>
            </a:r>
            <a:r>
              <a:rPr lang="en-US" sz="2400" dirty="0"/>
              <a:t> - used for reading, resizing, and preprocessing the </a:t>
            </a:r>
            <a:r>
              <a:rPr lang="en-US" sz="2400" dirty="0" smtClean="0"/>
              <a:t>input </a:t>
            </a:r>
            <a:r>
              <a:rPr lang="en-US" sz="2400" dirty="0"/>
              <a:t>conjunctival images.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Input </a:t>
            </a:r>
            <a:r>
              <a:rPr lang="en-US" sz="2400" b="1" dirty="0"/>
              <a:t>Data Specifications</a:t>
            </a:r>
            <a:r>
              <a:rPr lang="en-US" sz="2400" dirty="0"/>
              <a:t>: Images of dimension 150x150 pixels - chosen to keep the data manageable while maintaining sufficient detail for accurate model training.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Machine </a:t>
            </a:r>
            <a:r>
              <a:rPr lang="en-US" sz="2400" b="1" dirty="0"/>
              <a:t>Learning Algorithms</a:t>
            </a:r>
            <a:r>
              <a:rPr lang="en-US" sz="2400" dirty="0"/>
              <a:t>: Decision Trees, SVM, and KNN - deployed for their individual strengths in classification tasks, and their results compared to identify the optimal algorithm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30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 err="1">
                <a:solidFill>
                  <a:srgbClr val="1D1F1C"/>
                </a:solidFill>
                <a:latin typeface="TT Trailers Bold"/>
              </a:rPr>
              <a:t>Hyperparameter</a:t>
            </a:r>
            <a:r>
              <a:rPr lang="en-US" sz="10000" dirty="0">
                <a:solidFill>
                  <a:srgbClr val="1D1F1C"/>
                </a:solidFill>
                <a:latin typeface="TT Trailers Bold"/>
              </a:rPr>
              <a:t>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Tuning</a:t>
            </a:r>
            <a:endParaRPr lang="en-US" sz="9999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524000" y="2400300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63332" y="3072122"/>
            <a:ext cx="13563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Utilized the Grid Search method extensively during our machine learning model development </a:t>
            </a:r>
            <a:r>
              <a:rPr lang="en-US" sz="2400" dirty="0" smtClean="0"/>
              <a:t>process.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Grid Search is a </a:t>
            </a:r>
            <a:r>
              <a:rPr lang="en-US" sz="2400" dirty="0" err="1"/>
              <a:t>hyperparameter</a:t>
            </a:r>
            <a:r>
              <a:rPr lang="en-US" sz="2400" dirty="0"/>
              <a:t> tuning </a:t>
            </a:r>
            <a:r>
              <a:rPr lang="en-US" sz="2400" dirty="0" smtClean="0"/>
              <a:t>technique.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exhaustively tries every combination of </a:t>
            </a:r>
            <a:r>
              <a:rPr lang="en-US" sz="2400" dirty="0" err="1"/>
              <a:t>hyperparameter</a:t>
            </a:r>
            <a:r>
              <a:rPr lang="en-US" sz="2400" dirty="0"/>
              <a:t> values for optimal model </a:t>
            </a:r>
            <a:r>
              <a:rPr lang="en-US" sz="2400" dirty="0" smtClean="0"/>
              <a:t>performance.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dirty="0"/>
              <a:t>Presented below are the optimized </a:t>
            </a:r>
            <a:r>
              <a:rPr lang="en-US" sz="2400" dirty="0" err="1"/>
              <a:t>hyperparameters</a:t>
            </a:r>
            <a:r>
              <a:rPr lang="en-US" sz="2400" dirty="0"/>
              <a:t> for each model:</a:t>
            </a:r>
          </a:p>
          <a:p>
            <a:pPr algn="just"/>
            <a:r>
              <a:rPr lang="en-US" sz="2400" b="1" dirty="0" smtClean="0"/>
              <a:t>1. Decision </a:t>
            </a:r>
            <a:r>
              <a:rPr lang="en-US" sz="2400" b="1" dirty="0"/>
              <a:t>Tree </a:t>
            </a:r>
            <a:r>
              <a:rPr lang="en-US" sz="2400" b="1" dirty="0" smtClean="0"/>
              <a:t>Classifier: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Optimized </a:t>
            </a:r>
            <a:r>
              <a:rPr lang="en-US" sz="2400" dirty="0" err="1"/>
              <a:t>max_depth</a:t>
            </a:r>
            <a:r>
              <a:rPr lang="en-US" sz="2400" dirty="0"/>
              <a:t>: 100</a:t>
            </a:r>
          </a:p>
          <a:p>
            <a:pPr algn="just"/>
            <a:r>
              <a:rPr lang="en-US" sz="2400" b="1" dirty="0" smtClean="0"/>
              <a:t>2. K-Nearest </a:t>
            </a:r>
            <a:r>
              <a:rPr lang="en-US" sz="2400" b="1" dirty="0"/>
              <a:t>Neighbors Classifier:</a:t>
            </a:r>
          </a:p>
          <a:p>
            <a:pPr algn="just"/>
            <a:r>
              <a:rPr lang="en-US" sz="2400" dirty="0"/>
              <a:t>Used default </a:t>
            </a:r>
            <a:r>
              <a:rPr lang="en-US" sz="2400" dirty="0" smtClean="0"/>
              <a:t>settings</a:t>
            </a:r>
          </a:p>
          <a:p>
            <a:pPr algn="just"/>
            <a:r>
              <a:rPr lang="en-US" sz="2400" b="1" dirty="0" smtClean="0"/>
              <a:t>3. Support </a:t>
            </a:r>
            <a:r>
              <a:rPr lang="en-US" sz="2400" b="1" dirty="0"/>
              <a:t>Vector Machine Classifier: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Optimized C: 3.0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Tried different kernels: 'linear', 'poly', '</a:t>
            </a:r>
            <a:r>
              <a:rPr lang="en-US" sz="2400" dirty="0" err="1"/>
              <a:t>rbf</a:t>
            </a:r>
            <a:r>
              <a:rPr lang="en-US" sz="2400" dirty="0"/>
              <a:t>'</a:t>
            </a:r>
          </a:p>
          <a:p>
            <a:pPr algn="just"/>
            <a:r>
              <a:rPr lang="en-US" sz="2400" b="1" dirty="0" smtClean="0"/>
              <a:t>4. Random </a:t>
            </a:r>
            <a:r>
              <a:rPr lang="en-US" sz="2400" b="1" dirty="0"/>
              <a:t>Forest Classifier: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Optimized </a:t>
            </a:r>
            <a:r>
              <a:rPr lang="en-US" sz="2400" dirty="0" err="1"/>
              <a:t>n_estimators</a:t>
            </a:r>
            <a:r>
              <a:rPr lang="en-US" sz="2400" dirty="0"/>
              <a:t>: 100</a:t>
            </a:r>
            <a:endParaRPr lang="en-US" sz="2400" b="1" dirty="0"/>
          </a:p>
          <a:p>
            <a:pPr algn="just"/>
            <a:r>
              <a:rPr lang="en-US" sz="2400" b="1" dirty="0" smtClean="0"/>
              <a:t>5. Naive Bayes Classifier &amp; </a:t>
            </a:r>
            <a:r>
              <a:rPr lang="en-US" sz="2400" b="1" dirty="0"/>
              <a:t>Gradient Boosting Classifier</a:t>
            </a:r>
            <a:r>
              <a:rPr lang="en-US" sz="2400" b="1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Used default settings, fewer </a:t>
            </a:r>
            <a:r>
              <a:rPr lang="en-US" sz="2400" dirty="0" err="1" smtClean="0"/>
              <a:t>hyperparameters</a:t>
            </a:r>
            <a:r>
              <a:rPr lang="en-US" sz="2400" dirty="0" smtClean="0"/>
              <a:t> available for tuning.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15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1D1F1C"/>
                </a:solidFill>
                <a:latin typeface="TT Trailers Bold"/>
              </a:rPr>
              <a:t>EXPERIMENT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III – </a:t>
            </a:r>
            <a:r>
              <a:rPr lang="en-US" sz="9999" dirty="0" smtClean="0">
                <a:solidFill>
                  <a:srgbClr val="1D1F1C"/>
                </a:solidFill>
                <a:latin typeface="TT Trailers Bold"/>
              </a:rPr>
              <a:t>Pre Processing</a:t>
            </a:r>
            <a:endParaRPr lang="en-US" sz="9999" dirty="0">
              <a:solidFill>
                <a:srgbClr val="1D1F1C"/>
              </a:solidFill>
              <a:latin typeface="TT Trailers Bold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957463914"/>
              </p:ext>
            </p:extLst>
          </p:nvPr>
        </p:nvGraphicFramePr>
        <p:xfrm>
          <a:off x="3225331" y="2770810"/>
          <a:ext cx="12039601" cy="6862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53400" y="967557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Fig 25: Preprocessing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5770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1D1F1C"/>
                </a:solidFill>
                <a:latin typeface="TT Trailers Bold"/>
              </a:rPr>
              <a:t>EXPERIMENT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III – ML </a:t>
            </a:r>
            <a:r>
              <a:rPr lang="en-US" sz="9999" dirty="0" smtClean="0">
                <a:solidFill>
                  <a:srgbClr val="1D1F1C"/>
                </a:solidFill>
                <a:latin typeface="TT Trailers Bold"/>
              </a:rPr>
              <a:t>Classifier</a:t>
            </a:r>
            <a:endParaRPr lang="en-US" sz="9999" dirty="0">
              <a:solidFill>
                <a:srgbClr val="1D1F1C"/>
              </a:solidFill>
              <a:latin typeface="TT Trailers Bold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75569097"/>
              </p:ext>
            </p:extLst>
          </p:nvPr>
        </p:nvGraphicFramePr>
        <p:xfrm>
          <a:off x="3225331" y="2770810"/>
          <a:ext cx="12039601" cy="6862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53400" y="967557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Fig 26: ML Classifier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0793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3"/>
          <p:cNvSpPr/>
          <p:nvPr/>
        </p:nvSpPr>
        <p:spPr>
          <a:xfrm>
            <a:off x="1492166" y="2406649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1D1F1C"/>
                </a:solidFill>
                <a:latin typeface="TT Trailers Bold"/>
              </a:rPr>
              <a:t>EXPERIMENT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III - </a:t>
            </a:r>
            <a:r>
              <a:rPr lang="en-US" sz="9999" dirty="0" smtClean="0">
                <a:solidFill>
                  <a:srgbClr val="1D1F1C"/>
                </a:solidFill>
                <a:latin typeface="TT Trailers Bold"/>
              </a:rPr>
              <a:t>RESULTS</a:t>
            </a:r>
            <a:endParaRPr lang="en-US" sz="9999" dirty="0">
              <a:solidFill>
                <a:srgbClr val="1D1F1C"/>
              </a:solidFill>
              <a:latin typeface="TT Trailers Bold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22662"/>
              </p:ext>
            </p:extLst>
          </p:nvPr>
        </p:nvGraphicFramePr>
        <p:xfrm>
          <a:off x="9824006" y="3747946"/>
          <a:ext cx="5568394" cy="435888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84197">
                  <a:extLst>
                    <a:ext uri="{9D8B030D-6E8A-4147-A177-3AD203B41FA5}">
                      <a16:colId xmlns:a16="http://schemas.microsoft.com/office/drawing/2014/main" val="2515382708"/>
                    </a:ext>
                  </a:extLst>
                </a:gridCol>
                <a:gridCol w="2784197">
                  <a:extLst>
                    <a:ext uri="{9D8B030D-6E8A-4147-A177-3AD203B41FA5}">
                      <a16:colId xmlns:a16="http://schemas.microsoft.com/office/drawing/2014/main" val="844633606"/>
                    </a:ext>
                  </a:extLst>
                </a:gridCol>
              </a:tblGrid>
              <a:tr h="600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DL</a:t>
                      </a:r>
                      <a:r>
                        <a:rPr lang="en-US" sz="2400" b="1" baseline="0" dirty="0" smtClean="0">
                          <a:effectLst/>
                        </a:rPr>
                        <a:t> </a:t>
                      </a:r>
                      <a:r>
                        <a:rPr lang="en-US" sz="2400" b="1" dirty="0" smtClean="0">
                          <a:effectLst/>
                        </a:rPr>
                        <a:t>Model</a:t>
                      </a:r>
                      <a:endParaRPr lang="en-US" sz="24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Accuracy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28399"/>
                  </a:ext>
                </a:extLst>
              </a:tr>
              <a:tr h="500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ResNet101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387487"/>
                  </a:ext>
                </a:extLst>
              </a:tr>
              <a:tr h="500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ResNet50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671119"/>
                  </a:ext>
                </a:extLst>
              </a:tr>
              <a:tr h="500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DenseNet121</a:t>
                      </a:r>
                      <a:endParaRPr lang="en-US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2881240"/>
                  </a:ext>
                </a:extLst>
              </a:tr>
              <a:tr h="500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MobileNet</a:t>
                      </a:r>
                      <a:endParaRPr lang="en-US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262443"/>
                  </a:ext>
                </a:extLst>
              </a:tr>
              <a:tr h="500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XceptionNet</a:t>
                      </a:r>
                      <a:endParaRPr lang="en-US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730447"/>
                  </a:ext>
                </a:extLst>
              </a:tr>
              <a:tr h="628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VGG16</a:t>
                      </a:r>
                      <a:endParaRPr lang="en-US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94366"/>
                  </a:ext>
                </a:extLst>
              </a:tr>
              <a:tr h="628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VGG19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08358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79144"/>
              </p:ext>
            </p:extLst>
          </p:nvPr>
        </p:nvGraphicFramePr>
        <p:xfrm>
          <a:off x="2882078" y="3747946"/>
          <a:ext cx="5568394" cy="435888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84197">
                  <a:extLst>
                    <a:ext uri="{9D8B030D-6E8A-4147-A177-3AD203B41FA5}">
                      <a16:colId xmlns:a16="http://schemas.microsoft.com/office/drawing/2014/main" val="2515382708"/>
                    </a:ext>
                  </a:extLst>
                </a:gridCol>
                <a:gridCol w="2784197">
                  <a:extLst>
                    <a:ext uri="{9D8B030D-6E8A-4147-A177-3AD203B41FA5}">
                      <a16:colId xmlns:a16="http://schemas.microsoft.com/office/drawing/2014/main" val="844633606"/>
                    </a:ext>
                  </a:extLst>
                </a:gridCol>
              </a:tblGrid>
              <a:tr h="538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ML Model</a:t>
                      </a:r>
                      <a:endParaRPr lang="en-US" sz="24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Accuracy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28399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 (Poly)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96.78%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387487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 (</a:t>
                      </a:r>
                      <a:r>
                        <a:rPr lang="en-US" sz="2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rbf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92%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671119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 (linear)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2881240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Decision Tree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80%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262443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KNN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91%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730447"/>
                  </a:ext>
                </a:extLst>
              </a:tr>
              <a:tr h="563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Random Forest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88%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94366"/>
                  </a:ext>
                </a:extLst>
              </a:tr>
              <a:tr h="563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Gradient Boosting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93%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083585"/>
                  </a:ext>
                </a:extLst>
              </a:tr>
              <a:tr h="448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Naïve </a:t>
                      </a:r>
                      <a:r>
                        <a:rPr lang="en-US" sz="2400" b="1" dirty="0" err="1">
                          <a:effectLst/>
                        </a:rPr>
                        <a:t>Baiyes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86%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63102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13575" y="827936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Table 4: ML Model Results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18553" y="827936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Table 5: DL </a:t>
            </a:r>
            <a:r>
              <a:rPr lang="en-US" b="1" dirty="0"/>
              <a:t>Model Results</a:t>
            </a:r>
          </a:p>
        </p:txBody>
      </p:sp>
    </p:spTree>
    <p:extLst>
      <p:ext uri="{BB962C8B-B14F-4D97-AF65-F5344CB8AC3E}">
        <p14:creationId xmlns:p14="http://schemas.microsoft.com/office/powerpoint/2010/main" val="3023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0000" dirty="0">
                <a:solidFill>
                  <a:srgbClr val="1D1F1C"/>
                </a:solidFill>
                <a:latin typeface="TT Trailers Bold"/>
              </a:rPr>
              <a:t>EXPERIMENT </a:t>
            </a:r>
            <a:r>
              <a:rPr lang="en-US" sz="10000" dirty="0" smtClean="0">
                <a:solidFill>
                  <a:srgbClr val="1D1F1C"/>
                </a:solidFill>
                <a:latin typeface="TT Trailers Bold"/>
              </a:rPr>
              <a:t>III - </a:t>
            </a:r>
            <a:r>
              <a:rPr lang="en-US" sz="9999" dirty="0">
                <a:solidFill>
                  <a:srgbClr val="1D1F1C"/>
                </a:solidFill>
                <a:latin typeface="TT Trailers Bold"/>
              </a:rPr>
              <a:t>DISCUSSION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9415199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Fig. 27: Experiment III Comparison Bar graph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93" y="2745833"/>
            <a:ext cx="7737878" cy="66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60945" y="3280011"/>
            <a:ext cx="11166110" cy="3471645"/>
          </a:xfrm>
          <a:custGeom>
            <a:avLst/>
            <a:gdLst/>
            <a:ahLst/>
            <a:cxnLst/>
            <a:rect l="l" t="t" r="r" b="b"/>
            <a:pathLst>
              <a:path w="11166110" h="3471645">
                <a:moveTo>
                  <a:pt x="0" y="0"/>
                </a:moveTo>
                <a:lnTo>
                  <a:pt x="11166110" y="0"/>
                </a:lnTo>
                <a:lnTo>
                  <a:pt x="11166110" y="3471644"/>
                </a:lnTo>
                <a:lnTo>
                  <a:pt x="0" y="347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8478" y="316485"/>
            <a:ext cx="2107628" cy="3175878"/>
          </a:xfrm>
          <a:custGeom>
            <a:avLst/>
            <a:gdLst/>
            <a:ahLst/>
            <a:cxnLst/>
            <a:rect l="l" t="t" r="r" b="b"/>
            <a:pathLst>
              <a:path w="2107628" h="3175878">
                <a:moveTo>
                  <a:pt x="0" y="0"/>
                </a:moveTo>
                <a:lnTo>
                  <a:pt x="2107629" y="0"/>
                </a:lnTo>
                <a:lnTo>
                  <a:pt x="2107629" y="3175879"/>
                </a:lnTo>
                <a:lnTo>
                  <a:pt x="0" y="3175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69209" y="3475858"/>
            <a:ext cx="11949581" cy="314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541"/>
              </a:lnSpc>
            </a:pPr>
            <a:r>
              <a:rPr lang="en-US" sz="17500" b="1" dirty="0" smtClean="0">
                <a:solidFill>
                  <a:srgbClr val="1D1F1C"/>
                </a:solidFill>
                <a:latin typeface="TT Trailers Bold"/>
              </a:rPr>
              <a:t>6. CONCLUSION</a:t>
            </a:r>
            <a:endParaRPr lang="en-US" sz="17500" b="1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118791" y="5891754"/>
            <a:ext cx="4101952" cy="5222393"/>
          </a:xfrm>
          <a:custGeom>
            <a:avLst/>
            <a:gdLst/>
            <a:ahLst/>
            <a:cxnLst/>
            <a:rect l="l" t="t" r="r" b="b"/>
            <a:pathLst>
              <a:path w="4101952" h="5222393">
                <a:moveTo>
                  <a:pt x="0" y="0"/>
                </a:moveTo>
                <a:lnTo>
                  <a:pt x="4101952" y="0"/>
                </a:lnTo>
                <a:lnTo>
                  <a:pt x="4101952" y="5222392"/>
                </a:lnTo>
                <a:lnTo>
                  <a:pt x="0" y="52223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879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/>
          <p:cNvSpPr/>
          <p:nvPr/>
        </p:nvSpPr>
        <p:spPr>
          <a:xfrm>
            <a:off x="2312264" y="2400301"/>
            <a:ext cx="13789204" cy="7162800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14934" y="3019241"/>
            <a:ext cx="11983864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/>
              <a:t>Methods For Diabetes </a:t>
            </a:r>
            <a:r>
              <a:rPr lang="en-US" sz="3600" b="1" dirty="0" smtClean="0"/>
              <a:t>Detection: </a:t>
            </a:r>
          </a:p>
          <a:p>
            <a:endParaRPr lang="en-US" sz="3600" b="1" dirty="0"/>
          </a:p>
          <a:p>
            <a:pPr marL="742950" indent="-742950">
              <a:buAutoNum type="arabicPeriod"/>
            </a:pPr>
            <a:r>
              <a:rPr lang="en-US" sz="3600" b="1" dirty="0" smtClean="0"/>
              <a:t>Traditional Methods (Commercially Available)</a:t>
            </a:r>
          </a:p>
          <a:p>
            <a:pPr marL="742950" indent="-742950">
              <a:buAutoNum type="arabicPeriod"/>
            </a:pPr>
            <a:r>
              <a:rPr lang="en-US" sz="3600" b="1" dirty="0" smtClean="0"/>
              <a:t>Non-Traditional Methods (Under Research)</a:t>
            </a:r>
            <a:endParaRPr lang="en-US" sz="36200" b="1" i="1" dirty="0"/>
          </a:p>
        </p:txBody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1. INTRODUCTION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149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600" dirty="0" smtClean="0">
                <a:solidFill>
                  <a:srgbClr val="1D1F1C"/>
                </a:solidFill>
                <a:latin typeface="TT Trailers Bold"/>
              </a:rPr>
              <a:t>CONCLUSION</a:t>
            </a:r>
            <a:endParaRPr lang="en-US" sz="96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524000" y="2400300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63332" y="3072122"/>
            <a:ext cx="13563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Key </a:t>
            </a:r>
            <a:r>
              <a:rPr lang="en-US" sz="2400" b="1" dirty="0"/>
              <a:t>Takeaways from Experiment I: Detecting Diabetes from Iris Images using Machine Learning</a:t>
            </a:r>
            <a:endParaRPr lang="en-US" sz="2400" dirty="0"/>
          </a:p>
          <a:p>
            <a:pPr algn="just"/>
            <a:endParaRPr lang="en-US" sz="2400" b="1" dirty="0" smtClean="0"/>
          </a:p>
          <a:p>
            <a:r>
              <a:rPr lang="en-US" sz="2400" b="1" dirty="0"/>
              <a:t>Outstanding Model </a:t>
            </a:r>
            <a:r>
              <a:rPr lang="en-US" sz="2400" b="1" dirty="0" smtClean="0"/>
              <a:t>Accuracy on JNMCH Iris Dataset: 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SVM </a:t>
            </a:r>
            <a:r>
              <a:rPr lang="en-US" sz="2400" dirty="0"/>
              <a:t>(Poly) model excelled with 95%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 Performance across Multiple </a:t>
            </a:r>
            <a:r>
              <a:rPr lang="en-US" sz="2400" dirty="0" smtClean="0"/>
              <a:t>Models: SVM </a:t>
            </a:r>
            <a:r>
              <a:rPr lang="en-US" sz="2400" dirty="0"/>
              <a:t>(RBF), SVM (Linear), Gradient Boosting, and Random Forest all achieved over 90% accuracy.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Benchmarking </a:t>
            </a:r>
            <a:r>
              <a:rPr lang="en-US" sz="2400" b="1" dirty="0"/>
              <a:t>on Previous </a:t>
            </a:r>
            <a:r>
              <a:rPr lang="en-US" sz="2400" b="1" dirty="0" smtClean="0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Utilized </a:t>
            </a:r>
            <a:r>
              <a:rPr lang="en-US" sz="2400" dirty="0"/>
              <a:t>the </a:t>
            </a:r>
            <a:r>
              <a:rPr lang="en-US" sz="2400" dirty="0" err="1" smtClean="0"/>
              <a:t>Parsa</a:t>
            </a:r>
            <a:r>
              <a:rPr lang="en-US" sz="2400" dirty="0" smtClean="0"/>
              <a:t> et. al [11] </a:t>
            </a:r>
            <a:r>
              <a:rPr lang="en-US" sz="2400" dirty="0"/>
              <a:t>276-image dataset for </a:t>
            </a:r>
            <a:r>
              <a:rPr lang="en-US" sz="2400" dirty="0" smtClean="0"/>
              <a:t>benchmarking.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Attained </a:t>
            </a:r>
            <a:r>
              <a:rPr lang="en-US" sz="2400" dirty="0"/>
              <a:t>a top accuracy of 93%, outdoing the previous record of 91.8% mentioned in </a:t>
            </a:r>
            <a:r>
              <a:rPr lang="en-US" sz="2400" dirty="0" err="1"/>
              <a:t>Parsa</a:t>
            </a:r>
            <a:r>
              <a:rPr lang="en-US" sz="2400" dirty="0"/>
              <a:t> et al.'s study.</a:t>
            </a:r>
          </a:p>
          <a:p>
            <a:endParaRPr lang="en-US" sz="2400" dirty="0" smtClean="0"/>
          </a:p>
          <a:p>
            <a:r>
              <a:rPr lang="en-US" sz="2400" b="1" dirty="0" smtClean="0"/>
              <a:t>Affirmation </a:t>
            </a:r>
            <a:r>
              <a:rPr lang="en-US" sz="2400" b="1" dirty="0"/>
              <a:t>of Improved Model </a:t>
            </a:r>
            <a:r>
              <a:rPr lang="en-US" sz="2400" b="1" dirty="0" smtClean="0"/>
              <a:t>Performance: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Highlighted </a:t>
            </a:r>
            <a:r>
              <a:rPr lang="en-US" sz="2400" dirty="0"/>
              <a:t>machine learning's crucial contribution to early, precise diabetes detection via iris </a:t>
            </a:r>
            <a:r>
              <a:rPr lang="en-US" sz="2400" dirty="0" smtClean="0"/>
              <a:t>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successful experiments and comprehensive data gathering signify substantial progress in non-invasive diabetes detection.</a:t>
            </a: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04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600" dirty="0" smtClean="0">
                <a:solidFill>
                  <a:srgbClr val="1D1F1C"/>
                </a:solidFill>
                <a:latin typeface="TT Trailers Bold"/>
              </a:rPr>
              <a:t>CONCLUSION</a:t>
            </a:r>
            <a:endParaRPr lang="en-US" sz="96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524000" y="2400300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63332" y="2746593"/>
            <a:ext cx="13563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Insights from Experiment II: Detecting Diabetes from Conjunctival Images using Machine </a:t>
            </a:r>
            <a:r>
              <a:rPr lang="en-US" sz="2400" b="1" dirty="0" smtClean="0"/>
              <a:t>Learning</a:t>
            </a:r>
          </a:p>
          <a:p>
            <a:r>
              <a:rPr lang="en-US" sz="2400" dirty="0" smtClean="0"/>
              <a:t> 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SVM </a:t>
            </a:r>
            <a:r>
              <a:rPr lang="en-US" sz="2400" dirty="0"/>
              <a:t>(Poly) model excelled with </a:t>
            </a:r>
            <a:r>
              <a:rPr lang="en-US" sz="2400" dirty="0" smtClean="0"/>
              <a:t>93% </a:t>
            </a:r>
            <a:r>
              <a:rPr lang="en-US" sz="2400" dirty="0"/>
              <a:t>accuracy.</a:t>
            </a:r>
          </a:p>
          <a:p>
            <a:endParaRPr lang="en-US" sz="2400" dirty="0" smtClean="0"/>
          </a:p>
          <a:p>
            <a:r>
              <a:rPr lang="en-US" sz="2400" b="1" dirty="0" smtClean="0"/>
              <a:t>The </a:t>
            </a:r>
            <a:r>
              <a:rPr lang="en-US" sz="2400" b="1" dirty="0"/>
              <a:t>Value of Conjunctival </a:t>
            </a:r>
            <a:r>
              <a:rPr lang="en-US" sz="2400" b="1" dirty="0" smtClean="0"/>
              <a:t>Images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Demonstrated </a:t>
            </a:r>
            <a:r>
              <a:rPr lang="en-US" sz="2400" dirty="0"/>
              <a:t>the effectiveness of conjunctival images for non-invasive diabetes </a:t>
            </a:r>
            <a:r>
              <a:rPr lang="en-US" sz="2400" dirty="0" smtClean="0"/>
              <a:t>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High </a:t>
            </a:r>
            <a:r>
              <a:rPr lang="en-US" sz="2400" dirty="0"/>
              <a:t>accuracy outcomes validate the potential of conjunctival images to improve detection methods.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Consistent </a:t>
            </a:r>
            <a:r>
              <a:rPr lang="en-US" sz="2400" b="1" dirty="0"/>
              <a:t>Model </a:t>
            </a:r>
            <a:r>
              <a:rPr lang="en-US" sz="2400" b="1" dirty="0" smtClean="0"/>
              <a:t>Performance: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Verified </a:t>
            </a:r>
            <a:r>
              <a:rPr lang="en-US" sz="2400" dirty="0"/>
              <a:t>SVM (Poly) model's robustness and versatility across both iris and conjunctival </a:t>
            </a:r>
            <a:r>
              <a:rPr lang="en-US" sz="2400" dirty="0" smtClean="0"/>
              <a:t>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Consistent </a:t>
            </a:r>
            <a:r>
              <a:rPr lang="en-US" sz="2400" dirty="0"/>
              <a:t>high accuracies support the use of machine learning in diabetes detection.</a:t>
            </a:r>
          </a:p>
          <a:p>
            <a:endParaRPr lang="en-US" sz="2400" dirty="0" smtClean="0"/>
          </a:p>
          <a:p>
            <a:r>
              <a:rPr lang="en-US" sz="2400" b="1" dirty="0" smtClean="0"/>
              <a:t>Filling </a:t>
            </a:r>
            <a:r>
              <a:rPr lang="en-US" sz="2400" b="1" dirty="0"/>
              <a:t>the Research </a:t>
            </a:r>
            <a:r>
              <a:rPr lang="en-US" sz="2400" b="1" dirty="0" smtClean="0"/>
              <a:t>Void: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</a:t>
            </a:r>
            <a:r>
              <a:rPr lang="en-US" sz="2400" dirty="0"/>
              <a:t>of the few studies using conjunctival images, providing new insights and filling a significant research </a:t>
            </a:r>
            <a:r>
              <a:rPr lang="en-US" sz="2400" dirty="0" smtClean="0"/>
              <a:t>gap.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Encourages </a:t>
            </a:r>
            <a:r>
              <a:rPr lang="en-US" sz="2400" dirty="0"/>
              <a:t>further exploration and usage of conjunctival images in the medical </a:t>
            </a:r>
            <a:r>
              <a:rPr lang="en-US" sz="2400" dirty="0" smtClean="0"/>
              <a:t>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significant results expand the scope for non-invasive diabetes </a:t>
            </a:r>
            <a:r>
              <a:rPr lang="en-US" sz="2400" dirty="0" smtClean="0"/>
              <a:t>detection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7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600" dirty="0" smtClean="0">
                <a:solidFill>
                  <a:srgbClr val="1D1F1C"/>
                </a:solidFill>
                <a:latin typeface="TT Trailers Bold"/>
              </a:rPr>
              <a:t>CONCLUSION</a:t>
            </a:r>
            <a:endParaRPr lang="en-US" sz="96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524000" y="2400300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63332" y="3072122"/>
            <a:ext cx="13563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Insights from Experiment III: Detecting Diabetes by Combining Iris and Conjunctival Features</a:t>
            </a:r>
            <a:endParaRPr lang="en-US" sz="2400" dirty="0"/>
          </a:p>
          <a:p>
            <a:endParaRPr lang="en-US" sz="2400" b="1" dirty="0" smtClean="0"/>
          </a:p>
          <a:p>
            <a:pPr marL="457200" indent="-457200">
              <a:buAutoNum type="arabicPeriod"/>
            </a:pPr>
            <a:r>
              <a:rPr lang="en-US" sz="2400" b="1" dirty="0" smtClean="0"/>
              <a:t>Excellence </a:t>
            </a:r>
            <a:r>
              <a:rPr lang="en-US" sz="2400" b="1" dirty="0"/>
              <a:t>of Feature Fusion</a:t>
            </a:r>
            <a:r>
              <a:rPr lang="en-US" sz="2400" dirty="0"/>
              <a:t>: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combined iris and conjunctival feature dataset scored an outstanding accuracy of 96.78% using the SVM (Poly) model, thus establishing the efficiency of a blended approach in diabetic detection.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2. Strong </a:t>
            </a:r>
            <a:r>
              <a:rPr lang="en-US" sz="2400" b="1" dirty="0"/>
              <a:t>Performance Across Different Models</a:t>
            </a:r>
            <a:r>
              <a:rPr lang="en-US" sz="2400" dirty="0"/>
              <a:t>: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Apart </a:t>
            </a:r>
            <a:r>
              <a:rPr lang="en-US" sz="2400" dirty="0"/>
              <a:t>from SVM (Poly), multiple models like SVM (Linear), SVM (RBF), KNN, and Gradient Boosting also showcased strong results with accuracy scores over 90%.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indicates the robustness and versatility of the combined feature set.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3. Effective </a:t>
            </a:r>
            <a:r>
              <a:rPr lang="en-US" sz="2400" b="1" dirty="0"/>
              <a:t>Utilization of Pre-Trained Models</a:t>
            </a:r>
            <a:r>
              <a:rPr lang="en-US" sz="2400" dirty="0"/>
              <a:t>: 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employment of pre-trained models like ResNet50, ResNet101, </a:t>
            </a:r>
            <a:r>
              <a:rPr lang="en-US" sz="2400" dirty="0" err="1"/>
              <a:t>DenseNet</a:t>
            </a:r>
            <a:r>
              <a:rPr lang="en-US" sz="2400" dirty="0"/>
              <a:t>, </a:t>
            </a:r>
            <a:r>
              <a:rPr lang="en-US" sz="2400" dirty="0" err="1"/>
              <a:t>MobileNet</a:t>
            </a:r>
            <a:r>
              <a:rPr lang="en-US" sz="2400" dirty="0"/>
              <a:t>, </a:t>
            </a:r>
            <a:r>
              <a:rPr lang="en-US" sz="2400" dirty="0" err="1"/>
              <a:t>XceptionNet</a:t>
            </a:r>
            <a:r>
              <a:rPr lang="en-US" sz="2400" dirty="0"/>
              <a:t>, and VGG16 provided a combined average accuracy of 88%. 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underlines the potential of transfer learning methods in enhancing the detection of diabetes.</a:t>
            </a:r>
          </a:p>
        </p:txBody>
      </p:sp>
    </p:spTree>
    <p:extLst>
      <p:ext uri="{BB962C8B-B14F-4D97-AF65-F5344CB8AC3E}">
        <p14:creationId xmlns:p14="http://schemas.microsoft.com/office/powerpoint/2010/main" val="10422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600" dirty="0" smtClean="0">
                <a:solidFill>
                  <a:srgbClr val="1D1F1C"/>
                </a:solidFill>
                <a:latin typeface="TT Trailers Bold"/>
              </a:rPr>
              <a:t>CONCLUSION</a:t>
            </a:r>
            <a:endParaRPr lang="en-US" sz="96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524000" y="2400300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63332" y="2728515"/>
            <a:ext cx="13563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Final Conclusion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Harnessing </a:t>
            </a:r>
            <a:r>
              <a:rPr lang="en-US" sz="2400" b="1" dirty="0"/>
              <a:t>Non-invasive Techniques:</a:t>
            </a:r>
            <a:r>
              <a:rPr lang="en-US" sz="2400" dirty="0"/>
              <a:t> The study innovatively used non-invasive iris and conjunctival imaging, marking a pioneering step towards early diabetes detection, thereby confronting the global issue of latent diagnoses</a:t>
            </a:r>
            <a:r>
              <a:rPr lang="en-US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Leveraging Existing Infrastructure:</a:t>
            </a:r>
            <a:r>
              <a:rPr lang="en-US" sz="2400" dirty="0"/>
              <a:t> By using existing medical imaging equipment, the study negated the need for additional hardware or invasive procedures, reshaping the landscape of diabetes detection techniques.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Machine </a:t>
            </a:r>
            <a:r>
              <a:rPr lang="en-US" sz="2400" b="1" dirty="0"/>
              <a:t>Learning: A Reliable Ally:</a:t>
            </a:r>
            <a:r>
              <a:rPr lang="en-US" sz="2400" dirty="0"/>
              <a:t> The research endorsed machine learning techniques as not just accurate, but also interpretative and efficient, thereby presenting a promising alternative to the often resource-intensive deep learning methods.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Overcoming </a:t>
            </a:r>
            <a:r>
              <a:rPr lang="en-US" sz="2400" b="1" dirty="0"/>
              <a:t>Data Scarcity:</a:t>
            </a:r>
            <a:r>
              <a:rPr lang="en-US" sz="2400" dirty="0"/>
              <a:t> The research amassed a diverse collection of 800 iris and 572 conjunctival images to overcome the data availability challenges, a contribution that offers significant potential for future research, especially within the Indian demographic context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74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600" dirty="0" smtClean="0">
                <a:solidFill>
                  <a:srgbClr val="1D1F1C"/>
                </a:solidFill>
                <a:latin typeface="TT Trailers Bold"/>
              </a:rPr>
              <a:t>CONCLUSION</a:t>
            </a:r>
            <a:endParaRPr lang="en-US" sz="96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524000" y="2400300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63332" y="3072122"/>
            <a:ext cx="13563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n-US" sz="2400" b="1" dirty="0" smtClean="0"/>
              <a:t>Experimental Success:</a:t>
            </a:r>
            <a:r>
              <a:rPr lang="en-US" sz="2400" dirty="0" smtClean="0"/>
              <a:t> A series of experiments highlighted the potent efficacy of machine learning models, with remarkable accuracy rates of 95%, 93%, and 96.78% for iris, conjunctival, and combined features respectively.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400" b="1" dirty="0" smtClean="0"/>
              <a:t>Correlation </a:t>
            </a:r>
            <a:r>
              <a:rPr lang="en-US" sz="2400" b="1" dirty="0"/>
              <a:t>&amp; Model Efficacy:</a:t>
            </a:r>
            <a:r>
              <a:rPr lang="en-US" sz="2400" dirty="0"/>
              <a:t> The research demonstrated a strong correlation between iris and conjunctival image features and diabetes detection. </a:t>
            </a:r>
            <a:r>
              <a:rPr lang="en-US" sz="2400" dirty="0" smtClean="0"/>
              <a:t>Significant number of </a:t>
            </a:r>
            <a:r>
              <a:rPr lang="en-US" sz="2400" dirty="0"/>
              <a:t>models exceeding the 90% accuracy threshold, the study underscored the credibility of machine learning in early diabetes detection.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400" b="1" dirty="0" smtClean="0"/>
              <a:t>Revolutionizing </a:t>
            </a:r>
            <a:r>
              <a:rPr lang="en-US" sz="2400" b="1" dirty="0"/>
              <a:t>Early Detection:</a:t>
            </a:r>
            <a:r>
              <a:rPr lang="en-US" sz="2400" dirty="0"/>
              <a:t> The convergence of machine learning and non-invasive imaging in this study sets a precedent for highly efficient, accurate early detection systems, thus changing the outlook for future diabetes screening tools.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en-US" sz="2400" b="1" dirty="0" smtClean="0"/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400" b="1" dirty="0" smtClean="0"/>
              <a:t>Implications </a:t>
            </a:r>
            <a:r>
              <a:rPr lang="en-US" sz="2400" b="1" dirty="0"/>
              <a:t>for Future Research:</a:t>
            </a:r>
            <a:r>
              <a:rPr lang="en-US" sz="2400" dirty="0"/>
              <a:t> Ultimately, this study serves as a robust foundation for future exploration in this field, paving the way for advancements that could transform prognosis and patient experiences globally.</a:t>
            </a:r>
          </a:p>
        </p:txBody>
      </p:sp>
    </p:spTree>
    <p:extLst>
      <p:ext uri="{BB962C8B-B14F-4D97-AF65-F5344CB8AC3E}">
        <p14:creationId xmlns:p14="http://schemas.microsoft.com/office/powerpoint/2010/main" val="30575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>
            <a:off x="14983981" y="-1135416"/>
            <a:ext cx="3399629" cy="4328232"/>
          </a:xfrm>
          <a:custGeom>
            <a:avLst/>
            <a:gdLst/>
            <a:ahLst/>
            <a:cxnLst/>
            <a:rect l="l" t="t" r="r" b="b"/>
            <a:pathLst>
              <a:path w="3399629" h="4328232">
                <a:moveTo>
                  <a:pt x="0" y="0"/>
                </a:moveTo>
                <a:lnTo>
                  <a:pt x="3399629" y="0"/>
                </a:lnTo>
                <a:lnTo>
                  <a:pt x="3399629" y="4328232"/>
                </a:lnTo>
                <a:lnTo>
                  <a:pt x="0" y="432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09774" y="6613222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3407" y="884802"/>
            <a:ext cx="16063451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600" dirty="0" smtClean="0">
                <a:solidFill>
                  <a:srgbClr val="1D1F1C"/>
                </a:solidFill>
                <a:latin typeface="TT Trailers Bold"/>
              </a:rPr>
              <a:t>FUTURE WORK</a:t>
            </a:r>
            <a:endParaRPr lang="en-US" sz="96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524000" y="2400300"/>
            <a:ext cx="15303668" cy="7338055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2463332" y="3072122"/>
            <a:ext cx="13563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Advanced Models Exploration</a:t>
            </a:r>
            <a:r>
              <a:rPr lang="en-US" sz="2400" dirty="0"/>
              <a:t>: Utilize more sophisticated machine learning and deep learning models to potentially enhance results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Multi-Disease Framework</a:t>
            </a:r>
            <a:r>
              <a:rPr lang="en-US" sz="2400" dirty="0"/>
              <a:t>: Expand the developed framework to detect multiple diseases, including other ocular and systemic conditions.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Clinical </a:t>
            </a:r>
            <a:r>
              <a:rPr lang="en-US" sz="2400" b="1" dirty="0"/>
              <a:t>Integration</a:t>
            </a:r>
            <a:r>
              <a:rPr lang="en-US" sz="2400" dirty="0"/>
              <a:t>: Investigate practical implications and benefits of embedding these models in clinical practice for early detection of diabetes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Expansive </a:t>
            </a:r>
            <a:r>
              <a:rPr lang="en-US" sz="2400" b="1" dirty="0"/>
              <a:t>Diverse Datasets</a:t>
            </a:r>
            <a:r>
              <a:rPr lang="en-US" sz="2400" dirty="0"/>
              <a:t>: Collect larger and more diverse datasets, capturing data from various regions, ages, and disease stages to boost model's universality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Real-time Detection Systems</a:t>
            </a:r>
            <a:r>
              <a:rPr lang="en-US" sz="2400" dirty="0"/>
              <a:t>: Develop real-time disease detection systems using portable devices, moving towards point-of-care diagnostics.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These </a:t>
            </a:r>
            <a:r>
              <a:rPr lang="en-US" sz="2400" dirty="0"/>
              <a:t>future avenues will further bolster the substantial groundwork laid by this research, potentially transforming the domain of non-invasive diabetes detection.</a:t>
            </a:r>
          </a:p>
        </p:txBody>
      </p:sp>
    </p:spTree>
    <p:extLst>
      <p:ext uri="{BB962C8B-B14F-4D97-AF65-F5344CB8AC3E}">
        <p14:creationId xmlns:p14="http://schemas.microsoft.com/office/powerpoint/2010/main" val="22837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4"/>
          <p:cNvSpPr/>
          <p:nvPr/>
        </p:nvSpPr>
        <p:spPr>
          <a:xfrm>
            <a:off x="6022742" y="1605026"/>
            <a:ext cx="6242516" cy="1293189"/>
          </a:xfrm>
          <a:custGeom>
            <a:avLst/>
            <a:gdLst/>
            <a:ahLst/>
            <a:cxnLst/>
            <a:rect l="l" t="t" r="r" b="b"/>
            <a:pathLst>
              <a:path w="6242516" h="1293189">
                <a:moveTo>
                  <a:pt x="0" y="0"/>
                </a:moveTo>
                <a:lnTo>
                  <a:pt x="6242516" y="0"/>
                </a:lnTo>
                <a:lnTo>
                  <a:pt x="6242516" y="1293189"/>
                </a:lnTo>
                <a:lnTo>
                  <a:pt x="0" y="1293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6275075" y="1520266"/>
            <a:ext cx="5737850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REFERENCES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603900" y="3775774"/>
            <a:ext cx="16303100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i="1" dirty="0">
                <a:hlinkClick r:id="rId4"/>
              </a:rPr>
              <a:t>https://idf.org/about-diabetes/facts-figures</a:t>
            </a:r>
            <a:r>
              <a:rPr lang="en-US" sz="2400" i="1" dirty="0" smtClean="0">
                <a:hlinkClick r:id="rId4"/>
              </a:rPr>
              <a:t>/</a:t>
            </a:r>
            <a:r>
              <a:rPr lang="en-US" sz="2400" i="1" dirty="0" smtClean="0"/>
              <a:t> (Retrieved on: 20 Dec 2022)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i="1" dirty="0">
                <a:hlinkClick r:id="rId5"/>
              </a:rPr>
              <a:t>https://</a:t>
            </a:r>
            <a:r>
              <a:rPr lang="en-US" sz="2400" i="1" dirty="0" smtClean="0">
                <a:hlinkClick r:id="rId5"/>
              </a:rPr>
              <a:t>economictimes.indiatimes.com/magazines/panache/india-has-over-100-mn-diabetics-136-mn-pre-diabetics-says-new-icmr-study-goa-tops-the-list-up-records-lowest-prevalence/articleshow/100866686.cms?from=mdr</a:t>
            </a:r>
            <a:r>
              <a:rPr lang="en-US" sz="2400" i="1" dirty="0" smtClean="0"/>
              <a:t> </a:t>
            </a:r>
            <a:r>
              <a:rPr lang="en-US" sz="2400" i="1" dirty="0"/>
              <a:t>(Retrieved on: 20 Dec 2022)</a:t>
            </a:r>
            <a:endParaRPr lang="en-US" sz="2400" i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i="1" dirty="0">
                <a:hlinkClick r:id="rId6"/>
              </a:rPr>
              <a:t>https://</a:t>
            </a:r>
            <a:r>
              <a:rPr lang="en-US" sz="2400" i="1" dirty="0" smtClean="0">
                <a:hlinkClick r:id="rId6"/>
              </a:rPr>
              <a:t>www.niddk.nih.gov/health-information/diagnostic-tests/a1c-test</a:t>
            </a:r>
            <a:r>
              <a:rPr lang="en-US" sz="2400" i="1" dirty="0"/>
              <a:t> (Retrieved on: 20 Dec 2022)</a:t>
            </a:r>
            <a:endParaRPr lang="en-US" sz="2400" i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i="1" dirty="0">
                <a:hlinkClick r:id="rId7"/>
              </a:rPr>
              <a:t>https://www.cdc.gov/diabetes/basics/getting-tested.html#:~:text=Fasting%20Blood%20Sugar%20Test,higher%20indicates%20you%20have%20diabetes</a:t>
            </a:r>
            <a:r>
              <a:rPr lang="en-US" sz="2400" i="1" dirty="0"/>
              <a:t>. (Retrieved on: 20 Dec 2022)</a:t>
            </a:r>
            <a:endParaRPr lang="en-US" sz="2400" i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i="1" dirty="0">
                <a:hlinkClick r:id="rId8"/>
              </a:rPr>
              <a:t>https://www.ncbi.nlm.nih.gov/books/NBK532915/#:~:</a:t>
            </a:r>
            <a:r>
              <a:rPr lang="en-US" sz="2400" i="1" dirty="0" smtClean="0">
                <a:hlinkClick r:id="rId8"/>
              </a:rPr>
              <a:t>text=The%20results%20of%20the%20OGTT,200%20mg%2FdL%20indicates%20diabetes</a:t>
            </a:r>
            <a:r>
              <a:rPr lang="en-US" sz="2400" i="1" dirty="0"/>
              <a:t> (Retrieved on: 20 Dec 2022)</a:t>
            </a:r>
            <a:endParaRPr lang="en-US" sz="2400" i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i="1" dirty="0"/>
              <a:t> </a:t>
            </a:r>
            <a:r>
              <a:rPr lang="en-US" sz="2400" i="1" dirty="0">
                <a:hlinkClick r:id="rId9"/>
              </a:rPr>
              <a:t>https://www.cdc.gov/diabetes/basics/getting-tested.html#:~:text=Random%20Blood%20Sugar%20Test,higher%20indicates%20you%20have%20diabetes.&amp;text=*Results%20for%20gestational%20diabetes%20can%20differ</a:t>
            </a:r>
            <a:r>
              <a:rPr lang="en-US" sz="2400" i="1" dirty="0"/>
              <a:t>. (Retrieved on: 25 July 2023</a:t>
            </a:r>
            <a:r>
              <a:rPr lang="en-US" sz="2400" i="1" dirty="0" smtClean="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i="1" dirty="0">
                <a:hlinkClick r:id="rId10"/>
              </a:rPr>
              <a:t>https://medlineplus.gov/lab-tests/glucose-in-urine-test</a:t>
            </a:r>
            <a:r>
              <a:rPr lang="en-US" sz="2400" i="1" dirty="0" smtClean="0">
                <a:hlinkClick r:id="rId10"/>
              </a:rPr>
              <a:t>/</a:t>
            </a:r>
            <a:r>
              <a:rPr lang="en-US" sz="2400" i="1" dirty="0"/>
              <a:t> (Retrieved on: </a:t>
            </a:r>
            <a:r>
              <a:rPr lang="en-US" sz="2400" i="1" dirty="0" smtClean="0"/>
              <a:t>25 July 2023)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i="1" dirty="0" smtClean="0"/>
          </a:p>
        </p:txBody>
      </p:sp>
      <p:sp>
        <p:nvSpPr>
          <p:cNvPr id="37" name="Freeform 37"/>
          <p:cNvSpPr/>
          <p:nvPr/>
        </p:nvSpPr>
        <p:spPr>
          <a:xfrm rot="5400000">
            <a:off x="-337388" y="-717770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36740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4"/>
          <p:cNvSpPr/>
          <p:nvPr/>
        </p:nvSpPr>
        <p:spPr>
          <a:xfrm>
            <a:off x="6022742" y="1605026"/>
            <a:ext cx="6242516" cy="1293189"/>
          </a:xfrm>
          <a:custGeom>
            <a:avLst/>
            <a:gdLst/>
            <a:ahLst/>
            <a:cxnLst/>
            <a:rect l="l" t="t" r="r" b="b"/>
            <a:pathLst>
              <a:path w="6242516" h="1293189">
                <a:moveTo>
                  <a:pt x="0" y="0"/>
                </a:moveTo>
                <a:lnTo>
                  <a:pt x="6242516" y="0"/>
                </a:lnTo>
                <a:lnTo>
                  <a:pt x="6242516" y="1293189"/>
                </a:lnTo>
                <a:lnTo>
                  <a:pt x="0" y="1293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6275075" y="1520266"/>
            <a:ext cx="5737850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REFERENCES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603900" y="3372326"/>
            <a:ext cx="16303100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400" i="1" dirty="0"/>
              <a:t>S. </a:t>
            </a:r>
            <a:r>
              <a:rPr lang="en-US" sz="2400" i="1" dirty="0" err="1"/>
              <a:t>Lekha</a:t>
            </a:r>
            <a:r>
              <a:rPr lang="en-US" sz="2400" i="1" dirty="0"/>
              <a:t> and S. M, "Recent Advancements and Future Prospects on E-Nose Sensors Technology and Machine Learning Approaches for Non-Invasive Diabetes Diagnosis: A Review," in IEEE Reviews in Biomedical Engineering, vol. 14, pp. 127-138, 2021, </a:t>
            </a:r>
            <a:r>
              <a:rPr lang="en-US" sz="2400" i="1" dirty="0" err="1"/>
              <a:t>doi</a:t>
            </a:r>
            <a:r>
              <a:rPr lang="en-US" sz="2400" i="1" dirty="0"/>
              <a:t>: 10.1109/RBME.2020.2993591</a:t>
            </a:r>
            <a:r>
              <a:rPr lang="en-US" sz="2400" i="1" dirty="0" smtClean="0"/>
              <a:t>.</a:t>
            </a:r>
          </a:p>
          <a:p>
            <a:pPr marL="457200" indent="-457200">
              <a:buFont typeface="+mj-lt"/>
              <a:buAutoNum type="arabicPeriod" startAt="8"/>
            </a:pPr>
            <a:endParaRPr lang="en-US" sz="2400" i="1" dirty="0" smtClean="0"/>
          </a:p>
          <a:p>
            <a:pPr marL="457200" indent="-457200">
              <a:buFont typeface="+mj-lt"/>
              <a:buAutoNum type="arabicPeriod" startAt="8"/>
            </a:pPr>
            <a:r>
              <a:rPr lang="en-US" sz="2400" i="1" dirty="0" err="1" smtClean="0"/>
              <a:t>Önal</a:t>
            </a:r>
            <a:r>
              <a:rPr lang="en-US" sz="2400" i="1" dirty="0"/>
              <a:t>, M.N., </a:t>
            </a:r>
            <a:r>
              <a:rPr lang="en-US" sz="2400" i="1" dirty="0" err="1"/>
              <a:t>Güraksin</a:t>
            </a:r>
            <a:r>
              <a:rPr lang="en-US" sz="2400" i="1" dirty="0"/>
              <a:t>, G.E. &amp; </a:t>
            </a:r>
            <a:r>
              <a:rPr lang="en-US" sz="2400" i="1" dirty="0" err="1"/>
              <a:t>Duman</a:t>
            </a:r>
            <a:r>
              <a:rPr lang="en-US" sz="2400" i="1" dirty="0"/>
              <a:t>, R. Convolutional neural network-based diabetes diagnostic system via iridology technique. </a:t>
            </a:r>
            <a:r>
              <a:rPr lang="en-US" sz="2400" i="1" dirty="0" err="1"/>
              <a:t>Multimed</a:t>
            </a:r>
            <a:r>
              <a:rPr lang="en-US" sz="2400" i="1" dirty="0"/>
              <a:t> Tools </a:t>
            </a:r>
            <a:r>
              <a:rPr lang="en-US" sz="2400" i="1" dirty="0" err="1"/>
              <a:t>Appl</a:t>
            </a:r>
            <a:r>
              <a:rPr lang="en-US" sz="2400" i="1" dirty="0"/>
              <a:t> 82, 173–194 (2023). https://doi.org/10.1007/s11042-022-13291-3</a:t>
            </a:r>
            <a:endParaRPr lang="en-US" sz="2400" i="1" dirty="0" smtClean="0"/>
          </a:p>
          <a:p>
            <a:pPr marL="457200" indent="-457200">
              <a:buFont typeface="+mj-lt"/>
              <a:buAutoNum type="arabicPeriod" startAt="8"/>
            </a:pPr>
            <a:endParaRPr lang="en-US" sz="2400" i="1" dirty="0" smtClean="0"/>
          </a:p>
          <a:p>
            <a:pPr marL="457200" indent="-457200">
              <a:buFont typeface="+mj-lt"/>
              <a:buAutoNum type="arabicPeriod" startAt="8"/>
            </a:pPr>
            <a:r>
              <a:rPr lang="en-US" sz="2400" i="1" dirty="0"/>
              <a:t>R. </a:t>
            </a:r>
            <a:r>
              <a:rPr lang="en-US" sz="2400" i="1" dirty="0" err="1"/>
              <a:t>Aminah</a:t>
            </a:r>
            <a:r>
              <a:rPr lang="en-US" sz="2400" i="1" dirty="0"/>
              <a:t> and A. H. </a:t>
            </a:r>
            <a:r>
              <a:rPr lang="en-US" sz="2400" i="1" dirty="0" err="1"/>
              <a:t>Saputro</a:t>
            </a:r>
            <a:r>
              <a:rPr lang="en-US" sz="2400" i="1" dirty="0"/>
              <a:t>, "Diabetes Prediction System Based on Iridology Using Machine Learning," 2019 6th International Conference on Information Technology, Computer and Electrical Engineering (ICITACEE), Semarang, Indonesia, 2019, pp. 1-6, </a:t>
            </a:r>
            <a:r>
              <a:rPr lang="en-US" sz="2400" i="1" dirty="0" err="1"/>
              <a:t>doi</a:t>
            </a:r>
            <a:r>
              <a:rPr lang="en-US" sz="2400" i="1" dirty="0"/>
              <a:t>: 10.1109/ICITACEE.2019.8904125</a:t>
            </a:r>
            <a:r>
              <a:rPr lang="en-US" sz="2400" i="1" dirty="0" smtClean="0"/>
              <a:t>.</a:t>
            </a:r>
          </a:p>
          <a:p>
            <a:pPr marL="457200" indent="-457200">
              <a:buFont typeface="+mj-lt"/>
              <a:buAutoNum type="arabicPeriod" startAt="8"/>
            </a:pPr>
            <a:endParaRPr lang="en-US" sz="2400" i="1" dirty="0"/>
          </a:p>
          <a:p>
            <a:pPr marL="457200" indent="-457200">
              <a:buFont typeface="+mj-lt"/>
              <a:buAutoNum type="arabicPeriod" startAt="8"/>
            </a:pPr>
            <a:r>
              <a:rPr lang="en-US" sz="2400" i="1" dirty="0"/>
              <a:t>P. </a:t>
            </a:r>
            <a:r>
              <a:rPr lang="en-US" sz="2400" i="1" dirty="0" err="1"/>
              <a:t>Moradi</a:t>
            </a:r>
            <a:r>
              <a:rPr lang="en-US" sz="2400" i="1" dirty="0"/>
              <a:t>, N. </a:t>
            </a:r>
            <a:r>
              <a:rPr lang="en-US" sz="2400" i="1" dirty="0" err="1"/>
              <a:t>Nazer</a:t>
            </a:r>
            <a:r>
              <a:rPr lang="en-US" sz="2400" i="1" dirty="0"/>
              <a:t>, A. K. Ahmadi, H. </a:t>
            </a:r>
            <a:r>
              <a:rPr lang="en-US" sz="2400" i="1" dirty="0" err="1"/>
              <a:t>Mohammadzade</a:t>
            </a:r>
            <a:r>
              <a:rPr lang="en-US" sz="2400" i="1" dirty="0"/>
              <a:t> and H. K. </a:t>
            </a:r>
            <a:r>
              <a:rPr lang="en-US" sz="2400" i="1" dirty="0" err="1"/>
              <a:t>Jafari</a:t>
            </a:r>
            <a:r>
              <a:rPr lang="en-US" sz="2400" i="1" dirty="0"/>
              <a:t>, "Discovering Informative Regions in Iris Images to Predict Diabetes," 2018 25th National and 3rd International Iranian Conference on Biomedical Engineering (ICBME), Qom, Iran, 2018, pp. 1-6, </a:t>
            </a:r>
            <a:r>
              <a:rPr lang="en-US" sz="2400" i="1" dirty="0" err="1"/>
              <a:t>doi</a:t>
            </a:r>
            <a:r>
              <a:rPr lang="en-US" sz="2400" i="1" dirty="0"/>
              <a:t>: 10.1109/ICBME.2018.8703564</a:t>
            </a:r>
            <a:r>
              <a:rPr lang="en-US" sz="2400" i="1" dirty="0" smtClean="0"/>
              <a:t>.</a:t>
            </a:r>
          </a:p>
          <a:p>
            <a:pPr marL="457200" indent="-457200">
              <a:buFont typeface="+mj-lt"/>
              <a:buAutoNum type="arabicPeriod" startAt="8"/>
            </a:pPr>
            <a:endParaRPr lang="en-US" sz="2400" i="1" dirty="0" smtClean="0"/>
          </a:p>
          <a:p>
            <a:pPr marL="457200" indent="-457200">
              <a:buFont typeface="+mj-lt"/>
              <a:buAutoNum type="arabicPeriod" startAt="8"/>
            </a:pPr>
            <a:r>
              <a:rPr lang="en-US" sz="2400" i="1" dirty="0"/>
              <a:t>I. P. D. </a:t>
            </a:r>
            <a:r>
              <a:rPr lang="en-US" sz="2400" i="1" dirty="0" err="1"/>
              <a:t>Lesmana</a:t>
            </a:r>
            <a:r>
              <a:rPr lang="en-US" sz="2400" i="1" dirty="0"/>
              <a:t>, I. K. E. </a:t>
            </a:r>
            <a:r>
              <a:rPr lang="en-US" sz="2400" i="1" dirty="0" err="1"/>
              <a:t>Purnama</a:t>
            </a:r>
            <a:r>
              <a:rPr lang="en-US" sz="2400" i="1" dirty="0"/>
              <a:t> and M. H. </a:t>
            </a:r>
            <a:r>
              <a:rPr lang="en-US" sz="2400" i="1" dirty="0" err="1"/>
              <a:t>Purnomo</a:t>
            </a:r>
            <a:r>
              <a:rPr lang="en-US" sz="2400" i="1" dirty="0"/>
              <a:t>, "Abnormal condition detection of pancreatic Beta-cells as the cause of Diabetes Mellitus based on iris image," 2011 2nd International Conference on Instrumentation, Communications, Information Technology, and Biomedical Engineering, Bandung, Indonesia, 2011, pp. 150-155, </a:t>
            </a:r>
            <a:r>
              <a:rPr lang="en-US" sz="2400" i="1" dirty="0" err="1"/>
              <a:t>doi</a:t>
            </a:r>
            <a:r>
              <a:rPr lang="en-US" sz="2400" i="1" dirty="0"/>
              <a:t>: 10.1109/ICICI-BME.2011.6108614</a:t>
            </a:r>
            <a:r>
              <a:rPr lang="en-US" sz="2400" i="1" dirty="0" smtClean="0"/>
              <a:t>.</a:t>
            </a:r>
          </a:p>
        </p:txBody>
      </p:sp>
      <p:sp>
        <p:nvSpPr>
          <p:cNvPr id="37" name="Freeform 37"/>
          <p:cNvSpPr/>
          <p:nvPr/>
        </p:nvSpPr>
        <p:spPr>
          <a:xfrm rot="5400000">
            <a:off x="-337388" y="-717770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17365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4"/>
          <p:cNvSpPr/>
          <p:nvPr/>
        </p:nvSpPr>
        <p:spPr>
          <a:xfrm>
            <a:off x="6022742" y="1605026"/>
            <a:ext cx="6242516" cy="1293189"/>
          </a:xfrm>
          <a:custGeom>
            <a:avLst/>
            <a:gdLst/>
            <a:ahLst/>
            <a:cxnLst/>
            <a:rect l="l" t="t" r="r" b="b"/>
            <a:pathLst>
              <a:path w="6242516" h="1293189">
                <a:moveTo>
                  <a:pt x="0" y="0"/>
                </a:moveTo>
                <a:lnTo>
                  <a:pt x="6242516" y="0"/>
                </a:lnTo>
                <a:lnTo>
                  <a:pt x="6242516" y="1293189"/>
                </a:lnTo>
                <a:lnTo>
                  <a:pt x="0" y="1293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6275075" y="1520266"/>
            <a:ext cx="5737850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REFERENCES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603900" y="3775774"/>
            <a:ext cx="16303100" cy="4801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+mj-lt"/>
              <a:buAutoNum type="arabicPeriod" startAt="13"/>
            </a:pPr>
            <a:r>
              <a:rPr lang="en-US" sz="2400" b="1" i="1" dirty="0" smtClean="0"/>
              <a:t>Li</a:t>
            </a:r>
            <a:r>
              <a:rPr lang="en-US" sz="2400" b="1" i="1" dirty="0"/>
              <a:t>, X., Xia, C., Li, X. et al. Identifying diabetes from conjunctival images using a novel hierarchical multi-task network. </a:t>
            </a:r>
            <a:r>
              <a:rPr lang="en-US" sz="2400" b="1" i="1" dirty="0" err="1"/>
              <a:t>Sci</a:t>
            </a:r>
            <a:r>
              <a:rPr lang="en-US" sz="2400" b="1" i="1" dirty="0"/>
              <a:t> Rep 12, 264 (2022). </a:t>
            </a:r>
            <a:r>
              <a:rPr lang="en-US" sz="2400" b="1" i="1" dirty="0">
                <a:hlinkClick r:id="rId4"/>
              </a:rPr>
              <a:t>https://</a:t>
            </a:r>
            <a:r>
              <a:rPr lang="en-US" sz="2400" b="1" i="1" dirty="0" smtClean="0">
                <a:hlinkClick r:id="rId4"/>
              </a:rPr>
              <a:t>doi.org/10.1038/s41598-021-04006-z</a:t>
            </a:r>
            <a:r>
              <a:rPr lang="en-US" sz="2400" b="1" i="1" dirty="0" smtClean="0"/>
              <a:t> </a:t>
            </a:r>
          </a:p>
          <a:p>
            <a:pPr marL="457200" indent="-457200">
              <a:buFont typeface="+mj-lt"/>
              <a:buAutoNum type="arabicPeriod" startAt="13"/>
            </a:pPr>
            <a:endParaRPr lang="en-US" sz="2400" i="1" dirty="0"/>
          </a:p>
          <a:p>
            <a:pPr marL="457200" indent="-457200">
              <a:buFont typeface="+mj-lt"/>
              <a:buAutoNum type="arabicPeriod" startAt="13"/>
            </a:pPr>
            <a:r>
              <a:rPr lang="en-US" sz="2400" i="1" dirty="0" err="1"/>
              <a:t>Khansari</a:t>
            </a:r>
            <a:r>
              <a:rPr lang="en-US" sz="2400" i="1" dirty="0"/>
              <a:t>, </a:t>
            </a:r>
            <a:r>
              <a:rPr lang="en-US" sz="2400" i="1" dirty="0" err="1"/>
              <a:t>Maziyar</a:t>
            </a:r>
            <a:r>
              <a:rPr lang="en-US" sz="2400" i="1" dirty="0"/>
              <a:t> M., et al. "Automated fine structure image analysis method for discrimination of diabetic retinopathy stage using conjunctival microvasculature images." Biomedical optics express 7.7 (2016): 2597-2606</a:t>
            </a:r>
            <a:r>
              <a:rPr lang="en-US" sz="2400" i="1" dirty="0" smtClean="0"/>
              <a:t>.</a:t>
            </a:r>
          </a:p>
          <a:p>
            <a:pPr marL="457200" indent="-457200">
              <a:buFont typeface="+mj-lt"/>
              <a:buAutoNum type="arabicPeriod" startAt="13"/>
            </a:pPr>
            <a:endParaRPr lang="en-US" sz="2400" i="1" dirty="0"/>
          </a:p>
          <a:p>
            <a:pPr marL="457200" indent="-457200">
              <a:buFont typeface="+mj-lt"/>
              <a:buAutoNum type="arabicPeriod" startAt="13"/>
            </a:pPr>
            <a:r>
              <a:rPr lang="en-US" sz="2400" i="1" dirty="0"/>
              <a:t>To, Wilson J., et al. "Correlation of conjunctival </a:t>
            </a:r>
            <a:r>
              <a:rPr lang="en-US" sz="2400" i="1" dirty="0" err="1"/>
              <a:t>microangiopathy</a:t>
            </a:r>
            <a:r>
              <a:rPr lang="en-US" sz="2400" i="1" dirty="0"/>
              <a:t> with retinopathy in type-2 diabetes mellitus (T2DM) patients." Clinical </a:t>
            </a:r>
            <a:r>
              <a:rPr lang="en-US" sz="2400" i="1" dirty="0" err="1"/>
              <a:t>hemorheology</a:t>
            </a:r>
            <a:r>
              <a:rPr lang="en-US" sz="2400" i="1" dirty="0"/>
              <a:t> and microcirculation 47.2 (2011): 131-141</a:t>
            </a:r>
            <a:r>
              <a:rPr lang="en-US" sz="2400" i="1" dirty="0" smtClean="0"/>
              <a:t>.</a:t>
            </a:r>
          </a:p>
          <a:p>
            <a:endParaRPr lang="en-US" sz="2400" i="1" dirty="0" smtClean="0"/>
          </a:p>
          <a:p>
            <a:pPr marL="457200" indent="-457200">
              <a:buFont typeface="+mj-lt"/>
              <a:buAutoNum type="arabicPeriod" startAt="13"/>
            </a:pPr>
            <a:endParaRPr lang="en-US" sz="2400" i="1" dirty="0"/>
          </a:p>
          <a:p>
            <a:pPr marL="457200" indent="-457200">
              <a:buFont typeface="+mj-lt"/>
              <a:buAutoNum type="arabicPeriod" startAt="13"/>
            </a:pPr>
            <a:endParaRPr lang="en-US" sz="2400" i="1" dirty="0" smtClean="0"/>
          </a:p>
          <a:p>
            <a:pPr marL="457200" indent="-457200">
              <a:buFont typeface="+mj-lt"/>
              <a:buAutoNum type="arabicPeriod" startAt="13"/>
            </a:pPr>
            <a:endParaRPr lang="en-US" sz="2400" i="1" dirty="0"/>
          </a:p>
          <a:p>
            <a:pPr marL="457200" indent="-457200">
              <a:buFont typeface="+mj-lt"/>
              <a:buAutoNum type="arabicPeriod" startAt="13"/>
            </a:pPr>
            <a:endParaRPr lang="en-US" sz="2400" i="1" dirty="0" smtClean="0"/>
          </a:p>
        </p:txBody>
      </p:sp>
      <p:sp>
        <p:nvSpPr>
          <p:cNvPr id="37" name="Freeform 37"/>
          <p:cNvSpPr/>
          <p:nvPr/>
        </p:nvSpPr>
        <p:spPr>
          <a:xfrm rot="5400000">
            <a:off x="-337388" y="-717770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8" y="0"/>
                </a:lnTo>
                <a:lnTo>
                  <a:pt x="3074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606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60945" y="3280011"/>
            <a:ext cx="11166110" cy="3471645"/>
          </a:xfrm>
          <a:custGeom>
            <a:avLst/>
            <a:gdLst/>
            <a:ahLst/>
            <a:cxnLst/>
            <a:rect l="l" t="t" r="r" b="b"/>
            <a:pathLst>
              <a:path w="11166110" h="3471645">
                <a:moveTo>
                  <a:pt x="0" y="0"/>
                </a:moveTo>
                <a:lnTo>
                  <a:pt x="11166110" y="0"/>
                </a:lnTo>
                <a:lnTo>
                  <a:pt x="11166110" y="3471644"/>
                </a:lnTo>
                <a:lnTo>
                  <a:pt x="0" y="347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8478" y="316485"/>
            <a:ext cx="2107628" cy="3175878"/>
          </a:xfrm>
          <a:custGeom>
            <a:avLst/>
            <a:gdLst/>
            <a:ahLst/>
            <a:cxnLst/>
            <a:rect l="l" t="t" r="r" b="b"/>
            <a:pathLst>
              <a:path w="2107628" h="3175878">
                <a:moveTo>
                  <a:pt x="0" y="0"/>
                </a:moveTo>
                <a:lnTo>
                  <a:pt x="2107629" y="0"/>
                </a:lnTo>
                <a:lnTo>
                  <a:pt x="2107629" y="3175879"/>
                </a:lnTo>
                <a:lnTo>
                  <a:pt x="0" y="3175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69209" y="3475858"/>
            <a:ext cx="11949581" cy="3001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541"/>
              </a:lnSpc>
            </a:pPr>
            <a:r>
              <a:rPr lang="en-US" sz="17529">
                <a:solidFill>
                  <a:srgbClr val="1D1F1C"/>
                </a:solidFill>
                <a:latin typeface="TT Trailers Bold"/>
              </a:rPr>
              <a:t>Thank You</a:t>
            </a:r>
          </a:p>
        </p:txBody>
      </p:sp>
      <p:sp>
        <p:nvSpPr>
          <p:cNvPr id="6" name="Freeform 6"/>
          <p:cNvSpPr/>
          <p:nvPr/>
        </p:nvSpPr>
        <p:spPr>
          <a:xfrm>
            <a:off x="15118791" y="5891754"/>
            <a:ext cx="4101952" cy="5222393"/>
          </a:xfrm>
          <a:custGeom>
            <a:avLst/>
            <a:gdLst/>
            <a:ahLst/>
            <a:cxnLst/>
            <a:rect l="l" t="t" r="r" b="b"/>
            <a:pathLst>
              <a:path w="4101952" h="5222393">
                <a:moveTo>
                  <a:pt x="0" y="0"/>
                </a:moveTo>
                <a:lnTo>
                  <a:pt x="4101952" y="0"/>
                </a:lnTo>
                <a:lnTo>
                  <a:pt x="4101952" y="5222392"/>
                </a:lnTo>
                <a:lnTo>
                  <a:pt x="0" y="52223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/>
          <p:cNvSpPr/>
          <p:nvPr/>
        </p:nvSpPr>
        <p:spPr>
          <a:xfrm>
            <a:off x="2312264" y="2400301"/>
            <a:ext cx="13789204" cy="7162800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14934" y="3019241"/>
            <a:ext cx="11983864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 smtClean="0"/>
              <a:t>1. Traditional </a:t>
            </a:r>
            <a:r>
              <a:rPr lang="en-US" sz="3600" b="1" dirty="0"/>
              <a:t>Methods For Diabetes Detection</a:t>
            </a:r>
            <a:endParaRPr lang="en-US" sz="36200" b="1" i="1" dirty="0"/>
          </a:p>
        </p:txBody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1. INTRODUCTION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91490"/>
              </p:ext>
            </p:extLst>
          </p:nvPr>
        </p:nvGraphicFramePr>
        <p:xfrm>
          <a:off x="2590801" y="3848100"/>
          <a:ext cx="13258800" cy="4480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71799">
                  <a:extLst>
                    <a:ext uri="{9D8B030D-6E8A-4147-A177-3AD203B41FA5}">
                      <a16:colId xmlns:a16="http://schemas.microsoft.com/office/drawing/2014/main" val="697012362"/>
                    </a:ext>
                  </a:extLst>
                </a:gridCol>
                <a:gridCol w="10287001">
                  <a:extLst>
                    <a:ext uri="{9D8B030D-6E8A-4147-A177-3AD203B41FA5}">
                      <a16:colId xmlns:a16="http://schemas.microsoft.com/office/drawing/2014/main" val="2875935769"/>
                    </a:ext>
                  </a:extLst>
                </a:gridCol>
              </a:tblGrid>
              <a:tr h="42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 smtClean="0"/>
                        <a:t>Traditional Method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 smtClean="0">
                          <a:effectLst/>
                        </a:rPr>
                        <a:t>Details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127397"/>
                  </a:ext>
                </a:extLst>
              </a:tr>
              <a:tr h="76901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1.Hemoglobin A1c Test (HbA1c):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Reflects average blood sugar level for the past two to three months.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Diabetes: A1c level of </a:t>
                      </a:r>
                      <a:r>
                        <a:rPr lang="en-US" sz="2400" dirty="0" smtClean="0"/>
                        <a:t>48 </a:t>
                      </a:r>
                      <a:r>
                        <a:rPr lang="en-US" sz="2400" dirty="0" err="1" smtClean="0"/>
                        <a:t>mmol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mol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dirty="0" smtClean="0"/>
                        <a:t>6.5%) </a:t>
                      </a:r>
                      <a:r>
                        <a:rPr lang="en-US" sz="2400" dirty="0" smtClean="0"/>
                        <a:t>or higher on two separate tests. [3]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60249"/>
                  </a:ext>
                </a:extLst>
              </a:tr>
              <a:tr h="76901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2. Fasting Plasma Glucose Test (FPG)</a:t>
                      </a:r>
                      <a:r>
                        <a:rPr lang="en-US" sz="2400" dirty="0" smtClean="0"/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Measures blood sugar after an overnight fast.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Diabetes: 126 mg/</a:t>
                      </a:r>
                      <a:r>
                        <a:rPr lang="en-US" sz="2400" dirty="0" err="1" smtClean="0"/>
                        <a:t>dL</a:t>
                      </a:r>
                      <a:r>
                        <a:rPr lang="en-US" sz="2400" dirty="0" smtClean="0"/>
                        <a:t> or higher on two separate tests. [4]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86477"/>
                  </a:ext>
                </a:extLst>
              </a:tr>
              <a:tr h="11107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 smtClean="0">
                          <a:effectLst/>
                        </a:rPr>
                        <a:t>3.</a:t>
                      </a:r>
                      <a:r>
                        <a:rPr lang="en-US" sz="2400" b="1" dirty="0" smtClean="0"/>
                        <a:t>Oral Glucose Tolerance Test: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Measures blood glucose before and 2 hours after consuming a glucose-containing beverage.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Diabetes: 200 mg/</a:t>
                      </a:r>
                      <a:r>
                        <a:rPr lang="en-US" sz="2400" dirty="0" err="1" smtClean="0"/>
                        <a:t>dL</a:t>
                      </a:r>
                      <a:r>
                        <a:rPr lang="en-US" sz="2400" dirty="0" smtClean="0"/>
                        <a:t> or higher after two hours. [5]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371321"/>
                  </a:ext>
                </a:extLst>
              </a:tr>
              <a:tr h="938981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b="1" dirty="0" smtClean="0"/>
                        <a:t>4. Random Plasma Glucose Test:</a:t>
                      </a:r>
                    </a:p>
                    <a:p>
                      <a:pPr algn="l" fontAlgn="base"/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Measures blood sugar without regard to last meal timing.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Diabetes: 200 mg/</a:t>
                      </a:r>
                      <a:r>
                        <a:rPr lang="en-US" sz="2400" dirty="0" err="1" smtClean="0"/>
                        <a:t>dL</a:t>
                      </a:r>
                      <a:r>
                        <a:rPr lang="en-US" sz="2400" dirty="0" smtClean="0"/>
                        <a:t> or higher. [6]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57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42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/>
          <p:cNvSpPr/>
          <p:nvPr/>
        </p:nvSpPr>
        <p:spPr>
          <a:xfrm>
            <a:off x="2312264" y="2400301"/>
            <a:ext cx="13789204" cy="7162800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14934" y="3019241"/>
            <a:ext cx="11983864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 smtClean="0"/>
              <a:t>1. Traditional </a:t>
            </a:r>
            <a:r>
              <a:rPr lang="en-US" sz="3600" b="1" dirty="0"/>
              <a:t>Methods For Diabetes Detection</a:t>
            </a:r>
            <a:endParaRPr lang="en-US" sz="36200" b="1" i="1" dirty="0"/>
          </a:p>
        </p:txBody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1. INTRODUCTION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97499"/>
              </p:ext>
            </p:extLst>
          </p:nvPr>
        </p:nvGraphicFramePr>
        <p:xfrm>
          <a:off x="2590800" y="3848100"/>
          <a:ext cx="13258800" cy="3200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71799">
                  <a:extLst>
                    <a:ext uri="{9D8B030D-6E8A-4147-A177-3AD203B41FA5}">
                      <a16:colId xmlns:a16="http://schemas.microsoft.com/office/drawing/2014/main" val="697012362"/>
                    </a:ext>
                  </a:extLst>
                </a:gridCol>
                <a:gridCol w="10287001">
                  <a:extLst>
                    <a:ext uri="{9D8B030D-6E8A-4147-A177-3AD203B41FA5}">
                      <a16:colId xmlns:a16="http://schemas.microsoft.com/office/drawing/2014/main" val="2875935769"/>
                    </a:ext>
                  </a:extLst>
                </a:gridCol>
              </a:tblGrid>
              <a:tr h="42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 smtClean="0"/>
                        <a:t>Traditional Method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 smtClean="0">
                          <a:effectLst/>
                        </a:rPr>
                        <a:t>Details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127397"/>
                  </a:ext>
                </a:extLst>
              </a:tr>
              <a:tr h="9389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5. Glycosuria Test:</a:t>
                      </a:r>
                    </a:p>
                    <a:p>
                      <a:pPr algn="l" fontAlgn="base"/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Detects the presence of glucose in the urine.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Positive results typically require confirmation with more specific blood glucose tests. [7]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572131"/>
                  </a:ext>
                </a:extLst>
              </a:tr>
              <a:tr h="1110792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6. </a:t>
                      </a:r>
                      <a:r>
                        <a:rPr lang="en-US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Semi-Invasive Glucose Monitoring Patches</a:t>
                      </a:r>
                      <a:endParaRPr lang="en-US" sz="24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Tracking: 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patches use small sensors under the skin to measure sugar levels, offering immediate results.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Health Choices: 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allow constant monitoring of sugar levels, aiding in better decision-making for meals, physical activities, and medicine use.</a:t>
                      </a:r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62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6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A8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1028700"/>
            <a:ext cx="7315200" cy="1515405"/>
          </a:xfrm>
          <a:custGeom>
            <a:avLst/>
            <a:gdLst/>
            <a:ahLst/>
            <a:cxnLst/>
            <a:rect l="l" t="t" r="r" b="b"/>
            <a:pathLst>
              <a:path w="7315200" h="1515405">
                <a:moveTo>
                  <a:pt x="0" y="0"/>
                </a:moveTo>
                <a:lnTo>
                  <a:pt x="7315200" y="0"/>
                </a:lnTo>
                <a:lnTo>
                  <a:pt x="7315200" y="1515405"/>
                </a:lnTo>
                <a:lnTo>
                  <a:pt x="0" y="151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312264" y="2400300"/>
            <a:ext cx="13789204" cy="7086600"/>
          </a:xfrm>
          <a:custGeom>
            <a:avLst/>
            <a:gdLst/>
            <a:ahLst/>
            <a:cxnLst/>
            <a:rect l="l" t="t" r="r" b="b"/>
            <a:pathLst>
              <a:path w="13789204" h="6220811">
                <a:moveTo>
                  <a:pt x="0" y="0"/>
                </a:moveTo>
                <a:lnTo>
                  <a:pt x="13789204" y="0"/>
                </a:lnTo>
                <a:lnTo>
                  <a:pt x="13789204" y="6220811"/>
                </a:lnTo>
                <a:lnTo>
                  <a:pt x="0" y="622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505200" y="3009900"/>
            <a:ext cx="11700876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 smtClean="0"/>
              <a:t>2. Non-Traditional </a:t>
            </a:r>
            <a:r>
              <a:rPr lang="en-US" sz="3600" b="1" dirty="0"/>
              <a:t>Methods For Diabetes </a:t>
            </a:r>
            <a:r>
              <a:rPr lang="en-US" sz="3600" b="1" dirty="0" smtClean="0"/>
              <a:t>Detection [8]</a:t>
            </a:r>
            <a:endParaRPr lang="en-US" sz="3600" b="1" dirty="0"/>
          </a:p>
        </p:txBody>
      </p:sp>
      <p:sp>
        <p:nvSpPr>
          <p:cNvPr id="5" name="TextBox 5"/>
          <p:cNvSpPr txBox="1"/>
          <p:nvPr/>
        </p:nvSpPr>
        <p:spPr>
          <a:xfrm>
            <a:off x="3901119" y="937222"/>
            <a:ext cx="969444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smtClean="0">
                <a:solidFill>
                  <a:srgbClr val="1D1F1C"/>
                </a:solidFill>
                <a:latin typeface="TT Trailers Bold"/>
              </a:rPr>
              <a:t>1. INTRODUCTION</a:t>
            </a:r>
            <a:endParaRPr lang="en-US" sz="8000" dirty="0">
              <a:solidFill>
                <a:srgbClr val="1D1F1C"/>
              </a:solidFill>
              <a:latin typeface="TT Trailer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692223" y="-503707"/>
            <a:ext cx="7315200" cy="3458095"/>
          </a:xfrm>
          <a:custGeom>
            <a:avLst/>
            <a:gdLst/>
            <a:ahLst/>
            <a:cxnLst/>
            <a:rect l="l" t="t" r="r" b="b"/>
            <a:pathLst>
              <a:path w="7315200" h="3458095">
                <a:moveTo>
                  <a:pt x="0" y="0"/>
                </a:moveTo>
                <a:lnTo>
                  <a:pt x="7315200" y="0"/>
                </a:lnTo>
                <a:lnTo>
                  <a:pt x="7315200" y="3458094"/>
                </a:lnTo>
                <a:lnTo>
                  <a:pt x="0" y="3458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207818" y="6629859"/>
            <a:ext cx="4415636" cy="5621759"/>
          </a:xfrm>
          <a:custGeom>
            <a:avLst/>
            <a:gdLst/>
            <a:ahLst/>
            <a:cxnLst/>
            <a:rect l="l" t="t" r="r" b="b"/>
            <a:pathLst>
              <a:path w="4415636" h="5621759">
                <a:moveTo>
                  <a:pt x="0" y="0"/>
                </a:moveTo>
                <a:lnTo>
                  <a:pt x="4415636" y="0"/>
                </a:lnTo>
                <a:lnTo>
                  <a:pt x="4415636" y="5621759"/>
                </a:lnTo>
                <a:lnTo>
                  <a:pt x="0" y="56217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94634"/>
              </p:ext>
            </p:extLst>
          </p:nvPr>
        </p:nvGraphicFramePr>
        <p:xfrm>
          <a:off x="2590800" y="3702737"/>
          <a:ext cx="13258800" cy="497923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84669">
                  <a:extLst>
                    <a:ext uri="{9D8B030D-6E8A-4147-A177-3AD203B41FA5}">
                      <a16:colId xmlns:a16="http://schemas.microsoft.com/office/drawing/2014/main" val="2200420345"/>
                    </a:ext>
                  </a:extLst>
                </a:gridCol>
                <a:gridCol w="7917497">
                  <a:extLst>
                    <a:ext uri="{9D8B030D-6E8A-4147-A177-3AD203B41FA5}">
                      <a16:colId xmlns:a16="http://schemas.microsoft.com/office/drawing/2014/main" val="2300549545"/>
                    </a:ext>
                  </a:extLst>
                </a:gridCol>
                <a:gridCol w="2456634">
                  <a:extLst>
                    <a:ext uri="{9D8B030D-6E8A-4147-A177-3AD203B41FA5}">
                      <a16:colId xmlns:a16="http://schemas.microsoft.com/office/drawing/2014/main" val="1138918778"/>
                    </a:ext>
                  </a:extLst>
                </a:gridCol>
              </a:tblGrid>
              <a:tr h="423768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/>
                        <a:t>Method</a:t>
                      </a:r>
                      <a:endParaRPr lang="en-US" sz="2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/>
                        <a:t>Definition</a:t>
                      </a:r>
                      <a:endParaRPr lang="en-US" sz="2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/>
                        <a:t>Requirement</a:t>
                      </a:r>
                      <a:endParaRPr lang="en-US" sz="2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559911"/>
                  </a:ext>
                </a:extLst>
              </a:tr>
              <a:tr h="68469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1. Breath Analysis: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Detecting higher acetone levels in diabetic patients' breath.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Under</a:t>
                      </a:r>
                      <a:r>
                        <a:rPr lang="en-US" sz="2400" baseline="0" dirty="0" smtClean="0"/>
                        <a:t> research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598738"/>
                  </a:ext>
                </a:extLst>
              </a:tr>
              <a:tr h="68469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2. Saliva Testing: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Researching the correlation between saliva and blood glucose levels.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Under</a:t>
                      </a:r>
                      <a:r>
                        <a:rPr lang="en-US" sz="2400" baseline="0" dirty="0" smtClean="0"/>
                        <a:t> research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500444"/>
                  </a:ext>
                </a:extLst>
              </a:tr>
              <a:tr h="54550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3. Tear Analysis: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Developing devices to monitor tear glucose levels.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Under</a:t>
                      </a:r>
                      <a:r>
                        <a:rPr lang="en-US" sz="2400" baseline="0" dirty="0" smtClean="0"/>
                        <a:t> research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122279"/>
                  </a:ext>
                </a:extLst>
              </a:tr>
              <a:tr h="68469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4.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kern="1200" dirty="0" smtClean="0">
                          <a:effectLst/>
                        </a:rPr>
                        <a:t>Sweat Monitoring: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effectLst/>
                        </a:rPr>
                        <a:t>Track glucose levels continuously via sweat analysis</a:t>
                      </a:r>
                      <a:r>
                        <a:rPr lang="en-US" sz="2400" kern="1200" baseline="0" dirty="0" smtClean="0">
                          <a:effectLst/>
                        </a:rPr>
                        <a:t> </a:t>
                      </a:r>
                      <a:r>
                        <a:rPr lang="en-US" sz="2400" kern="1200" dirty="0" smtClean="0">
                          <a:effectLst/>
                        </a:rPr>
                        <a:t>using biosensors.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Under</a:t>
                      </a:r>
                      <a:r>
                        <a:rPr lang="en-US" sz="2400" baseline="0" dirty="0" smtClean="0"/>
                        <a:t> research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622670"/>
                  </a:ext>
                </a:extLst>
              </a:tr>
              <a:tr h="423768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5. Spectroscopy: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Using light waves to measure glucose levels.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Under</a:t>
                      </a:r>
                      <a:r>
                        <a:rPr lang="en-US" sz="2400" baseline="0" dirty="0" smtClean="0"/>
                        <a:t> research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02735"/>
                  </a:ext>
                </a:extLst>
              </a:tr>
              <a:tr h="99592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6. Iris &amp; Conjunctival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dirty="0" smtClean="0"/>
                        <a:t>Analysis: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It involves the examination and processing of high-resolution images of the iris and conjunctiva to identify early microvascular changes indicative of diabetes.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 use existing Hardware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745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1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7496</TotalTime>
  <Words>6000</Words>
  <Application>Microsoft Office PowerPoint</Application>
  <PresentationFormat>Custom</PresentationFormat>
  <Paragraphs>731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Roboto</vt:lpstr>
      <vt:lpstr>Calibri</vt:lpstr>
      <vt:lpstr>Tahoma</vt:lpstr>
      <vt:lpstr>TT Trailers Bold</vt:lpstr>
      <vt:lpstr>Arial</vt:lpstr>
      <vt:lpstr>Times New Roman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EHTESHAM SANA</cp:lastModifiedBy>
  <cp:revision>469</cp:revision>
  <dcterms:created xsi:type="dcterms:W3CDTF">2006-08-16T00:00:00Z</dcterms:created>
  <dcterms:modified xsi:type="dcterms:W3CDTF">2023-08-03T03:33:55Z</dcterms:modified>
  <dc:identifier>DAFo4zdffP0</dc:identifier>
</cp:coreProperties>
</file>