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4390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64974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9637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376948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587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367274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2984945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329656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35140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C2E88-75AD-46B5-8102-7EB2D3010A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161638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C2E88-75AD-46B5-8102-7EB2D3010A5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118523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C2E88-75AD-46B5-8102-7EB2D3010A56}"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18453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C2E88-75AD-46B5-8102-7EB2D3010A56}"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401609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C2E88-75AD-46B5-8102-7EB2D3010A56}"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228380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5C2E88-75AD-46B5-8102-7EB2D3010A5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1CF1B-5347-466F-A5B4-974E71E0BB1D}" type="slidenum">
              <a:rPr lang="en-US" smtClean="0"/>
              <a:t>‹#›</a:t>
            </a:fld>
            <a:endParaRPr lang="en-US"/>
          </a:p>
        </p:txBody>
      </p:sp>
    </p:spTree>
    <p:extLst>
      <p:ext uri="{BB962C8B-B14F-4D97-AF65-F5344CB8AC3E}">
        <p14:creationId xmlns:p14="http://schemas.microsoft.com/office/powerpoint/2010/main" val="211780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1CF1B-5347-466F-A5B4-974E71E0BB1D}" type="slidenum">
              <a:rPr lang="en-US" smtClean="0"/>
              <a:t>‹#›</a:t>
            </a:fld>
            <a:endParaRPr lang="en-US"/>
          </a:p>
        </p:txBody>
      </p:sp>
      <p:sp>
        <p:nvSpPr>
          <p:cNvPr id="5" name="Date Placeholder 4"/>
          <p:cNvSpPr>
            <a:spLocks noGrp="1"/>
          </p:cNvSpPr>
          <p:nvPr>
            <p:ph type="dt" sz="half" idx="10"/>
          </p:nvPr>
        </p:nvSpPr>
        <p:spPr/>
        <p:txBody>
          <a:bodyPr/>
          <a:lstStyle/>
          <a:p>
            <a:fld id="{A65C2E88-75AD-46B5-8102-7EB2D3010A56}" type="datetimeFigureOut">
              <a:rPr lang="en-US" smtClean="0"/>
              <a:t>3/25/2024</a:t>
            </a:fld>
            <a:endParaRPr lang="en-US"/>
          </a:p>
        </p:txBody>
      </p:sp>
    </p:spTree>
    <p:extLst>
      <p:ext uri="{BB962C8B-B14F-4D97-AF65-F5344CB8AC3E}">
        <p14:creationId xmlns:p14="http://schemas.microsoft.com/office/powerpoint/2010/main" val="339489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5C2E88-75AD-46B5-8102-7EB2D3010A56}" type="datetimeFigureOut">
              <a:rPr lang="en-US" smtClean="0"/>
              <a:t>3/25/2024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F1CF1B-5347-466F-A5B4-974E71E0BB1D}" type="slidenum">
              <a:rPr lang="en-US" smtClean="0"/>
              <a:t>‹#›</a:t>
            </a:fld>
            <a:endParaRPr lang="en-US"/>
          </a:p>
        </p:txBody>
      </p:sp>
    </p:spTree>
    <p:extLst>
      <p:ext uri="{BB962C8B-B14F-4D97-AF65-F5344CB8AC3E}">
        <p14:creationId xmlns:p14="http://schemas.microsoft.com/office/powerpoint/2010/main" val="18259073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22D6-D921-4247-9026-3C7E4DBD2BF9}"/>
              </a:ext>
            </a:extLst>
          </p:cNvPr>
          <p:cNvSpPr>
            <a:spLocks noGrp="1"/>
          </p:cNvSpPr>
          <p:nvPr>
            <p:ph type="ctrTitle"/>
          </p:nvPr>
        </p:nvSpPr>
        <p:spPr/>
        <p:txBody>
          <a:bodyPr/>
          <a:lstStyle/>
          <a:p>
            <a:r>
              <a:rPr lang="en-US" sz="4400" dirty="0">
                <a:latin typeface="Copperplate Gothic Bold" panose="020E0705020206020404" pitchFamily="34" charset="0"/>
              </a:rPr>
              <a:t>DATA STORYTELLING</a:t>
            </a:r>
          </a:p>
        </p:txBody>
      </p:sp>
      <p:sp>
        <p:nvSpPr>
          <p:cNvPr id="3" name="Subtitle 2">
            <a:extLst>
              <a:ext uri="{FF2B5EF4-FFF2-40B4-BE49-F238E27FC236}">
                <a16:creationId xmlns:a16="http://schemas.microsoft.com/office/drawing/2014/main" id="{4D69272A-FA58-4FEF-B797-DC8B721C59A7}"/>
              </a:ext>
            </a:extLst>
          </p:cNvPr>
          <p:cNvSpPr>
            <a:spLocks noGrp="1"/>
          </p:cNvSpPr>
          <p:nvPr>
            <p:ph type="subTitle" idx="1"/>
          </p:nvPr>
        </p:nvSpPr>
        <p:spPr/>
        <p:txBody>
          <a:bodyPr>
            <a:normAutofit lnSpcReduction="10000"/>
          </a:bodyPr>
          <a:lstStyle/>
          <a:p>
            <a:r>
              <a:rPr lang="en-US" dirty="0"/>
              <a:t>BY</a:t>
            </a:r>
          </a:p>
          <a:p>
            <a:r>
              <a:rPr lang="en-US" dirty="0"/>
              <a:t>BASIRA ESAN</a:t>
            </a:r>
          </a:p>
          <a:p>
            <a:r>
              <a:rPr lang="en-US" dirty="0"/>
              <a:t>[FE/23/8059291] </a:t>
            </a:r>
          </a:p>
          <a:p>
            <a:endParaRPr lang="en-US" dirty="0"/>
          </a:p>
        </p:txBody>
      </p:sp>
    </p:spTree>
    <p:extLst>
      <p:ext uri="{BB962C8B-B14F-4D97-AF65-F5344CB8AC3E}">
        <p14:creationId xmlns:p14="http://schemas.microsoft.com/office/powerpoint/2010/main" val="128920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55C7C4-6BB7-471F-93D3-6AFF9E81D1EB}"/>
              </a:ext>
            </a:extLst>
          </p:cNvPr>
          <p:cNvSpPr>
            <a:spLocks noGrp="1"/>
          </p:cNvSpPr>
          <p:nvPr>
            <p:ph type="title"/>
          </p:nvPr>
        </p:nvSpPr>
        <p:spPr>
          <a:xfrm>
            <a:off x="677334" y="609600"/>
            <a:ext cx="8596668" cy="689113"/>
          </a:xfrm>
        </p:spPr>
        <p:txBody>
          <a:bodyPr>
            <a:normAutofit/>
          </a:bodyPr>
          <a:lstStyle/>
          <a:p>
            <a:r>
              <a:rPr lang="en-US" sz="2800" dirty="0">
                <a:latin typeface="Copperplate Gothic Bold" panose="020E0705020206020404" pitchFamily="34" charset="0"/>
              </a:rPr>
              <a:t>Recommendation and conclusion</a:t>
            </a:r>
          </a:p>
        </p:txBody>
      </p:sp>
      <p:sp>
        <p:nvSpPr>
          <p:cNvPr id="6" name="Content Placeholder 5">
            <a:extLst>
              <a:ext uri="{FF2B5EF4-FFF2-40B4-BE49-F238E27FC236}">
                <a16:creationId xmlns:a16="http://schemas.microsoft.com/office/drawing/2014/main" id="{731C690E-9D01-49F7-89F4-B4F85895FA98}"/>
              </a:ext>
            </a:extLst>
          </p:cNvPr>
          <p:cNvSpPr>
            <a:spLocks noGrp="1"/>
          </p:cNvSpPr>
          <p:nvPr>
            <p:ph idx="1"/>
          </p:nvPr>
        </p:nvSpPr>
        <p:spPr>
          <a:xfrm>
            <a:off x="677334" y="1497497"/>
            <a:ext cx="8596668" cy="4543866"/>
          </a:xfrm>
        </p:spPr>
        <p:txBody>
          <a:bodyPr/>
          <a:lstStyle/>
          <a:p>
            <a:pPr marL="0" indent="0">
              <a:buNone/>
            </a:pPr>
            <a:r>
              <a:rPr lang="en-US" dirty="0"/>
              <a:t>Given the analysis its recommended that the loan application automation should be base on salary income and region which is that, if you have a higher salary income coming into your account and you also reside in the urban part of the country, checking these two strong criteria when you fill an online loan form it should automatically offers you a higher amount than does people staying in sub urban and has low salary income </a:t>
            </a:r>
          </a:p>
          <a:p>
            <a:pPr marL="0" indent="0">
              <a:buNone/>
            </a:pPr>
            <a:endParaRPr lang="en-US" dirty="0"/>
          </a:p>
          <a:p>
            <a:pPr marL="0" indent="0">
              <a:buNone/>
            </a:pPr>
            <a:r>
              <a:rPr lang="en-US" dirty="0"/>
              <a:t>In conclusion this automatically gives the bank an edge because loan will be automatically deducted and loan defaulters will no longer have reasons as to why they don’t pay loan on time. This saves the bank some stress and also help the bank recover given loans at the appropriate time.</a:t>
            </a:r>
          </a:p>
        </p:txBody>
      </p:sp>
    </p:spTree>
    <p:extLst>
      <p:ext uri="{BB962C8B-B14F-4D97-AF65-F5344CB8AC3E}">
        <p14:creationId xmlns:p14="http://schemas.microsoft.com/office/powerpoint/2010/main" val="378649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719A-507F-47A7-ADB6-615DBE0839F5}"/>
              </a:ext>
            </a:extLst>
          </p:cNvPr>
          <p:cNvSpPr>
            <a:spLocks noGrp="1"/>
          </p:cNvSpPr>
          <p:nvPr>
            <p:ph type="title"/>
          </p:nvPr>
        </p:nvSpPr>
        <p:spPr/>
        <p:txBody>
          <a:bodyPr>
            <a:normAutofit/>
          </a:bodyPr>
          <a:lstStyle/>
          <a:p>
            <a:r>
              <a:rPr lang="en-US" sz="2400" dirty="0">
                <a:latin typeface="Copperplate Gothic Bold" panose="020E0705020206020404" pitchFamily="34" charset="0"/>
              </a:rPr>
              <a:t>INTRODUCTION</a:t>
            </a:r>
          </a:p>
        </p:txBody>
      </p:sp>
      <p:sp>
        <p:nvSpPr>
          <p:cNvPr id="3" name="Content Placeholder 2">
            <a:extLst>
              <a:ext uri="{FF2B5EF4-FFF2-40B4-BE49-F238E27FC236}">
                <a16:creationId xmlns:a16="http://schemas.microsoft.com/office/drawing/2014/main" id="{39C3293D-1C73-4684-B8A7-0591C4677DE4}"/>
              </a:ext>
            </a:extLst>
          </p:cNvPr>
          <p:cNvSpPr>
            <a:spLocks noGrp="1"/>
          </p:cNvSpPr>
          <p:nvPr>
            <p:ph idx="1"/>
          </p:nvPr>
        </p:nvSpPr>
        <p:spPr/>
        <p:txBody>
          <a:bodyPr/>
          <a:lstStyle/>
          <a:p>
            <a:pPr marL="0" indent="0">
              <a:buNone/>
            </a:pPr>
            <a:r>
              <a:rPr lang="en-US" dirty="0"/>
              <a:t>Dream housing finance company deals in all home loans. They have a presence across all urban and semi-urban and rural areas.</a:t>
            </a:r>
          </a:p>
          <a:p>
            <a:pPr marL="0" indent="0">
              <a:buNone/>
            </a:pPr>
            <a:r>
              <a:rPr lang="en-US" dirty="0"/>
              <a:t>The company wants to automate the loan eligibility process(real time) base on customer details provided while filling the online application form </a:t>
            </a:r>
          </a:p>
        </p:txBody>
      </p:sp>
    </p:spTree>
    <p:extLst>
      <p:ext uri="{BB962C8B-B14F-4D97-AF65-F5344CB8AC3E}">
        <p14:creationId xmlns:p14="http://schemas.microsoft.com/office/powerpoint/2010/main" val="106555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5919-30D4-4671-A60E-C8EA1EA24D6B}"/>
              </a:ext>
            </a:extLst>
          </p:cNvPr>
          <p:cNvSpPr>
            <a:spLocks noGrp="1"/>
          </p:cNvSpPr>
          <p:nvPr>
            <p:ph type="title"/>
          </p:nvPr>
        </p:nvSpPr>
        <p:spPr/>
        <p:txBody>
          <a:bodyPr>
            <a:normAutofit/>
          </a:bodyPr>
          <a:lstStyle/>
          <a:p>
            <a:r>
              <a:rPr lang="en-US" sz="2400" dirty="0">
                <a:latin typeface="Copperplate Gothic Bold" panose="020E0705020206020404" pitchFamily="34" charset="0"/>
              </a:rPr>
              <a:t>AIMS AND OBJECTIVES</a:t>
            </a:r>
          </a:p>
        </p:txBody>
      </p:sp>
      <p:sp>
        <p:nvSpPr>
          <p:cNvPr id="3" name="Content Placeholder 2">
            <a:extLst>
              <a:ext uri="{FF2B5EF4-FFF2-40B4-BE49-F238E27FC236}">
                <a16:creationId xmlns:a16="http://schemas.microsoft.com/office/drawing/2014/main" id="{031D8DC9-1807-403A-BBEF-D136438E3FF1}"/>
              </a:ext>
            </a:extLst>
          </p:cNvPr>
          <p:cNvSpPr>
            <a:spLocks noGrp="1"/>
          </p:cNvSpPr>
          <p:nvPr>
            <p:ph idx="1"/>
          </p:nvPr>
        </p:nvSpPr>
        <p:spPr/>
        <p:txBody>
          <a:bodyPr/>
          <a:lstStyle/>
          <a:p>
            <a:pPr marL="0" indent="0">
              <a:buNone/>
            </a:pPr>
            <a:r>
              <a:rPr lang="en-US" dirty="0"/>
              <a:t>Is to identify the customer’s segments those eligible for loan amount so that they can specifically target these customers to provide them with </a:t>
            </a:r>
            <a:r>
              <a:rPr lang="en-US" dirty="0" err="1"/>
              <a:t>autometed</a:t>
            </a:r>
            <a:r>
              <a:rPr lang="en-US" dirty="0"/>
              <a:t> loan amount</a:t>
            </a:r>
          </a:p>
        </p:txBody>
      </p:sp>
    </p:spTree>
    <p:extLst>
      <p:ext uri="{BB962C8B-B14F-4D97-AF65-F5344CB8AC3E}">
        <p14:creationId xmlns:p14="http://schemas.microsoft.com/office/powerpoint/2010/main" val="6426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EFCF-B0E1-415F-BE1B-99B9F1129BB6}"/>
              </a:ext>
            </a:extLst>
          </p:cNvPr>
          <p:cNvSpPr>
            <a:spLocks noGrp="1"/>
          </p:cNvSpPr>
          <p:nvPr>
            <p:ph type="title"/>
          </p:nvPr>
        </p:nvSpPr>
        <p:spPr/>
        <p:txBody>
          <a:bodyPr>
            <a:normAutofit/>
          </a:bodyPr>
          <a:lstStyle/>
          <a:p>
            <a:r>
              <a:rPr lang="en-US" sz="2800" dirty="0">
                <a:latin typeface="Copperplate Gothic Bold" panose="020E0705020206020404" pitchFamily="34" charset="0"/>
              </a:rPr>
              <a:t>METHODOLOGY</a:t>
            </a:r>
          </a:p>
        </p:txBody>
      </p:sp>
      <p:sp>
        <p:nvSpPr>
          <p:cNvPr id="3" name="Content Placeholder 2">
            <a:extLst>
              <a:ext uri="{FF2B5EF4-FFF2-40B4-BE49-F238E27FC236}">
                <a16:creationId xmlns:a16="http://schemas.microsoft.com/office/drawing/2014/main" id="{DAD08818-A914-47E0-B071-E22A2174F7F9}"/>
              </a:ext>
            </a:extLst>
          </p:cNvPr>
          <p:cNvSpPr>
            <a:spLocks noGrp="1"/>
          </p:cNvSpPr>
          <p:nvPr>
            <p:ph idx="1"/>
          </p:nvPr>
        </p:nvSpPr>
        <p:spPr/>
        <p:txBody>
          <a:bodyPr/>
          <a:lstStyle/>
          <a:p>
            <a:pPr marL="0" indent="0">
              <a:buNone/>
            </a:pPr>
            <a:r>
              <a:rPr lang="en-US" dirty="0"/>
              <a:t>The data was collected from the list of customers who have a record of applying for loan from the bank for a specific period of time.</a:t>
            </a:r>
          </a:p>
        </p:txBody>
      </p:sp>
    </p:spTree>
    <p:extLst>
      <p:ext uri="{BB962C8B-B14F-4D97-AF65-F5344CB8AC3E}">
        <p14:creationId xmlns:p14="http://schemas.microsoft.com/office/powerpoint/2010/main" val="127423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1FF4-4AAB-4764-B69F-9583DFABC7D6}"/>
              </a:ext>
            </a:extLst>
          </p:cNvPr>
          <p:cNvSpPr>
            <a:spLocks noGrp="1"/>
          </p:cNvSpPr>
          <p:nvPr>
            <p:ph type="title"/>
          </p:nvPr>
        </p:nvSpPr>
        <p:spPr/>
        <p:txBody>
          <a:bodyPr>
            <a:normAutofit/>
          </a:bodyPr>
          <a:lstStyle/>
          <a:p>
            <a:r>
              <a:rPr lang="en-US" sz="2800" dirty="0">
                <a:latin typeface="Copperplate Gothic Bold" panose="020E0705020206020404" pitchFamily="34" charset="0"/>
              </a:rPr>
              <a:t>KEY QUESTIONS</a:t>
            </a:r>
          </a:p>
        </p:txBody>
      </p:sp>
      <p:sp>
        <p:nvSpPr>
          <p:cNvPr id="3" name="Content Placeholder 2">
            <a:extLst>
              <a:ext uri="{FF2B5EF4-FFF2-40B4-BE49-F238E27FC236}">
                <a16:creationId xmlns:a16="http://schemas.microsoft.com/office/drawing/2014/main" id="{62B9AB21-57AF-44CA-9513-8C4AB4CFC7F8}"/>
              </a:ext>
            </a:extLst>
          </p:cNvPr>
          <p:cNvSpPr>
            <a:spLocks noGrp="1"/>
          </p:cNvSpPr>
          <p:nvPr>
            <p:ph idx="1"/>
          </p:nvPr>
        </p:nvSpPr>
        <p:spPr/>
        <p:txBody>
          <a:bodyPr/>
          <a:lstStyle/>
          <a:p>
            <a:pPr>
              <a:buFont typeface="+mj-lt"/>
              <a:buAutoNum type="arabicPeriod"/>
            </a:pPr>
            <a:r>
              <a:rPr lang="en-US" dirty="0"/>
              <a:t>Which gender fill’s loan application form most?</a:t>
            </a:r>
          </a:p>
          <a:p>
            <a:pPr>
              <a:buFont typeface="+mj-lt"/>
              <a:buAutoNum type="arabicPeriod"/>
            </a:pPr>
            <a:r>
              <a:rPr lang="en-US" dirty="0"/>
              <a:t>Which occupation takes loan more often?</a:t>
            </a:r>
          </a:p>
          <a:p>
            <a:pPr>
              <a:buFont typeface="+mj-lt"/>
              <a:buAutoNum type="arabicPeriod"/>
            </a:pPr>
            <a:r>
              <a:rPr lang="en-US" dirty="0"/>
              <a:t>At what basis should loan be granted?</a:t>
            </a:r>
          </a:p>
        </p:txBody>
      </p:sp>
    </p:spTree>
    <p:extLst>
      <p:ext uri="{BB962C8B-B14F-4D97-AF65-F5344CB8AC3E}">
        <p14:creationId xmlns:p14="http://schemas.microsoft.com/office/powerpoint/2010/main" val="357325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C23916-8AD0-4A0B-B9D3-98651F3F34D5}"/>
              </a:ext>
            </a:extLst>
          </p:cNvPr>
          <p:cNvSpPr>
            <a:spLocks noGrp="1"/>
          </p:cNvSpPr>
          <p:nvPr>
            <p:ph type="title"/>
          </p:nvPr>
        </p:nvSpPr>
        <p:spPr>
          <a:xfrm>
            <a:off x="809856" y="2768600"/>
            <a:ext cx="8596668" cy="660400"/>
          </a:xfrm>
        </p:spPr>
        <p:txBody>
          <a:bodyPr>
            <a:normAutofit/>
          </a:bodyPr>
          <a:lstStyle/>
          <a:p>
            <a:pPr algn="ctr"/>
            <a:r>
              <a:rPr lang="en-US" sz="2800" dirty="0">
                <a:latin typeface="Copperplate Gothic Bold" panose="020E0705020206020404" pitchFamily="34" charset="0"/>
              </a:rPr>
              <a:t>FINDINGS AND INSIGHTS</a:t>
            </a:r>
          </a:p>
        </p:txBody>
      </p:sp>
    </p:spTree>
    <p:extLst>
      <p:ext uri="{BB962C8B-B14F-4D97-AF65-F5344CB8AC3E}">
        <p14:creationId xmlns:p14="http://schemas.microsoft.com/office/powerpoint/2010/main" val="402913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ECE83C-A153-42B5-A346-25DDE7938F5F}"/>
              </a:ext>
            </a:extLst>
          </p:cNvPr>
          <p:cNvSpPr>
            <a:spLocks noGrp="1"/>
          </p:cNvSpPr>
          <p:nvPr>
            <p:ph type="title"/>
          </p:nvPr>
        </p:nvSpPr>
        <p:spPr>
          <a:xfrm>
            <a:off x="874644" y="491439"/>
            <a:ext cx="8852452" cy="780770"/>
          </a:xfrm>
        </p:spPr>
        <p:txBody>
          <a:bodyPr>
            <a:normAutofit fontScale="90000"/>
          </a:bodyPr>
          <a:lstStyle/>
          <a:p>
            <a:pPr algn="ctr"/>
            <a:r>
              <a:rPr lang="en-US" sz="2800" dirty="0"/>
              <a:t>Which gender fill’s loan application form most?</a:t>
            </a:r>
            <a:br>
              <a:rPr lang="en-US" dirty="0"/>
            </a:br>
            <a:endParaRPr lang="en-US" dirty="0"/>
          </a:p>
        </p:txBody>
      </p:sp>
      <p:pic>
        <p:nvPicPr>
          <p:cNvPr id="6" name="Content Placeholder 5">
            <a:extLst>
              <a:ext uri="{FF2B5EF4-FFF2-40B4-BE49-F238E27FC236}">
                <a16:creationId xmlns:a16="http://schemas.microsoft.com/office/drawing/2014/main" id="{8D1B28D5-AB33-4956-AD8D-1D5FC454B33D}"/>
              </a:ext>
            </a:extLst>
          </p:cNvPr>
          <p:cNvPicPr>
            <a:picLocks noGrp="1" noChangeAspect="1"/>
          </p:cNvPicPr>
          <p:nvPr>
            <p:ph idx="1"/>
          </p:nvPr>
        </p:nvPicPr>
        <p:blipFill>
          <a:blip r:embed="rId2"/>
          <a:stretch>
            <a:fillRect/>
          </a:stretch>
        </p:blipFill>
        <p:spPr>
          <a:xfrm>
            <a:off x="4932363" y="1789043"/>
            <a:ext cx="5205550" cy="3572475"/>
          </a:xfrm>
          <a:prstGeom prst="rect">
            <a:avLst/>
          </a:prstGeom>
        </p:spPr>
      </p:pic>
      <p:sp>
        <p:nvSpPr>
          <p:cNvPr id="5" name="Text Placeholder 4">
            <a:extLst>
              <a:ext uri="{FF2B5EF4-FFF2-40B4-BE49-F238E27FC236}">
                <a16:creationId xmlns:a16="http://schemas.microsoft.com/office/drawing/2014/main" id="{1D13D140-AC5C-4D6C-BBEF-DA4375396D48}"/>
              </a:ext>
            </a:extLst>
          </p:cNvPr>
          <p:cNvSpPr>
            <a:spLocks noGrp="1"/>
          </p:cNvSpPr>
          <p:nvPr>
            <p:ph type="body" sz="half" idx="2"/>
          </p:nvPr>
        </p:nvSpPr>
        <p:spPr/>
        <p:txBody>
          <a:bodyPr/>
          <a:lstStyle/>
          <a:p>
            <a:r>
              <a:rPr lang="en-US" dirty="0"/>
              <a:t>From the analysis made it is found that the male gender fill’s loan application more often due to demand in expenditure but looking at the data you will discover that the female application is beginning to rise with some active loans unpaid</a:t>
            </a:r>
          </a:p>
        </p:txBody>
      </p:sp>
    </p:spTree>
    <p:extLst>
      <p:ext uri="{BB962C8B-B14F-4D97-AF65-F5344CB8AC3E}">
        <p14:creationId xmlns:p14="http://schemas.microsoft.com/office/powerpoint/2010/main" val="140340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2623-2264-487F-A005-5501A5A76E03}"/>
              </a:ext>
            </a:extLst>
          </p:cNvPr>
          <p:cNvSpPr>
            <a:spLocks noGrp="1"/>
          </p:cNvSpPr>
          <p:nvPr>
            <p:ph type="title"/>
          </p:nvPr>
        </p:nvSpPr>
        <p:spPr>
          <a:xfrm>
            <a:off x="1166191" y="676970"/>
            <a:ext cx="8746435" cy="819512"/>
          </a:xfrm>
        </p:spPr>
        <p:txBody>
          <a:bodyPr>
            <a:normAutofit fontScale="90000"/>
          </a:bodyPr>
          <a:lstStyle/>
          <a:p>
            <a:pPr algn="ctr"/>
            <a:r>
              <a:rPr lang="en-US" sz="3100" dirty="0"/>
              <a:t>Which occupation takes loan more often?</a:t>
            </a:r>
            <a:br>
              <a:rPr lang="en-US" dirty="0"/>
            </a:br>
            <a:endParaRPr lang="en-US" dirty="0"/>
          </a:p>
        </p:txBody>
      </p:sp>
      <p:pic>
        <p:nvPicPr>
          <p:cNvPr id="5" name="Content Placeholder 4">
            <a:extLst>
              <a:ext uri="{FF2B5EF4-FFF2-40B4-BE49-F238E27FC236}">
                <a16:creationId xmlns:a16="http://schemas.microsoft.com/office/drawing/2014/main" id="{AFB18989-E538-48C8-8420-F175A362657E}"/>
              </a:ext>
            </a:extLst>
          </p:cNvPr>
          <p:cNvPicPr>
            <a:picLocks noGrp="1" noChangeAspect="1"/>
          </p:cNvPicPr>
          <p:nvPr>
            <p:ph idx="1"/>
          </p:nvPr>
        </p:nvPicPr>
        <p:blipFill>
          <a:blip r:embed="rId2"/>
          <a:stretch>
            <a:fillRect/>
          </a:stretch>
        </p:blipFill>
        <p:spPr>
          <a:xfrm>
            <a:off x="4959351" y="2054088"/>
            <a:ext cx="4860510" cy="3307430"/>
          </a:xfrm>
          <a:prstGeom prst="rect">
            <a:avLst/>
          </a:prstGeom>
        </p:spPr>
      </p:pic>
      <p:sp>
        <p:nvSpPr>
          <p:cNvPr id="4" name="Text Placeholder 3">
            <a:extLst>
              <a:ext uri="{FF2B5EF4-FFF2-40B4-BE49-F238E27FC236}">
                <a16:creationId xmlns:a16="http://schemas.microsoft.com/office/drawing/2014/main" id="{28A42B15-3CE9-43EE-B3C4-16D36A8751FD}"/>
              </a:ext>
            </a:extLst>
          </p:cNvPr>
          <p:cNvSpPr>
            <a:spLocks noGrp="1"/>
          </p:cNvSpPr>
          <p:nvPr>
            <p:ph type="body" sz="half" idx="2"/>
          </p:nvPr>
        </p:nvSpPr>
        <p:spPr/>
        <p:txBody>
          <a:bodyPr/>
          <a:lstStyle/>
          <a:p>
            <a:r>
              <a:rPr lang="en-US" dirty="0"/>
              <a:t>It is discovered that in real time the graduate has about 73% loan application than the non graduate category. This means there is low tendency of non graduate filling loan forms as most of what they may need is provided for by parents or guardian.</a:t>
            </a:r>
          </a:p>
        </p:txBody>
      </p:sp>
    </p:spTree>
    <p:extLst>
      <p:ext uri="{BB962C8B-B14F-4D97-AF65-F5344CB8AC3E}">
        <p14:creationId xmlns:p14="http://schemas.microsoft.com/office/powerpoint/2010/main" val="237667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506B-1F55-48BB-A724-1235A83EE3DE}"/>
              </a:ext>
            </a:extLst>
          </p:cNvPr>
          <p:cNvSpPr>
            <a:spLocks noGrp="1"/>
          </p:cNvSpPr>
          <p:nvPr>
            <p:ph type="title"/>
          </p:nvPr>
        </p:nvSpPr>
        <p:spPr>
          <a:xfrm>
            <a:off x="781878" y="319160"/>
            <a:ext cx="9183757" cy="1278466"/>
          </a:xfrm>
        </p:spPr>
        <p:txBody>
          <a:bodyPr/>
          <a:lstStyle/>
          <a:p>
            <a:pPr algn="ctr"/>
            <a:r>
              <a:rPr lang="en-US" sz="2800" dirty="0"/>
              <a:t>At what basis should loan be granted?</a:t>
            </a:r>
            <a:br>
              <a:rPr lang="en-US" dirty="0"/>
            </a:br>
            <a:endParaRPr lang="en-US" dirty="0"/>
          </a:p>
        </p:txBody>
      </p:sp>
      <p:pic>
        <p:nvPicPr>
          <p:cNvPr id="6" name="Content Placeholder 5">
            <a:extLst>
              <a:ext uri="{FF2B5EF4-FFF2-40B4-BE49-F238E27FC236}">
                <a16:creationId xmlns:a16="http://schemas.microsoft.com/office/drawing/2014/main" id="{C597E58E-4EE1-40C1-A50A-AB5C2945E3C3}"/>
              </a:ext>
            </a:extLst>
          </p:cNvPr>
          <p:cNvPicPr>
            <a:picLocks noGrp="1" noChangeAspect="1"/>
          </p:cNvPicPr>
          <p:nvPr>
            <p:ph idx="1"/>
          </p:nvPr>
        </p:nvPicPr>
        <p:blipFill>
          <a:blip r:embed="rId2"/>
          <a:stretch>
            <a:fillRect/>
          </a:stretch>
        </p:blipFill>
        <p:spPr>
          <a:xfrm>
            <a:off x="4906962" y="1842052"/>
            <a:ext cx="5283959" cy="4696788"/>
          </a:xfrm>
          <a:prstGeom prst="rect">
            <a:avLst/>
          </a:prstGeom>
        </p:spPr>
      </p:pic>
      <p:sp>
        <p:nvSpPr>
          <p:cNvPr id="4" name="Text Placeholder 3">
            <a:extLst>
              <a:ext uri="{FF2B5EF4-FFF2-40B4-BE49-F238E27FC236}">
                <a16:creationId xmlns:a16="http://schemas.microsoft.com/office/drawing/2014/main" id="{D173ACBD-495D-4A5B-94B4-D9AED84FB2D4}"/>
              </a:ext>
            </a:extLst>
          </p:cNvPr>
          <p:cNvSpPr>
            <a:spLocks noGrp="1"/>
          </p:cNvSpPr>
          <p:nvPr>
            <p:ph type="body" sz="half" idx="2"/>
          </p:nvPr>
        </p:nvSpPr>
        <p:spPr/>
        <p:txBody>
          <a:bodyPr/>
          <a:lstStyle/>
          <a:p>
            <a:r>
              <a:rPr lang="en-US" dirty="0"/>
              <a:t>This analysis shows the basis of loan automation. Looking at the chart it shows that male in the urban region has the highest income which tells us that the residents of urban region should get higher loan amount when the form is filled online, followed by sub urban</a:t>
            </a:r>
          </a:p>
        </p:txBody>
      </p:sp>
    </p:spTree>
    <p:extLst>
      <p:ext uri="{BB962C8B-B14F-4D97-AF65-F5344CB8AC3E}">
        <p14:creationId xmlns:p14="http://schemas.microsoft.com/office/powerpoint/2010/main" val="1468827186"/>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232</TotalTime>
  <Words>438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Copperplate Gothic Bold</vt:lpstr>
      <vt:lpstr>Trebuchet MS</vt:lpstr>
      <vt:lpstr>Wingdings 3</vt:lpstr>
      <vt:lpstr>Facet</vt:lpstr>
      <vt:lpstr>DATA STORYTELLING</vt:lpstr>
      <vt:lpstr>INTRODUCTION</vt:lpstr>
      <vt:lpstr>AIMS AND OBJECTIVES</vt:lpstr>
      <vt:lpstr>METHODOLOGY</vt:lpstr>
      <vt:lpstr>KEY QUESTIONS</vt:lpstr>
      <vt:lpstr>FINDINGS AND INSIGHTS</vt:lpstr>
      <vt:lpstr>Which gender fill’s loan application form most? </vt:lpstr>
      <vt:lpstr>Which occupation takes loan more often? </vt:lpstr>
      <vt:lpstr>At what basis should loan be granted? </vt:lpstr>
      <vt:lpstr>Recommendation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STORYTELLING</dc:title>
  <dc:creator>Dell</dc:creator>
  <cp:lastModifiedBy>Dell</cp:lastModifiedBy>
  <cp:revision>16</cp:revision>
  <dcterms:created xsi:type="dcterms:W3CDTF">2024-03-25T19:35:26Z</dcterms:created>
  <dcterms:modified xsi:type="dcterms:W3CDTF">2024-03-25T23:28:02Z</dcterms:modified>
</cp:coreProperties>
</file>