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1" r:id="rId6"/>
    <p:sldId id="259" r:id="rId7"/>
    <p:sldId id="260" r:id="rId8"/>
    <p:sldId id="263" r:id="rId9"/>
    <p:sldId id="264" r:id="rId10"/>
    <p:sldId id="265" r:id="rId11"/>
    <p:sldId id="269" r:id="rId12"/>
    <p:sldId id="270"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P PC" initials="HP" lastIdx="1" clrIdx="0">
    <p:extLst>
      <p:ext uri="{19B8F6BF-5375-455C-9EA6-DF929625EA0E}">
        <p15:presenceInfo xmlns:p15="http://schemas.microsoft.com/office/powerpoint/2012/main" userId="HOP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P%20PC\Downloads\SOCIAL%20MEDIA%20AND%20MENTAL%20HEALTH\SMAMH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P%20PC\Downloads\SOCIAL%20MEDIA%20AND%20MENTAL%20HEALTH\SMAMH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P%20PC\Downloads\SOCIAL%20MEDIA%20AND%20MENTAL%20HEALTH\SMAMH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P%20PC\Downloads\SOCIAL%20MEDIA%20AND%20MENTAL%20HEALTH\SMAMH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OP%20PC\Downloads\SOCIAL%20MEDIA%20AND%20MENTAL%20HEALTH\SMAMH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[SMAMH1.xlsx]SOCIAL MEDIA AND RELATIONSHIP !PivotTable1</c:name>
    <c:fmtId val="2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SOCIAL MEDIA AND RELATIONSHIP STATUS</a:t>
            </a:r>
          </a:p>
        </c:rich>
      </c:tx>
      <c:layout>
        <c:manualLayout>
          <c:xMode val="edge"/>
          <c:yMode val="edge"/>
          <c:x val="0.1723090019153011"/>
          <c:y val="7.328719259874436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89610758111E-2"/>
          <c:y val="0.20776775522873303"/>
          <c:w val="0.89019685039370078"/>
          <c:h val="0.70959135316418775"/>
        </c:manualLayout>
      </c:layout>
      <c:lineChart>
        <c:grouping val="standard"/>
        <c:varyColors val="0"/>
        <c:ser>
          <c:idx val="0"/>
          <c:order val="0"/>
          <c:tx>
            <c:strRef>
              <c:f>'SOCIAL MEDIA AND RELATIONSHIP '!$B$3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'SOCIAL MEDIA AND RELATIONSHIP '!$A$4:$A$8</c:f>
              <c:strCache>
                <c:ptCount val="4"/>
                <c:pt idx="0">
                  <c:v>Divorced</c:v>
                </c:pt>
                <c:pt idx="1">
                  <c:v>In a relationship</c:v>
                </c:pt>
                <c:pt idx="2">
                  <c:v>Married</c:v>
                </c:pt>
                <c:pt idx="3">
                  <c:v>Single</c:v>
                </c:pt>
              </c:strCache>
            </c:strRef>
          </c:cat>
          <c:val>
            <c:numRef>
              <c:f>'SOCIAL MEDIA AND RELATIONSHIP '!$B$4:$B$8</c:f>
              <c:numCache>
                <c:formatCode>General</c:formatCode>
                <c:ptCount val="4"/>
                <c:pt idx="0">
                  <c:v>6</c:v>
                </c:pt>
                <c:pt idx="1">
                  <c:v>43</c:v>
                </c:pt>
                <c:pt idx="2">
                  <c:v>70</c:v>
                </c:pt>
                <c:pt idx="3">
                  <c:v>131</c:v>
                </c:pt>
              </c:numCache>
            </c:numRef>
          </c:val>
          <c:smooth val="0"/>
        </c:ser>
        <c:dLbls>
          <c:showLegendKey val="0"/>
          <c:showVal val="1"/>
          <c:showCatName val="0"/>
          <c:showSerName val="0"/>
          <c:showPercent val="0"/>
          <c:showBubbleSize val="0"/>
        </c:dLbls>
        <c:smooth val="0"/>
        <c:axId val="2138027520"/>
        <c:axId val="2138028608"/>
      </c:lineChart>
      <c:catAx>
        <c:axId val="21380275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8028608"/>
        <c:crosses val="autoZero"/>
        <c:auto val="1"/>
        <c:lblAlgn val="ctr"/>
        <c:lblOffset val="100"/>
        <c:noMultiLvlLbl val="0"/>
      </c:catAx>
      <c:valAx>
        <c:axId val="2138028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8027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[SMAMH1.xlsx]HOURS SOCIAL MEDIA &amp;GENDER!PivotTable1</c:name>
    <c:fmtId val="4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HOURS SPENT ON SOCIAL MEDIA AND GENDER</a:t>
            </a:r>
          </a:p>
        </c:rich>
      </c:tx>
      <c:layout>
        <c:manualLayout>
          <c:xMode val="edge"/>
          <c:yMode val="edge"/>
          <c:x val="0.17875674462625257"/>
          <c:y val="7.870367962843410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s>
    <c:plotArea>
      <c:layout>
        <c:manualLayout>
          <c:layoutTarget val="inner"/>
          <c:xMode val="edge"/>
          <c:yMode val="edge"/>
          <c:x val="8.1495444435317754E-2"/>
          <c:y val="0.12765703197234254"/>
          <c:w val="0.89019685039370078"/>
          <c:h val="0.70959135316418775"/>
        </c:manualLayout>
      </c:layout>
      <c:lineChart>
        <c:grouping val="stacked"/>
        <c:varyColors val="0"/>
        <c:ser>
          <c:idx val="0"/>
          <c:order val="0"/>
          <c:tx>
            <c:strRef>
              <c:f>'HOURS SOCIAL MEDIA &amp;GENDER'!$B$3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cat>
            <c:multiLvlStrRef>
              <c:f>'HOURS SOCIAL MEDIA &amp;GENDER'!$A$4:$A$39</c:f>
              <c:multiLvlStrCache>
                <c:ptCount val="17"/>
                <c:lvl>
                  <c:pt idx="0">
                    <c:v>Yes</c:v>
                  </c:pt>
                  <c:pt idx="1">
                    <c:v>Yes</c:v>
                  </c:pt>
                  <c:pt idx="2">
                    <c:v>Yes</c:v>
                  </c:pt>
                  <c:pt idx="3">
                    <c:v>Yes</c:v>
                  </c:pt>
                  <c:pt idx="4">
                    <c:v>Yes</c:v>
                  </c:pt>
                  <c:pt idx="5">
                    <c:v>Yes</c:v>
                  </c:pt>
                  <c:pt idx="6">
                    <c:v>No</c:v>
                  </c:pt>
                  <c:pt idx="7">
                    <c:v>Yes</c:v>
                  </c:pt>
                  <c:pt idx="8">
                    <c:v>Yes</c:v>
                  </c:pt>
                  <c:pt idx="9">
                    <c:v>Yes</c:v>
                  </c:pt>
                  <c:pt idx="10">
                    <c:v>Yes</c:v>
                  </c:pt>
                  <c:pt idx="11">
                    <c:v>No</c:v>
                  </c:pt>
                  <c:pt idx="12">
                    <c:v>Yes</c:v>
                  </c:pt>
                  <c:pt idx="13">
                    <c:v>Yes</c:v>
                  </c:pt>
                  <c:pt idx="14">
                    <c:v>Yes</c:v>
                  </c:pt>
                  <c:pt idx="15">
                    <c:v>Yes</c:v>
                  </c:pt>
                  <c:pt idx="16">
                    <c:v>Yes</c:v>
                  </c:pt>
                </c:lvl>
                <c:lvl>
                  <c:pt idx="0">
                    <c:v>Between 1 and 2 hours</c:v>
                  </c:pt>
                  <c:pt idx="1">
                    <c:v>Between 2 and 3 hours</c:v>
                  </c:pt>
                  <c:pt idx="2">
                    <c:v>Between 3 and 4 hours</c:v>
                  </c:pt>
                  <c:pt idx="3">
                    <c:v>Between 4 and 5 hours</c:v>
                  </c:pt>
                  <c:pt idx="4">
                    <c:v>Less than an Hour</c:v>
                  </c:pt>
                  <c:pt idx="5">
                    <c:v>More than 5 hours</c:v>
                  </c:pt>
                  <c:pt idx="6">
                    <c:v>Between 1 and 2 hours</c:v>
                  </c:pt>
                  <c:pt idx="8">
                    <c:v>Between 2 and 3 hours</c:v>
                  </c:pt>
                  <c:pt idx="9">
                    <c:v>Between 3 and 4 hours</c:v>
                  </c:pt>
                  <c:pt idx="10">
                    <c:v>Between 4 and 5 hours</c:v>
                  </c:pt>
                  <c:pt idx="11">
                    <c:v>Less than an Hour</c:v>
                  </c:pt>
                  <c:pt idx="13">
                    <c:v>More than 5 hours</c:v>
                  </c:pt>
                  <c:pt idx="14">
                    <c:v>Between 2 and 3 hours</c:v>
                  </c:pt>
                  <c:pt idx="15">
                    <c:v>Between 4 and 5 hours</c:v>
                  </c:pt>
                  <c:pt idx="16">
                    <c:v>More than 5 hours</c:v>
                  </c:pt>
                </c:lvl>
                <c:lvl>
                  <c:pt idx="0">
                    <c:v>Female</c:v>
                  </c:pt>
                  <c:pt idx="6">
                    <c:v>Male</c:v>
                  </c:pt>
                  <c:pt idx="14">
                    <c:v>unsure </c:v>
                  </c:pt>
                </c:lvl>
              </c:multiLvlStrCache>
            </c:multiLvlStrRef>
          </c:cat>
          <c:val>
            <c:numRef>
              <c:f>'HOURS SOCIAL MEDIA &amp;GENDER'!$B$4:$B$39</c:f>
              <c:numCache>
                <c:formatCode>General</c:formatCode>
                <c:ptCount val="17"/>
                <c:pt idx="0">
                  <c:v>18</c:v>
                </c:pt>
                <c:pt idx="1">
                  <c:v>27</c:v>
                </c:pt>
                <c:pt idx="2">
                  <c:v>31</c:v>
                </c:pt>
                <c:pt idx="3">
                  <c:v>19</c:v>
                </c:pt>
                <c:pt idx="4">
                  <c:v>5</c:v>
                </c:pt>
                <c:pt idx="5">
                  <c:v>34</c:v>
                </c:pt>
                <c:pt idx="6">
                  <c:v>2</c:v>
                </c:pt>
                <c:pt idx="7">
                  <c:v>24</c:v>
                </c:pt>
                <c:pt idx="8">
                  <c:v>25</c:v>
                </c:pt>
                <c:pt idx="9">
                  <c:v>18</c:v>
                </c:pt>
                <c:pt idx="10">
                  <c:v>8</c:v>
                </c:pt>
                <c:pt idx="11">
                  <c:v>1</c:v>
                </c:pt>
                <c:pt idx="12">
                  <c:v>17</c:v>
                </c:pt>
                <c:pt idx="13">
                  <c:v>17</c:v>
                </c:pt>
                <c:pt idx="14">
                  <c:v>2</c:v>
                </c:pt>
                <c:pt idx="15">
                  <c:v>1</c:v>
                </c:pt>
                <c:pt idx="16">
                  <c:v>1</c:v>
                </c:pt>
              </c:numCache>
            </c:numRef>
          </c:val>
          <c:smooth val="0"/>
        </c:ser>
        <c:dLbls>
          <c:showLegendKey val="0"/>
          <c:showVal val="0"/>
          <c:showCatName val="0"/>
          <c:showSerName val="0"/>
          <c:showPercent val="0"/>
          <c:showBubbleSize val="0"/>
        </c:dLbls>
        <c:marker val="1"/>
        <c:smooth val="0"/>
        <c:axId val="2138029152"/>
        <c:axId val="36047600"/>
      </c:lineChart>
      <c:catAx>
        <c:axId val="21380291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47600"/>
        <c:crosses val="autoZero"/>
        <c:auto val="1"/>
        <c:lblAlgn val="ctr"/>
        <c:lblOffset val="100"/>
        <c:noMultiLvlLbl val="0"/>
      </c:catAx>
      <c:valAx>
        <c:axId val="360476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80291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[SMAMH1.xlsx]HOURS SOCIAL MEDIA &amp;GENDER (2)!PivotTable1</c:name>
    <c:fmtId val="5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SOCIAL MEDIA DISTRACTION AND GENDER</a:t>
            </a:r>
          </a:p>
        </c:rich>
      </c:tx>
      <c:layout>
        <c:manualLayout>
          <c:xMode val="edge"/>
          <c:yMode val="edge"/>
          <c:x val="0.17589886330371274"/>
          <c:y val="6.944444444444444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
        <c:idx val="1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pivotFmt>
    </c:pivotFmts>
    <c:plotArea>
      <c:layout>
        <c:manualLayout>
          <c:layoutTarget val="inner"/>
          <c:xMode val="edge"/>
          <c:yMode val="edge"/>
          <c:x val="7.2715419079231347E-2"/>
          <c:y val="5.0031513353567383E-2"/>
          <c:w val="0.89019685039370078"/>
          <c:h val="0.70959135316418775"/>
        </c:manualLayout>
      </c:layout>
      <c:lineChart>
        <c:grouping val="stacked"/>
        <c:varyColors val="0"/>
        <c:ser>
          <c:idx val="0"/>
          <c:order val="0"/>
          <c:tx>
            <c:strRef>
              <c:f>'HOURS SOCIAL MEDIA &amp;GENDER (2)'!$B$3</c:f>
              <c:strCache>
                <c:ptCount val="1"/>
                <c:pt idx="0">
                  <c:v>Sum of 12. On a scale of 1 to 5, how easily distracted are you?</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cat>
            <c:multiLvlStrRef>
              <c:f>'HOURS SOCIAL MEDIA &amp;GENDER (2)'!$A$4:$A$11</c:f>
              <c:multiLvlStrCache>
                <c:ptCount val="4"/>
                <c:lvl>
                  <c:pt idx="0">
                    <c:v>Yes</c:v>
                  </c:pt>
                  <c:pt idx="1">
                    <c:v>No</c:v>
                  </c:pt>
                  <c:pt idx="2">
                    <c:v>Yes</c:v>
                  </c:pt>
                  <c:pt idx="3">
                    <c:v>Yes</c:v>
                  </c:pt>
                </c:lvl>
                <c:lvl>
                  <c:pt idx="0">
                    <c:v>Female</c:v>
                  </c:pt>
                  <c:pt idx="1">
                    <c:v>Male</c:v>
                  </c:pt>
                  <c:pt idx="3">
                    <c:v>unsure </c:v>
                  </c:pt>
                </c:lvl>
              </c:multiLvlStrCache>
            </c:multiLvlStrRef>
          </c:cat>
          <c:val>
            <c:numRef>
              <c:f>'HOURS SOCIAL MEDIA &amp;GENDER (2)'!$B$4:$B$11</c:f>
              <c:numCache>
                <c:formatCode>General</c:formatCode>
                <c:ptCount val="4"/>
                <c:pt idx="0">
                  <c:v>453</c:v>
                </c:pt>
                <c:pt idx="1">
                  <c:v>5</c:v>
                </c:pt>
                <c:pt idx="2">
                  <c:v>346</c:v>
                </c:pt>
                <c:pt idx="3">
                  <c:v>14</c:v>
                </c:pt>
              </c:numCache>
            </c:numRef>
          </c:val>
          <c:smooth val="0"/>
        </c:ser>
        <c:ser>
          <c:idx val="1"/>
          <c:order val="1"/>
          <c:tx>
            <c:strRef>
              <c:f>'HOURS SOCIAL MEDIA &amp;GENDER (2)'!$C$3</c:f>
              <c:strCache>
                <c:ptCount val="1"/>
                <c:pt idx="0">
                  <c:v>Sum of 9. How often do you find yourself using Social media without a specific purpose?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cat>
            <c:multiLvlStrRef>
              <c:f>'HOURS SOCIAL MEDIA &amp;GENDER (2)'!$A$4:$A$11</c:f>
              <c:multiLvlStrCache>
                <c:ptCount val="4"/>
                <c:lvl>
                  <c:pt idx="0">
                    <c:v>Yes</c:v>
                  </c:pt>
                  <c:pt idx="1">
                    <c:v>No</c:v>
                  </c:pt>
                  <c:pt idx="2">
                    <c:v>Yes</c:v>
                  </c:pt>
                  <c:pt idx="3">
                    <c:v>Yes</c:v>
                  </c:pt>
                </c:lvl>
                <c:lvl>
                  <c:pt idx="0">
                    <c:v>Female</c:v>
                  </c:pt>
                  <c:pt idx="1">
                    <c:v>Male</c:v>
                  </c:pt>
                  <c:pt idx="3">
                    <c:v>unsure </c:v>
                  </c:pt>
                </c:lvl>
              </c:multiLvlStrCache>
            </c:multiLvlStrRef>
          </c:cat>
          <c:val>
            <c:numRef>
              <c:f>'HOURS SOCIAL MEDIA &amp;GENDER (2)'!$C$4:$C$11</c:f>
              <c:numCache>
                <c:formatCode>General</c:formatCode>
                <c:ptCount val="4"/>
                <c:pt idx="0">
                  <c:v>483</c:v>
                </c:pt>
                <c:pt idx="1">
                  <c:v>7</c:v>
                </c:pt>
                <c:pt idx="2">
                  <c:v>385</c:v>
                </c:pt>
                <c:pt idx="3">
                  <c:v>13</c:v>
                </c:pt>
              </c:numCache>
            </c:numRef>
          </c:val>
          <c:smooth val="0"/>
        </c:ser>
        <c:dLbls>
          <c:showLegendKey val="0"/>
          <c:showVal val="0"/>
          <c:showCatName val="0"/>
          <c:showSerName val="0"/>
          <c:showPercent val="0"/>
          <c:showBubbleSize val="0"/>
        </c:dLbls>
        <c:marker val="1"/>
        <c:smooth val="0"/>
        <c:axId val="36050320"/>
        <c:axId val="36046512"/>
      </c:lineChart>
      <c:catAx>
        <c:axId val="360503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46512"/>
        <c:crosses val="autoZero"/>
        <c:auto val="1"/>
        <c:lblAlgn val="ctr"/>
        <c:lblOffset val="100"/>
        <c:noMultiLvlLbl val="0"/>
      </c:catAx>
      <c:valAx>
        <c:axId val="360465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50320"/>
        <c:crosses val="autoZero"/>
        <c:crossBetween val="between"/>
      </c:valAx>
      <c:spPr>
        <a:noFill/>
        <a:ln>
          <a:noFill/>
        </a:ln>
        <a:effectLst/>
      </c:spPr>
    </c:plotArea>
    <c:legend>
      <c:legendPos val="r"/>
      <c:layout>
        <c:manualLayout>
          <c:xMode val="edge"/>
          <c:yMode val="edge"/>
          <c:x val="0.65669648571811323"/>
          <c:y val="0.16590725595830691"/>
          <c:w val="0.33826255649990822"/>
          <c:h val="0.4583377077865266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[SMAMH1.xlsx]CELEBRITY COMRISM&amp; CONCERNTRATI!PivotTable1</c:name>
    <c:fmtId val="5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CELEBRITY COMPARISM TREND</a:t>
            </a:r>
          </a:p>
        </c:rich>
      </c:tx>
      <c:layout>
        <c:manualLayout>
          <c:xMode val="edge"/>
          <c:yMode val="edge"/>
          <c:x val="4.1481754580008599E-2"/>
          <c:y val="1.851851851851851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pivotFmt>
      <c:pivotFmt>
        <c:idx val="10"/>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088448810119471"/>
          <c:y val="0.13671296296296295"/>
          <c:w val="0.89019685039370078"/>
          <c:h val="0.70959135316418775"/>
        </c:manualLayout>
      </c:layout>
      <c:lineChart>
        <c:grouping val="stacked"/>
        <c:varyColors val="0"/>
        <c:ser>
          <c:idx val="0"/>
          <c:order val="0"/>
          <c:tx>
            <c:strRef>
              <c:f>'CELEBRITY COMRISM&amp; CONCERNTRATI'!$B$3</c:f>
              <c:strCache>
                <c:ptCount val="1"/>
                <c:pt idx="0">
                  <c:v>Sum of 15. On a scale of 1-5, how often do you compare yourself to other successful people through the use of social media?</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'CELEBRITY COMRISM&amp; CONCERNTRATI'!$A$4:$A$9</c:f>
              <c:strCache>
                <c:ptCount val="5"/>
                <c:pt idx="0">
                  <c:v>1</c:v>
                </c:pt>
                <c:pt idx="1">
                  <c:v>2</c:v>
                </c:pt>
                <c:pt idx="2">
                  <c:v>3</c:v>
                </c:pt>
                <c:pt idx="3">
                  <c:v>4</c:v>
                </c:pt>
                <c:pt idx="4">
                  <c:v>5</c:v>
                </c:pt>
              </c:strCache>
            </c:strRef>
          </c:cat>
          <c:val>
            <c:numRef>
              <c:f>'CELEBRITY COMRISM&amp; CONCERNTRATI'!$B$4:$B$9</c:f>
              <c:numCache>
                <c:formatCode>General</c:formatCode>
                <c:ptCount val="5"/>
                <c:pt idx="0">
                  <c:v>69</c:v>
                </c:pt>
                <c:pt idx="1">
                  <c:v>110</c:v>
                </c:pt>
                <c:pt idx="2">
                  <c:v>164</c:v>
                </c:pt>
                <c:pt idx="3">
                  <c:v>214</c:v>
                </c:pt>
                <c:pt idx="4">
                  <c:v>127</c:v>
                </c:pt>
              </c:numCache>
            </c:numRef>
          </c:val>
          <c:smooth val="0"/>
        </c:ser>
        <c:ser>
          <c:idx val="1"/>
          <c:order val="1"/>
          <c:tx>
            <c:strRef>
              <c:f>'CELEBRITY COMRISM&amp; CONCERNTRATI'!$C$3</c:f>
              <c:strCache>
                <c:ptCount val="1"/>
                <c:pt idx="0">
                  <c:v>Sum of 14. Do you find it difficult to concentrate on things?</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'CELEBRITY COMRISM&amp; CONCERNTRATI'!$A$4:$A$9</c:f>
              <c:strCache>
                <c:ptCount val="5"/>
                <c:pt idx="0">
                  <c:v>1</c:v>
                </c:pt>
                <c:pt idx="1">
                  <c:v>2</c:v>
                </c:pt>
                <c:pt idx="2">
                  <c:v>3</c:v>
                </c:pt>
                <c:pt idx="3">
                  <c:v>4</c:v>
                </c:pt>
                <c:pt idx="4">
                  <c:v>5</c:v>
                </c:pt>
              </c:strCache>
            </c:strRef>
          </c:cat>
          <c:val>
            <c:numRef>
              <c:f>'CELEBRITY COMRISM&amp; CONCERNTRATI'!$C$4:$C$9</c:f>
              <c:numCache>
                <c:formatCode>General</c:formatCode>
                <c:ptCount val="5"/>
                <c:pt idx="0">
                  <c:v>79</c:v>
                </c:pt>
                <c:pt idx="1">
                  <c:v>122</c:v>
                </c:pt>
                <c:pt idx="2">
                  <c:v>190</c:v>
                </c:pt>
                <c:pt idx="3">
                  <c:v>231</c:v>
                </c:pt>
                <c:pt idx="4">
                  <c:v>150</c:v>
                </c:pt>
              </c:numCache>
            </c:numRef>
          </c:val>
          <c:smooth val="0"/>
        </c:ser>
        <c:dLbls>
          <c:dLblPos val="ctr"/>
          <c:showLegendKey val="0"/>
          <c:showVal val="1"/>
          <c:showCatName val="0"/>
          <c:showSerName val="0"/>
          <c:showPercent val="0"/>
          <c:showBubbleSize val="0"/>
        </c:dLbls>
        <c:marker val="1"/>
        <c:smooth val="0"/>
        <c:axId val="36057936"/>
        <c:axId val="36054672"/>
      </c:lineChart>
      <c:catAx>
        <c:axId val="360579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6054672"/>
        <c:crosses val="autoZero"/>
        <c:auto val="1"/>
        <c:lblAlgn val="ctr"/>
        <c:lblOffset val="100"/>
        <c:noMultiLvlLbl val="0"/>
      </c:catAx>
      <c:valAx>
        <c:axId val="36054672"/>
        <c:scaling>
          <c:orientation val="minMax"/>
        </c:scaling>
        <c:delete val="1"/>
        <c:axPos val="l"/>
        <c:numFmt formatCode="General" sourceLinked="1"/>
        <c:majorTickMark val="none"/>
        <c:minorTickMark val="none"/>
        <c:tickLblPos val="nextTo"/>
        <c:crossAx val="36057936"/>
        <c:crosses val="autoZero"/>
        <c:crossBetween val="between"/>
      </c:valAx>
      <c:spPr>
        <a:noFill/>
        <a:ln>
          <a:noFill/>
        </a:ln>
        <a:effectLst/>
      </c:spPr>
    </c:plotArea>
    <c:legend>
      <c:legendPos val="r"/>
      <c:layout>
        <c:manualLayout>
          <c:xMode val="edge"/>
          <c:yMode val="edge"/>
          <c:x val="0.74744896187587451"/>
          <c:y val="0.42402393891908108"/>
          <c:w val="0.22747265541223691"/>
          <c:h val="0.366955579108809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[SMAMH1.xlsx]CELEBRITY COMRISM&amp; CONCERNT (2!PivotTable1</c:name>
    <c:fmtId val="6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t>RESTLESSNESS</a:t>
            </a:r>
            <a:r>
              <a:rPr lang="en-US" sz="1600" baseline="0"/>
              <a:t> AND  SOCIAL MEDIA USAGE</a:t>
            </a:r>
            <a:endParaRPr lang="en-US" sz="1600"/>
          </a:p>
        </c:rich>
      </c:tx>
      <c:layout>
        <c:manualLayout>
          <c:xMode val="edge"/>
          <c:yMode val="edge"/>
          <c:x val="0.12683257658486119"/>
          <c:y val="4.629629629629629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pivotFmt>
      <c:pivotFmt>
        <c:idx val="10"/>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16"/>
        <c:spPr>
          <a:solidFill>
            <a:schemeClr val="accent2">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17"/>
        <c:spPr>
          <a:solidFill>
            <a:schemeClr val="accent3">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18"/>
        <c:spPr>
          <a:solidFill>
            <a:schemeClr val="accent4">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19"/>
        <c:spPr>
          <a:solidFill>
            <a:schemeClr val="accent5">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20"/>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21"/>
        <c:spPr>
          <a:solidFill>
            <a:schemeClr val="accent2">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22"/>
        <c:spPr>
          <a:solidFill>
            <a:schemeClr val="accent3">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23"/>
        <c:spPr>
          <a:solidFill>
            <a:schemeClr val="accent4">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24"/>
        <c:spPr>
          <a:solidFill>
            <a:schemeClr val="accent5">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xForSave val="1"/>
            </c:ext>
          </c:extLst>
        </c:dLbl>
      </c:pivotFmt>
      <c:pivotFmt>
        <c:idx val="2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5428728343263652E-3"/>
          <c:y val="0.18204140547127046"/>
          <c:w val="0.89019685039370078"/>
          <c:h val="0.70959135316418775"/>
        </c:manualLayout>
      </c:layout>
      <c:area3DChart>
        <c:grouping val="stacked"/>
        <c:varyColors val="0"/>
        <c:ser>
          <c:idx val="0"/>
          <c:order val="0"/>
          <c:tx>
            <c:strRef>
              <c:f>'CELEBRITY COMRISM&amp; CONCERNT (2'!$B$3</c:f>
              <c:strCache>
                <c:ptCount val="1"/>
                <c:pt idx="0">
                  <c:v>Sum of 11. Do you feel restless if you haven't used Social media in a while?</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idx val="0"/>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1"/>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2"/>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3"/>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4"/>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5"/>
            <c:bubble3D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'CELEBRITY COMRISM&amp; CONCERNT (2'!$A$4:$A$8</c:f>
              <c:strCache>
                <c:ptCount val="4"/>
                <c:pt idx="0">
                  <c:v>1</c:v>
                </c:pt>
                <c:pt idx="1">
                  <c:v>2</c:v>
                </c:pt>
                <c:pt idx="2">
                  <c:v>3</c:v>
                </c:pt>
                <c:pt idx="3">
                  <c:v>4</c:v>
                </c:pt>
              </c:strCache>
            </c:strRef>
          </c:cat>
          <c:val>
            <c:numRef>
              <c:f>'CELEBRITY COMRISM&amp; CONCERNT (2'!$B$4:$B$8</c:f>
              <c:numCache>
                <c:formatCode>General</c:formatCode>
                <c:ptCount val="4"/>
                <c:pt idx="0">
                  <c:v>2</c:v>
                </c:pt>
                <c:pt idx="1">
                  <c:v>2</c:v>
                </c:pt>
                <c:pt idx="2">
                  <c:v>1</c:v>
                </c:pt>
                <c:pt idx="3">
                  <c:v>11</c:v>
                </c:pt>
              </c:numCache>
            </c:numRef>
          </c:val>
        </c:ser>
        <c:ser>
          <c:idx val="1"/>
          <c:order val="1"/>
          <c:tx>
            <c:strRef>
              <c:f>'CELEBRITY COMRISM&amp; CONCERNT (2'!$C$3</c:f>
              <c:strCache>
                <c:ptCount val="1"/>
                <c:pt idx="0">
                  <c:v>Sum of 20. On a scale of 1 to 5, how often do you face issues regarding sleep? 1  LOW 5 HIGHEST</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idx val="0"/>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1"/>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2"/>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3"/>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4"/>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Pt>
            <c:idx val="5"/>
            <c:bubble3D val="0"/>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'CELEBRITY COMRISM&amp; CONCERNT (2'!$A$4:$A$8</c:f>
              <c:strCache>
                <c:ptCount val="4"/>
                <c:pt idx="0">
                  <c:v>1</c:v>
                </c:pt>
                <c:pt idx="1">
                  <c:v>2</c:v>
                </c:pt>
                <c:pt idx="2">
                  <c:v>3</c:v>
                </c:pt>
                <c:pt idx="3">
                  <c:v>4</c:v>
                </c:pt>
              </c:strCache>
            </c:strRef>
          </c:cat>
          <c:val>
            <c:numRef>
              <c:f>'CELEBRITY COMRISM&amp; CONCERNT (2'!$C$4:$C$8</c:f>
              <c:numCache>
                <c:formatCode>General</c:formatCode>
                <c:ptCount val="4"/>
                <c:pt idx="0">
                  <c:v>4</c:v>
                </c:pt>
                <c:pt idx="1">
                  <c:v>2</c:v>
                </c:pt>
                <c:pt idx="2">
                  <c:v>1</c:v>
                </c:pt>
                <c:pt idx="3">
                  <c:v>13</c:v>
                </c:pt>
              </c:numCache>
            </c:numRef>
          </c:val>
        </c:ser>
        <c:dLbls>
          <c:showLegendKey val="0"/>
          <c:showVal val="0"/>
          <c:showCatName val="0"/>
          <c:showSerName val="0"/>
          <c:showPercent val="0"/>
          <c:showBubbleSize val="0"/>
        </c:dLbls>
        <c:axId val="36059568"/>
        <c:axId val="36048144"/>
        <c:axId val="0"/>
      </c:area3DChart>
      <c:catAx>
        <c:axId val="3605956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6048144"/>
        <c:crosses val="autoZero"/>
        <c:auto val="1"/>
        <c:lblAlgn val="ctr"/>
        <c:lblOffset val="100"/>
        <c:noMultiLvlLbl val="0"/>
      </c:catAx>
      <c:valAx>
        <c:axId val="360481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6059568"/>
        <c:crosses val="autoZero"/>
        <c:crossBetween val="midCat"/>
      </c:valAx>
      <c:spPr>
        <a:noFill/>
        <a:ln>
          <a:noFill/>
        </a:ln>
        <a:effectLst/>
      </c:spPr>
    </c:plotArea>
    <c:legend>
      <c:legendPos val="r"/>
      <c:layout>
        <c:manualLayout>
          <c:xMode val="edge"/>
          <c:yMode val="edge"/>
          <c:x val="0.38034579301110327"/>
          <c:y val="0.22295240081143697"/>
          <c:w val="0.33807244524436791"/>
          <c:h val="0.293945966784398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accent5">
                <a:lumMod val="68000"/>
                <a:lumOff val="32000"/>
              </a:schemeClr>
            </a:gs>
            <a:gs pos="100000">
              <a:schemeClr val="bg2">
                <a:shade val="96000"/>
                <a:satMod val="120000"/>
                <a:lumMod val="9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bbc.com/future/article/20180104-is-social-media-bad-for-you-the-evidence-and-the-unknowns" TargetMode="Externa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SOCIAL%20MEDIA%20AND%20MENTAL%20HEALTH/SMAMH1.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050" y="542924"/>
            <a:ext cx="11360150" cy="3014663"/>
          </a:xfrm>
        </p:spPr>
        <p:txBody>
          <a:bodyPr>
            <a:normAutofit/>
          </a:bodyPr>
          <a:lstStyle/>
          <a:p>
            <a:r>
              <a:rPr lang="en-US" dirty="0"/>
              <a:t>EFFECTS  </a:t>
            </a:r>
            <a:r>
              <a:rPr lang="en-US" dirty="0" smtClean="0"/>
              <a:t>Of Social </a:t>
            </a:r>
            <a:r>
              <a:rPr lang="en-US" dirty="0"/>
              <a:t>Media </a:t>
            </a:r>
            <a:r>
              <a:rPr lang="en-US" dirty="0" smtClean="0"/>
              <a:t>ON Mental Health</a:t>
            </a:r>
            <a:endParaRPr lang="en-US" dirty="0"/>
          </a:p>
        </p:txBody>
      </p:sp>
      <p:sp>
        <p:nvSpPr>
          <p:cNvPr id="3" name="Subtitle 2"/>
          <p:cNvSpPr>
            <a:spLocks noGrp="1"/>
          </p:cNvSpPr>
          <p:nvPr>
            <p:ph type="subTitle" idx="1"/>
          </p:nvPr>
        </p:nvSpPr>
        <p:spPr>
          <a:xfrm>
            <a:off x="1113576" y="3829580"/>
            <a:ext cx="8501173" cy="1809726"/>
          </a:xfrm>
        </p:spPr>
        <p:txBody>
          <a:bodyPr vert="horz" anchor="ctr" anchorCtr="0">
            <a:spAutoFit/>
          </a:bodyPr>
          <a:lstStyle/>
          <a:p>
            <a:pPr algn="ctr"/>
            <a:r>
              <a:rPr lang="en-US" dirty="0" smtClean="0">
                <a:solidFill>
                  <a:schemeClr val="tx1"/>
                </a:solidFill>
                <a:latin typeface="Bernard MT Condensed" panose="02050806060905020404" pitchFamily="18" charset="0"/>
              </a:rPr>
              <a:t>PRESENTED BY </a:t>
            </a:r>
          </a:p>
          <a:p>
            <a:pPr algn="ctr"/>
            <a:r>
              <a:rPr lang="en-US" dirty="0" smtClean="0">
                <a:solidFill>
                  <a:schemeClr val="tx1"/>
                </a:solidFill>
                <a:latin typeface="Bernard MT Condensed" panose="02050806060905020404" pitchFamily="18" charset="0"/>
              </a:rPr>
              <a:t>BASIRAT ESAN </a:t>
            </a:r>
          </a:p>
          <a:p>
            <a:pPr algn="ctr"/>
            <a:r>
              <a:rPr lang="en-US" dirty="0" smtClean="0">
                <a:solidFill>
                  <a:schemeClr val="tx1"/>
                </a:solidFill>
                <a:latin typeface="Bernard MT Condensed" panose="02050806060905020404" pitchFamily="18" charset="0"/>
              </a:rPr>
              <a:t>FE/23/8059291</a:t>
            </a:r>
          </a:p>
          <a:p>
            <a:pPr algn="ctr"/>
            <a:r>
              <a:rPr lang="en-US" dirty="0" smtClean="0">
                <a:solidFill>
                  <a:schemeClr val="tx1"/>
                </a:solidFill>
                <a:latin typeface="Bernard MT Condensed" panose="02050806060905020404" pitchFamily="18" charset="0"/>
              </a:rPr>
              <a:t>FINAL PROJEECT PRESENTSTION FOR 3MTT COHORT 1</a:t>
            </a:r>
            <a:endParaRPr lang="en-US" dirty="0">
              <a:solidFill>
                <a:schemeClr val="tx1"/>
              </a:solidFill>
              <a:latin typeface="Bernard MT Condensed" panose="02050806060905020404" pitchFamily="18" charset="0"/>
            </a:endParaRPr>
          </a:p>
        </p:txBody>
      </p:sp>
    </p:spTree>
    <p:extLst>
      <p:ext uri="{BB962C8B-B14F-4D97-AF65-F5344CB8AC3E}">
        <p14:creationId xmlns:p14="http://schemas.microsoft.com/office/powerpoint/2010/main" val="282877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23" y="118531"/>
            <a:ext cx="8534400" cy="1507067"/>
          </a:xfrm>
        </p:spPr>
        <p:txBody>
          <a:bodyPr>
            <a:normAutofit fontScale="90000"/>
          </a:bodyPr>
          <a:lstStyle/>
          <a:p>
            <a:r>
              <a:rPr lang="en-US" dirty="0"/>
              <a:t>How often do you find yourself using Social media without a specific purpose?</a:t>
            </a:r>
          </a:p>
        </p:txBody>
      </p:sp>
      <p:sp>
        <p:nvSpPr>
          <p:cNvPr id="3" name="Content Placeholder 2"/>
          <p:cNvSpPr>
            <a:spLocks noGrp="1"/>
          </p:cNvSpPr>
          <p:nvPr>
            <p:ph sz="half" idx="1"/>
          </p:nvPr>
        </p:nvSpPr>
        <p:spPr>
          <a:xfrm>
            <a:off x="368123" y="2119489"/>
            <a:ext cx="4937655" cy="3615267"/>
          </a:xfrm>
        </p:spPr>
        <p:txBody>
          <a:bodyPr>
            <a:normAutofit fontScale="92500"/>
          </a:bodyPr>
          <a:lstStyle/>
          <a:p>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From the analysis it can be found that the female gender are easily distracted by social media and they spend more time on social media without specific purpose. They also very distracted by social media. This is true as the female folks mostly seek validation from their friends and peers more than the male folks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181056411"/>
              </p:ext>
            </p:extLst>
          </p:nvPr>
        </p:nvGraphicFramePr>
        <p:xfrm>
          <a:off x="7033683" y="1340380"/>
          <a:ext cx="4933950" cy="4055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756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22" y="140587"/>
            <a:ext cx="11823877" cy="1507067"/>
          </a:xfrm>
        </p:spPr>
        <p:txBody>
          <a:bodyPr>
            <a:normAutofit/>
          </a:bodyPr>
          <a:lstStyle/>
          <a:p>
            <a:r>
              <a:rPr lang="en-US" sz="2800" dirty="0"/>
              <a:t>How often do you </a:t>
            </a:r>
            <a:r>
              <a:rPr lang="en-US" sz="2800" dirty="0" smtClean="0"/>
              <a:t>loose concentration, compare yourself to your celebrity idol while </a:t>
            </a:r>
            <a:r>
              <a:rPr lang="en-US" sz="2800" dirty="0"/>
              <a:t>using  Social media?</a:t>
            </a:r>
          </a:p>
        </p:txBody>
      </p:sp>
      <p:sp>
        <p:nvSpPr>
          <p:cNvPr id="3" name="Content Placeholder 2"/>
          <p:cNvSpPr>
            <a:spLocks noGrp="1"/>
          </p:cNvSpPr>
          <p:nvPr>
            <p:ph sz="half" idx="1"/>
          </p:nvPr>
        </p:nvSpPr>
        <p:spPr>
          <a:xfrm>
            <a:off x="368122" y="1647654"/>
            <a:ext cx="5484037" cy="4558935"/>
          </a:xfrm>
        </p:spPr>
        <p:txBody>
          <a:bodyPr>
            <a:normAutofit/>
          </a:bodyPr>
          <a:lstStyle/>
          <a:p>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From the analysis it can be found that the most of the respondents easily compare themselves to their celebrity idol (given by the scale of 4 which has the highest response of 231) on social media. specific purpose. They also find it difficult to concentrate without social media. This validate the mentality of social media affecting the lives of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its users which could be positive or negative.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2420451906"/>
              </p:ext>
            </p:extLst>
          </p:nvPr>
        </p:nvGraphicFramePr>
        <p:xfrm>
          <a:off x="6309360" y="1647654"/>
          <a:ext cx="5617027" cy="45589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301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23" y="118531"/>
            <a:ext cx="8534400" cy="1507067"/>
          </a:xfrm>
        </p:spPr>
        <p:txBody>
          <a:bodyPr>
            <a:normAutofit fontScale="90000"/>
          </a:bodyPr>
          <a:lstStyle/>
          <a:p>
            <a:r>
              <a:rPr lang="en-US" dirty="0"/>
              <a:t>How often do you </a:t>
            </a:r>
            <a:r>
              <a:rPr lang="en-US" dirty="0" smtClean="0"/>
              <a:t>feel restless if and loss sleep due to </a:t>
            </a:r>
            <a:r>
              <a:rPr lang="en-US" dirty="0"/>
              <a:t>Social media </a:t>
            </a:r>
            <a:r>
              <a:rPr lang="en-US" dirty="0" smtClean="0"/>
              <a:t>usage?</a:t>
            </a:r>
            <a:endParaRPr lang="en-US" dirty="0"/>
          </a:p>
        </p:txBody>
      </p:sp>
      <p:sp>
        <p:nvSpPr>
          <p:cNvPr id="3" name="Content Placeholder 2"/>
          <p:cNvSpPr>
            <a:spLocks noGrp="1"/>
          </p:cNvSpPr>
          <p:nvPr>
            <p:ph sz="half" idx="1"/>
          </p:nvPr>
        </p:nvSpPr>
        <p:spPr>
          <a:xfrm>
            <a:off x="368123" y="2119489"/>
            <a:ext cx="4937655" cy="3615267"/>
          </a:xfrm>
        </p:spPr>
        <p:txBody>
          <a:bodyPr>
            <a:normAutofit fontScale="92500"/>
          </a:bodyPr>
          <a:lstStyle/>
          <a:p>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From the analysis it can be found from the first pie chart that most of respondent feel restless if they haven’t used social media in a while (11 signifying 75% of the respondents). Also, 80% of the respondent lose sleep due to social media usage. This could adversely affect the mental health as the brain functionality could be deterred</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2428346912"/>
              </p:ext>
            </p:extLst>
          </p:nvPr>
        </p:nvGraphicFramePr>
        <p:xfrm>
          <a:off x="6659743" y="1952895"/>
          <a:ext cx="4600440" cy="41866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272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15" y="280852"/>
            <a:ext cx="10891702" cy="831715"/>
          </a:xfrm>
        </p:spPr>
        <p:txBody>
          <a:bodyPr/>
          <a:lstStyle/>
          <a:p>
            <a:r>
              <a:rPr lang="en-US" dirty="0" smtClean="0">
                <a:latin typeface="Copperplate Gothic Bold" panose="020E0705020206020404" pitchFamily="34" charset="0"/>
              </a:rPr>
              <a:t>Recommendations</a:t>
            </a:r>
            <a:endParaRPr lang="en-US" dirty="0"/>
          </a:p>
        </p:txBody>
      </p:sp>
      <p:sp>
        <p:nvSpPr>
          <p:cNvPr id="3" name="Text Placeholder 2"/>
          <p:cNvSpPr>
            <a:spLocks noGrp="1"/>
          </p:cNvSpPr>
          <p:nvPr>
            <p:ph type="body" idx="1"/>
          </p:nvPr>
        </p:nvSpPr>
        <p:spPr>
          <a:xfrm>
            <a:off x="331515" y="1299755"/>
            <a:ext cx="7290241" cy="5362303"/>
          </a:xfrm>
        </p:spPr>
        <p:txBody>
          <a:bodyPr>
            <a:normAutofit lnSpcReduction="10000"/>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From the findings of the analysis the following recommendations could be made:</a:t>
            </a:r>
          </a:p>
          <a:p>
            <a:pPr marL="457200" indent="-457200">
              <a:buFont typeface="+mj-lt"/>
              <a:buAutoNum type="alphaLcPeriod"/>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Since Social media can be very addictive and not only affect sleep but even change the brains of social media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users; user regulation should be enforced and fully implemented.</a:t>
            </a:r>
          </a:p>
          <a:p>
            <a:pPr marL="457200" indent="-457200">
              <a:buFont typeface="+mj-lt"/>
              <a:buAutoNum type="alphaLcPeriod"/>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In addition social media can also often be used to deliberately  make other people feel bad with online bullying.  It is widely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recognized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that people are much more willing to be unpleasant to each other when anonymous behind a computer screen</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Regulations should be in place to help deal with these whenever it occurs.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lt"/>
              <a:buAutoNum type="alphaLcPeriod"/>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Social media can be a brilliant way to develop your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creativity; stakeholders should use it to help boost the mental health of  the users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dirty="0" smtClean="0"/>
              <a:t> </a:t>
            </a:r>
          </a:p>
          <a:p>
            <a:pPr marL="457200" indent="-457200">
              <a:buFont typeface="+mj-lt"/>
              <a:buAutoNum type="alphaLcPeriod"/>
            </a:pPr>
            <a:endParaRPr lang="en-US" dirty="0"/>
          </a:p>
        </p:txBody>
      </p:sp>
      <p:pic>
        <p:nvPicPr>
          <p:cNvPr id="4" name="Picture 3" descr="A picture containing cup, coffee, table, person&#10;&#10;Description automatically generated">
            <a:hlinkClick r:id="rId2"/>
            <a:extLst>
              <a:ext uri="{FF2B5EF4-FFF2-40B4-BE49-F238E27FC236}">
                <a16:creationId xmlns="" xmlns:a16="http://schemas.microsoft.com/office/drawing/2014/main" id="{B4D2056D-AF18-4B2E-84C4-056DCFA88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1756" y="2045091"/>
            <a:ext cx="4570244" cy="3871630"/>
          </a:xfrm>
          <a:prstGeom prst="rect">
            <a:avLst/>
          </a:prstGeom>
        </p:spPr>
      </p:pic>
      <p:pic>
        <p:nvPicPr>
          <p:cNvPr id="6" name="Picture 5"/>
          <p:cNvPicPr>
            <a:picLocks noChangeAspect="1"/>
          </p:cNvPicPr>
          <p:nvPr/>
        </p:nvPicPr>
        <p:blipFill>
          <a:blip r:embed="rId4"/>
          <a:stretch>
            <a:fillRect/>
          </a:stretch>
        </p:blipFill>
        <p:spPr>
          <a:xfrm>
            <a:off x="7621756" y="6097349"/>
            <a:ext cx="4304149" cy="384081"/>
          </a:xfrm>
          <a:prstGeom prst="rect">
            <a:avLst/>
          </a:prstGeom>
        </p:spPr>
      </p:pic>
    </p:spTree>
    <p:extLst>
      <p:ext uri="{BB962C8B-B14F-4D97-AF65-F5344CB8AC3E}">
        <p14:creationId xmlns:p14="http://schemas.microsoft.com/office/powerpoint/2010/main" val="224527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891702" cy="831715"/>
          </a:xfrm>
        </p:spPr>
        <p:txBody>
          <a:bodyPr/>
          <a:lstStyle/>
          <a:p>
            <a:r>
              <a:rPr lang="en-US" dirty="0" smtClean="0">
                <a:latin typeface="Copperplate Gothic Bold" panose="020E0705020206020404" pitchFamily="34" charset="0"/>
              </a:rPr>
              <a:t>conclusion</a:t>
            </a:r>
            <a:endParaRPr lang="en-US" dirty="0"/>
          </a:p>
        </p:txBody>
      </p:sp>
      <p:sp>
        <p:nvSpPr>
          <p:cNvPr id="3" name="Text Placeholder 2"/>
          <p:cNvSpPr>
            <a:spLocks noGrp="1"/>
          </p:cNvSpPr>
          <p:nvPr>
            <p:ph type="body" idx="1"/>
          </p:nvPr>
        </p:nvSpPr>
        <p:spPr>
          <a:xfrm>
            <a:off x="684212" y="1712068"/>
            <a:ext cx="6826931" cy="3565326"/>
          </a:xfrm>
        </p:spPr>
        <p:txBody>
          <a:bodyPr>
            <a:normAutofit/>
          </a:bodyPr>
          <a:lstStyle/>
          <a:p>
            <a:r>
              <a:rPr lang="en-US" dirty="0"/>
              <a:t>In </a:t>
            </a:r>
            <a:r>
              <a:rPr lang="en-US" dirty="0" smtClean="0"/>
              <a:t>conclusion, Social media and mental health are correlated in multiple ways that we need to be conscious of.  </a:t>
            </a:r>
            <a:r>
              <a:rPr lang="en-GB" dirty="0" smtClean="0"/>
              <a:t>While </a:t>
            </a:r>
            <a:r>
              <a:rPr lang="en-GB" dirty="0"/>
              <a:t>social media can cause problems, there are some great benefits as </a:t>
            </a:r>
            <a:r>
              <a:rPr lang="en-GB" dirty="0" smtClean="0"/>
              <a:t>well like increased creativity and networking which could help in various collaborative prospects.</a:t>
            </a:r>
            <a:endParaRPr lang="en-US" dirty="0" smtClean="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248" y="3740114"/>
            <a:ext cx="2075130" cy="307455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179" y="3316795"/>
            <a:ext cx="3845268" cy="3845268"/>
          </a:xfrm>
          <a:prstGeom prst="rect">
            <a:avLst/>
          </a:prstGeom>
        </p:spPr>
      </p:pic>
    </p:spTree>
    <p:extLst>
      <p:ext uri="{BB962C8B-B14F-4D97-AF65-F5344CB8AC3E}">
        <p14:creationId xmlns:p14="http://schemas.microsoft.com/office/powerpoint/2010/main" val="46658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02" y="1939834"/>
            <a:ext cx="5298576" cy="3729446"/>
          </a:xfrm>
        </p:spPr>
        <p:txBody>
          <a:bodyPr>
            <a:normAutofit/>
          </a:bodyPr>
          <a:lstStyle/>
          <a:p>
            <a:r>
              <a:rPr lang="en-US" sz="6600" dirty="0" smtClean="0"/>
              <a:t>Thank you </a:t>
            </a:r>
            <a:endParaRPr lang="en-US" sz="6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583" y="483326"/>
            <a:ext cx="6875417" cy="6257021"/>
          </a:xfrm>
          <a:prstGeom prst="rect">
            <a:avLst/>
          </a:prstGeom>
        </p:spPr>
      </p:pic>
    </p:spTree>
    <p:extLst>
      <p:ext uri="{BB962C8B-B14F-4D97-AF65-F5344CB8AC3E}">
        <p14:creationId xmlns:p14="http://schemas.microsoft.com/office/powerpoint/2010/main" val="253875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74" y="1500189"/>
            <a:ext cx="6439170" cy="4997888"/>
          </a:xfrm>
        </p:spPr>
        <p:txBody>
          <a:bodyPr/>
          <a:lstStyle/>
          <a:p>
            <a:r>
              <a:rPr lang="en-US" dirty="0" smtClean="0"/>
              <a:t>‘</a:t>
            </a:r>
            <a:r>
              <a:rPr lang="en-US" sz="2000" cap="none" dirty="0" smtClean="0">
                <a:latin typeface="Tahoma" panose="020B0604030504040204" pitchFamily="34" charset="0"/>
                <a:ea typeface="Tahoma" panose="020B0604030504040204" pitchFamily="34" charset="0"/>
                <a:cs typeface="Tahoma" panose="020B0604030504040204" pitchFamily="34" charset="0"/>
              </a:rPr>
              <a:t>Social media is a form of electronic communication through which users create online communities to share information, ideas, personal messages and other contents’ (Merriam-</a:t>
            </a:r>
            <a:r>
              <a:rPr lang="en-US" sz="2000" cap="none" dirty="0">
                <a:latin typeface="Tahoma" panose="020B0604030504040204" pitchFamily="34" charset="0"/>
                <a:ea typeface="Tahoma" panose="020B0604030504040204" pitchFamily="34" charset="0"/>
                <a:cs typeface="Tahoma" panose="020B0604030504040204" pitchFamily="34" charset="0"/>
              </a:rPr>
              <a:t>W</a:t>
            </a:r>
            <a:r>
              <a:rPr lang="en-US" sz="2000" cap="none" dirty="0" smtClean="0">
                <a:latin typeface="Tahoma" panose="020B0604030504040204" pitchFamily="34" charset="0"/>
                <a:ea typeface="Tahoma" panose="020B0604030504040204" pitchFamily="34" charset="0"/>
                <a:cs typeface="Tahoma" panose="020B0604030504040204" pitchFamily="34" charset="0"/>
              </a:rPr>
              <a:t>ebster). </a:t>
            </a:r>
            <a:br>
              <a:rPr lang="en-US" sz="2000" cap="none" dirty="0" smtClean="0">
                <a:latin typeface="Tahoma" panose="020B0604030504040204" pitchFamily="34" charset="0"/>
                <a:ea typeface="Tahoma" panose="020B0604030504040204" pitchFamily="34" charset="0"/>
                <a:cs typeface="Tahoma" panose="020B0604030504040204" pitchFamily="34" charset="0"/>
              </a:rPr>
            </a:br>
            <a:r>
              <a:rPr lang="en-US" sz="2000" cap="none" dirty="0">
                <a:latin typeface="Tahoma" panose="020B0604030504040204" pitchFamily="34" charset="0"/>
                <a:ea typeface="Tahoma" panose="020B0604030504040204" pitchFamily="34" charset="0"/>
                <a:cs typeface="Tahoma" panose="020B0604030504040204" pitchFamily="34" charset="0"/>
              </a:rPr>
              <a:t>8</a:t>
            </a:r>
            <a:r>
              <a:rPr lang="en-US" sz="2000" cap="none" dirty="0" smtClean="0">
                <a:latin typeface="Tahoma" panose="020B0604030504040204" pitchFamily="34" charset="0"/>
                <a:ea typeface="Tahoma" panose="020B0604030504040204" pitchFamily="34" charset="0"/>
                <a:cs typeface="Tahoma" panose="020B0604030504040204" pitchFamily="34" charset="0"/>
              </a:rPr>
              <a:t>5% 0f 15-36 year olds have a profile on a social media or messaging site (</a:t>
            </a:r>
            <a:r>
              <a:rPr lang="en-US" sz="2000" cap="none" dirty="0" err="1">
                <a:latin typeface="Tahoma" panose="020B0604030504040204" pitchFamily="34" charset="0"/>
                <a:ea typeface="Tahoma" panose="020B0604030504040204" pitchFamily="34" charset="0"/>
                <a:cs typeface="Tahoma" panose="020B0604030504040204" pitchFamily="34" charset="0"/>
              </a:rPr>
              <a:t>O</a:t>
            </a:r>
            <a:r>
              <a:rPr lang="en-US" sz="2000" cap="none" dirty="0" err="1" smtClean="0">
                <a:latin typeface="Tahoma" panose="020B0604030504040204" pitchFamily="34" charset="0"/>
                <a:ea typeface="Tahoma" panose="020B0604030504040204" pitchFamily="34" charset="0"/>
                <a:cs typeface="Tahoma" panose="020B0604030504040204" pitchFamily="34" charset="0"/>
              </a:rPr>
              <a:t>fcom</a:t>
            </a:r>
            <a:r>
              <a:rPr lang="en-US" sz="2000" cap="none" dirty="0" smtClean="0">
                <a:latin typeface="Tahoma" panose="020B0604030504040204" pitchFamily="34" charset="0"/>
                <a:ea typeface="Tahoma" panose="020B0604030504040204" pitchFamily="34" charset="0"/>
                <a:cs typeface="Tahoma" panose="020B0604030504040204" pitchFamily="34" charset="0"/>
              </a:rPr>
              <a:t> ,2023). Over half of these population size use smart phone on daily basis.</a:t>
            </a:r>
            <a:br>
              <a:rPr lang="en-US" sz="2000" cap="none" dirty="0" smtClean="0">
                <a:latin typeface="Tahoma" panose="020B0604030504040204" pitchFamily="34" charset="0"/>
                <a:ea typeface="Tahoma" panose="020B0604030504040204" pitchFamily="34" charset="0"/>
                <a:cs typeface="Tahoma" panose="020B0604030504040204" pitchFamily="34" charset="0"/>
              </a:rPr>
            </a:br>
            <a:r>
              <a:rPr lang="en-US" sz="2000" cap="none" dirty="0" smtClean="0">
                <a:latin typeface="Tahoma" panose="020B0604030504040204" pitchFamily="34" charset="0"/>
                <a:ea typeface="Tahoma" panose="020B0604030504040204" pitchFamily="34" charset="0"/>
                <a:cs typeface="Tahoma" panose="020B0604030504040204" pitchFamily="34" charset="0"/>
              </a:rPr>
              <a:t>Mental health is generally the ability to  think, feel, and react in the ways that life needs to be lived(how you want to live and need to live). A poor mental health phase involves frequent thinking, feeling or having difficulties when reacting to situations positively.</a:t>
            </a:r>
            <a:endParaRPr lang="en-US" sz="2000" cap="none"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a:xfrm>
            <a:off x="684212" y="685801"/>
            <a:ext cx="8759826" cy="814388"/>
          </a:xfrm>
        </p:spPr>
        <p:txBody>
          <a:bodyPr>
            <a:normAutofit lnSpcReduction="10000"/>
          </a:bodyPr>
          <a:lstStyle/>
          <a:p>
            <a:r>
              <a:rPr lang="en-US" sz="4800" cap="all" dirty="0">
                <a:ln w="3175" cmpd="sng">
                  <a:noFill/>
                </a:ln>
                <a:solidFill>
                  <a:prstClr val="white"/>
                </a:solidFill>
                <a:latin typeface="Copperplate Gothic Bold" panose="020E0705020206020404" pitchFamily="34" charset="0"/>
                <a:ea typeface="+mj-ea"/>
                <a:cs typeface="+mj-cs"/>
              </a:rPr>
              <a:t>INTRODUCTION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5" y="1995238"/>
            <a:ext cx="3543466" cy="3491162"/>
          </a:xfrm>
          <a:prstGeom prst="rect">
            <a:avLst/>
          </a:prstGeom>
        </p:spPr>
      </p:pic>
    </p:spTree>
    <p:extLst>
      <p:ext uri="{BB962C8B-B14F-4D97-AF65-F5344CB8AC3E}">
        <p14:creationId xmlns:p14="http://schemas.microsoft.com/office/powerpoint/2010/main" val="18832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49" y="1500188"/>
            <a:ext cx="5859464" cy="3414711"/>
          </a:xfrm>
        </p:spPr>
        <p:txBody>
          <a:bodyPr>
            <a:normAutofit/>
          </a:bodyPr>
          <a:lstStyle/>
          <a:p>
            <a:r>
              <a:rPr lang="en-GB" altLang="en-US" sz="2000" cap="none" dirty="0" smtClean="0">
                <a:latin typeface="Tahoma" panose="020B0604030504040204" pitchFamily="34" charset="0"/>
                <a:ea typeface="Tahoma" panose="020B0604030504040204" pitchFamily="34" charset="0"/>
                <a:cs typeface="Tahoma" panose="020B0604030504040204" pitchFamily="34" charset="0"/>
              </a:rPr>
              <a:t>So many of us are obsessed with updating our social media accounts.</a:t>
            </a:r>
            <a:br>
              <a:rPr lang="en-GB" altLang="en-US" sz="2000" cap="none" dirty="0" smtClean="0">
                <a:latin typeface="Tahoma" panose="020B0604030504040204" pitchFamily="34" charset="0"/>
                <a:ea typeface="Tahoma" panose="020B0604030504040204" pitchFamily="34" charset="0"/>
                <a:cs typeface="Tahoma" panose="020B0604030504040204" pitchFamily="34" charset="0"/>
              </a:rPr>
            </a:br>
            <a:r>
              <a:rPr lang="en-GB" altLang="en-US" sz="2000" cap="none" dirty="0" smtClean="0">
                <a:latin typeface="Tahoma" panose="020B0604030504040204" pitchFamily="34" charset="0"/>
                <a:ea typeface="Tahoma" panose="020B0604030504040204" pitchFamily="34" charset="0"/>
                <a:cs typeface="Tahoma" panose="020B0604030504040204" pitchFamily="34" charset="0"/>
              </a:rPr>
              <a:t>We let people know what we are doing and where we are.</a:t>
            </a:r>
            <a:br>
              <a:rPr lang="en-GB" altLang="en-US" sz="2000" cap="none" dirty="0" smtClean="0">
                <a:latin typeface="Tahoma" panose="020B0604030504040204" pitchFamily="34" charset="0"/>
                <a:ea typeface="Tahoma" panose="020B0604030504040204" pitchFamily="34" charset="0"/>
                <a:cs typeface="Tahoma" panose="020B0604030504040204" pitchFamily="34" charset="0"/>
              </a:rPr>
            </a:br>
            <a:r>
              <a:rPr lang="en-GB" altLang="en-US" sz="2000" cap="none" dirty="0" smtClean="0">
                <a:latin typeface="Tahoma" panose="020B0604030504040204" pitchFamily="34" charset="0"/>
                <a:ea typeface="Tahoma" panose="020B0604030504040204" pitchFamily="34" charset="0"/>
                <a:cs typeface="Tahoma" panose="020B0604030504040204" pitchFamily="34" charset="0"/>
              </a:rPr>
              <a:t>What effect does all the online activity have on our mental health?</a:t>
            </a:r>
            <a:endParaRPr lang="en-GB" altLang="en-US" sz="2000" cap="none"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p:cNvSpPr>
            <a:spLocks noGrp="1"/>
          </p:cNvSpPr>
          <p:nvPr>
            <p:ph idx="1"/>
          </p:nvPr>
        </p:nvSpPr>
        <p:spPr>
          <a:xfrm>
            <a:off x="684212" y="685801"/>
            <a:ext cx="8759826" cy="814388"/>
          </a:xfrm>
        </p:spPr>
        <p:txBody>
          <a:bodyPr>
            <a:normAutofit lnSpcReduction="10000"/>
          </a:bodyPr>
          <a:lstStyle/>
          <a:p>
            <a:r>
              <a:rPr lang="en-US" sz="4800" cap="all" dirty="0">
                <a:ln w="3175" cmpd="sng">
                  <a:noFill/>
                </a:ln>
                <a:solidFill>
                  <a:prstClr val="white"/>
                </a:solidFill>
                <a:latin typeface="Copperplate Gothic Bold" panose="020E0705020206020404" pitchFamily="34" charset="0"/>
                <a:ea typeface="+mj-ea"/>
                <a:cs typeface="+mj-cs"/>
              </a:rPr>
              <a:t>INTRODUCTION</a:t>
            </a:r>
            <a:endParaRPr lang="en-US" dirty="0"/>
          </a:p>
        </p:txBody>
      </p:sp>
      <p:grpSp>
        <p:nvGrpSpPr>
          <p:cNvPr id="8" name="Group 7"/>
          <p:cNvGrpSpPr/>
          <p:nvPr/>
        </p:nvGrpSpPr>
        <p:grpSpPr>
          <a:xfrm>
            <a:off x="9281903" y="2330605"/>
            <a:ext cx="2676734" cy="4527395"/>
            <a:chOff x="9281903" y="2330605"/>
            <a:chExt cx="2676734" cy="4527395"/>
          </a:xfrm>
        </p:grpSpPr>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9281903" y="3466109"/>
              <a:ext cx="2676734" cy="33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10070201" y="2330605"/>
              <a:ext cx="1100138" cy="1249804"/>
              <a:chOff x="4836280" y="4956725"/>
              <a:chExt cx="2800350" cy="1743076"/>
            </a:xfrm>
          </p:grpSpPr>
          <p:sp>
            <p:nvSpPr>
              <p:cNvPr id="3" name="Cloud Callout 2"/>
              <p:cNvSpPr/>
              <p:nvPr/>
            </p:nvSpPr>
            <p:spPr>
              <a:xfrm>
                <a:off x="4836280" y="4956725"/>
                <a:ext cx="2800350" cy="17430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New TikTok challenge causes destruction in local schools, businesses">
                <a:extLst>
                  <a:ext uri="{FF2B5EF4-FFF2-40B4-BE49-F238E27FC236}">
                    <a16:creationId xmlns="" xmlns:a16="http://schemas.microsoft.com/office/drawing/2014/main" id="{D489BDEC-3EB5-4BD0-9C28-7BCFD3EFB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610" y="5484326"/>
                <a:ext cx="1033690" cy="68787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46138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844144"/>
            <a:ext cx="3659188" cy="2742144"/>
          </a:xfrm>
        </p:spPr>
        <p:txBody>
          <a:bodyPr>
            <a:normAutofit/>
          </a:bodyPr>
          <a:lstStyle/>
          <a:p>
            <a:r>
              <a:rPr lang="en-US" sz="2000" cap="none" dirty="0" smtClean="0">
                <a:latin typeface="Tahoma" panose="020B0604030504040204" pitchFamily="34" charset="0"/>
                <a:ea typeface="Tahoma" panose="020B0604030504040204" pitchFamily="34" charset="0"/>
                <a:cs typeface="Tahoma" panose="020B0604030504040204" pitchFamily="34" charset="0"/>
              </a:rPr>
              <a:t>This presentation is aimed at investigating the potential correlation between social media usage and the impact it has on mental health.</a:t>
            </a:r>
            <a:r>
              <a:rPr lang="en-US" sz="2000" dirty="0">
                <a:latin typeface="Tahoma" panose="020B0604030504040204" pitchFamily="34" charset="0"/>
                <a:ea typeface="Tahoma" panose="020B0604030504040204" pitchFamily="34" charset="0"/>
                <a:cs typeface="Tahoma" panose="020B0604030504040204" pitchFamily="34" charset="0"/>
              </a:rPr>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2" y="685801"/>
            <a:ext cx="9559926" cy="757238"/>
          </a:xfrm>
        </p:spPr>
        <p:txBody>
          <a:bodyPr>
            <a:normAutofit lnSpcReduction="10000"/>
          </a:bodyPr>
          <a:lstStyle/>
          <a:p>
            <a:r>
              <a:rPr lang="en-US" sz="4800" dirty="0">
                <a:solidFill>
                  <a:schemeClr val="tx1"/>
                </a:solidFill>
                <a:latin typeface="Cooper Black" panose="0208090404030B020404" pitchFamily="18" charset="0"/>
                <a:ea typeface="+mj-ea"/>
                <a:cs typeface="+mj-cs"/>
              </a:rPr>
              <a:t>AIMS AND OBJECTIVES</a:t>
            </a:r>
            <a:endParaRPr lang="en-US" sz="4800" dirty="0">
              <a:solidFill>
                <a:schemeClr val="tx1"/>
              </a:solidFill>
              <a:latin typeface="Cooper Black" panose="0208090404030B020404" pitchFamily="18" charset="0"/>
            </a:endParaRPr>
          </a:p>
        </p:txBody>
      </p:sp>
      <p:pic>
        <p:nvPicPr>
          <p:cNvPr id="4" name="Picture 3"/>
          <p:cNvPicPr>
            <a:picLocks noChangeAspect="1"/>
          </p:cNvPicPr>
          <p:nvPr/>
        </p:nvPicPr>
        <p:blipFill>
          <a:blip r:embed="rId2"/>
          <a:stretch>
            <a:fillRect/>
          </a:stretch>
        </p:blipFill>
        <p:spPr>
          <a:xfrm>
            <a:off x="5729288" y="2022212"/>
            <a:ext cx="3159515" cy="3442230"/>
          </a:xfrm>
          <a:prstGeom prst="rect">
            <a:avLst/>
          </a:prstGeom>
        </p:spPr>
      </p:pic>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48172" y="2871788"/>
            <a:ext cx="2339016" cy="33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32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844143"/>
            <a:ext cx="6329010" cy="3742269"/>
          </a:xfrm>
        </p:spPr>
        <p:txBody>
          <a:bodyPr>
            <a:normAutofit/>
          </a:bodyPr>
          <a:lstStyle/>
          <a:p>
            <a:r>
              <a:rPr lang="en-US" sz="2000" cap="none" dirty="0" smtClean="0">
                <a:latin typeface="Tahoma" panose="020B0604030504040204" pitchFamily="34" charset="0"/>
                <a:ea typeface="Tahoma" panose="020B0604030504040204" pitchFamily="34" charset="0"/>
                <a:cs typeface="Tahoma" panose="020B0604030504040204" pitchFamily="34" charset="0"/>
              </a:rPr>
              <a:t>The data was secondarily sourced from kaggle.com.</a:t>
            </a:r>
            <a:br>
              <a:rPr lang="en-US" sz="2000" cap="none" dirty="0" smtClean="0">
                <a:latin typeface="Tahoma" panose="020B0604030504040204" pitchFamily="34" charset="0"/>
                <a:ea typeface="Tahoma" panose="020B0604030504040204" pitchFamily="34" charset="0"/>
                <a:cs typeface="Tahoma" panose="020B0604030504040204" pitchFamily="34" charset="0"/>
              </a:rPr>
            </a:br>
            <a:r>
              <a:rPr lang="en-US" sz="2000" dirty="0" smtClean="0">
                <a:latin typeface="Tahoma" panose="020B0604030504040204" pitchFamily="34" charset="0"/>
                <a:ea typeface="Tahoma" panose="020B0604030504040204" pitchFamily="34" charset="0"/>
                <a:cs typeface="Tahoma" panose="020B0604030504040204" pitchFamily="34" charset="0"/>
              </a:rPr>
              <a:t/>
            </a:r>
            <a:br>
              <a:rPr lang="en-US" sz="2000" dirty="0" smtClean="0">
                <a:latin typeface="Tahoma" panose="020B0604030504040204" pitchFamily="34" charset="0"/>
                <a:ea typeface="Tahoma" panose="020B0604030504040204" pitchFamily="34" charset="0"/>
                <a:cs typeface="Tahoma" panose="020B0604030504040204" pitchFamily="34" charset="0"/>
              </a:rPr>
            </a:br>
            <a:r>
              <a:rPr lang="en-US" sz="2000" cap="none" dirty="0">
                <a:latin typeface="Tahoma" panose="020B0604030504040204" pitchFamily="34" charset="0"/>
                <a:ea typeface="Tahoma" panose="020B0604030504040204" pitchFamily="34" charset="0"/>
                <a:cs typeface="Tahoma" panose="020B0604030504040204" pitchFamily="34" charset="0"/>
              </a:rPr>
              <a:t>T</a:t>
            </a:r>
            <a:r>
              <a:rPr lang="en-US" sz="2000" cap="none" dirty="0" smtClean="0">
                <a:latin typeface="Tahoma" panose="020B0604030504040204" pitchFamily="34" charset="0"/>
                <a:ea typeface="Tahoma" panose="020B0604030504040204" pitchFamily="34" charset="0"/>
                <a:cs typeface="Tahoma" panose="020B0604030504040204" pitchFamily="34" charset="0"/>
              </a:rPr>
              <a:t>he data set contain age, gender, type of social media used by respondent and other variables.</a:t>
            </a:r>
            <a:br>
              <a:rPr lang="en-US" sz="2000" cap="none" dirty="0" smtClean="0">
                <a:latin typeface="Tahoma" panose="020B0604030504040204" pitchFamily="34" charset="0"/>
                <a:ea typeface="Tahoma" panose="020B0604030504040204" pitchFamily="34" charset="0"/>
                <a:cs typeface="Tahoma" panose="020B0604030504040204" pitchFamily="34" charset="0"/>
              </a:rPr>
            </a:br>
            <a:r>
              <a:rPr lang="en-US" sz="2000" cap="none" dirty="0">
                <a:latin typeface="Tahoma" panose="020B0604030504040204" pitchFamily="34" charset="0"/>
                <a:ea typeface="Tahoma" panose="020B0604030504040204" pitchFamily="34" charset="0"/>
                <a:cs typeface="Tahoma" panose="020B0604030504040204" pitchFamily="34" charset="0"/>
              </a:rPr>
              <a:t/>
            </a:r>
            <a:br>
              <a:rPr lang="en-US" sz="2000" cap="none" dirty="0">
                <a:latin typeface="Tahoma" panose="020B0604030504040204" pitchFamily="34" charset="0"/>
                <a:ea typeface="Tahoma" panose="020B0604030504040204" pitchFamily="34" charset="0"/>
                <a:cs typeface="Tahoma" panose="020B0604030504040204" pitchFamily="34" charset="0"/>
              </a:rPr>
            </a:br>
            <a:r>
              <a:rPr lang="en-US" sz="2000" cap="none" dirty="0" smtClean="0">
                <a:latin typeface="Tahoma" panose="020B0604030504040204" pitchFamily="34" charset="0"/>
                <a:ea typeface="Tahoma" panose="020B0604030504040204" pitchFamily="34" charset="0"/>
                <a:cs typeface="Tahoma" panose="020B0604030504040204" pitchFamily="34" charset="0"/>
              </a:rPr>
              <a:t>The data set used can be found in the link below </a:t>
            </a:r>
            <a:r>
              <a:rPr lang="en-US" sz="2000" cap="none" dirty="0">
                <a:latin typeface="Tahoma" panose="020B0604030504040204" pitchFamily="34" charset="0"/>
                <a:ea typeface="Tahoma" panose="020B0604030504040204" pitchFamily="34" charset="0"/>
                <a:cs typeface="Tahoma" panose="020B0604030504040204" pitchFamily="34" charset="0"/>
              </a:rPr>
              <a:t/>
            </a:r>
            <a:br>
              <a:rPr lang="en-US" sz="2000" cap="none" dirty="0">
                <a:latin typeface="Tahoma" panose="020B0604030504040204" pitchFamily="34" charset="0"/>
                <a:ea typeface="Tahoma" panose="020B0604030504040204" pitchFamily="34" charset="0"/>
                <a:cs typeface="Tahoma" panose="020B0604030504040204" pitchFamily="34" charset="0"/>
              </a:rPr>
            </a:br>
            <a:r>
              <a:rPr lang="en-US" sz="2000" cap="none" dirty="0">
                <a:latin typeface="Tahoma" panose="020B0604030504040204" pitchFamily="34" charset="0"/>
                <a:ea typeface="Tahoma" panose="020B0604030504040204" pitchFamily="34" charset="0"/>
                <a:cs typeface="Tahoma" panose="020B0604030504040204" pitchFamily="34" charset="0"/>
                <a:hlinkClick r:id="rId2" action="ppaction://hlinkfile"/>
              </a:rPr>
              <a:t>https://docs.google.com/spreadsheets/d/1TsrSKPR-P_Y6u3rb4dksN9i5GCNH6llQ/edit?usp=sharing&amp;ouid=104598922725296467906&amp;rtpof=true&amp;sd=true</a:t>
            </a:r>
            <a:r>
              <a:rPr lang="en-US" sz="2000" cap="none" dirty="0" smtClean="0">
                <a:latin typeface="Tahoma" panose="020B0604030504040204" pitchFamily="34" charset="0"/>
                <a:ea typeface="Tahoma" panose="020B0604030504040204" pitchFamily="34" charset="0"/>
                <a:cs typeface="Tahoma" panose="020B0604030504040204" pitchFamily="34" charset="0"/>
              </a:rPr>
              <a:t/>
            </a:r>
            <a:br>
              <a:rPr lang="en-US" sz="2000" cap="none" dirty="0" smtClean="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4212" y="685801"/>
            <a:ext cx="9559926" cy="757238"/>
          </a:xfrm>
        </p:spPr>
        <p:txBody>
          <a:bodyPr>
            <a:normAutofit lnSpcReduction="10000"/>
          </a:bodyPr>
          <a:lstStyle/>
          <a:p>
            <a:r>
              <a:rPr lang="en-US" sz="4800" dirty="0" smtClean="0">
                <a:solidFill>
                  <a:schemeClr val="tx1"/>
                </a:solidFill>
                <a:latin typeface="Cooper Black" panose="0208090404030B020404" pitchFamily="18" charset="0"/>
                <a:ea typeface="+mj-ea"/>
                <a:cs typeface="+mj-cs"/>
              </a:rPr>
              <a:t>DATA SET USED</a:t>
            </a:r>
            <a:endParaRPr lang="en-US" sz="4800" dirty="0">
              <a:solidFill>
                <a:schemeClr val="tx1"/>
              </a:solidFill>
              <a:latin typeface="Cooper Black" panose="0208090404030B020404" pitchFamily="18" charset="0"/>
            </a:endParaRPr>
          </a:p>
        </p:txBody>
      </p:sp>
      <p:pic>
        <p:nvPicPr>
          <p:cNvPr id="4" name="Picture 3"/>
          <p:cNvPicPr>
            <a:picLocks noChangeAspect="1"/>
          </p:cNvPicPr>
          <p:nvPr/>
        </p:nvPicPr>
        <p:blipFill>
          <a:blip r:embed="rId3"/>
          <a:stretch>
            <a:fillRect/>
          </a:stretch>
        </p:blipFill>
        <p:spPr>
          <a:xfrm>
            <a:off x="7043737" y="1844145"/>
            <a:ext cx="3434911" cy="3742268"/>
          </a:xfrm>
          <a:prstGeom prst="rect">
            <a:avLst/>
          </a:prstGeom>
        </p:spPr>
      </p:pic>
    </p:spTree>
    <p:extLst>
      <p:ext uri="{BB962C8B-B14F-4D97-AF65-F5344CB8AC3E}">
        <p14:creationId xmlns:p14="http://schemas.microsoft.com/office/powerpoint/2010/main" val="339373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37" y="1300163"/>
            <a:ext cx="6030913" cy="5072061"/>
          </a:xfrm>
        </p:spPr>
        <p:txBody>
          <a:bodyPr>
            <a:normAutofit/>
          </a:bodyPr>
          <a:lstStyle/>
          <a:p>
            <a:pPr marL="342900" indent="-342900">
              <a:buFont typeface="Arial" panose="020B0604020202020204" pitchFamily="34" charset="0"/>
              <a:buChar char="•"/>
            </a:pPr>
            <a:r>
              <a:rPr lang="en-US" sz="2200" cap="none" dirty="0" smtClean="0">
                <a:latin typeface="Tahoma" panose="020B0604030504040204" pitchFamily="34" charset="0"/>
                <a:ea typeface="Tahoma" panose="020B0604030504040204" pitchFamily="34" charset="0"/>
                <a:cs typeface="Tahoma" panose="020B0604030504040204" pitchFamily="34" charset="0"/>
              </a:rPr>
              <a:t>The methodology involves conducting a survey to collect data, organizing the data, and using Microsoft excel techniques to create a predictive model that can determine whether a person should seek professional help based on their answers to the survey questions.</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en-US" sz="2200" cap="none" dirty="0" smtClean="0">
                <a:latin typeface="Tahoma" panose="020B0604030504040204" pitchFamily="34" charset="0"/>
                <a:ea typeface="Tahoma" panose="020B0604030504040204" pitchFamily="34" charset="0"/>
                <a:cs typeface="Tahoma" panose="020B0604030504040204" pitchFamily="34" charset="0"/>
              </a:rPr>
              <a:t>The Data set were cleaned and exported using python</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en-US" sz="2200" cap="none" dirty="0" smtClean="0">
                <a:latin typeface="Tahoma" panose="020B0604030504040204" pitchFamily="34" charset="0"/>
                <a:ea typeface="Tahoma" panose="020B0604030504040204" pitchFamily="34" charset="0"/>
                <a:cs typeface="Tahoma" panose="020B0604030504040204" pitchFamily="34" charset="0"/>
              </a:rPr>
              <a:t>Using charts for the visualization </a:t>
            </a:r>
            <a:r>
              <a:rPr lang="en-US" dirty="0"/>
              <a:t/>
            </a:r>
            <a:br>
              <a:rPr lang="en-US" dirty="0"/>
            </a:br>
            <a:endParaRPr lang="en-US" dirty="0"/>
          </a:p>
        </p:txBody>
      </p:sp>
      <p:sp>
        <p:nvSpPr>
          <p:cNvPr id="3" name="Content Placeholder 2"/>
          <p:cNvSpPr>
            <a:spLocks noGrp="1"/>
          </p:cNvSpPr>
          <p:nvPr>
            <p:ph idx="1"/>
          </p:nvPr>
        </p:nvSpPr>
        <p:spPr>
          <a:xfrm>
            <a:off x="684212" y="685800"/>
            <a:ext cx="10474326" cy="614363"/>
          </a:xfrm>
        </p:spPr>
        <p:txBody>
          <a:bodyPr>
            <a:normAutofit fontScale="85000" lnSpcReduction="20000"/>
          </a:bodyPr>
          <a:lstStyle/>
          <a:p>
            <a:r>
              <a:rPr lang="en-US" sz="4800" dirty="0">
                <a:solidFill>
                  <a:schemeClr val="tx1"/>
                </a:solidFill>
                <a:latin typeface="Copperplate Gothic Bold" panose="020E0705020206020404" pitchFamily="34" charset="0"/>
                <a:ea typeface="+mj-ea"/>
                <a:cs typeface="+mj-cs"/>
              </a:rPr>
              <a:t>METHODOLOGY</a:t>
            </a:r>
            <a:endParaRPr lang="en-US" sz="4800" dirty="0">
              <a:solidFill>
                <a:schemeClr val="tx1"/>
              </a:solidFill>
            </a:endParaRPr>
          </a:p>
        </p:txBody>
      </p:sp>
    </p:spTree>
    <p:extLst>
      <p:ext uri="{BB962C8B-B14F-4D97-AF65-F5344CB8AC3E}">
        <p14:creationId xmlns:p14="http://schemas.microsoft.com/office/powerpoint/2010/main" val="326664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8445501" cy="842964"/>
          </a:xfrm>
        </p:spPr>
        <p:txBody>
          <a:bodyPr/>
          <a:lstStyle/>
          <a:p>
            <a:r>
              <a:rPr lang="en-US" dirty="0" smtClean="0">
                <a:latin typeface="Copperplate Gothic Bold" panose="020E0705020206020404" pitchFamily="34" charset="0"/>
              </a:rPr>
              <a:t>KEY QUESTIONS</a:t>
            </a:r>
            <a:endParaRPr lang="en-US" dirty="0"/>
          </a:p>
        </p:txBody>
      </p:sp>
      <p:sp>
        <p:nvSpPr>
          <p:cNvPr id="3" name="Subtitle 2"/>
          <p:cNvSpPr>
            <a:spLocks noGrp="1"/>
          </p:cNvSpPr>
          <p:nvPr>
            <p:ph type="subTitle" idx="1"/>
          </p:nvPr>
        </p:nvSpPr>
        <p:spPr/>
        <p:txBody>
          <a:bodyPr>
            <a:normAutofit fontScale="92500" lnSpcReduction="20000"/>
          </a:bodyPr>
          <a:lstStyle/>
          <a:p>
            <a:pPr marL="285750" lvl="0" indent="-285750">
              <a:spcAft>
                <a:spcPts val="0"/>
              </a:spcAft>
              <a:buClrTx/>
              <a:buSzTx/>
              <a:buFont typeface="Wingdings" panose="05000000000000000000" pitchFamily="2" charset="2"/>
              <a:buChar char="v"/>
            </a:pPr>
            <a:r>
              <a:rPr lang="en-US" sz="1400" dirty="0" smtClean="0">
                <a:solidFill>
                  <a:srgbClr val="FFFFFF"/>
                </a:solidFill>
                <a:latin typeface="Trebuchet MS"/>
              </a:rPr>
              <a:t>NEGATIVE EFFECTS OF SOCISL MEDIA</a:t>
            </a:r>
          </a:p>
          <a:p>
            <a:pPr marL="285750" lvl="0" indent="-285750">
              <a:spcAft>
                <a:spcPts val="0"/>
              </a:spcAft>
              <a:buClrTx/>
              <a:buSzTx/>
              <a:buFont typeface="Wingdings" panose="05000000000000000000" pitchFamily="2" charset="2"/>
              <a:buChar char="v"/>
            </a:pPr>
            <a:r>
              <a:rPr lang="en-US" sz="1400" dirty="0" smtClean="0">
                <a:solidFill>
                  <a:srgbClr val="FFFFFF"/>
                </a:solidFill>
                <a:latin typeface="Trebuchet MS"/>
              </a:rPr>
              <a:t>Increased </a:t>
            </a:r>
            <a:r>
              <a:rPr lang="en-US" sz="1400" dirty="0">
                <a:solidFill>
                  <a:srgbClr val="FFFFFF"/>
                </a:solidFill>
                <a:latin typeface="Trebuchet MS"/>
              </a:rPr>
              <a:t>feelings of depression</a:t>
            </a:r>
          </a:p>
          <a:p>
            <a:pPr marL="285750" lvl="0" indent="-285750">
              <a:spcAft>
                <a:spcPts val="0"/>
              </a:spcAft>
              <a:buClrTx/>
              <a:buSzTx/>
              <a:buFont typeface="Wingdings" panose="05000000000000000000" pitchFamily="2" charset="2"/>
              <a:buChar char="v"/>
            </a:pPr>
            <a:r>
              <a:rPr lang="en-US" sz="1400" dirty="0">
                <a:solidFill>
                  <a:srgbClr val="FFFFFF"/>
                </a:solidFill>
                <a:latin typeface="Trebuchet MS"/>
              </a:rPr>
              <a:t>Overthinking and Rumination</a:t>
            </a:r>
          </a:p>
          <a:p>
            <a:pPr marL="285750" lvl="0" indent="-285750">
              <a:spcAft>
                <a:spcPts val="0"/>
              </a:spcAft>
              <a:buClrTx/>
              <a:buSzTx/>
              <a:buFont typeface="Wingdings" panose="05000000000000000000" pitchFamily="2" charset="2"/>
              <a:buChar char="v"/>
            </a:pPr>
            <a:r>
              <a:rPr lang="en-US" sz="1400" dirty="0">
                <a:solidFill>
                  <a:srgbClr val="FFFFFF"/>
                </a:solidFill>
                <a:latin typeface="Trebuchet MS"/>
              </a:rPr>
              <a:t>Anxiety</a:t>
            </a:r>
          </a:p>
          <a:p>
            <a:pPr marL="285750" lvl="0" indent="-285750">
              <a:spcAft>
                <a:spcPts val="0"/>
              </a:spcAft>
              <a:buClrTx/>
              <a:buSzTx/>
              <a:buFont typeface="Wingdings" panose="05000000000000000000" pitchFamily="2" charset="2"/>
              <a:buChar char="v"/>
            </a:pPr>
            <a:r>
              <a:rPr lang="en-US" sz="1400" dirty="0">
                <a:solidFill>
                  <a:srgbClr val="FFFFFF"/>
                </a:solidFill>
                <a:latin typeface="Trebuchet MS"/>
              </a:rPr>
              <a:t>Poor Body Image</a:t>
            </a:r>
          </a:p>
          <a:p>
            <a:pPr marL="285750" lvl="0" indent="-285750">
              <a:spcAft>
                <a:spcPts val="0"/>
              </a:spcAft>
              <a:buClrTx/>
              <a:buSzTx/>
              <a:buFont typeface="Wingdings" panose="05000000000000000000" pitchFamily="2" charset="2"/>
              <a:buChar char="v"/>
            </a:pPr>
            <a:r>
              <a:rPr lang="en-US" sz="1400" dirty="0">
                <a:solidFill>
                  <a:srgbClr val="FFFFFF"/>
                </a:solidFill>
                <a:latin typeface="Trebuchet MS"/>
              </a:rPr>
              <a:t>Loneliness</a:t>
            </a:r>
          </a:p>
          <a:p>
            <a:pPr marL="285750" lvl="0" indent="-285750">
              <a:spcAft>
                <a:spcPts val="0"/>
              </a:spcAft>
              <a:buClrTx/>
              <a:buSzTx/>
              <a:buFont typeface="Wingdings" panose="05000000000000000000" pitchFamily="2" charset="2"/>
              <a:buChar char="v"/>
            </a:pPr>
            <a:r>
              <a:rPr lang="en-US" sz="1400" dirty="0" err="1">
                <a:solidFill>
                  <a:srgbClr val="FFFFFF"/>
                </a:solidFill>
                <a:latin typeface="Trebuchet MS"/>
              </a:rPr>
              <a:t>FoMO</a:t>
            </a:r>
            <a:r>
              <a:rPr lang="en-US" sz="1400" dirty="0">
                <a:solidFill>
                  <a:srgbClr val="FFFFFF"/>
                </a:solidFill>
                <a:latin typeface="Trebuchet MS"/>
              </a:rPr>
              <a:t> (Fear of Missing Out)</a:t>
            </a:r>
          </a:p>
          <a:p>
            <a:pPr marL="285750" lvl="0" indent="-285750">
              <a:spcAft>
                <a:spcPts val="0"/>
              </a:spcAft>
              <a:buClrTx/>
              <a:buSzTx/>
              <a:buFont typeface="Wingdings" panose="05000000000000000000" pitchFamily="2" charset="2"/>
              <a:buChar char="v"/>
            </a:pPr>
            <a:r>
              <a:rPr lang="en-US" sz="1400" dirty="0">
                <a:solidFill>
                  <a:srgbClr val="FFFFFF"/>
                </a:solidFill>
                <a:latin typeface="Trebuchet MS"/>
              </a:rPr>
              <a:t>Poor Sleep Quality</a:t>
            </a:r>
          </a:p>
          <a:p>
            <a:pPr marL="285750" lvl="0" indent="-285750">
              <a:spcAft>
                <a:spcPts val="0"/>
              </a:spcAft>
              <a:buClrTx/>
              <a:buSzTx/>
              <a:buFont typeface="Wingdings" panose="05000000000000000000" pitchFamily="2" charset="2"/>
              <a:buChar char="v"/>
            </a:pPr>
            <a:r>
              <a:rPr lang="en-US" sz="1400" dirty="0">
                <a:solidFill>
                  <a:srgbClr val="FFFFFF"/>
                </a:solidFill>
                <a:latin typeface="Trebuchet MS"/>
              </a:rPr>
              <a:t>Highly Addictive</a:t>
            </a:r>
          </a:p>
          <a:p>
            <a:endParaRPr lang="en-US" dirty="0"/>
          </a:p>
        </p:txBody>
      </p:sp>
      <p:sp>
        <p:nvSpPr>
          <p:cNvPr id="4" name="TextBox 3"/>
          <p:cNvSpPr txBox="1"/>
          <p:nvPr/>
        </p:nvSpPr>
        <p:spPr>
          <a:xfrm>
            <a:off x="249236" y="1528764"/>
            <a:ext cx="9315450" cy="923330"/>
          </a:xfrm>
          <a:prstGeom prst="rect">
            <a:avLst/>
          </a:prstGeom>
          <a:noFill/>
        </p:spPr>
        <p:txBody>
          <a:bodyPr wrap="square" rtlCol="0">
            <a:spAutoFit/>
          </a:bodyPr>
          <a:lstStyle/>
          <a:p>
            <a:pPr>
              <a:buFont typeface="+mj-lt"/>
              <a:buAutoNum type="arabicPeriod"/>
            </a:pPr>
            <a:r>
              <a:rPr lang="en-US" dirty="0"/>
              <a:t>Which gender </a:t>
            </a:r>
            <a:r>
              <a:rPr lang="en-US" dirty="0" smtClean="0"/>
              <a:t>Uses social media more and their relationship status?</a:t>
            </a:r>
            <a:endParaRPr lang="en-US" dirty="0"/>
          </a:p>
          <a:p>
            <a:pPr>
              <a:buFont typeface="+mj-lt"/>
              <a:buAutoNum type="arabicPeriod"/>
            </a:pPr>
            <a:r>
              <a:rPr lang="en-US" dirty="0"/>
              <a:t>How often do you find yourself using Social media without a specific purpose</a:t>
            </a:r>
            <a:r>
              <a:rPr lang="en-US" dirty="0" smtClean="0"/>
              <a:t>?</a:t>
            </a:r>
            <a:endParaRPr lang="en-US" dirty="0"/>
          </a:p>
          <a:p>
            <a:pPr>
              <a:buFont typeface="+mj-lt"/>
              <a:buAutoNum type="arabicPeriod"/>
            </a:pPr>
            <a:r>
              <a:rPr lang="en-US" dirty="0"/>
              <a:t>How often do you find </a:t>
            </a:r>
            <a:r>
              <a:rPr lang="en-US" dirty="0" smtClean="0"/>
              <a:t>distracted or depressed while using  </a:t>
            </a:r>
            <a:r>
              <a:rPr lang="en-US" dirty="0"/>
              <a:t>Social </a:t>
            </a:r>
            <a:r>
              <a:rPr lang="en-US" dirty="0" smtClean="0"/>
              <a:t>media?</a:t>
            </a:r>
            <a:endParaRPr lang="en-US" dirty="0"/>
          </a:p>
        </p:txBody>
      </p:sp>
    </p:spTree>
    <p:extLst>
      <p:ext uri="{BB962C8B-B14F-4D97-AF65-F5344CB8AC3E}">
        <p14:creationId xmlns:p14="http://schemas.microsoft.com/office/powerpoint/2010/main" val="335088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6" y="1342415"/>
            <a:ext cx="6172989" cy="5028971"/>
          </a:xfrm>
        </p:spPr>
        <p:txBody>
          <a:bodyPr>
            <a:normAutofit/>
          </a:bodyPr>
          <a:lstStyle/>
          <a:p>
            <a:r>
              <a:rPr lang="en-US" sz="2400" cap="none" dirty="0" smtClean="0">
                <a:latin typeface="Tahoma" panose="020B0604030504040204" pitchFamily="34" charset="0"/>
                <a:ea typeface="Tahoma" panose="020B0604030504040204" pitchFamily="34" charset="0"/>
                <a:cs typeface="Tahoma" panose="020B0604030504040204" pitchFamily="34" charset="0"/>
              </a:rPr>
              <a:t>From the analysis it could be deduced that 134 of the total sample 250 are female and the male folk are 112 . making it obvious that the female gender use social media more.</a:t>
            </a:r>
            <a:endParaRPr lang="en-US" sz="2400"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95106" y="471791"/>
            <a:ext cx="10891703" cy="870625"/>
          </a:xfrm>
        </p:spPr>
        <p:txBody>
          <a:bodyPr>
            <a:normAutofit/>
          </a:bodyPr>
          <a:lstStyle/>
          <a:p>
            <a:r>
              <a:rPr lang="en-US" sz="4800" dirty="0">
                <a:solidFill>
                  <a:schemeClr val="tx1"/>
                </a:solidFill>
                <a:latin typeface="Copperplate Gothic Bold" panose="020E0705020206020404" pitchFamily="34" charset="0"/>
                <a:ea typeface="+mj-ea"/>
                <a:cs typeface="+mj-cs"/>
              </a:rPr>
              <a:t>FINDINGS AND INSIGHTS</a:t>
            </a:r>
            <a:endParaRPr lang="en-US" sz="4800" dirty="0">
              <a:solidFill>
                <a:schemeClr val="tx1"/>
              </a:solidFill>
            </a:endParaRPr>
          </a:p>
        </p:txBody>
      </p:sp>
      <p:pic>
        <p:nvPicPr>
          <p:cNvPr id="7" name="Picture 6"/>
          <p:cNvPicPr>
            <a:picLocks noChangeAspect="1"/>
          </p:cNvPicPr>
          <p:nvPr/>
        </p:nvPicPr>
        <p:blipFill>
          <a:blip r:embed="rId2"/>
          <a:stretch>
            <a:fillRect/>
          </a:stretch>
        </p:blipFill>
        <p:spPr>
          <a:xfrm>
            <a:off x="6468096" y="1342416"/>
            <a:ext cx="5723904" cy="5028971"/>
          </a:xfrm>
          <a:prstGeom prst="rect">
            <a:avLst/>
          </a:prstGeom>
        </p:spPr>
      </p:pic>
    </p:spTree>
    <p:extLst>
      <p:ext uri="{BB962C8B-B14F-4D97-AF65-F5344CB8AC3E}">
        <p14:creationId xmlns:p14="http://schemas.microsoft.com/office/powerpoint/2010/main" val="115787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840682"/>
            <a:ext cx="10683699" cy="2334340"/>
          </a:xfrm>
        </p:spPr>
        <p:txBody>
          <a:bodyPr>
            <a:normAutofit/>
          </a:bodyPr>
          <a:lstStyle/>
          <a:p>
            <a:r>
              <a:rPr lang="en-US" sz="2000" cap="none" dirty="0" smtClean="0">
                <a:latin typeface="Tahoma" panose="020B0604030504040204" pitchFamily="34" charset="0"/>
                <a:ea typeface="Tahoma" panose="020B0604030504040204" pitchFamily="34" charset="0"/>
                <a:cs typeface="Tahoma" panose="020B0604030504040204" pitchFamily="34" charset="0"/>
              </a:rPr>
              <a:t>From the charts above, it was found that the singles uses social media more than other relationship status. While the other chart indicates the hours spent on social media based on the occupational status of the respondents. The analysis showed the university students spends more hours on social media than the salary worker or retired worker. This can be true since the university students have more valid reasons for being on social media (assignments, networking, keeping in touch with folks at home). </a:t>
            </a:r>
            <a:endParaRPr lang="en-US" sz="2000" cap="non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half" idx="1"/>
          </p:nvPr>
        </p:nvSpPr>
        <p:spPr>
          <a:xfrm>
            <a:off x="684212" y="685800"/>
            <a:ext cx="4813478" cy="2858911"/>
          </a:xfrm>
        </p:spPr>
        <p:txBody>
          <a:bodyPr/>
          <a:lstStyle/>
          <a:p>
            <a:endParaRPr lang="en-US"/>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56263899"/>
              </p:ext>
            </p:extLst>
          </p:nvPr>
        </p:nvGraphicFramePr>
        <p:xfrm>
          <a:off x="383823" y="525295"/>
          <a:ext cx="5384800" cy="30194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590196815"/>
              </p:ext>
            </p:extLst>
          </p:nvPr>
        </p:nvGraphicFramePr>
        <p:xfrm>
          <a:off x="5768622" y="525294"/>
          <a:ext cx="4967112" cy="3154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56024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1030</TotalTime>
  <Words>788</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Bernard MT Condensed</vt:lpstr>
      <vt:lpstr>Century Gothic</vt:lpstr>
      <vt:lpstr>Cooper Black</vt:lpstr>
      <vt:lpstr>Copperplate Gothic Bold</vt:lpstr>
      <vt:lpstr>Tahoma</vt:lpstr>
      <vt:lpstr>Trebuchet MS</vt:lpstr>
      <vt:lpstr>Wingdings</vt:lpstr>
      <vt:lpstr>Wingdings 3</vt:lpstr>
      <vt:lpstr>Slice</vt:lpstr>
      <vt:lpstr>EFFECTS  Of Social Media ON Mental Health</vt:lpstr>
      <vt:lpstr>‘Social media is a form of electronic communication through which users create online communities to share information, ideas, personal messages and other contents’ (Merriam-Webster).  85% 0f 15-36 year olds have a profile on a social media or messaging site (Ofcom ,2023). Over half of these population size use smart phone on daily basis. Mental health is generally the ability to  think, feel, and react in the ways that life needs to be lived(how you want to live and need to live). A poor mental health phase involves frequent thinking, feeling or having difficulties when reacting to situations positively.</vt:lpstr>
      <vt:lpstr>So many of us are obsessed with updating our social media accounts. We let people know what we are doing and where we are. What effect does all the online activity have on our mental health?</vt:lpstr>
      <vt:lpstr>This presentation is aimed at investigating the potential correlation between social media usage and the impact it has on mental health. </vt:lpstr>
      <vt:lpstr>The data was secondarily sourced from kaggle.com.  The data set contain age, gender, type of social media used by respondent and other variables.  The data set used can be found in the link below  https://docs.google.com/spreadsheets/d/1TsrSKPR-P_Y6u3rb4dksN9i5GCNH6llQ/edit?usp=sharing&amp;ouid=104598922725296467906&amp;rtpof=true&amp;sd=true </vt:lpstr>
      <vt:lpstr>The methodology involves conducting a survey to collect data, organizing the data, and using Microsoft excel techniques to create a predictive model that can determine whether a person should seek professional help based on their answers to the survey questions.  The Data set were cleaned and exported using python  Using charts for the visualization  </vt:lpstr>
      <vt:lpstr>KEY QUESTIONS</vt:lpstr>
      <vt:lpstr>From the analysis it could be deduced that 134 of the total sample 250 are female and the male folk are 112 . making it obvious that the female gender use social media more.</vt:lpstr>
      <vt:lpstr>From the charts above, it was found that the singles uses social media more than other relationship status. While the other chart indicates the hours spent on social media based on the occupational status of the respondents. The analysis showed the university students spends more hours on social media than the salary worker or retired worker. This can be true since the university students have more valid reasons for being on social media (assignments, networking, keeping in touch with folks at home). </vt:lpstr>
      <vt:lpstr>How often do you find yourself using Social media without a specific purpose?</vt:lpstr>
      <vt:lpstr>How often do you loose concentration, compare yourself to your celebrity idol while using  Social media?</vt:lpstr>
      <vt:lpstr>How often do you feel restless if and loss sleep due to Social media usage?</vt:lpstr>
      <vt:lpstr>Recommendations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oF Social Media ON Mental Health</dc:title>
  <dc:creator>HOP PC</dc:creator>
  <cp:lastModifiedBy>HOP PC</cp:lastModifiedBy>
  <cp:revision>33</cp:revision>
  <dcterms:created xsi:type="dcterms:W3CDTF">2024-04-07T12:40:17Z</dcterms:created>
  <dcterms:modified xsi:type="dcterms:W3CDTF">2024-04-08T07:50:30Z</dcterms:modified>
</cp:coreProperties>
</file>