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7" r:id="rId6"/>
    <p:sldId id="288" r:id="rId7"/>
    <p:sldId id="289" r:id="rId8"/>
    <p:sldId id="291" r:id="rId9"/>
    <p:sldId id="292" r:id="rId10"/>
    <p:sldId id="293" r:id="rId11"/>
    <p:sldId id="294" r:id="rId12"/>
    <p:sldId id="295" r:id="rId13"/>
    <p:sldId id="299" r:id="rId14"/>
    <p:sldId id="297" r:id="rId15"/>
    <p:sldId id="300" r:id="rId16"/>
    <p:sldId id="301" r:id="rId17"/>
    <p:sldId id="30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7" d="100"/>
          <a:sy n="67" d="100"/>
        </p:scale>
        <p:origin x="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a:solidFill>
                  <a:schemeClr val="tx1"/>
                </a:solidFill>
              </a:rPr>
              <a:t>Premier League Arrests</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a:t>Elizabeth Earl</a:t>
            </a:r>
          </a:p>
          <a:p>
            <a:pPr>
              <a:lnSpc>
                <a:spcPct val="100000"/>
              </a:lnSpc>
            </a:pPr>
            <a:r>
              <a:rPr lang="en-US" sz="1600"/>
              <a:t>DSC 530</a:t>
            </a: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204E-FE1C-4C3D-BE23-2B03076ECE62}"/>
              </a:ext>
            </a:extLst>
          </p:cNvPr>
          <p:cNvSpPr>
            <a:spLocks noGrp="1"/>
          </p:cNvSpPr>
          <p:nvPr>
            <p:ph type="title"/>
          </p:nvPr>
        </p:nvSpPr>
        <p:spPr>
          <a:xfrm>
            <a:off x="1097280" y="286603"/>
            <a:ext cx="10058400" cy="1004869"/>
          </a:xfrm>
        </p:spPr>
        <p:txBody>
          <a:bodyPr/>
          <a:lstStyle/>
          <a:p>
            <a:r>
              <a:rPr lang="en-US" dirty="0"/>
              <a:t>PMF &amp; CDF Using Home Arrests</a:t>
            </a:r>
          </a:p>
        </p:txBody>
      </p:sp>
      <p:cxnSp>
        <p:nvCxnSpPr>
          <p:cNvPr id="15" name="Straight Connector 14">
            <a:extLst>
              <a:ext uri="{FF2B5EF4-FFF2-40B4-BE49-F238E27FC236}">
                <a16:creationId xmlns:a16="http://schemas.microsoft.com/office/drawing/2014/main" id="{F14F4D3B-16AA-4EE9-90BB-730151737E3B}"/>
              </a:ext>
            </a:extLst>
          </p:cNvPr>
          <p:cNvCxnSpPr/>
          <p:nvPr/>
        </p:nvCxnSpPr>
        <p:spPr>
          <a:xfrm>
            <a:off x="1097280" y="1404594"/>
            <a:ext cx="10058400" cy="0"/>
          </a:xfrm>
          <a:prstGeom prst="line">
            <a:avLst/>
          </a:prstGeom>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7FEB7EDE-8087-4DB1-B603-709D2F16D6BF}"/>
              </a:ext>
            </a:extLst>
          </p:cNvPr>
          <p:cNvSpPr/>
          <p:nvPr/>
        </p:nvSpPr>
        <p:spPr>
          <a:xfrm>
            <a:off x="8276734" y="1706252"/>
            <a:ext cx="3271102" cy="4430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879C22F-D609-4A67-A4AC-1F68D018DDE1}"/>
              </a:ext>
            </a:extLst>
          </p:cNvPr>
          <p:cNvSpPr txBox="1"/>
          <p:nvPr/>
        </p:nvSpPr>
        <p:spPr>
          <a:xfrm>
            <a:off x="435773" y="5246017"/>
            <a:ext cx="3372655" cy="923330"/>
          </a:xfrm>
          <a:prstGeom prst="rect">
            <a:avLst/>
          </a:prstGeom>
          <a:noFill/>
        </p:spPr>
        <p:txBody>
          <a:bodyPr wrap="square" rtlCol="0">
            <a:spAutoFit/>
          </a:bodyPr>
          <a:lstStyle/>
          <a:p>
            <a:r>
              <a:rPr lang="en-US" dirty="0"/>
              <a:t>**Based on the CDF we can see our home arrests are not consistent </a:t>
            </a:r>
          </a:p>
        </p:txBody>
      </p:sp>
      <p:pic>
        <p:nvPicPr>
          <p:cNvPr id="25" name="Content Placeholder 24">
            <a:extLst>
              <a:ext uri="{FF2B5EF4-FFF2-40B4-BE49-F238E27FC236}">
                <a16:creationId xmlns:a16="http://schemas.microsoft.com/office/drawing/2014/main" id="{96CF81F7-4F19-4AA8-B05D-BF91B3CC9F81}"/>
              </a:ext>
            </a:extLst>
          </p:cNvPr>
          <p:cNvPicPr>
            <a:picLocks noGrp="1" noChangeAspect="1"/>
          </p:cNvPicPr>
          <p:nvPr>
            <p:ph sz="half" idx="2"/>
          </p:nvPr>
        </p:nvPicPr>
        <p:blipFill>
          <a:blip r:embed="rId2"/>
          <a:stretch>
            <a:fillRect/>
          </a:stretch>
        </p:blipFill>
        <p:spPr>
          <a:xfrm>
            <a:off x="4751109" y="3511622"/>
            <a:ext cx="7440891" cy="3289783"/>
          </a:xfrm>
        </p:spPr>
      </p:pic>
      <p:pic>
        <p:nvPicPr>
          <p:cNvPr id="34" name="Content Placeholder 33">
            <a:extLst>
              <a:ext uri="{FF2B5EF4-FFF2-40B4-BE49-F238E27FC236}">
                <a16:creationId xmlns:a16="http://schemas.microsoft.com/office/drawing/2014/main" id="{B0AA1C0B-1A7A-4D6B-BA00-B1CE86F0FE16}"/>
              </a:ext>
            </a:extLst>
          </p:cNvPr>
          <p:cNvPicPr>
            <a:picLocks noGrp="1" noChangeAspect="1"/>
          </p:cNvPicPr>
          <p:nvPr>
            <p:ph sz="half" idx="1"/>
          </p:nvPr>
        </p:nvPicPr>
        <p:blipFill rotWithShape="1">
          <a:blip r:embed="rId3"/>
          <a:srcRect t="9604" b="7102"/>
          <a:stretch/>
        </p:blipFill>
        <p:spPr>
          <a:xfrm>
            <a:off x="644164" y="1435298"/>
            <a:ext cx="7606897" cy="2790332"/>
          </a:xfrm>
        </p:spPr>
      </p:pic>
    </p:spTree>
    <p:extLst>
      <p:ext uri="{BB962C8B-B14F-4D97-AF65-F5344CB8AC3E}">
        <p14:creationId xmlns:p14="http://schemas.microsoft.com/office/powerpoint/2010/main" val="2200099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373A6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2CE67960-CA4D-40A5-A841-0AD4EE9B213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Normal Distribution</a:t>
            </a:r>
          </a:p>
        </p:txBody>
      </p:sp>
      <p:cxnSp>
        <p:nvCxnSpPr>
          <p:cNvPr id="19" name="Straight Connector 1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C5ED8E5C-B814-4B05-911D-D8925D84990A}"/>
              </a:ext>
            </a:extLst>
          </p:cNvPr>
          <p:cNvPicPr>
            <a:picLocks noGrp="1" noChangeAspect="1"/>
          </p:cNvPicPr>
          <p:nvPr>
            <p:ph idx="1"/>
          </p:nvPr>
        </p:nvPicPr>
        <p:blipFill>
          <a:blip r:embed="rId2"/>
          <a:stretch>
            <a:fillRect/>
          </a:stretch>
        </p:blipFill>
        <p:spPr>
          <a:xfrm>
            <a:off x="4920793" y="314243"/>
            <a:ext cx="6425838" cy="3598468"/>
          </a:xfrm>
          <a:prstGeom prst="rect">
            <a:avLst/>
          </a:prstGeom>
        </p:spPr>
      </p:pic>
      <p:sp>
        <p:nvSpPr>
          <p:cNvPr id="7" name="TextBox 6">
            <a:extLst>
              <a:ext uri="{FF2B5EF4-FFF2-40B4-BE49-F238E27FC236}">
                <a16:creationId xmlns:a16="http://schemas.microsoft.com/office/drawing/2014/main" id="{FCDE3787-29D5-428F-8D6A-AD06F071FF7E}"/>
              </a:ext>
            </a:extLst>
          </p:cNvPr>
          <p:cNvSpPr txBox="1"/>
          <p:nvPr/>
        </p:nvSpPr>
        <p:spPr>
          <a:xfrm>
            <a:off x="5180666" y="4418091"/>
            <a:ext cx="6725388" cy="1477328"/>
          </a:xfrm>
          <a:prstGeom prst="rect">
            <a:avLst/>
          </a:prstGeom>
          <a:noFill/>
        </p:spPr>
        <p:txBody>
          <a:bodyPr wrap="square" rtlCol="0">
            <a:spAutoFit/>
          </a:bodyPr>
          <a:lstStyle/>
          <a:p>
            <a:r>
              <a:rPr lang="en-US"/>
              <a:t>Based on the Normal Distribution graph we can see it is common for home teams to have approx. 10 arrests per match. There are instances where a club’s fan commit more arrestable offenses, but they are uncommon. This shows us that typically fans are often well behaved in their club’s home stadium which is expected.</a:t>
            </a:r>
            <a:endParaRPr lang="en-US" dirty="0"/>
          </a:p>
        </p:txBody>
      </p:sp>
    </p:spTree>
    <p:extLst>
      <p:ext uri="{BB962C8B-B14F-4D97-AF65-F5344CB8AC3E}">
        <p14:creationId xmlns:p14="http://schemas.microsoft.com/office/powerpoint/2010/main" val="232724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BBDC3EA-A9DE-470B-98ED-300864EB6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CB10FC6-9737-49A9-A3E5-F26FCD3B349D}"/>
              </a:ext>
            </a:extLst>
          </p:cNvPr>
          <p:cNvSpPr>
            <a:spLocks noGrp="1"/>
          </p:cNvSpPr>
          <p:nvPr>
            <p:ph type="title"/>
          </p:nvPr>
        </p:nvSpPr>
        <p:spPr>
          <a:xfrm>
            <a:off x="8047939" y="640080"/>
            <a:ext cx="3659246" cy="2628051"/>
          </a:xfrm>
        </p:spPr>
        <p:txBody>
          <a:bodyPr vert="horz" lIns="91440" tIns="45720" rIns="91440" bIns="45720" rtlCol="0" anchor="b">
            <a:normAutofit/>
          </a:bodyPr>
          <a:lstStyle/>
          <a:p>
            <a:pPr algn="ctr"/>
            <a:r>
              <a:rPr lang="en-US" sz="5400" dirty="0">
                <a:solidFill>
                  <a:schemeClr val="tx1"/>
                </a:solidFill>
              </a:rPr>
              <a:t>Scatter plots</a:t>
            </a:r>
          </a:p>
        </p:txBody>
      </p:sp>
      <p:cxnSp>
        <p:nvCxnSpPr>
          <p:cNvPr id="30" name="Straight Connector 29">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6" name="Content Placeholder 35">
            <a:extLst>
              <a:ext uri="{FF2B5EF4-FFF2-40B4-BE49-F238E27FC236}">
                <a16:creationId xmlns:a16="http://schemas.microsoft.com/office/drawing/2014/main" id="{E468755E-B811-4521-9224-609EFE87979F}"/>
              </a:ext>
            </a:extLst>
          </p:cNvPr>
          <p:cNvPicPr>
            <a:picLocks noGrp="1" noChangeAspect="1"/>
          </p:cNvPicPr>
          <p:nvPr>
            <p:ph sz="half" idx="1"/>
          </p:nvPr>
        </p:nvPicPr>
        <p:blipFill rotWithShape="1">
          <a:blip r:embed="rId2"/>
          <a:srcRect t="9915" b="8033"/>
          <a:stretch/>
        </p:blipFill>
        <p:spPr>
          <a:xfrm>
            <a:off x="0" y="0"/>
            <a:ext cx="7556889" cy="3383280"/>
          </a:xfrm>
        </p:spPr>
      </p:pic>
      <p:pic>
        <p:nvPicPr>
          <p:cNvPr id="44" name="Content Placeholder 43">
            <a:extLst>
              <a:ext uri="{FF2B5EF4-FFF2-40B4-BE49-F238E27FC236}">
                <a16:creationId xmlns:a16="http://schemas.microsoft.com/office/drawing/2014/main" id="{70AD25DC-90C9-4873-9176-13CD2567546C}"/>
              </a:ext>
            </a:extLst>
          </p:cNvPr>
          <p:cNvPicPr>
            <a:picLocks noGrp="1" noChangeAspect="1"/>
          </p:cNvPicPr>
          <p:nvPr>
            <p:ph sz="half" idx="2"/>
          </p:nvPr>
        </p:nvPicPr>
        <p:blipFill rotWithShape="1">
          <a:blip r:embed="rId3"/>
          <a:srcRect t="8475" b="4478"/>
          <a:stretch/>
        </p:blipFill>
        <p:spPr>
          <a:xfrm>
            <a:off x="0" y="3553678"/>
            <a:ext cx="7556889" cy="3304320"/>
          </a:xfrm>
        </p:spPr>
      </p:pic>
      <p:sp>
        <p:nvSpPr>
          <p:cNvPr id="45" name="TextBox 44">
            <a:extLst>
              <a:ext uri="{FF2B5EF4-FFF2-40B4-BE49-F238E27FC236}">
                <a16:creationId xmlns:a16="http://schemas.microsoft.com/office/drawing/2014/main" id="{7CFECB5E-BB6D-4224-9A38-AE798E1AB78A}"/>
              </a:ext>
            </a:extLst>
          </p:cNvPr>
          <p:cNvSpPr txBox="1"/>
          <p:nvPr/>
        </p:nvSpPr>
        <p:spPr>
          <a:xfrm>
            <a:off x="7850382" y="3589870"/>
            <a:ext cx="4048125" cy="3139321"/>
          </a:xfrm>
          <a:prstGeom prst="rect">
            <a:avLst/>
          </a:prstGeom>
          <a:noFill/>
        </p:spPr>
        <p:txBody>
          <a:bodyPr wrap="square" rtlCol="0">
            <a:spAutoFit/>
          </a:bodyPr>
          <a:lstStyle/>
          <a:p>
            <a:r>
              <a:rPr lang="en-US" dirty="0"/>
              <a:t>As scatterplots only show correlation and not causation, we can see in the top scatter plot a mostly positive relationship between arrests made Home and those being Alcohol offences. Interestingly, there is no relationship between away arrests and alcohol offenses. The reasoning behind this may be due to the travel required to attend away matches versus home matches.</a:t>
            </a:r>
          </a:p>
        </p:txBody>
      </p:sp>
    </p:spTree>
    <p:extLst>
      <p:ext uri="{BB962C8B-B14F-4D97-AF65-F5344CB8AC3E}">
        <p14:creationId xmlns:p14="http://schemas.microsoft.com/office/powerpoint/2010/main" val="366573873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8CA85F2-C8E6-461C-8DAF-8F213639BF35}"/>
              </a:ext>
            </a:extLst>
          </p:cNvPr>
          <p:cNvPicPr>
            <a:picLocks noChangeAspect="1"/>
          </p:cNvPicPr>
          <p:nvPr/>
        </p:nvPicPr>
        <p:blipFill>
          <a:blip r:embed="rId2"/>
          <a:stretch>
            <a:fillRect/>
          </a:stretch>
        </p:blipFill>
        <p:spPr>
          <a:xfrm>
            <a:off x="633999" y="974483"/>
            <a:ext cx="10925102" cy="2895153"/>
          </a:xfrm>
          <a:prstGeom prst="rect">
            <a:avLst/>
          </a:prstGeom>
        </p:spPr>
      </p:pic>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B7720B2E-F1F7-4EA5-82E6-F3AF7CF3CE98}"/>
              </a:ext>
            </a:extLst>
          </p:cNvPr>
          <p:cNvSpPr>
            <a:spLocks noGrp="1"/>
          </p:cNvSpPr>
          <p:nvPr>
            <p:ph type="title"/>
          </p:nvPr>
        </p:nvSpPr>
        <p:spPr>
          <a:xfrm>
            <a:off x="633998" y="4905301"/>
            <a:ext cx="4988879" cy="1554485"/>
          </a:xfrm>
        </p:spPr>
        <p:txBody>
          <a:bodyPr anchor="ctr">
            <a:normAutofit/>
          </a:bodyPr>
          <a:lstStyle/>
          <a:p>
            <a:pPr algn="r"/>
            <a:r>
              <a:rPr lang="en-US" sz="4000">
                <a:solidFill>
                  <a:srgbClr val="FFFFFF"/>
                </a:solidFill>
              </a:rPr>
              <a:t>Null Hypothesis Test</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AED1FD8B-FEE2-4C97-9B30-1A5B62E2168B}"/>
              </a:ext>
            </a:extLst>
          </p:cNvPr>
          <p:cNvSpPr>
            <a:spLocks noGrp="1"/>
          </p:cNvSpPr>
          <p:nvPr>
            <p:ph idx="1"/>
          </p:nvPr>
        </p:nvSpPr>
        <p:spPr>
          <a:xfrm>
            <a:off x="6064301" y="5286300"/>
            <a:ext cx="5493699" cy="1554485"/>
          </a:xfrm>
        </p:spPr>
        <p:txBody>
          <a:bodyPr anchor="ctr">
            <a:normAutofit/>
          </a:bodyPr>
          <a:lstStyle/>
          <a:p>
            <a:r>
              <a:rPr lang="en-US" dirty="0">
                <a:solidFill>
                  <a:srgbClr val="FFFFFF"/>
                </a:solidFill>
              </a:rPr>
              <a:t>The test was done comparing the offenses made on property by its normal distribution values  </a:t>
            </a:r>
          </a:p>
          <a:p>
            <a:r>
              <a:rPr lang="en-US" dirty="0">
                <a:solidFill>
                  <a:srgbClr val="FFFFFF"/>
                </a:solidFill>
              </a:rPr>
              <a:t>**Results pictured above**</a:t>
            </a: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25195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B7720B2E-F1F7-4EA5-82E6-F3AF7CF3CE98}"/>
              </a:ext>
            </a:extLst>
          </p:cNvPr>
          <p:cNvSpPr>
            <a:spLocks noGrp="1"/>
          </p:cNvSpPr>
          <p:nvPr>
            <p:ph type="title"/>
          </p:nvPr>
        </p:nvSpPr>
        <p:spPr>
          <a:xfrm>
            <a:off x="633998" y="4905301"/>
            <a:ext cx="4988879" cy="1554485"/>
          </a:xfrm>
        </p:spPr>
        <p:txBody>
          <a:bodyPr anchor="ctr">
            <a:normAutofit/>
          </a:bodyPr>
          <a:lstStyle/>
          <a:p>
            <a:pPr algn="r"/>
            <a:r>
              <a:rPr lang="en-US" sz="4000" dirty="0">
                <a:solidFill>
                  <a:srgbClr val="FFFFFF"/>
                </a:solidFill>
              </a:rPr>
              <a:t>Multiple Regression</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AED1FD8B-FEE2-4C97-9B30-1A5B62E2168B}"/>
              </a:ext>
            </a:extLst>
          </p:cNvPr>
          <p:cNvSpPr>
            <a:spLocks noGrp="1"/>
          </p:cNvSpPr>
          <p:nvPr>
            <p:ph idx="1"/>
          </p:nvPr>
        </p:nvSpPr>
        <p:spPr>
          <a:xfrm>
            <a:off x="6064301" y="5286300"/>
            <a:ext cx="5493699" cy="1554485"/>
          </a:xfrm>
        </p:spPr>
        <p:txBody>
          <a:bodyPr anchor="ctr">
            <a:normAutofit fontScale="92500" lnSpcReduction="20000"/>
          </a:bodyPr>
          <a:lstStyle/>
          <a:p>
            <a:r>
              <a:rPr lang="en-US" dirty="0">
                <a:solidFill>
                  <a:srgbClr val="FFFFFF"/>
                </a:solidFill>
              </a:rPr>
              <a:t>The test was done using all variables against the total number of arrests made. Variables are compared individually against the total amount of arrests per team. </a:t>
            </a:r>
          </a:p>
          <a:p>
            <a:r>
              <a:rPr lang="en-US" dirty="0">
                <a:solidFill>
                  <a:srgbClr val="FFFFFF"/>
                </a:solidFill>
              </a:rPr>
              <a:t>**Results pictured above**</a:t>
            </a:r>
          </a:p>
          <a:p>
            <a:endParaRPr lang="en-US" dirty="0">
              <a:solidFill>
                <a:srgbClr val="FFFFFF"/>
              </a:solidFill>
            </a:endParaRPr>
          </a:p>
          <a:p>
            <a:endParaRPr lang="en-US" dirty="0">
              <a:solidFill>
                <a:srgbClr val="FFFFFF"/>
              </a:solidFill>
            </a:endParaRPr>
          </a:p>
        </p:txBody>
      </p:sp>
      <p:pic>
        <p:nvPicPr>
          <p:cNvPr id="3" name="Picture 2">
            <a:extLst>
              <a:ext uri="{FF2B5EF4-FFF2-40B4-BE49-F238E27FC236}">
                <a16:creationId xmlns:a16="http://schemas.microsoft.com/office/drawing/2014/main" id="{B1984BA4-4899-443B-837D-FC60B685765F}"/>
              </a:ext>
            </a:extLst>
          </p:cNvPr>
          <p:cNvPicPr>
            <a:picLocks noChangeAspect="1"/>
          </p:cNvPicPr>
          <p:nvPr/>
        </p:nvPicPr>
        <p:blipFill>
          <a:blip r:embed="rId2"/>
          <a:stretch>
            <a:fillRect/>
          </a:stretch>
        </p:blipFill>
        <p:spPr>
          <a:xfrm>
            <a:off x="1283740" y="267727"/>
            <a:ext cx="9074060" cy="4070733"/>
          </a:xfrm>
          <a:prstGeom prst="rect">
            <a:avLst/>
          </a:prstGeom>
        </p:spPr>
      </p:pic>
    </p:spTree>
    <p:extLst>
      <p:ext uri="{BB962C8B-B14F-4D97-AF65-F5344CB8AC3E}">
        <p14:creationId xmlns:p14="http://schemas.microsoft.com/office/powerpoint/2010/main" val="401856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D8A7DC02-F6A6-4436-99E5-6D8BF4EB14AA}"/>
              </a:ext>
            </a:extLst>
          </p:cNvPr>
          <p:cNvSpPr>
            <a:spLocks noGrp="1"/>
          </p:cNvSpPr>
          <p:nvPr>
            <p:ph type="title"/>
          </p:nvPr>
        </p:nvSpPr>
        <p:spPr>
          <a:xfrm>
            <a:off x="492369" y="605896"/>
            <a:ext cx="3642309" cy="5646208"/>
          </a:xfrm>
        </p:spPr>
        <p:txBody>
          <a:bodyPr vert="horz" lIns="91440" tIns="45720" rIns="91440" bIns="45720" rtlCol="0" anchor="ctr">
            <a:normAutofit/>
          </a:bodyPr>
          <a:lstStyle/>
          <a:p>
            <a:pPr algn="ctr"/>
            <a:r>
              <a:rPr lang="en-US" sz="4400" dirty="0"/>
              <a:t>Question(s) to consider….</a:t>
            </a:r>
          </a:p>
        </p:txBody>
      </p:sp>
      <p:sp>
        <p:nvSpPr>
          <p:cNvPr id="4" name="Text Placeholder 3">
            <a:extLst>
              <a:ext uri="{FF2B5EF4-FFF2-40B4-BE49-F238E27FC236}">
                <a16:creationId xmlns:a16="http://schemas.microsoft.com/office/drawing/2014/main" id="{6A8C508D-07FF-4A3C-BD73-E50F72E46AD0}"/>
              </a:ext>
            </a:extLst>
          </p:cNvPr>
          <p:cNvSpPr>
            <a:spLocks noGrp="1"/>
          </p:cNvSpPr>
          <p:nvPr>
            <p:ph type="body" sz="half" idx="2"/>
          </p:nvPr>
        </p:nvSpPr>
        <p:spPr>
          <a:xfrm>
            <a:off x="5455601" y="2988119"/>
            <a:ext cx="5923721" cy="3141119"/>
          </a:xfrm>
        </p:spPr>
        <p:txBody>
          <a:bodyPr vert="horz" lIns="0" tIns="45720" rIns="0" bIns="45720" rtlCol="0" anchor="ctr">
            <a:normAutofit/>
          </a:bodyPr>
          <a:lstStyle/>
          <a:p>
            <a:pPr algn="ctr">
              <a:lnSpc>
                <a:spcPct val="100000"/>
              </a:lnSpc>
            </a:pPr>
            <a:r>
              <a:rPr lang="en-US"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What type of offences were most common throughout the Premier League? </a:t>
            </a:r>
          </a:p>
          <a:p>
            <a:pPr algn="ctr">
              <a:lnSpc>
                <a:spcPct val="100000"/>
              </a:lnSpc>
            </a:pPr>
            <a:r>
              <a:rPr lang="en-US"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What does this say about football fans?</a:t>
            </a:r>
            <a:r>
              <a:rPr lang="en-US" sz="3600" dirty="0">
                <a:solidFill>
                  <a:schemeClr val="tx1"/>
                </a:solidFill>
                <a:effectLst/>
              </a:rPr>
              <a:t> </a:t>
            </a:r>
          </a:p>
          <a:p>
            <a:pPr algn="ctr">
              <a:lnSpc>
                <a:spcPct val="100000"/>
              </a:lnSpc>
            </a:pPr>
            <a:endParaRPr lang="en-US" sz="3600" dirty="0">
              <a:solidFill>
                <a:schemeClr val="tx1"/>
              </a:solidFill>
            </a:endParaRPr>
          </a:p>
        </p:txBody>
      </p:sp>
      <p:pic>
        <p:nvPicPr>
          <p:cNvPr id="1026" name="Picture 2" descr="The Power of a Question — SWOOP Analytics">
            <a:extLst>
              <a:ext uri="{FF2B5EF4-FFF2-40B4-BE49-F238E27FC236}">
                <a16:creationId xmlns:a16="http://schemas.microsoft.com/office/drawing/2014/main" id="{2D06D0CD-4611-4C05-BEF9-151464393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6212" y="211483"/>
            <a:ext cx="47625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78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CC14FFC9-878A-40AE-A28E-6CD126388C6C}"/>
              </a:ext>
            </a:extLst>
          </p:cNvPr>
          <p:cNvSpPr>
            <a:spLocks noGrp="1"/>
          </p:cNvSpPr>
          <p:nvPr>
            <p:ph type="title"/>
          </p:nvPr>
        </p:nvSpPr>
        <p:spPr>
          <a:xfrm>
            <a:off x="1097280" y="286603"/>
            <a:ext cx="10058400" cy="1450757"/>
          </a:xfrm>
        </p:spPr>
        <p:txBody>
          <a:bodyPr vert="horz" lIns="91440" tIns="45720" rIns="91440" bIns="45720" rtlCol="0" anchor="ctr">
            <a:normAutofit/>
          </a:bodyPr>
          <a:lstStyle/>
          <a:p>
            <a:r>
              <a:rPr lang="en-US" sz="4800" dirty="0"/>
              <a:t>Variables</a:t>
            </a:r>
          </a:p>
        </p:txBody>
      </p:sp>
      <p:sp>
        <p:nvSpPr>
          <p:cNvPr id="4" name="Text Placeholder 3">
            <a:extLst>
              <a:ext uri="{FF2B5EF4-FFF2-40B4-BE49-F238E27FC236}">
                <a16:creationId xmlns:a16="http://schemas.microsoft.com/office/drawing/2014/main" id="{912C654A-1EC1-4AAA-BE99-A75353BCC14E}"/>
              </a:ext>
            </a:extLst>
          </p:cNvPr>
          <p:cNvSpPr>
            <a:spLocks noGrp="1"/>
          </p:cNvSpPr>
          <p:nvPr>
            <p:ph type="body" sz="half" idx="2"/>
          </p:nvPr>
        </p:nvSpPr>
        <p:spPr>
          <a:xfrm>
            <a:off x="1096963" y="2191603"/>
            <a:ext cx="10058400" cy="3677385"/>
          </a:xfrm>
        </p:spPr>
        <p:txBody>
          <a:bodyPr vert="horz" lIns="0" tIns="45720" rIns="0" bIns="45720" rtlCol="0">
            <a:normAutofit fontScale="92500" lnSpcReduction="10000"/>
          </a:bodyPr>
          <a:lstStyle/>
          <a:p>
            <a:pPr marL="342900" indent="-342900">
              <a:lnSpc>
                <a:spcPct val="100000"/>
              </a:lnSpc>
              <a:buFont typeface="Arial" panose="020B0604020202020204" pitchFamily="34" charset="0"/>
              <a:buChar char="•"/>
            </a:pPr>
            <a:r>
              <a:rPr lang="en-US" dirty="0">
                <a:solidFill>
                  <a:schemeClr val="tx1">
                    <a:lumMod val="75000"/>
                    <a:lumOff val="25000"/>
                  </a:schemeClr>
                </a:solidFill>
              </a:rPr>
              <a:t>Premier League team supported</a:t>
            </a:r>
          </a:p>
          <a:p>
            <a:pPr marL="800100" lvl="1" indent="-342900">
              <a:buFont typeface="Arial" panose="020B0604020202020204" pitchFamily="34" charset="0"/>
              <a:buChar char="•"/>
            </a:pPr>
            <a:r>
              <a:rPr lang="en-US" dirty="0">
                <a:solidFill>
                  <a:schemeClr val="tx1">
                    <a:lumMod val="75000"/>
                    <a:lumOff val="25000"/>
                  </a:schemeClr>
                </a:solidFill>
              </a:rPr>
              <a:t>It is important to know which team we are dealing </a:t>
            </a:r>
            <a:r>
              <a:rPr lang="en-US" dirty="0"/>
              <a:t>as team standing can become a factor in the number of offenses committed</a:t>
            </a:r>
            <a:endParaRPr lang="en-US" dirty="0">
              <a:solidFill>
                <a:schemeClr val="tx1">
                  <a:lumMod val="75000"/>
                  <a:lumOff val="25000"/>
                </a:schemeClr>
              </a:solidFill>
            </a:endParaRPr>
          </a:p>
          <a:p>
            <a:pPr marL="342900" indent="-342900">
              <a:lnSpc>
                <a:spcPct val="100000"/>
              </a:lnSpc>
              <a:buFont typeface="Arial" panose="020B0604020202020204" pitchFamily="34" charset="0"/>
              <a:buChar char="•"/>
            </a:pPr>
            <a:r>
              <a:rPr lang="en-US" dirty="0">
                <a:solidFill>
                  <a:schemeClr val="tx1">
                    <a:lumMod val="75000"/>
                    <a:lumOff val="25000"/>
                  </a:schemeClr>
                </a:solidFill>
              </a:rPr>
              <a:t>Arrests at Home matches</a:t>
            </a:r>
          </a:p>
          <a:p>
            <a:pPr marL="800100" lvl="1" indent="-342900">
              <a:buFont typeface="Arial" panose="020B0604020202020204" pitchFamily="34" charset="0"/>
              <a:buChar char="•"/>
            </a:pPr>
            <a:r>
              <a:rPr lang="en-US" dirty="0">
                <a:solidFill>
                  <a:schemeClr val="tx1">
                    <a:lumMod val="75000"/>
                    <a:lumOff val="25000"/>
                  </a:schemeClr>
                </a:solidFill>
              </a:rPr>
              <a:t>This is the arrets made when the provided team is playing in their home stadium</a:t>
            </a:r>
          </a:p>
          <a:p>
            <a:pPr marL="342900" indent="-342900">
              <a:lnSpc>
                <a:spcPct val="100000"/>
              </a:lnSpc>
              <a:buFont typeface="Arial" panose="020B0604020202020204" pitchFamily="34" charset="0"/>
              <a:buChar char="•"/>
            </a:pPr>
            <a:r>
              <a:rPr lang="en-US" dirty="0">
                <a:solidFill>
                  <a:schemeClr val="tx1">
                    <a:lumMod val="75000"/>
                    <a:lumOff val="25000"/>
                  </a:schemeClr>
                </a:solidFill>
              </a:rPr>
              <a:t>Arrests at Away matches</a:t>
            </a:r>
          </a:p>
          <a:p>
            <a:pPr marL="800100" lvl="1" indent="-342900">
              <a:buFont typeface="Arial" panose="020B0604020202020204" pitchFamily="34" charset="0"/>
              <a:buChar char="•"/>
            </a:pPr>
            <a:r>
              <a:rPr lang="en-US" dirty="0">
                <a:solidFill>
                  <a:schemeClr val="tx1">
                    <a:lumMod val="75000"/>
                    <a:lumOff val="25000"/>
                  </a:schemeClr>
                </a:solidFill>
              </a:rPr>
              <a:t>This is the arrets made when the provided team is playing in their home stadium</a:t>
            </a:r>
          </a:p>
          <a:p>
            <a:pPr marL="1257300" lvl="2" indent="-342900">
              <a:buFont typeface="Arial" panose="020B0604020202020204" pitchFamily="34" charset="0"/>
              <a:buChar char="•"/>
            </a:pPr>
            <a:r>
              <a:rPr lang="en-US" dirty="0"/>
              <a:t>It is assumed the fans being arrested are those who travelled to the stadium</a:t>
            </a:r>
            <a:endParaRPr lang="en-US" dirty="0">
              <a:solidFill>
                <a:schemeClr val="tx1">
                  <a:lumMod val="75000"/>
                  <a:lumOff val="25000"/>
                </a:schemeClr>
              </a:solidFill>
            </a:endParaRPr>
          </a:p>
          <a:p>
            <a:pPr marL="342900" indent="-342900">
              <a:lnSpc>
                <a:spcPct val="100000"/>
              </a:lnSpc>
              <a:buFont typeface="Arial" panose="020B0604020202020204" pitchFamily="34" charset="0"/>
              <a:buChar char="•"/>
            </a:pPr>
            <a:r>
              <a:rPr lang="en-US" dirty="0">
                <a:solidFill>
                  <a:schemeClr val="tx1">
                    <a:lumMod val="75000"/>
                    <a:lumOff val="25000"/>
                  </a:schemeClr>
                </a:solidFill>
              </a:rPr>
              <a:t>Offences against property</a:t>
            </a:r>
          </a:p>
          <a:p>
            <a:pPr marL="800100" lvl="1" indent="-342900">
              <a:buFont typeface="Arial" panose="020B0604020202020204" pitchFamily="34" charset="0"/>
              <a:buChar char="•"/>
            </a:pPr>
            <a:r>
              <a:rPr lang="en-US" dirty="0"/>
              <a:t>This includes property damage done inside the hosting team’s stadium</a:t>
            </a:r>
            <a:endParaRPr lang="en-US" dirty="0">
              <a:solidFill>
                <a:schemeClr val="tx1">
                  <a:lumMod val="75000"/>
                  <a:lumOff val="25000"/>
                </a:schemeClr>
              </a:solidFill>
            </a:endParaRPr>
          </a:p>
          <a:p>
            <a:pPr marL="342900" indent="-342900">
              <a:lnSpc>
                <a:spcPct val="100000"/>
              </a:lnSpc>
              <a:buFont typeface="Arial" panose="020B0604020202020204" pitchFamily="34" charset="0"/>
              <a:buChar char="•"/>
            </a:pPr>
            <a:r>
              <a:rPr lang="en-US" dirty="0">
                <a:solidFill>
                  <a:schemeClr val="tx1">
                    <a:lumMod val="75000"/>
                    <a:lumOff val="25000"/>
                  </a:schemeClr>
                </a:solidFill>
              </a:rPr>
              <a:t>Ticket Touting</a:t>
            </a:r>
          </a:p>
          <a:p>
            <a:pPr marL="800100" lvl="1" indent="-342900">
              <a:buFont typeface="Arial" panose="020B0604020202020204" pitchFamily="34" charset="0"/>
              <a:buChar char="•"/>
            </a:pPr>
            <a:r>
              <a:rPr lang="en-US" dirty="0">
                <a:solidFill>
                  <a:schemeClr val="tx1">
                    <a:lumMod val="75000"/>
                    <a:lumOff val="25000"/>
                  </a:schemeClr>
                </a:solidFill>
              </a:rPr>
              <a:t>Variable includes ticket resell which is important to note as top teams are prone to ticket touting</a:t>
            </a:r>
          </a:p>
          <a:p>
            <a:pPr marL="342900" indent="-342900">
              <a:lnSpc>
                <a:spcPct val="100000"/>
              </a:lnSpc>
              <a:buFont typeface="Arial" panose="020B0604020202020204" pitchFamily="34" charset="0"/>
              <a:buChar char="•"/>
            </a:pPr>
            <a:r>
              <a:rPr lang="en-US" dirty="0">
                <a:solidFill>
                  <a:schemeClr val="tx1">
                    <a:lumMod val="75000"/>
                    <a:lumOff val="25000"/>
                  </a:schemeClr>
                </a:solidFill>
              </a:rPr>
              <a:t>Alcohol Offences</a:t>
            </a:r>
          </a:p>
          <a:p>
            <a:pPr marL="800100" lvl="1" indent="-342900">
              <a:buFont typeface="Arial" panose="020B0604020202020204" pitchFamily="34" charset="0"/>
              <a:buChar char="•"/>
            </a:pPr>
            <a:r>
              <a:rPr lang="en-US" dirty="0">
                <a:solidFill>
                  <a:schemeClr val="tx1">
                    <a:lumMod val="75000"/>
                    <a:lumOff val="25000"/>
                  </a:schemeClr>
                </a:solidFill>
              </a:rPr>
              <a:t>The most common offense included alcohol and is important to see where fans are more common to fall under the influence of alcohol to the point of abuse</a:t>
            </a:r>
          </a:p>
        </p:txBody>
      </p:sp>
      <p:sp>
        <p:nvSpPr>
          <p:cNvPr id="17" name="Rectangle 16">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528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78BF-EC56-4DBA-A158-580D66CC996C}"/>
              </a:ext>
            </a:extLst>
          </p:cNvPr>
          <p:cNvSpPr>
            <a:spLocks noGrp="1"/>
          </p:cNvSpPr>
          <p:nvPr>
            <p:ph type="title"/>
          </p:nvPr>
        </p:nvSpPr>
        <p:spPr>
          <a:xfrm>
            <a:off x="1097280" y="286604"/>
            <a:ext cx="10058400" cy="872894"/>
          </a:xfrm>
        </p:spPr>
        <p:txBody>
          <a:bodyPr/>
          <a:lstStyle/>
          <a:p>
            <a:r>
              <a:rPr lang="en-US" dirty="0"/>
              <a:t>Arrests Home v. Away</a:t>
            </a:r>
          </a:p>
        </p:txBody>
      </p:sp>
      <p:pic>
        <p:nvPicPr>
          <p:cNvPr id="16" name="Content Placeholder 15">
            <a:extLst>
              <a:ext uri="{FF2B5EF4-FFF2-40B4-BE49-F238E27FC236}">
                <a16:creationId xmlns:a16="http://schemas.microsoft.com/office/drawing/2014/main" id="{32B7CCB8-9F0E-4E66-AF33-3CF91A6BFCD9}"/>
              </a:ext>
            </a:extLst>
          </p:cNvPr>
          <p:cNvPicPr>
            <a:picLocks noGrp="1" noChangeAspect="1"/>
          </p:cNvPicPr>
          <p:nvPr>
            <p:ph sz="quarter" idx="4"/>
          </p:nvPr>
        </p:nvPicPr>
        <p:blipFill>
          <a:blip r:embed="rId2"/>
          <a:stretch>
            <a:fillRect/>
          </a:stretch>
        </p:blipFill>
        <p:spPr>
          <a:xfrm>
            <a:off x="4625261" y="4193954"/>
            <a:ext cx="7458322" cy="2563797"/>
          </a:xfrm>
        </p:spPr>
      </p:pic>
      <p:pic>
        <p:nvPicPr>
          <p:cNvPr id="14" name="Content Placeholder 13">
            <a:extLst>
              <a:ext uri="{FF2B5EF4-FFF2-40B4-BE49-F238E27FC236}">
                <a16:creationId xmlns:a16="http://schemas.microsoft.com/office/drawing/2014/main" id="{C0BD4B21-ED35-4E74-B475-00401DE3EDB6}"/>
              </a:ext>
            </a:extLst>
          </p:cNvPr>
          <p:cNvPicPr>
            <a:picLocks noGrp="1" noChangeAspect="1"/>
          </p:cNvPicPr>
          <p:nvPr>
            <p:ph sz="half" idx="2"/>
          </p:nvPr>
        </p:nvPicPr>
        <p:blipFill>
          <a:blip r:embed="rId3"/>
          <a:stretch>
            <a:fillRect/>
          </a:stretch>
        </p:blipFill>
        <p:spPr>
          <a:xfrm>
            <a:off x="182880" y="1545656"/>
            <a:ext cx="7458322" cy="2563798"/>
          </a:xfrm>
        </p:spPr>
      </p:pic>
      <p:cxnSp>
        <p:nvCxnSpPr>
          <p:cNvPr id="24" name="Straight Connector 23">
            <a:extLst>
              <a:ext uri="{FF2B5EF4-FFF2-40B4-BE49-F238E27FC236}">
                <a16:creationId xmlns:a16="http://schemas.microsoft.com/office/drawing/2014/main" id="{1AAEBDF2-2B06-420F-AD07-62D810FD1830}"/>
              </a:ext>
            </a:extLst>
          </p:cNvPr>
          <p:cNvCxnSpPr/>
          <p:nvPr/>
        </p:nvCxnSpPr>
        <p:spPr>
          <a:xfrm>
            <a:off x="930111" y="1272618"/>
            <a:ext cx="10331778" cy="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3E802E52-4DC6-4F5F-B053-F02F9B96CA06}"/>
              </a:ext>
            </a:extLst>
          </p:cNvPr>
          <p:cNvSpPr/>
          <p:nvPr/>
        </p:nvSpPr>
        <p:spPr>
          <a:xfrm>
            <a:off x="7641202" y="1772328"/>
            <a:ext cx="3699243" cy="603227"/>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0DE32FE8-586A-4414-BC26-E3809D20DE68}"/>
              </a:ext>
            </a:extLst>
          </p:cNvPr>
          <p:cNvSpPr txBox="1"/>
          <p:nvPr/>
        </p:nvSpPr>
        <p:spPr>
          <a:xfrm flipH="1">
            <a:off x="62687" y="3782372"/>
            <a:ext cx="2069185" cy="369332"/>
          </a:xfrm>
          <a:prstGeom prst="rect">
            <a:avLst/>
          </a:prstGeom>
          <a:noFill/>
        </p:spPr>
        <p:txBody>
          <a:bodyPr wrap="square" rtlCol="0">
            <a:spAutoFit/>
          </a:bodyPr>
          <a:lstStyle/>
          <a:p>
            <a:r>
              <a:rPr lang="en-US" dirty="0"/>
              <a:t>Fig. 1.0</a:t>
            </a:r>
          </a:p>
        </p:txBody>
      </p:sp>
      <p:sp>
        <p:nvSpPr>
          <p:cNvPr id="27" name="TextBox 26">
            <a:extLst>
              <a:ext uri="{FF2B5EF4-FFF2-40B4-BE49-F238E27FC236}">
                <a16:creationId xmlns:a16="http://schemas.microsoft.com/office/drawing/2014/main" id="{D258DB9A-49F9-4D82-9647-B91A8D9AD418}"/>
              </a:ext>
            </a:extLst>
          </p:cNvPr>
          <p:cNvSpPr txBox="1"/>
          <p:nvPr/>
        </p:nvSpPr>
        <p:spPr>
          <a:xfrm flipH="1">
            <a:off x="4625261" y="6388419"/>
            <a:ext cx="2069185" cy="369332"/>
          </a:xfrm>
          <a:prstGeom prst="rect">
            <a:avLst/>
          </a:prstGeom>
          <a:noFill/>
        </p:spPr>
        <p:txBody>
          <a:bodyPr wrap="square" rtlCol="0">
            <a:spAutoFit/>
          </a:bodyPr>
          <a:lstStyle/>
          <a:p>
            <a:r>
              <a:rPr lang="en-US" dirty="0"/>
              <a:t>Fig. 1.1</a:t>
            </a:r>
          </a:p>
        </p:txBody>
      </p:sp>
    </p:spTree>
    <p:extLst>
      <p:ext uri="{BB962C8B-B14F-4D97-AF65-F5344CB8AC3E}">
        <p14:creationId xmlns:p14="http://schemas.microsoft.com/office/powerpoint/2010/main" val="363590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78BF-EC56-4DBA-A158-580D66CC996C}"/>
              </a:ext>
            </a:extLst>
          </p:cNvPr>
          <p:cNvSpPr>
            <a:spLocks noGrp="1"/>
          </p:cNvSpPr>
          <p:nvPr>
            <p:ph type="title"/>
          </p:nvPr>
        </p:nvSpPr>
        <p:spPr>
          <a:xfrm>
            <a:off x="1097280" y="286604"/>
            <a:ext cx="10058400" cy="872894"/>
          </a:xfrm>
        </p:spPr>
        <p:txBody>
          <a:bodyPr/>
          <a:lstStyle/>
          <a:p>
            <a:r>
              <a:rPr lang="en-US" dirty="0"/>
              <a:t>Arrests by Offence</a:t>
            </a:r>
          </a:p>
        </p:txBody>
      </p:sp>
      <p:cxnSp>
        <p:nvCxnSpPr>
          <p:cNvPr id="24" name="Straight Connector 23">
            <a:extLst>
              <a:ext uri="{FF2B5EF4-FFF2-40B4-BE49-F238E27FC236}">
                <a16:creationId xmlns:a16="http://schemas.microsoft.com/office/drawing/2014/main" id="{1AAEBDF2-2B06-420F-AD07-62D810FD1830}"/>
              </a:ext>
            </a:extLst>
          </p:cNvPr>
          <p:cNvCxnSpPr/>
          <p:nvPr/>
        </p:nvCxnSpPr>
        <p:spPr>
          <a:xfrm>
            <a:off x="930111" y="1272618"/>
            <a:ext cx="10331778" cy="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3E802E52-4DC6-4F5F-B053-F02F9B96CA06}"/>
              </a:ext>
            </a:extLst>
          </p:cNvPr>
          <p:cNvSpPr/>
          <p:nvPr/>
        </p:nvSpPr>
        <p:spPr>
          <a:xfrm>
            <a:off x="1008668" y="1640290"/>
            <a:ext cx="10331777" cy="46188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C68E79B0-13DF-42AB-B605-3B0B4778D0BF}"/>
              </a:ext>
            </a:extLst>
          </p:cNvPr>
          <p:cNvPicPr>
            <a:picLocks noGrp="1" noChangeAspect="1"/>
          </p:cNvPicPr>
          <p:nvPr>
            <p:ph sz="half" idx="2"/>
          </p:nvPr>
        </p:nvPicPr>
        <p:blipFill>
          <a:blip r:embed="rId2"/>
          <a:stretch>
            <a:fillRect/>
          </a:stretch>
        </p:blipFill>
        <p:spPr>
          <a:xfrm>
            <a:off x="593889" y="1923099"/>
            <a:ext cx="10829067" cy="3722491"/>
          </a:xfrm>
        </p:spPr>
      </p:pic>
      <p:sp>
        <p:nvSpPr>
          <p:cNvPr id="19" name="TextBox 18">
            <a:extLst>
              <a:ext uri="{FF2B5EF4-FFF2-40B4-BE49-F238E27FC236}">
                <a16:creationId xmlns:a16="http://schemas.microsoft.com/office/drawing/2014/main" id="{4A4DC62E-36D5-42E2-8291-BEDDEF815181}"/>
              </a:ext>
            </a:extLst>
          </p:cNvPr>
          <p:cNvSpPr txBox="1"/>
          <p:nvPr/>
        </p:nvSpPr>
        <p:spPr>
          <a:xfrm flipH="1">
            <a:off x="581320" y="5217710"/>
            <a:ext cx="2069185" cy="369332"/>
          </a:xfrm>
          <a:prstGeom prst="rect">
            <a:avLst/>
          </a:prstGeom>
          <a:noFill/>
        </p:spPr>
        <p:txBody>
          <a:bodyPr wrap="square" rtlCol="0">
            <a:spAutoFit/>
          </a:bodyPr>
          <a:lstStyle/>
          <a:p>
            <a:r>
              <a:rPr lang="en-US" dirty="0"/>
              <a:t>Fig. 1.2</a:t>
            </a:r>
          </a:p>
        </p:txBody>
      </p:sp>
    </p:spTree>
    <p:extLst>
      <p:ext uri="{BB962C8B-B14F-4D97-AF65-F5344CB8AC3E}">
        <p14:creationId xmlns:p14="http://schemas.microsoft.com/office/powerpoint/2010/main" val="417261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78BF-EC56-4DBA-A158-580D66CC996C}"/>
              </a:ext>
            </a:extLst>
          </p:cNvPr>
          <p:cNvSpPr>
            <a:spLocks noGrp="1"/>
          </p:cNvSpPr>
          <p:nvPr>
            <p:ph type="title"/>
          </p:nvPr>
        </p:nvSpPr>
        <p:spPr>
          <a:xfrm>
            <a:off x="1097280" y="286604"/>
            <a:ext cx="10058400" cy="872894"/>
          </a:xfrm>
        </p:spPr>
        <p:txBody>
          <a:bodyPr/>
          <a:lstStyle/>
          <a:p>
            <a:r>
              <a:rPr lang="en-US" dirty="0"/>
              <a:t>Arrests by Offence</a:t>
            </a:r>
          </a:p>
        </p:txBody>
      </p:sp>
      <p:cxnSp>
        <p:nvCxnSpPr>
          <p:cNvPr id="24" name="Straight Connector 23">
            <a:extLst>
              <a:ext uri="{FF2B5EF4-FFF2-40B4-BE49-F238E27FC236}">
                <a16:creationId xmlns:a16="http://schemas.microsoft.com/office/drawing/2014/main" id="{1AAEBDF2-2B06-420F-AD07-62D810FD1830}"/>
              </a:ext>
            </a:extLst>
          </p:cNvPr>
          <p:cNvCxnSpPr/>
          <p:nvPr/>
        </p:nvCxnSpPr>
        <p:spPr>
          <a:xfrm>
            <a:off x="930111" y="1272618"/>
            <a:ext cx="10331778" cy="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3E802E52-4DC6-4F5F-B053-F02F9B96CA06}"/>
              </a:ext>
            </a:extLst>
          </p:cNvPr>
          <p:cNvSpPr/>
          <p:nvPr/>
        </p:nvSpPr>
        <p:spPr>
          <a:xfrm>
            <a:off x="1008668" y="1640290"/>
            <a:ext cx="10331777" cy="46188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Content Placeholder 11">
            <a:extLst>
              <a:ext uri="{FF2B5EF4-FFF2-40B4-BE49-F238E27FC236}">
                <a16:creationId xmlns:a16="http://schemas.microsoft.com/office/drawing/2014/main" id="{98999517-E229-4767-B304-84F19FC05DD4}"/>
              </a:ext>
            </a:extLst>
          </p:cNvPr>
          <p:cNvPicPr>
            <a:picLocks noGrp="1" noChangeAspect="1"/>
          </p:cNvPicPr>
          <p:nvPr>
            <p:ph sz="half" idx="2"/>
          </p:nvPr>
        </p:nvPicPr>
        <p:blipFill>
          <a:blip r:embed="rId2"/>
          <a:stretch>
            <a:fillRect/>
          </a:stretch>
        </p:blipFill>
        <p:spPr>
          <a:xfrm>
            <a:off x="693615" y="1871243"/>
            <a:ext cx="10804770" cy="3714139"/>
          </a:xfrm>
        </p:spPr>
      </p:pic>
      <p:sp>
        <p:nvSpPr>
          <p:cNvPr id="12" name="TextBox 11">
            <a:extLst>
              <a:ext uri="{FF2B5EF4-FFF2-40B4-BE49-F238E27FC236}">
                <a16:creationId xmlns:a16="http://schemas.microsoft.com/office/drawing/2014/main" id="{8FD2CC85-8328-4DEE-9B60-F1813C26693C}"/>
              </a:ext>
            </a:extLst>
          </p:cNvPr>
          <p:cNvSpPr txBox="1"/>
          <p:nvPr/>
        </p:nvSpPr>
        <p:spPr>
          <a:xfrm flipH="1">
            <a:off x="693615" y="5216050"/>
            <a:ext cx="2069185" cy="369332"/>
          </a:xfrm>
          <a:prstGeom prst="rect">
            <a:avLst/>
          </a:prstGeom>
          <a:noFill/>
        </p:spPr>
        <p:txBody>
          <a:bodyPr wrap="square" rtlCol="0">
            <a:spAutoFit/>
          </a:bodyPr>
          <a:lstStyle/>
          <a:p>
            <a:r>
              <a:rPr lang="en-US" dirty="0"/>
              <a:t>Fig. 1.3</a:t>
            </a:r>
          </a:p>
        </p:txBody>
      </p:sp>
    </p:spTree>
    <p:extLst>
      <p:ext uri="{BB962C8B-B14F-4D97-AF65-F5344CB8AC3E}">
        <p14:creationId xmlns:p14="http://schemas.microsoft.com/office/powerpoint/2010/main" val="3652946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78BF-EC56-4DBA-A158-580D66CC996C}"/>
              </a:ext>
            </a:extLst>
          </p:cNvPr>
          <p:cNvSpPr>
            <a:spLocks noGrp="1"/>
          </p:cNvSpPr>
          <p:nvPr>
            <p:ph type="title"/>
          </p:nvPr>
        </p:nvSpPr>
        <p:spPr>
          <a:xfrm>
            <a:off x="1097280" y="286604"/>
            <a:ext cx="10058400" cy="872894"/>
          </a:xfrm>
        </p:spPr>
        <p:txBody>
          <a:bodyPr/>
          <a:lstStyle/>
          <a:p>
            <a:r>
              <a:rPr lang="en-US" dirty="0"/>
              <a:t>Arrests by Offence</a:t>
            </a:r>
          </a:p>
        </p:txBody>
      </p:sp>
      <p:cxnSp>
        <p:nvCxnSpPr>
          <p:cNvPr id="24" name="Straight Connector 23">
            <a:extLst>
              <a:ext uri="{FF2B5EF4-FFF2-40B4-BE49-F238E27FC236}">
                <a16:creationId xmlns:a16="http://schemas.microsoft.com/office/drawing/2014/main" id="{1AAEBDF2-2B06-420F-AD07-62D810FD1830}"/>
              </a:ext>
            </a:extLst>
          </p:cNvPr>
          <p:cNvCxnSpPr/>
          <p:nvPr/>
        </p:nvCxnSpPr>
        <p:spPr>
          <a:xfrm>
            <a:off x="930111" y="1272618"/>
            <a:ext cx="10331778" cy="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3E802E52-4DC6-4F5F-B053-F02F9B96CA06}"/>
              </a:ext>
            </a:extLst>
          </p:cNvPr>
          <p:cNvSpPr/>
          <p:nvPr/>
        </p:nvSpPr>
        <p:spPr>
          <a:xfrm>
            <a:off x="1008668" y="1640290"/>
            <a:ext cx="10331777" cy="46188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DD7D9F9B-9823-485B-9018-44BB960BB3CD}"/>
              </a:ext>
            </a:extLst>
          </p:cNvPr>
          <p:cNvPicPr>
            <a:picLocks noGrp="1" noChangeAspect="1"/>
          </p:cNvPicPr>
          <p:nvPr>
            <p:ph sz="half" idx="2"/>
          </p:nvPr>
        </p:nvPicPr>
        <p:blipFill>
          <a:blip r:embed="rId2"/>
          <a:stretch>
            <a:fillRect/>
          </a:stretch>
        </p:blipFill>
        <p:spPr>
          <a:xfrm>
            <a:off x="693616" y="1871229"/>
            <a:ext cx="10804768" cy="3714139"/>
          </a:xfrm>
        </p:spPr>
      </p:pic>
      <p:sp>
        <p:nvSpPr>
          <p:cNvPr id="10" name="TextBox 9">
            <a:extLst>
              <a:ext uri="{FF2B5EF4-FFF2-40B4-BE49-F238E27FC236}">
                <a16:creationId xmlns:a16="http://schemas.microsoft.com/office/drawing/2014/main" id="{7D88D85C-4606-4D8F-B60E-D6AA128B7EEF}"/>
              </a:ext>
            </a:extLst>
          </p:cNvPr>
          <p:cNvSpPr txBox="1"/>
          <p:nvPr/>
        </p:nvSpPr>
        <p:spPr>
          <a:xfrm flipH="1">
            <a:off x="693616" y="5217710"/>
            <a:ext cx="2069185" cy="369332"/>
          </a:xfrm>
          <a:prstGeom prst="rect">
            <a:avLst/>
          </a:prstGeom>
          <a:noFill/>
        </p:spPr>
        <p:txBody>
          <a:bodyPr wrap="square" rtlCol="0">
            <a:spAutoFit/>
          </a:bodyPr>
          <a:lstStyle/>
          <a:p>
            <a:r>
              <a:rPr lang="en-US" dirty="0"/>
              <a:t>Fig. 1.4</a:t>
            </a:r>
          </a:p>
        </p:txBody>
      </p:sp>
    </p:spTree>
    <p:extLst>
      <p:ext uri="{BB962C8B-B14F-4D97-AF65-F5344CB8AC3E}">
        <p14:creationId xmlns:p14="http://schemas.microsoft.com/office/powerpoint/2010/main" val="2702845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B11E18-27F0-4C98-899B-AEA840895FE9}"/>
              </a:ext>
            </a:extLst>
          </p:cNvPr>
          <p:cNvSpPr>
            <a:spLocks noGrp="1"/>
          </p:cNvSpPr>
          <p:nvPr>
            <p:ph type="title"/>
          </p:nvPr>
        </p:nvSpPr>
        <p:spPr>
          <a:xfrm>
            <a:off x="1097280" y="286603"/>
            <a:ext cx="10058400" cy="1450757"/>
          </a:xfrm>
        </p:spPr>
        <p:txBody>
          <a:bodyPr vert="horz" lIns="91440" tIns="45720" rIns="91440" bIns="45720" rtlCol="0" anchor="ctr">
            <a:normAutofit/>
          </a:bodyPr>
          <a:lstStyle/>
          <a:p>
            <a:r>
              <a:rPr lang="en-US" sz="4800">
                <a:solidFill>
                  <a:srgbClr val="FFFFFF"/>
                </a:solidFill>
              </a:rPr>
              <a:t>Summary of Graphs</a:t>
            </a:r>
          </a:p>
        </p:txBody>
      </p:sp>
      <p:sp>
        <p:nvSpPr>
          <p:cNvPr id="17" name="Rectangle 16">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7A0A7F3C-1C29-44B5-85E9-843D92B4B4BD}"/>
              </a:ext>
            </a:extLst>
          </p:cNvPr>
          <p:cNvSpPr txBox="1"/>
          <p:nvPr/>
        </p:nvSpPr>
        <p:spPr>
          <a:xfrm>
            <a:off x="953661" y="2260074"/>
            <a:ext cx="10284644" cy="3785652"/>
          </a:xfrm>
          <a:prstGeom prst="rect">
            <a:avLst/>
          </a:prstGeom>
          <a:noFill/>
        </p:spPr>
        <p:txBody>
          <a:bodyPr wrap="square" rtlCol="0">
            <a:spAutoFit/>
          </a:bodyPr>
          <a:lstStyle/>
          <a:p>
            <a:r>
              <a:rPr lang="en-US" sz="2000" b="1" dirty="0"/>
              <a:t>Outliers:</a:t>
            </a:r>
          </a:p>
          <a:p>
            <a:pPr marL="342900" indent="-342900">
              <a:buFont typeface="Arial" panose="020B0604020202020204" pitchFamily="34" charset="0"/>
              <a:buChar char="•"/>
            </a:pPr>
            <a:r>
              <a:rPr lang="en-US" sz="2000" dirty="0"/>
              <a:t>Fig. 1.0: Manchester United shows a drastic difference in number of home arrests versus all other teams with 68 versus the next closest being Sunderland at 41 </a:t>
            </a:r>
          </a:p>
          <a:p>
            <a:pPr marL="342900" indent="-342900">
              <a:buFont typeface="Arial" panose="020B0604020202020204" pitchFamily="34" charset="0"/>
              <a:buChar char="•"/>
            </a:pPr>
            <a:r>
              <a:rPr lang="en-US" sz="2000" dirty="0"/>
              <a:t>Fig. 1.2: Like fig. 1.0 Manchester United proves and outlier in arrests made due to alcohol abuse</a:t>
            </a:r>
          </a:p>
          <a:p>
            <a:pPr marL="342900" indent="-342900">
              <a:buFont typeface="Arial" panose="020B0604020202020204" pitchFamily="34" charset="0"/>
              <a:buChar char="•"/>
            </a:pPr>
            <a:r>
              <a:rPr lang="en-US" sz="2000" dirty="0"/>
              <a:t>Fig. 1.4: In this graph we can see neighboring Manchester team, Manchester City are the outlier in arrests made due to property damage</a:t>
            </a:r>
          </a:p>
          <a:p>
            <a:r>
              <a:rPr lang="en-US" sz="2000" dirty="0"/>
              <a:t>Based on the outliers there is an evident trend that fans from Manchester seem to be the most disruptive. Based on such finding fans from Manchester could be treated as one entity or simply removed and labeled as the black sheep of fans. </a:t>
            </a:r>
          </a:p>
          <a:p>
            <a:pPr marL="342900" indent="-342900">
              <a:buFont typeface="Arial" panose="020B0604020202020204" pitchFamily="34" charset="0"/>
              <a:buChar char="•"/>
            </a:pPr>
            <a:endParaRPr lang="en-US" sz="2000" dirty="0"/>
          </a:p>
          <a:p>
            <a:endParaRPr lang="en-US" sz="2000" b="1" dirty="0"/>
          </a:p>
        </p:txBody>
      </p:sp>
    </p:spTree>
    <p:extLst>
      <p:ext uri="{BB962C8B-B14F-4D97-AF65-F5344CB8AC3E}">
        <p14:creationId xmlns:p14="http://schemas.microsoft.com/office/powerpoint/2010/main" val="420528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B11E18-27F0-4C98-899B-AEA840895FE9}"/>
              </a:ext>
            </a:extLst>
          </p:cNvPr>
          <p:cNvSpPr>
            <a:spLocks noGrp="1"/>
          </p:cNvSpPr>
          <p:nvPr>
            <p:ph type="title"/>
          </p:nvPr>
        </p:nvSpPr>
        <p:spPr>
          <a:xfrm>
            <a:off x="1097280" y="286603"/>
            <a:ext cx="10058400" cy="1450757"/>
          </a:xfrm>
        </p:spPr>
        <p:txBody>
          <a:bodyPr vert="horz" lIns="91440" tIns="45720" rIns="91440" bIns="45720" rtlCol="0" anchor="ctr">
            <a:normAutofit/>
          </a:bodyPr>
          <a:lstStyle/>
          <a:p>
            <a:r>
              <a:rPr lang="en-US" sz="4800">
                <a:solidFill>
                  <a:srgbClr val="FFFFFF"/>
                </a:solidFill>
              </a:rPr>
              <a:t>Summary of Graphs</a:t>
            </a:r>
          </a:p>
        </p:txBody>
      </p:sp>
      <p:sp>
        <p:nvSpPr>
          <p:cNvPr id="17" name="Rectangle 16">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E0B49231-8885-4672-BEA8-5ECFF1A98D82}"/>
              </a:ext>
            </a:extLst>
          </p:cNvPr>
          <p:cNvSpPr txBox="1"/>
          <p:nvPr/>
        </p:nvSpPr>
        <p:spPr>
          <a:xfrm>
            <a:off x="7456602" y="235706"/>
            <a:ext cx="4462332" cy="3193294"/>
          </a:xfrm>
          <a:prstGeom prst="rect">
            <a:avLst/>
          </a:prstGeom>
        </p:spPr>
        <p:txBody>
          <a:bodyPr vert="horz" lIns="0" tIns="45720" rIns="0" bIns="45720" rtlCol="0">
            <a:normAutofit/>
          </a:bodyPr>
          <a:lstStyle/>
          <a:p>
            <a:pPr>
              <a:spcAft>
                <a:spcPts val="600"/>
              </a:spcAft>
            </a:pPr>
            <a:endParaRPr lang="en-US" b="0" i="0" dirty="0">
              <a:solidFill>
                <a:schemeClr val="tx1">
                  <a:lumMod val="75000"/>
                  <a:lumOff val="25000"/>
                </a:schemeClr>
              </a:solidFill>
              <a:effectLst/>
            </a:endParaRPr>
          </a:p>
        </p:txBody>
      </p:sp>
      <p:graphicFrame>
        <p:nvGraphicFramePr>
          <p:cNvPr id="3" name="Table 3">
            <a:extLst>
              <a:ext uri="{FF2B5EF4-FFF2-40B4-BE49-F238E27FC236}">
                <a16:creationId xmlns:a16="http://schemas.microsoft.com/office/drawing/2014/main" id="{F958860F-2C73-4B07-94B7-E408E59D4014}"/>
              </a:ext>
            </a:extLst>
          </p:cNvPr>
          <p:cNvGraphicFramePr>
            <a:graphicFrameLocks noGrp="1"/>
          </p:cNvGraphicFramePr>
          <p:nvPr>
            <p:extLst>
              <p:ext uri="{D42A27DB-BD31-4B8C-83A1-F6EECF244321}">
                <p14:modId xmlns:p14="http://schemas.microsoft.com/office/powerpoint/2010/main" val="3911277102"/>
              </p:ext>
            </p:extLst>
          </p:nvPr>
        </p:nvGraphicFramePr>
        <p:xfrm>
          <a:off x="476577" y="2369356"/>
          <a:ext cx="11165526" cy="3091044"/>
        </p:xfrm>
        <a:graphic>
          <a:graphicData uri="http://schemas.openxmlformats.org/drawingml/2006/table">
            <a:tbl>
              <a:tblPr firstRow="1" bandRow="1">
                <a:tableStyleId>{073A0DAA-6AF3-43AB-8588-CEC1D06C72B9}</a:tableStyleId>
              </a:tblPr>
              <a:tblGrid>
                <a:gridCol w="1860921">
                  <a:extLst>
                    <a:ext uri="{9D8B030D-6E8A-4147-A177-3AD203B41FA5}">
                      <a16:colId xmlns:a16="http://schemas.microsoft.com/office/drawing/2014/main" val="1183531443"/>
                    </a:ext>
                  </a:extLst>
                </a:gridCol>
                <a:gridCol w="1860921">
                  <a:extLst>
                    <a:ext uri="{9D8B030D-6E8A-4147-A177-3AD203B41FA5}">
                      <a16:colId xmlns:a16="http://schemas.microsoft.com/office/drawing/2014/main" val="329690787"/>
                    </a:ext>
                  </a:extLst>
                </a:gridCol>
                <a:gridCol w="1860921">
                  <a:extLst>
                    <a:ext uri="{9D8B030D-6E8A-4147-A177-3AD203B41FA5}">
                      <a16:colId xmlns:a16="http://schemas.microsoft.com/office/drawing/2014/main" val="121282639"/>
                    </a:ext>
                  </a:extLst>
                </a:gridCol>
                <a:gridCol w="1860921">
                  <a:extLst>
                    <a:ext uri="{9D8B030D-6E8A-4147-A177-3AD203B41FA5}">
                      <a16:colId xmlns:a16="http://schemas.microsoft.com/office/drawing/2014/main" val="3903868691"/>
                    </a:ext>
                  </a:extLst>
                </a:gridCol>
                <a:gridCol w="1860921">
                  <a:extLst>
                    <a:ext uri="{9D8B030D-6E8A-4147-A177-3AD203B41FA5}">
                      <a16:colId xmlns:a16="http://schemas.microsoft.com/office/drawing/2014/main" val="2680045563"/>
                    </a:ext>
                  </a:extLst>
                </a:gridCol>
                <a:gridCol w="1860921">
                  <a:extLst>
                    <a:ext uri="{9D8B030D-6E8A-4147-A177-3AD203B41FA5}">
                      <a16:colId xmlns:a16="http://schemas.microsoft.com/office/drawing/2014/main" val="388338664"/>
                    </a:ext>
                  </a:extLst>
                </a:gridCol>
              </a:tblGrid>
              <a:tr h="772761">
                <a:tc>
                  <a:txBody>
                    <a:bodyPr/>
                    <a:lstStyle/>
                    <a:p>
                      <a:endParaRPr lang="en-US"/>
                    </a:p>
                  </a:txBody>
                  <a:tcPr/>
                </a:tc>
                <a:tc>
                  <a:txBody>
                    <a:bodyPr/>
                    <a:lstStyle/>
                    <a:p>
                      <a:r>
                        <a:rPr lang="en-US" dirty="0"/>
                        <a:t>Fig. 1.0</a:t>
                      </a:r>
                    </a:p>
                  </a:txBody>
                  <a:tcPr/>
                </a:tc>
                <a:tc>
                  <a:txBody>
                    <a:bodyPr/>
                    <a:lstStyle/>
                    <a:p>
                      <a:r>
                        <a:rPr lang="en-US" dirty="0"/>
                        <a:t>Fig. 1.1</a:t>
                      </a:r>
                    </a:p>
                  </a:txBody>
                  <a:tcPr/>
                </a:tc>
                <a:tc>
                  <a:txBody>
                    <a:bodyPr/>
                    <a:lstStyle/>
                    <a:p>
                      <a:r>
                        <a:rPr lang="en-US" dirty="0"/>
                        <a:t>Fig. 1.2</a:t>
                      </a:r>
                    </a:p>
                  </a:txBody>
                  <a:tcPr/>
                </a:tc>
                <a:tc>
                  <a:txBody>
                    <a:bodyPr/>
                    <a:lstStyle/>
                    <a:p>
                      <a:r>
                        <a:rPr lang="en-US" dirty="0"/>
                        <a:t>Fig. 1.3</a:t>
                      </a:r>
                    </a:p>
                  </a:txBody>
                  <a:tcPr/>
                </a:tc>
                <a:tc>
                  <a:txBody>
                    <a:bodyPr/>
                    <a:lstStyle/>
                    <a:p>
                      <a:r>
                        <a:rPr lang="en-US" dirty="0"/>
                        <a:t>Fig. 1.4</a:t>
                      </a:r>
                    </a:p>
                  </a:txBody>
                  <a:tcPr/>
                </a:tc>
                <a:extLst>
                  <a:ext uri="{0D108BD9-81ED-4DB2-BD59-A6C34878D82A}">
                    <a16:rowId xmlns:a16="http://schemas.microsoft.com/office/drawing/2014/main" val="2053885747"/>
                  </a:ext>
                </a:extLst>
              </a:tr>
              <a:tr h="772761">
                <a:tc>
                  <a:txBody>
                    <a:bodyPr/>
                    <a:lstStyle/>
                    <a:p>
                      <a:r>
                        <a:rPr lang="en-US" b="1" dirty="0"/>
                        <a:t>Mean:</a:t>
                      </a:r>
                    </a:p>
                  </a:txBody>
                  <a:tcPr/>
                </a:tc>
                <a:tc>
                  <a:txBody>
                    <a:bodyPr/>
                    <a:lstStyle/>
                    <a:p>
                      <a:r>
                        <a:rPr lang="en-US" dirty="0"/>
                        <a:t>18.5</a:t>
                      </a:r>
                    </a:p>
                  </a:txBody>
                  <a:tcPr/>
                </a:tc>
                <a:tc>
                  <a:txBody>
                    <a:bodyPr/>
                    <a:lstStyle/>
                    <a:p>
                      <a:r>
                        <a:rPr lang="en-US" dirty="0"/>
                        <a:t>22.05</a:t>
                      </a:r>
                    </a:p>
                  </a:txBody>
                  <a:tcPr/>
                </a:tc>
                <a:tc>
                  <a:txBody>
                    <a:bodyPr/>
                    <a:lstStyle/>
                    <a:p>
                      <a:r>
                        <a:rPr lang="en-US" dirty="0"/>
                        <a:t>13.8</a:t>
                      </a:r>
                    </a:p>
                  </a:txBody>
                  <a:tcPr/>
                </a:tc>
                <a:tc>
                  <a:txBody>
                    <a:bodyPr/>
                    <a:lstStyle/>
                    <a:p>
                      <a:r>
                        <a:rPr lang="en-US" dirty="0"/>
                        <a:t>1.35</a:t>
                      </a:r>
                    </a:p>
                  </a:txBody>
                  <a:tcPr/>
                </a:tc>
                <a:tc>
                  <a:txBody>
                    <a:bodyPr/>
                    <a:lstStyle/>
                    <a:p>
                      <a:r>
                        <a:rPr lang="en-US" dirty="0"/>
                        <a:t>0.9</a:t>
                      </a:r>
                    </a:p>
                  </a:txBody>
                  <a:tcPr/>
                </a:tc>
                <a:extLst>
                  <a:ext uri="{0D108BD9-81ED-4DB2-BD59-A6C34878D82A}">
                    <a16:rowId xmlns:a16="http://schemas.microsoft.com/office/drawing/2014/main" val="1375497190"/>
                  </a:ext>
                </a:extLst>
              </a:tr>
              <a:tr h="772761">
                <a:tc>
                  <a:txBody>
                    <a:bodyPr/>
                    <a:lstStyle/>
                    <a:p>
                      <a:r>
                        <a:rPr lang="en-US" b="1" dirty="0"/>
                        <a:t>Mode:</a:t>
                      </a:r>
                    </a:p>
                  </a:txBody>
                  <a:tcPr/>
                </a:tc>
                <a:tc>
                  <a:txBody>
                    <a:bodyPr/>
                    <a:lstStyle/>
                    <a:p>
                      <a:r>
                        <a:rPr lang="en-US" dirty="0"/>
                        <a:t>9, 8, 11, 2 </a:t>
                      </a:r>
                    </a:p>
                  </a:txBody>
                  <a:tcPr/>
                </a:tc>
                <a:tc>
                  <a:txBody>
                    <a:bodyPr/>
                    <a:lstStyle/>
                    <a:p>
                      <a:r>
                        <a:rPr lang="en-US" dirty="0"/>
                        <a:t>15, 23</a:t>
                      </a:r>
                    </a:p>
                  </a:txBody>
                  <a:tcPr/>
                </a:tc>
                <a:tc>
                  <a:txBody>
                    <a:bodyPr/>
                    <a:lstStyle/>
                    <a:p>
                      <a:r>
                        <a:rPr lang="en-US" dirty="0"/>
                        <a:t>5 </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35532536"/>
                  </a:ext>
                </a:extLst>
              </a:tr>
              <a:tr h="772761">
                <a:tc>
                  <a:txBody>
                    <a:bodyPr/>
                    <a:lstStyle/>
                    <a:p>
                      <a:r>
                        <a:rPr lang="en-US" b="1" dirty="0"/>
                        <a:t>Spread:</a:t>
                      </a:r>
                    </a:p>
                  </a:txBody>
                  <a:tcPr/>
                </a:tc>
                <a:tc>
                  <a:txBody>
                    <a:bodyPr/>
                    <a:lstStyle/>
                    <a:p>
                      <a:r>
                        <a:rPr lang="en-US" dirty="0"/>
                        <a:t>68-1=67</a:t>
                      </a:r>
                    </a:p>
                  </a:txBody>
                  <a:tcPr/>
                </a:tc>
                <a:tc>
                  <a:txBody>
                    <a:bodyPr/>
                    <a:lstStyle/>
                    <a:p>
                      <a:r>
                        <a:rPr lang="en-US" dirty="0"/>
                        <a:t>48-2=46</a:t>
                      </a:r>
                    </a:p>
                  </a:txBody>
                  <a:tcPr/>
                </a:tc>
                <a:tc>
                  <a:txBody>
                    <a:bodyPr/>
                    <a:lstStyle/>
                    <a:p>
                      <a:r>
                        <a:rPr lang="en-US" dirty="0"/>
                        <a:t>65-1=64</a:t>
                      </a:r>
                    </a:p>
                  </a:txBody>
                  <a:tcPr/>
                </a:tc>
                <a:tc>
                  <a:txBody>
                    <a:bodyPr/>
                    <a:lstStyle/>
                    <a:p>
                      <a:r>
                        <a:rPr lang="en-US" dirty="0"/>
                        <a:t>6-0=6</a:t>
                      </a:r>
                    </a:p>
                  </a:txBody>
                  <a:tcPr/>
                </a:tc>
                <a:tc>
                  <a:txBody>
                    <a:bodyPr/>
                    <a:lstStyle/>
                    <a:p>
                      <a:r>
                        <a:rPr lang="en-US" dirty="0"/>
                        <a:t>6-0=6</a:t>
                      </a:r>
                    </a:p>
                  </a:txBody>
                  <a:tcPr/>
                </a:tc>
                <a:extLst>
                  <a:ext uri="{0D108BD9-81ED-4DB2-BD59-A6C34878D82A}">
                    <a16:rowId xmlns:a16="http://schemas.microsoft.com/office/drawing/2014/main" val="269376221"/>
                  </a:ext>
                </a:extLst>
              </a:tr>
            </a:tbl>
          </a:graphicData>
        </a:graphic>
      </p:graphicFrame>
    </p:spTree>
    <p:extLst>
      <p:ext uri="{BB962C8B-B14F-4D97-AF65-F5344CB8AC3E}">
        <p14:creationId xmlns:p14="http://schemas.microsoft.com/office/powerpoint/2010/main" val="363651070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1087</TotalTime>
  <Words>582</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Franklin Gothic Book</vt:lpstr>
      <vt:lpstr>1_RetrospectVTI</vt:lpstr>
      <vt:lpstr>Premier League Arrests</vt:lpstr>
      <vt:lpstr>Question(s) to consider….</vt:lpstr>
      <vt:lpstr>Variables</vt:lpstr>
      <vt:lpstr>Arrests Home v. Away</vt:lpstr>
      <vt:lpstr>Arrests by Offence</vt:lpstr>
      <vt:lpstr>Arrests by Offence</vt:lpstr>
      <vt:lpstr>Arrests by Offence</vt:lpstr>
      <vt:lpstr>Summary of Graphs</vt:lpstr>
      <vt:lpstr>Summary of Graphs</vt:lpstr>
      <vt:lpstr>PMF &amp; CDF Using Home Arrests</vt:lpstr>
      <vt:lpstr>Normal Distribution</vt:lpstr>
      <vt:lpstr>Scatter plots</vt:lpstr>
      <vt:lpstr>Null Hypothesis Test</vt:lpstr>
      <vt:lpstr>Multiple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Premier League Arrests</dc:title>
  <dc:creator>E E</dc:creator>
  <cp:lastModifiedBy>E E</cp:lastModifiedBy>
  <cp:revision>32</cp:revision>
  <dcterms:created xsi:type="dcterms:W3CDTF">2021-03-03T05:32:09Z</dcterms:created>
  <dcterms:modified xsi:type="dcterms:W3CDTF">2021-03-03T23:40:03Z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