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5" r:id="rId6"/>
    <p:sldId id="263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DE9A71-9BDD-4B4A-8CD6-2F0490AEBAA6}">
          <p14:sldIdLst>
            <p14:sldId id="258"/>
            <p14:sldId id="260"/>
            <p14:sldId id="261"/>
            <p14:sldId id="262"/>
            <p14:sldId id="265"/>
            <p14:sldId id="263"/>
            <p14:sldId id="269"/>
          </p14:sldIdLst>
        </p14:section>
        <p14:section name="제목 없는 구역" id="{CBADB5DF-4F24-4ED7-82BB-2301C1CD709D}">
          <p14:sldIdLst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1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5797A-58DD-42F0-8DDE-FBA8177DAF4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44CB-D62F-4070-9BC8-BB3944091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3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4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8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a typeface="-윤고딕310" panose="02030504000101010101"/>
              </a:rPr>
              <a:t>따라서</a:t>
            </a:r>
            <a:r>
              <a:rPr lang="en-US" altLang="ko-KR" b="1" dirty="0">
                <a:ea typeface="-윤고딕310" panose="02030504000101010101"/>
              </a:rPr>
              <a:t>, </a:t>
            </a:r>
            <a:r>
              <a:rPr lang="ko-KR" altLang="en-US" b="1" dirty="0">
                <a:ea typeface="-윤고딕310" panose="02030504000101010101"/>
              </a:rPr>
              <a:t>건반 악기 구현에 있어서 </a:t>
            </a:r>
            <a:r>
              <a:rPr lang="ko-KR" altLang="en-US" b="1" dirty="0" err="1">
                <a:ea typeface="-윤고딕310" panose="02030504000101010101"/>
              </a:rPr>
              <a:t>키넥트뿐</a:t>
            </a:r>
            <a:r>
              <a:rPr lang="ko-KR" altLang="en-US" b="1" dirty="0">
                <a:ea typeface="-윤고딕310" panose="02030504000101010101"/>
              </a:rPr>
              <a:t> 만 아니라 립 모션을 </a:t>
            </a:r>
            <a:r>
              <a:rPr lang="ko-KR" altLang="en-US" b="1" dirty="0" err="1">
                <a:ea typeface="-윤고딕310" panose="02030504000101010101"/>
              </a:rPr>
              <a:t>도입하는것</a:t>
            </a:r>
            <a:r>
              <a:rPr lang="ko-KR" altLang="en-US" b="1" dirty="0">
                <a:ea typeface="-윤고딕310" panose="02030504000101010101"/>
              </a:rPr>
              <a:t> 또한 더 현실감 있는 악기 구현의 한 방법으로 사료되어 </a:t>
            </a:r>
            <a:r>
              <a:rPr lang="ko-KR" altLang="en-US" b="1" dirty="0" err="1">
                <a:ea typeface="-윤고딕310" panose="02030504000101010101"/>
              </a:rPr>
              <a:t>립모션을</a:t>
            </a:r>
            <a:r>
              <a:rPr lang="ko-KR" altLang="en-US" b="1" dirty="0">
                <a:ea typeface="-윤고딕310" panose="02030504000101010101"/>
              </a:rPr>
              <a:t> 이용한 건반악기 역시 구현해 볼 예정입니다</a:t>
            </a:r>
            <a:r>
              <a:rPr lang="en-US" altLang="ko-KR" b="1" dirty="0">
                <a:ea typeface="-윤고딕310" panose="02030504000101010101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2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C173-BD2D-4F9B-A56D-CFEB402DB3D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776568" y="6590670"/>
            <a:ext cx="24112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HEEYA all rights reserved.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733781" y="3720318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00673" y="619062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2018.10.11</a:t>
            </a:r>
            <a:endParaRPr lang="ko-KR" altLang="en-US" spc="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185517" y="1724635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28DCB3-5A47-4AF6-9BC4-A00F51679170}"/>
              </a:ext>
            </a:extLst>
          </p:cNvPr>
          <p:cNvSpPr txBox="1"/>
          <p:nvPr/>
        </p:nvSpPr>
        <p:spPr>
          <a:xfrm>
            <a:off x="8593496" y="6119831"/>
            <a:ext cx="301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201300883 </a:t>
            </a:r>
            <a:r>
              <a:rPr lang="ko-KR" altLang="en-US" dirty="0"/>
              <a:t>김진우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E9AD-1C3F-4EBF-92B2-65D162963472}"/>
              </a:ext>
            </a:extLst>
          </p:cNvPr>
          <p:cNvSpPr txBox="1"/>
          <p:nvPr/>
        </p:nvSpPr>
        <p:spPr>
          <a:xfrm>
            <a:off x="3529332" y="3213710"/>
            <a:ext cx="502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-윤고딕310" panose="02030504000101010101"/>
              </a:rPr>
              <a:t>Kinect</a:t>
            </a:r>
            <a:r>
              <a:rPr lang="ko-KR" altLang="en-US" sz="2400" dirty="0">
                <a:ea typeface="-윤고딕310" panose="02030504000101010101"/>
              </a:rPr>
              <a:t>를 이용한 </a:t>
            </a:r>
            <a:r>
              <a:rPr lang="ko-KR" altLang="en-US" sz="2800" dirty="0">
                <a:ea typeface="-윤고딕310" panose="02030504000101010101"/>
              </a:rPr>
              <a:t>건반악기</a:t>
            </a:r>
            <a:r>
              <a:rPr lang="ko-KR" altLang="en-US" sz="2400" dirty="0">
                <a:ea typeface="-윤고딕310" panose="02030504000101010101"/>
              </a:rPr>
              <a:t> 구현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88DDEF4-1323-4B90-BE54-1EAB9849E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2971" y="623324"/>
            <a:ext cx="267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400" spc="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3627" y="1104424"/>
            <a:ext cx="2487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 bwMode="auto">
          <a:xfrm rot="19588219">
            <a:off x="358154" y="163320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62885" y="1716803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Unity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는 무엇인가요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2885" y="2663682"/>
            <a:ext cx="486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건반악기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2885" y="3610561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3. 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있어서 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제약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spc="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2885" y="4557440"/>
            <a:ext cx="683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2885" y="5504319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5. Leap motion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대안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78072" y="1104424"/>
            <a:ext cx="0" cy="5236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>
            <a:spLocks/>
          </p:cNvSpPr>
          <p:nvPr/>
        </p:nvSpPr>
        <p:spPr bwMode="auto">
          <a:xfrm rot="3259799">
            <a:off x="2526699" y="1587452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47"/>
          <p:cNvSpPr>
            <a:spLocks/>
          </p:cNvSpPr>
          <p:nvPr/>
        </p:nvSpPr>
        <p:spPr bwMode="auto">
          <a:xfrm rot="3259799">
            <a:off x="2526702" y="2533236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 rot="3259799">
            <a:off x="2526702" y="3482302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 rot="3259799">
            <a:off x="2526700" y="4428088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47"/>
          <p:cNvSpPr>
            <a:spLocks/>
          </p:cNvSpPr>
          <p:nvPr/>
        </p:nvSpPr>
        <p:spPr bwMode="auto">
          <a:xfrm rot="3259799">
            <a:off x="2466779" y="537496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385778E-C97E-4289-884C-90E3FD70C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4C7161-3104-446A-90E6-87D42E03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8" b="94195" l="4328" r="93199">
                        <a14:foregroundMark x1="6491" y1="52507" x2="8037" y2="25066"/>
                        <a14:foregroundMark x1="8037" y1="25066" x2="17311" y2="7388"/>
                        <a14:foregroundMark x1="5564" y1="31135" x2="4482" y2="25330"/>
                        <a14:foregroundMark x1="7573" y1="47493" x2="6646" y2="48021"/>
                        <a14:foregroundMark x1="73261" y1="86016" x2="83771" y2="94459"/>
                        <a14:foregroundMark x1="93199" y1="68602" x2="91036" y2="45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418" y="1282744"/>
            <a:ext cx="2759494" cy="161645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229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8502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2B9A0D-F28F-4582-9D90-83B130B2FA9B}"/>
              </a:ext>
            </a:extLst>
          </p:cNvPr>
          <p:cNvSpPr txBox="1"/>
          <p:nvPr/>
        </p:nvSpPr>
        <p:spPr>
          <a:xfrm>
            <a:off x="1161181" y="502387"/>
            <a:ext cx="613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1. Kinect</a:t>
            </a:r>
            <a:r>
              <a:rPr lang="ko-KR" altLang="en-US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Unity</a:t>
            </a:r>
            <a:r>
              <a:rPr lang="ko-KR" altLang="en-US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는 무엇인가요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C62E6-E3D9-4F78-B98E-1DA8EE583219}"/>
              </a:ext>
            </a:extLst>
          </p:cNvPr>
          <p:cNvSpPr txBox="1"/>
          <p:nvPr/>
        </p:nvSpPr>
        <p:spPr>
          <a:xfrm>
            <a:off x="1057410" y="708541"/>
            <a:ext cx="981981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ea typeface="-윤고딕310" panose="02030504000101010101"/>
            </a:endParaRPr>
          </a:p>
          <a:p>
            <a:r>
              <a:rPr lang="en-US" altLang="ko-KR" b="1" dirty="0">
                <a:ea typeface="-윤고딕310" panose="02030504000101010101"/>
              </a:rPr>
              <a:t>※ </a:t>
            </a:r>
            <a:r>
              <a:rPr lang="ko-KR" altLang="en-US" b="1" dirty="0" err="1">
                <a:ea typeface="-윤고딕310" panose="02030504000101010101"/>
              </a:rPr>
              <a:t>키넥트</a:t>
            </a:r>
            <a:r>
              <a:rPr lang="en-US" altLang="ko-KR" b="1" dirty="0">
                <a:ea typeface="-윤고딕310" panose="02030504000101010101"/>
              </a:rPr>
              <a:t>(Kinect)</a:t>
            </a:r>
            <a:r>
              <a:rPr lang="ko-KR" altLang="en-US" b="1" dirty="0">
                <a:ea typeface="-윤고딕310" panose="02030504000101010101"/>
              </a:rPr>
              <a:t>는 카메라 모듈이 장착되어 모션 캡처로 플레이어의 동작을 인식하며</a:t>
            </a:r>
            <a:r>
              <a:rPr lang="en-US" altLang="ko-KR" b="1" dirty="0">
                <a:ea typeface="-윤고딕310" panose="02030504000101010101"/>
              </a:rPr>
              <a:t>, </a:t>
            </a:r>
            <a:r>
              <a:rPr lang="ko-KR" altLang="en-US" b="1" dirty="0">
                <a:ea typeface="-윤고딕310" panose="02030504000101010101"/>
              </a:rPr>
              <a:t>마이크 모듈로 음성을 인식합니다</a:t>
            </a:r>
            <a:r>
              <a:rPr lang="en-US" altLang="ko-KR" b="1" dirty="0">
                <a:ea typeface="-윤고딕310" panose="02030504000101010101"/>
              </a:rPr>
              <a:t>.  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r>
              <a:rPr lang="en-US" altLang="ko-KR" sz="1600" dirty="0">
                <a:ea typeface="-윤고딕310" panose="02030504000101010101"/>
              </a:rPr>
              <a:t>- </a:t>
            </a:r>
            <a:r>
              <a:rPr lang="ko-KR" altLang="en-US" sz="1600" dirty="0">
                <a:ea typeface="-윤고딕310" panose="02030504000101010101"/>
              </a:rPr>
              <a:t>색사를 구분하는 </a:t>
            </a:r>
            <a:r>
              <a:rPr lang="en-US" altLang="ko-KR" sz="1600" dirty="0">
                <a:ea typeface="-윤고딕310" panose="02030504000101010101"/>
              </a:rPr>
              <a:t>RGB </a:t>
            </a:r>
            <a:r>
              <a:rPr lang="ko-KR" altLang="en-US" sz="1600" dirty="0">
                <a:ea typeface="-윤고딕310" panose="02030504000101010101"/>
              </a:rPr>
              <a:t>카메라와 깊이를 구분하는 </a:t>
            </a:r>
            <a:r>
              <a:rPr lang="en-US" altLang="ko-KR" sz="1600" dirty="0">
                <a:ea typeface="-윤고딕310" panose="02030504000101010101"/>
              </a:rPr>
              <a:t>IR </a:t>
            </a:r>
            <a:r>
              <a:rPr lang="ko-KR" altLang="en-US" sz="1600" dirty="0">
                <a:ea typeface="-윤고딕310" panose="02030504000101010101"/>
              </a:rPr>
              <a:t>카메라로 구성되어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-윤고딕310" panose="02030504000101010101"/>
              </a:rPr>
              <a:t>주위 광원과 무관하게 이용되며 적외선 센서</a:t>
            </a:r>
            <a:r>
              <a:rPr lang="en-US" altLang="ko-KR" sz="1600" dirty="0">
                <a:ea typeface="-윤고딕310" panose="02030504000101010101"/>
              </a:rPr>
              <a:t>(night vision)</a:t>
            </a:r>
            <a:r>
              <a:rPr lang="ko-KR" altLang="en-US" sz="1600" dirty="0">
                <a:ea typeface="-윤고딕310" panose="02030504000101010101"/>
              </a:rPr>
              <a:t>으로 불이 꺼져도</a:t>
            </a:r>
            <a:r>
              <a:rPr lang="en-US" altLang="ko-KR" sz="1600" dirty="0">
                <a:ea typeface="-윤고딕310" panose="02030504000101010101"/>
              </a:rPr>
              <a:t>, </a:t>
            </a:r>
            <a:r>
              <a:rPr lang="ko-KR" altLang="en-US" sz="1600" dirty="0">
                <a:ea typeface="-윤고딕310" panose="02030504000101010101"/>
              </a:rPr>
              <a:t>광원의 위치가 바뀌어도 </a:t>
            </a:r>
            <a:endParaRPr lang="en-US" altLang="ko-KR" sz="1600" dirty="0">
              <a:ea typeface="-윤고딕310" panose="02030504000101010101"/>
            </a:endParaRPr>
          </a:p>
          <a:p>
            <a:r>
              <a:rPr lang="en-US" altLang="ko-KR" sz="1600" dirty="0">
                <a:ea typeface="-윤고딕310" panose="02030504000101010101"/>
              </a:rPr>
              <a:t>    </a:t>
            </a:r>
            <a:r>
              <a:rPr lang="ko-KR" altLang="en-US" sz="1600" dirty="0" err="1">
                <a:ea typeface="-윤고딕310" panose="02030504000101010101"/>
              </a:rPr>
              <a:t>키넥트는</a:t>
            </a:r>
            <a:r>
              <a:rPr lang="ko-KR" altLang="en-US" sz="1600" dirty="0">
                <a:ea typeface="-윤고딕310" panose="02030504000101010101"/>
              </a:rPr>
              <a:t> 사용자를 일관되게 감지할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-윤고딕310" panose="02030504000101010101"/>
              </a:rPr>
              <a:t>최대 </a:t>
            </a:r>
            <a:r>
              <a:rPr lang="en-US" altLang="ko-KR" sz="1600" dirty="0">
                <a:ea typeface="-윤고딕310" panose="02030504000101010101"/>
              </a:rPr>
              <a:t>6</a:t>
            </a:r>
            <a:r>
              <a:rPr lang="ko-KR" altLang="en-US" sz="1600" dirty="0">
                <a:ea typeface="-윤고딕310" panose="02030504000101010101"/>
              </a:rPr>
              <a:t>명이 동시에 사용 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-윤고딕310" panose="02030504000101010101"/>
              </a:rPr>
              <a:t>가격이 싸고</a:t>
            </a:r>
            <a:r>
              <a:rPr lang="en-US" altLang="ko-KR" sz="1600" dirty="0">
                <a:ea typeface="-윤고딕310" panose="02030504000101010101"/>
              </a:rPr>
              <a:t>, </a:t>
            </a:r>
            <a:r>
              <a:rPr lang="ko-KR" altLang="en-US" sz="1600" dirty="0">
                <a:ea typeface="-윤고딕310" panose="02030504000101010101"/>
              </a:rPr>
              <a:t>개발이 쉽습니다</a:t>
            </a:r>
            <a:r>
              <a:rPr lang="en-US" altLang="ko-KR" sz="1600" dirty="0">
                <a:ea typeface="-윤고딕310" panose="02030504000101010101"/>
              </a:rPr>
              <a:t>. 3D</a:t>
            </a:r>
            <a:r>
              <a:rPr lang="ko-KR" altLang="en-US" sz="1600" dirty="0">
                <a:ea typeface="-윤고딕310" panose="02030504000101010101"/>
              </a:rPr>
              <a:t>입체 센서 중에서는 저렴한 축이며</a:t>
            </a:r>
            <a:r>
              <a:rPr lang="en-US" altLang="ko-KR" sz="1600" dirty="0">
                <a:ea typeface="-윤고딕310" panose="02030504000101010101"/>
              </a:rPr>
              <a:t>, SDK </a:t>
            </a:r>
            <a:r>
              <a:rPr lang="ko-KR" altLang="en-US" sz="1600" dirty="0">
                <a:ea typeface="-윤고딕310" panose="02030504000101010101"/>
              </a:rPr>
              <a:t>또한 게임을 넘어서서 아주 다양한 용도로 응용될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r>
              <a:rPr lang="en-US" altLang="ko-KR" b="1" dirty="0">
                <a:ea typeface="-윤고딕310" panose="02030504000101010101"/>
              </a:rPr>
              <a:t>※ </a:t>
            </a:r>
            <a:r>
              <a:rPr lang="ko-KR" altLang="en-US" b="1" dirty="0">
                <a:ea typeface="-윤고딕310" panose="02030504000101010101"/>
              </a:rPr>
              <a:t>유니티</a:t>
            </a:r>
            <a:r>
              <a:rPr lang="en-US" altLang="ko-KR" b="1" dirty="0">
                <a:ea typeface="-윤고딕310" panose="02030504000101010101"/>
              </a:rPr>
              <a:t>(Unity)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유니티는 게임 엔진 기술이자 통합개발환경</a:t>
            </a:r>
            <a:r>
              <a:rPr lang="en-US" altLang="ko-KR" sz="1400" dirty="0"/>
              <a:t>(Integrated Development Environment, IDE)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ea typeface="-윤고딕310" panose="02030504000101010101"/>
              </a:rPr>
              <a:t>다음과 같은 장점을 갖습니다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첫째</a:t>
            </a:r>
            <a:r>
              <a:rPr lang="en-US" altLang="ko-KR" sz="1400" dirty="0">
                <a:ea typeface="-윤고딕310" panose="02030504000101010101"/>
              </a:rPr>
              <a:t>, GUI</a:t>
            </a:r>
            <a:r>
              <a:rPr lang="ko-KR" altLang="en-US" sz="1400" dirty="0">
                <a:ea typeface="-윤고딕310" panose="02030504000101010101"/>
              </a:rPr>
              <a:t>가 직관적입니다</a:t>
            </a:r>
            <a:r>
              <a:rPr lang="en-US" altLang="ko-KR" sz="1400" dirty="0">
                <a:ea typeface="-윤고딕310" panose="02030504000101010101"/>
              </a:rPr>
              <a:t>. </a:t>
            </a:r>
            <a:r>
              <a:rPr lang="ko-KR" altLang="en-US" sz="1400" dirty="0">
                <a:ea typeface="-윤고딕310" panose="02030504000101010101"/>
              </a:rPr>
              <a:t>툴 사용이 서툰 사람도 편하게 사용 가능합니다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둘째</a:t>
            </a:r>
            <a:r>
              <a:rPr lang="en-US" altLang="ko-KR" sz="1400" dirty="0">
                <a:ea typeface="-윤고딕310" panose="02030504000101010101"/>
              </a:rPr>
              <a:t>, </a:t>
            </a:r>
            <a:r>
              <a:rPr lang="ko-KR" altLang="en-US" sz="1400" dirty="0">
                <a:ea typeface="-윤고딕310" panose="02030504000101010101"/>
              </a:rPr>
              <a:t>버튼 </a:t>
            </a:r>
            <a:r>
              <a:rPr lang="ko-KR" altLang="en-US" sz="1400" dirty="0" err="1">
                <a:ea typeface="-윤고딕310" panose="02030504000101010101"/>
              </a:rPr>
              <a:t>몇번으로</a:t>
            </a:r>
            <a:r>
              <a:rPr lang="ko-KR" altLang="en-US" sz="1400" dirty="0">
                <a:ea typeface="-윤고딕310" panose="02030504000101010101"/>
              </a:rPr>
              <a:t> 다양한 플랫폼으로 빌드가 가능합니다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셋째</a:t>
            </a:r>
            <a:r>
              <a:rPr lang="en-US" altLang="ko-KR" sz="1400" dirty="0">
                <a:ea typeface="-윤고딕310" panose="02030504000101010101"/>
              </a:rPr>
              <a:t>, </a:t>
            </a:r>
            <a:r>
              <a:rPr lang="ko-KR" altLang="en-US" sz="1400" dirty="0" err="1">
                <a:ea typeface="-윤고딕310" panose="02030504000101010101"/>
              </a:rPr>
              <a:t>에셋</a:t>
            </a:r>
            <a:r>
              <a:rPr lang="ko-KR" altLang="en-US" sz="1400" dirty="0">
                <a:ea typeface="-윤고딕310" panose="02030504000101010101"/>
              </a:rPr>
              <a:t> 스토어</a:t>
            </a:r>
            <a:r>
              <a:rPr lang="en-US" altLang="ko-KR" sz="1400" dirty="0">
                <a:ea typeface="-윤고딕310" panose="02030504000101010101"/>
              </a:rPr>
              <a:t>(Asset store)</a:t>
            </a:r>
            <a:r>
              <a:rPr lang="ko-KR" altLang="en-US" sz="1400" dirty="0">
                <a:ea typeface="-윤고딕310" panose="02030504000101010101"/>
              </a:rPr>
              <a:t>의 존재로 </a:t>
            </a:r>
            <a:r>
              <a:rPr lang="ko-KR" altLang="en-US" sz="1400" dirty="0" err="1">
                <a:ea typeface="-윤고딕310" panose="02030504000101010101"/>
              </a:rPr>
              <a:t>인디게임</a:t>
            </a:r>
            <a:r>
              <a:rPr lang="ko-KR" altLang="en-US" sz="1400" dirty="0">
                <a:ea typeface="-윤고딕310" panose="02030504000101010101"/>
              </a:rPr>
              <a:t> 개발자들이나 초보 개발자에게 유리한 이점이 제공됩니다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endParaRPr lang="ko-KR" altLang="en-US" sz="1600" dirty="0">
              <a:ea typeface="-윤고딕310" panose="02030504000101010101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518813F-3FD6-4319-874C-01DBE7AF6B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708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7454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건반 악기 구현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8001A7-EFE6-4F06-BD66-75822DAF3F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3" y="1359497"/>
            <a:ext cx="3593835" cy="24472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F22446B-240D-4838-BE27-8FDF8E2055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54" y="5630397"/>
            <a:ext cx="1105646" cy="1105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32BF5-9C0E-4EFA-94A8-53ADFF95E79B}"/>
              </a:ext>
            </a:extLst>
          </p:cNvPr>
          <p:cNvSpPr txBox="1"/>
          <p:nvPr/>
        </p:nvSpPr>
        <p:spPr>
          <a:xfrm>
            <a:off x="8274313" y="3834722"/>
            <a:ext cx="3506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-윤고딕310" panose="02030504000101010101"/>
              </a:rPr>
              <a:t>Unity </a:t>
            </a:r>
            <a:r>
              <a:rPr lang="ko-KR" altLang="en-US" sz="1100" dirty="0">
                <a:ea typeface="-윤고딕310" panose="02030504000101010101"/>
              </a:rPr>
              <a:t>환경에서 </a:t>
            </a:r>
            <a:r>
              <a:rPr lang="en-US" altLang="ko-KR" sz="1100" dirty="0">
                <a:ea typeface="-윤고딕310" panose="02030504000101010101"/>
              </a:rPr>
              <a:t>Kinect</a:t>
            </a:r>
            <a:r>
              <a:rPr lang="ko-KR" altLang="en-US" sz="1100" dirty="0">
                <a:ea typeface="-윤고딕310" panose="02030504000101010101"/>
              </a:rPr>
              <a:t>를 이용해 건반악기를 구현한 영상과 사진</a:t>
            </a:r>
            <a:r>
              <a:rPr lang="en-US" altLang="ko-KR" sz="1100" dirty="0">
                <a:ea typeface="-윤고딕310" panose="02030504000101010101"/>
              </a:rPr>
              <a:t>.</a:t>
            </a:r>
            <a:endParaRPr lang="ko-KR" altLang="en-US" sz="1100" dirty="0">
              <a:ea typeface="-윤고딕310" panose="02030504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3CBE-1157-4178-9915-EBF35A3F3CA2}"/>
              </a:ext>
            </a:extLst>
          </p:cNvPr>
          <p:cNvSpPr txBox="1"/>
          <p:nvPr/>
        </p:nvSpPr>
        <p:spPr>
          <a:xfrm>
            <a:off x="8274313" y="4334649"/>
            <a:ext cx="353103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-윤고딕310" panose="02030504000101010101"/>
              </a:rPr>
              <a:t>구현 방법</a:t>
            </a:r>
            <a:endParaRPr lang="en-US" altLang="ko-KR" sz="1050" dirty="0">
              <a:ea typeface="-윤고딕310" panose="02030504000101010101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ea typeface="-윤고딕310" panose="02030504000101010101"/>
              </a:rPr>
              <a:t>키넥트를</a:t>
            </a:r>
            <a:r>
              <a:rPr lang="ko-KR" altLang="en-US" sz="1050" dirty="0">
                <a:ea typeface="-윤고딕310" panose="02030504000101010101"/>
              </a:rPr>
              <a:t> 이용해 </a:t>
            </a:r>
            <a:r>
              <a:rPr lang="ko-KR" altLang="en-US" sz="1050" dirty="0" err="1">
                <a:ea typeface="-윤고딕310" panose="02030504000101010101"/>
              </a:rPr>
              <a:t>키넥트</a:t>
            </a:r>
            <a:r>
              <a:rPr lang="ko-KR" altLang="en-US" sz="1050" dirty="0">
                <a:ea typeface="-윤고딕310" panose="02030504000101010101"/>
              </a:rPr>
              <a:t> 앞 사용자의 </a:t>
            </a:r>
            <a:r>
              <a:rPr lang="ko-KR" altLang="en-US" sz="1050" dirty="0" err="1">
                <a:ea typeface="-윤고딕310" panose="02030504000101010101"/>
              </a:rPr>
              <a:t>스켈레톤과</a:t>
            </a:r>
            <a:r>
              <a:rPr lang="ko-KR" altLang="en-US" sz="1050" dirty="0">
                <a:ea typeface="-윤고딕310" panose="02030504000101010101"/>
              </a:rPr>
              <a:t> 조인트를 유니티 환경에 띄워 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>
                <a:ea typeface="-윤고딕310" panose="02030504000101010101"/>
              </a:rPr>
              <a:t>3D </a:t>
            </a:r>
            <a:r>
              <a:rPr lang="ko-KR" altLang="en-US" sz="1050" dirty="0">
                <a:ea typeface="-윤고딕310" panose="02030504000101010101"/>
              </a:rPr>
              <a:t>피아노 </a:t>
            </a:r>
            <a:r>
              <a:rPr lang="en-US" altLang="ko-KR" sz="1050" dirty="0">
                <a:ea typeface="-윤고딕310" panose="02030504000101010101"/>
              </a:rPr>
              <a:t>Model</a:t>
            </a:r>
            <a:r>
              <a:rPr lang="ko-KR" altLang="en-US" sz="1050" dirty="0">
                <a:ea typeface="-윤고딕310" panose="02030504000101010101"/>
              </a:rPr>
              <a:t>의 건반 객체에 </a:t>
            </a:r>
            <a:r>
              <a:rPr lang="en-US" altLang="ko-KR" sz="1050" dirty="0" err="1">
                <a:ea typeface="-윤고딕310" panose="02030504000101010101"/>
              </a:rPr>
              <a:t>rigidbody</a:t>
            </a:r>
            <a:r>
              <a:rPr lang="ko-KR" altLang="en-US" sz="1050" dirty="0">
                <a:ea typeface="-윤고딕310" panose="02030504000101010101"/>
              </a:rPr>
              <a:t>와 </a:t>
            </a:r>
            <a:r>
              <a:rPr lang="en-US" altLang="ko-KR" sz="1050" dirty="0">
                <a:ea typeface="-윤고딕310" panose="02030504000101010101"/>
              </a:rPr>
              <a:t>box collider component</a:t>
            </a:r>
            <a:r>
              <a:rPr lang="ko-KR" altLang="en-US" sz="1050" dirty="0">
                <a:ea typeface="-윤고딕310" panose="02030504000101010101"/>
              </a:rPr>
              <a:t>를 추가해</a:t>
            </a:r>
            <a:r>
              <a:rPr lang="en-US" altLang="ko-KR" sz="1050" dirty="0">
                <a:ea typeface="-윤고딕310" panose="02030504000101010101"/>
              </a:rPr>
              <a:t>, </a:t>
            </a:r>
            <a:r>
              <a:rPr lang="ko-KR" altLang="en-US" sz="1050" dirty="0">
                <a:ea typeface="-윤고딕310" panose="02030504000101010101"/>
              </a:rPr>
              <a:t>하나의 객체로써 인식되게 만들어 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ea typeface="-윤고딕310" panose="02030504000101010101"/>
              </a:rPr>
              <a:t>사용자의 </a:t>
            </a:r>
            <a:r>
              <a:rPr lang="en-US" altLang="ko-KR" sz="1050" dirty="0">
                <a:ea typeface="-윤고딕310" panose="02030504000101010101"/>
              </a:rPr>
              <a:t>Joint</a:t>
            </a:r>
            <a:r>
              <a:rPr lang="ko-KR" altLang="en-US" sz="1050" dirty="0">
                <a:ea typeface="-윤고딕310" panose="02030504000101010101"/>
              </a:rPr>
              <a:t>들을 </a:t>
            </a:r>
            <a:r>
              <a:rPr lang="en-US" altLang="ko-KR" sz="1050" dirty="0">
                <a:ea typeface="-윤고딕310" panose="02030504000101010101"/>
              </a:rPr>
              <a:t>target</a:t>
            </a:r>
            <a:r>
              <a:rPr lang="ko-KR" altLang="en-US" sz="1050" dirty="0">
                <a:ea typeface="-윤고딕310" panose="02030504000101010101"/>
              </a:rPr>
              <a:t>으로 설정을 해줍니다</a:t>
            </a:r>
            <a:r>
              <a:rPr lang="en-US" altLang="ko-KR" sz="1050" dirty="0">
                <a:ea typeface="-윤고딕310" panose="02030504000101010101"/>
              </a:rPr>
              <a:t>. </a:t>
            </a:r>
            <a:r>
              <a:rPr lang="ko-KR" altLang="en-US" sz="1050" dirty="0">
                <a:ea typeface="-윤고딕310" panose="02030504000101010101"/>
              </a:rPr>
              <a:t>그렇게 해줌으로써 건반 객체의 </a:t>
            </a:r>
            <a:r>
              <a:rPr lang="en-US" altLang="ko-KR" sz="1050" dirty="0">
                <a:ea typeface="-윤고딕310" panose="02030504000101010101"/>
              </a:rPr>
              <a:t>box collider</a:t>
            </a:r>
            <a:r>
              <a:rPr lang="ko-KR" altLang="en-US" sz="1050" dirty="0">
                <a:ea typeface="-윤고딕310" panose="02030504000101010101"/>
              </a:rPr>
              <a:t>들은 </a:t>
            </a:r>
            <a:r>
              <a:rPr lang="en-US" altLang="ko-KR" sz="1050" dirty="0">
                <a:ea typeface="-윤고딕310" panose="02030504000101010101"/>
              </a:rPr>
              <a:t>target</a:t>
            </a:r>
            <a:r>
              <a:rPr lang="ko-KR" altLang="en-US" sz="1050" dirty="0">
                <a:ea typeface="-윤고딕310" panose="02030504000101010101"/>
              </a:rPr>
              <a:t>과 충돌이 일어나면 소리를 내줍니다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  <a:endParaRPr lang="ko-KR" altLang="en-US" sz="1050" dirty="0">
              <a:ea typeface="-윤고딕310" panose="02030504000101010101"/>
            </a:endParaRPr>
          </a:p>
        </p:txBody>
      </p:sp>
      <p:pic>
        <p:nvPicPr>
          <p:cNvPr id="4" name="발표영상">
            <a:hlinkClick r:id="" action="ppaction://media"/>
            <a:extLst>
              <a:ext uri="{FF2B5EF4-FFF2-40B4-BE49-F238E27FC236}">
                <a16:creationId xmlns:a16="http://schemas.microsoft.com/office/drawing/2014/main" id="{A98798BE-F2D2-4008-974B-864B43102D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0933" y="1360052"/>
            <a:ext cx="7643014" cy="4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7419A988-70BA-43E3-AF83-B1CAD106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19" y="975493"/>
            <a:ext cx="4362811" cy="435271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80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56660C-0280-4254-AE01-88D96F9CE1E9}"/>
              </a:ext>
            </a:extLst>
          </p:cNvPr>
          <p:cNvSpPr txBox="1"/>
          <p:nvPr/>
        </p:nvSpPr>
        <p:spPr>
          <a:xfrm>
            <a:off x="498661" y="1311074"/>
            <a:ext cx="1299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-윤고딕310" panose="02030504000101010101"/>
              </a:rPr>
              <a:t>FootLeft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FootRight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AnkleLeft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AnkleRight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KneeLeft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KneeRight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HipLeft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HipRight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HandTipLeft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HandTipRight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ThumbLeft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ThumbRight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WristLeft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WristRight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ElbowLeft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ElbowRight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ShoulderLeft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ShoulderRight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SpinBase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SpinMid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SpineShoulder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>
                <a:latin typeface="-윤고딕310" panose="02030504000101010101"/>
              </a:rPr>
              <a:t>Neck</a:t>
            </a:r>
          </a:p>
          <a:p>
            <a:r>
              <a:rPr lang="en-US" altLang="ko-KR" sz="1200" dirty="0">
                <a:latin typeface="-윤고딕310" panose="02030504000101010101"/>
              </a:rPr>
              <a:t>Head</a:t>
            </a:r>
          </a:p>
          <a:p>
            <a:r>
              <a:rPr lang="en-US" altLang="ko-KR" sz="1200" dirty="0" err="1">
                <a:latin typeface="-윤고딕310" panose="02030504000101010101"/>
              </a:rPr>
              <a:t>HandLeft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HandRight</a:t>
            </a:r>
            <a:endParaRPr lang="ko-KR" altLang="en-US" sz="1200" dirty="0">
              <a:latin typeface="-윤고딕310" panose="02030504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28761-1C78-4D72-9C18-0E536467BCDE}"/>
              </a:ext>
            </a:extLst>
          </p:cNvPr>
          <p:cNvSpPr txBox="1"/>
          <p:nvPr/>
        </p:nvSpPr>
        <p:spPr>
          <a:xfrm>
            <a:off x="1161181" y="601023"/>
            <a:ext cx="48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건반 악기 구현에 있어서 </a:t>
            </a:r>
            <a:r>
              <a:rPr lang="ko-KR" altLang="en-US" dirty="0" err="1"/>
              <a:t>키넥트의</a:t>
            </a:r>
            <a:r>
              <a:rPr lang="ko-KR" altLang="en-US" dirty="0"/>
              <a:t> 제약 사항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EE4AB7-018A-47BF-9EBC-419671ABABA7}"/>
              </a:ext>
            </a:extLst>
          </p:cNvPr>
          <p:cNvCxnSpPr/>
          <p:nvPr/>
        </p:nvCxnSpPr>
        <p:spPr>
          <a:xfrm>
            <a:off x="1526796" y="2919369"/>
            <a:ext cx="45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28E50B-9B4A-4C0F-B2E7-EAAA9EEA3FF6}"/>
              </a:ext>
            </a:extLst>
          </p:cNvPr>
          <p:cNvCxnSpPr>
            <a:cxnSpLocks/>
          </p:cNvCxnSpPr>
          <p:nvPr/>
        </p:nvCxnSpPr>
        <p:spPr>
          <a:xfrm>
            <a:off x="1526796" y="3498209"/>
            <a:ext cx="45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E258E1-40E3-4806-B82A-B1A42E0CBB23}"/>
              </a:ext>
            </a:extLst>
          </p:cNvPr>
          <p:cNvCxnSpPr/>
          <p:nvPr/>
        </p:nvCxnSpPr>
        <p:spPr>
          <a:xfrm>
            <a:off x="1979802" y="2919369"/>
            <a:ext cx="0" cy="57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A558D5-6697-4B26-B832-AF99B0344159}"/>
              </a:ext>
            </a:extLst>
          </p:cNvPr>
          <p:cNvCxnSpPr/>
          <p:nvPr/>
        </p:nvCxnSpPr>
        <p:spPr>
          <a:xfrm>
            <a:off x="1979802" y="3221372"/>
            <a:ext cx="234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1D8BE4-EA11-491E-B361-C8F52D5E63B9}"/>
              </a:ext>
            </a:extLst>
          </p:cNvPr>
          <p:cNvSpPr txBox="1"/>
          <p:nvPr/>
        </p:nvSpPr>
        <p:spPr>
          <a:xfrm>
            <a:off x="2214692" y="2977956"/>
            <a:ext cx="552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ea typeface="-윤고딕310" panose="02030504000101010101"/>
              </a:rPr>
              <a:t>키넥트가</a:t>
            </a:r>
            <a:r>
              <a:rPr lang="ko-KR" altLang="en-US" sz="1200" dirty="0">
                <a:ea typeface="-윤고딕310" panose="02030504000101010101"/>
              </a:rPr>
              <a:t> 인식할 수 있는 관절 중에 손가락에 해당하는 부분은 왼손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오른손에 각각 </a:t>
            </a:r>
            <a:r>
              <a:rPr lang="en-US" altLang="ko-KR" sz="1200" dirty="0">
                <a:ea typeface="-윤고딕310" panose="02030504000101010101"/>
              </a:rPr>
              <a:t>2</a:t>
            </a:r>
            <a:r>
              <a:rPr lang="ko-KR" altLang="en-US" sz="1200" dirty="0">
                <a:ea typeface="-윤고딕310" panose="02030504000101010101"/>
              </a:rPr>
              <a:t>부위 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</a:p>
          <a:p>
            <a:endParaRPr lang="en-US" altLang="ko-KR" sz="1200" dirty="0">
              <a:ea typeface="-윤고딕310" panose="02030504000101010101"/>
            </a:endParaRPr>
          </a:p>
          <a:p>
            <a:r>
              <a:rPr lang="ko-KR" altLang="en-US" sz="1200" dirty="0">
                <a:ea typeface="-윤고딕310" panose="02030504000101010101"/>
              </a:rPr>
              <a:t>따라서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건반악기 구현에 있어서 </a:t>
            </a:r>
            <a:r>
              <a:rPr lang="en-US" altLang="ko-KR" sz="1200" dirty="0">
                <a:ea typeface="-윤고딕310" panose="02030504000101010101"/>
              </a:rPr>
              <a:t>10</a:t>
            </a:r>
            <a:r>
              <a:rPr lang="ko-KR" altLang="en-US" sz="1200" dirty="0">
                <a:ea typeface="-윤고딕310" panose="02030504000101010101"/>
              </a:rPr>
              <a:t>개의 손가락을 모두 사용해야하는 실제 연주를 </a:t>
            </a:r>
            <a:r>
              <a:rPr lang="ko-KR" altLang="en-US" sz="1200" dirty="0" err="1">
                <a:ea typeface="-윤고딕310" panose="02030504000101010101"/>
              </a:rPr>
              <a:t>생각했을때</a:t>
            </a:r>
            <a:r>
              <a:rPr lang="en-US" altLang="ko-KR" sz="1200" dirty="0">
                <a:ea typeface="-윤고딕310" panose="02030504000101010101"/>
              </a:rPr>
              <a:t>,</a:t>
            </a:r>
            <a:r>
              <a:rPr lang="ko-KR" altLang="en-US" sz="1200" dirty="0">
                <a:ea typeface="-윤고딕310" panose="02030504000101010101"/>
              </a:rPr>
              <a:t> 합 </a:t>
            </a:r>
            <a:r>
              <a:rPr lang="en-US" altLang="ko-KR" sz="1200" dirty="0">
                <a:ea typeface="-윤고딕310" panose="02030504000101010101"/>
              </a:rPr>
              <a:t>4</a:t>
            </a:r>
            <a:r>
              <a:rPr lang="ko-KR" altLang="en-US" sz="1200" dirty="0">
                <a:ea typeface="-윤고딕310" panose="02030504000101010101"/>
              </a:rPr>
              <a:t>개의 조인트로는 연주에 제약이 있습니다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endParaRPr lang="ko-KR" altLang="en-US" sz="1200" dirty="0">
              <a:ea typeface="-윤고딕310" panose="02030504000101010101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D70588E-538D-4741-8CE8-98790C2E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26" y="4223720"/>
            <a:ext cx="1971675" cy="8858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517993A-ECE2-494C-900B-3D0783B24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837" y="4223720"/>
            <a:ext cx="1847850" cy="914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C9DAAC5-A80C-4F05-A7B9-D4ADC24FC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8333CAE-95CA-4C4C-B6FE-E86DEA2769D2}"/>
              </a:ext>
            </a:extLst>
          </p:cNvPr>
          <p:cNvSpPr/>
          <p:nvPr/>
        </p:nvSpPr>
        <p:spPr>
          <a:xfrm>
            <a:off x="5285064" y="4625319"/>
            <a:ext cx="964734" cy="57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7CC7C6-ED6F-4EE7-A41D-999DF2065ACC}"/>
              </a:ext>
            </a:extLst>
          </p:cNvPr>
          <p:cNvSpPr/>
          <p:nvPr/>
        </p:nvSpPr>
        <p:spPr>
          <a:xfrm>
            <a:off x="2665914" y="4637217"/>
            <a:ext cx="964734" cy="57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9158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D33F54-0E54-47ED-8859-41C23C724D17}"/>
              </a:ext>
            </a:extLst>
          </p:cNvPr>
          <p:cNvSpPr txBox="1"/>
          <p:nvPr/>
        </p:nvSpPr>
        <p:spPr>
          <a:xfrm>
            <a:off x="1153089" y="566897"/>
            <a:ext cx="110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(1)-</a:t>
            </a:r>
            <a:r>
              <a:rPr lang="en-US" altLang="ko-KR" dirty="0">
                <a:latin typeface="-윤고딕310" panose="02030504000101010101"/>
              </a:rPr>
              <a:t>Finger tracking using Kinect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92CE8-ACD8-4868-A6F4-73E909502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" y="1127009"/>
            <a:ext cx="3465027" cy="287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3A089-61D2-4055-A07E-F6AA102DA7B5}"/>
              </a:ext>
            </a:extLst>
          </p:cNvPr>
          <p:cNvSpPr txBox="1"/>
          <p:nvPr/>
        </p:nvSpPr>
        <p:spPr>
          <a:xfrm>
            <a:off x="602286" y="3736250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696E41-F0AA-40B2-9BB9-BD44DED82F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46" y="1136400"/>
            <a:ext cx="3465027" cy="28649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4418BF-F8D3-4C8F-BEB0-98DB9A47E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06" y="1136400"/>
            <a:ext cx="3465955" cy="28723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7053953-FE73-45EC-801C-B2D05A381545}"/>
              </a:ext>
            </a:extLst>
          </p:cNvPr>
          <p:cNvSpPr txBox="1"/>
          <p:nvPr/>
        </p:nvSpPr>
        <p:spPr>
          <a:xfrm>
            <a:off x="602285" y="4353886"/>
            <a:ext cx="1048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ea typeface="-윤고딕310" panose="02030504000101010101"/>
              </a:rPr>
              <a:t>LightBuzz</a:t>
            </a:r>
            <a:r>
              <a:rPr lang="en-US" altLang="ko-KR" sz="1200" dirty="0">
                <a:ea typeface="-윤고딕310" panose="02030504000101010101"/>
              </a:rPr>
              <a:t>/ Kinect-Finger-Tracking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ea typeface="-윤고딕310" panose="02030504000101010101"/>
              </a:rPr>
              <a:t>Kinect</a:t>
            </a:r>
            <a:r>
              <a:rPr lang="ko-KR" altLang="en-US" sz="1200" dirty="0">
                <a:ea typeface="-윤고딕310" panose="02030504000101010101"/>
              </a:rPr>
              <a:t> </a:t>
            </a:r>
            <a:r>
              <a:rPr lang="en-US" altLang="ko-KR" sz="1200" dirty="0">
                <a:ea typeface="-윤고딕310" panose="02030504000101010101"/>
              </a:rPr>
              <a:t>v2</a:t>
            </a:r>
            <a:r>
              <a:rPr lang="ko-KR" altLang="en-US" sz="1200" dirty="0">
                <a:ea typeface="-윤고딕310" panose="02030504000101010101"/>
              </a:rPr>
              <a:t>를 사용하여 손의 윤곽과 손가락 끝의 위치에 접근할 수 있게 하는 알고리즘입니다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r>
              <a:rPr lang="ko-KR" altLang="en-US" sz="1200" dirty="0">
                <a:ea typeface="-윤고딕310" panose="02030504000101010101"/>
              </a:rPr>
              <a:t> 손가락을 추적하는 방법 중 가장 정확한 알고리즘이라고 알려져 있습니다</a:t>
            </a:r>
            <a:r>
              <a:rPr lang="en-US" altLang="ko-KR" sz="1200" dirty="0">
                <a:ea typeface="-윤고딕310" panose="02030504000101010101"/>
              </a:rPr>
              <a:t>. </a:t>
            </a:r>
            <a:r>
              <a:rPr lang="ko-KR" altLang="en-US" sz="1200" dirty="0">
                <a:ea typeface="-윤고딕310" panose="02030504000101010101"/>
              </a:rPr>
              <a:t>하지만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이것 역시 손바닥 또는 손등을 보여줬을 때 정확하게 인식을 하지만</a:t>
            </a:r>
            <a:r>
              <a:rPr lang="en-US" altLang="ko-KR" sz="1200" dirty="0">
                <a:ea typeface="-윤고딕310" panose="02030504000101010101"/>
              </a:rPr>
              <a:t> </a:t>
            </a:r>
            <a:r>
              <a:rPr lang="ko-KR" altLang="en-US" sz="1200" dirty="0">
                <a:ea typeface="-윤고딕310" panose="02030504000101010101"/>
              </a:rPr>
              <a:t>저희 </a:t>
            </a:r>
            <a:r>
              <a:rPr lang="en-US" altLang="ko-KR" sz="1200" dirty="0">
                <a:ea typeface="-윤고딕310" panose="02030504000101010101"/>
              </a:rPr>
              <a:t>Ensemble </a:t>
            </a:r>
            <a:r>
              <a:rPr lang="ko-KR" altLang="en-US" sz="1200" dirty="0">
                <a:ea typeface="-윤고딕310" panose="02030504000101010101"/>
              </a:rPr>
              <a:t>팀이 추구하는 건반 연주 관점에서 사용을 하면 손가락 끝 인식에 어려움을 보입니다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endParaRPr lang="ko-KR" altLang="en-US" sz="1200" dirty="0">
              <a:ea typeface="-윤고딕310" panose="0203050400010101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06E700-B421-4C04-8D48-086FD49D8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9311855" cy="1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D33F54-0E54-47ED-8859-41C23C724D17}"/>
              </a:ext>
            </a:extLst>
          </p:cNvPr>
          <p:cNvSpPr txBox="1"/>
          <p:nvPr/>
        </p:nvSpPr>
        <p:spPr>
          <a:xfrm>
            <a:off x="1161181" y="587327"/>
            <a:ext cx="98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(2)-gesture</a:t>
            </a:r>
            <a:r>
              <a:rPr lang="en-US" altLang="ko-KR" dirty="0">
                <a:latin typeface="-윤고딕310" panose="02030504000101010101"/>
              </a:rPr>
              <a:t> recognition</a:t>
            </a:r>
            <a:r>
              <a:rPr lang="ko-KR" altLang="en-US" dirty="0">
                <a:latin typeface="-윤고딕310" panose="02030504000101010101"/>
              </a:rPr>
              <a:t>과의 결합</a:t>
            </a:r>
            <a:endParaRPr lang="en-US" altLang="ko-KR" dirty="0">
              <a:latin typeface="-윤고딕310" panose="02030504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3A089-61D2-4055-A07E-F6AA102DA7B5}"/>
              </a:ext>
            </a:extLst>
          </p:cNvPr>
          <p:cNvSpPr txBox="1"/>
          <p:nvPr/>
        </p:nvSpPr>
        <p:spPr>
          <a:xfrm>
            <a:off x="602286" y="3736250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06E700-B421-4C04-8D48-086FD49D8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01B62D-5861-45B8-98EC-11D85F9739B6}"/>
              </a:ext>
            </a:extLst>
          </p:cNvPr>
          <p:cNvSpPr txBox="1"/>
          <p:nvPr/>
        </p:nvSpPr>
        <p:spPr>
          <a:xfrm>
            <a:off x="427195" y="1354841"/>
            <a:ext cx="617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NPTEL</a:t>
            </a:r>
            <a:r>
              <a:rPr lang="ko-KR" altLang="en-US" dirty="0"/>
              <a:t>에서 제공하는 </a:t>
            </a:r>
            <a:r>
              <a:rPr lang="en-US" altLang="ko-KR" dirty="0"/>
              <a:t>Kinect gesture recognition project</a:t>
            </a:r>
            <a:r>
              <a:rPr lang="ko-KR" altLang="en-US" dirty="0"/>
              <a:t>에 의하면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909BFB-6EDD-4A21-A8EA-6D9E5AB7F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8" y="1357610"/>
            <a:ext cx="5339798" cy="37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297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343E43-B702-42AB-BF18-8BBE55D8D140}"/>
              </a:ext>
            </a:extLst>
          </p:cNvPr>
          <p:cNvSpPr txBox="1"/>
          <p:nvPr/>
        </p:nvSpPr>
        <p:spPr>
          <a:xfrm>
            <a:off x="1350626" y="556200"/>
            <a:ext cx="34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10" panose="02030504000101010101"/>
              </a:rPr>
              <a:t>Leap Motion</a:t>
            </a:r>
            <a:r>
              <a:rPr lang="ko-KR" altLang="en-US" sz="2000" dirty="0">
                <a:latin typeface="-윤고딕310" panose="02030504000101010101"/>
              </a:rPr>
              <a:t>이 무엇인가요</a:t>
            </a:r>
            <a:r>
              <a:rPr lang="en-US" altLang="ko-KR" sz="2000" dirty="0">
                <a:latin typeface="-윤고딕310" panose="02030504000101010101"/>
              </a:rPr>
              <a:t>.</a:t>
            </a:r>
            <a:endParaRPr lang="ko-KR" altLang="en-US" sz="2000" dirty="0">
              <a:latin typeface="-윤고딕310" panose="02030504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62A1D-57AE-4F5C-8C4E-739050CC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42" y="1092180"/>
            <a:ext cx="2694160" cy="2560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11BDC-2978-45BB-A5CC-966D2AC5AF9C}"/>
              </a:ext>
            </a:extLst>
          </p:cNvPr>
          <p:cNvSpPr txBox="1"/>
          <p:nvPr/>
        </p:nvSpPr>
        <p:spPr>
          <a:xfrm>
            <a:off x="884731" y="1228486"/>
            <a:ext cx="4587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-윤고딕310" panose="02030504000101010101"/>
              </a:rPr>
              <a:t>☞ </a:t>
            </a:r>
            <a:r>
              <a:rPr lang="ko-KR" altLang="en-US" sz="1000" dirty="0" err="1">
                <a:ea typeface="-윤고딕310" panose="02030504000101010101"/>
              </a:rPr>
              <a:t>립모션</a:t>
            </a:r>
            <a:r>
              <a:rPr lang="en-US" altLang="ko-KR" sz="1000" dirty="0">
                <a:ea typeface="-윤고딕310" panose="02030504000101010101"/>
              </a:rPr>
              <a:t>(Leap Motion)</a:t>
            </a:r>
            <a:r>
              <a:rPr lang="ko-KR" altLang="en-US" sz="1000" dirty="0">
                <a:ea typeface="-윤고딕310" panose="02030504000101010101"/>
              </a:rPr>
              <a:t>은 매우 정교한 손 동작 인식 센서를 지닌 유저 인터페이스를 제공하는 장치를 말합니다</a:t>
            </a:r>
            <a:r>
              <a:rPr lang="en-US" altLang="ko-KR" sz="1000" dirty="0">
                <a:ea typeface="-윤고딕310" panose="02030504000101010101"/>
              </a:rPr>
              <a:t>. </a:t>
            </a:r>
          </a:p>
          <a:p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/>
              <a:t>☞ 단색 </a:t>
            </a:r>
            <a:r>
              <a:rPr lang="en-US" altLang="ko-KR" sz="1000" dirty="0"/>
              <a:t>IR</a:t>
            </a:r>
            <a:r>
              <a:rPr lang="ko-KR" altLang="en-US" sz="1000" dirty="0"/>
              <a:t> 카메라 </a:t>
            </a:r>
            <a:r>
              <a:rPr lang="en-US" altLang="ko-KR" sz="1000" dirty="0"/>
              <a:t>2</a:t>
            </a:r>
            <a:r>
              <a:rPr lang="ko-KR" altLang="en-US" sz="1000" dirty="0"/>
              <a:t>개와 적외선 </a:t>
            </a:r>
            <a:r>
              <a:rPr lang="en-US" altLang="ko-KR" sz="1000" dirty="0"/>
              <a:t>LED 3</a:t>
            </a:r>
            <a:r>
              <a:rPr lang="ko-KR" altLang="en-US" sz="1000" dirty="0"/>
              <a:t>개를 이용하여 약 </a:t>
            </a:r>
            <a:r>
              <a:rPr lang="en-US" altLang="ko-KR" sz="1000" dirty="0"/>
              <a:t>1 </a:t>
            </a:r>
            <a:r>
              <a:rPr lang="ko-KR" altLang="en-US" sz="1000" dirty="0"/>
              <a:t>미터 정도의 반구형 영역을 관찰하고</a:t>
            </a:r>
            <a:r>
              <a:rPr lang="en-US" altLang="ko-KR" sz="1000" dirty="0"/>
              <a:t>, IR </a:t>
            </a:r>
            <a:r>
              <a:rPr lang="ko-KR" altLang="en-US" sz="1000" dirty="0"/>
              <a:t>카메라 </a:t>
            </a:r>
            <a:r>
              <a:rPr lang="en-US" altLang="ko-KR" sz="1000" dirty="0"/>
              <a:t>2</a:t>
            </a:r>
            <a:r>
              <a:rPr lang="ko-KR" altLang="en-US" sz="1000" dirty="0"/>
              <a:t>개가 생성한 </a:t>
            </a:r>
            <a:r>
              <a:rPr lang="en-US" altLang="ko-KR" sz="1000" dirty="0"/>
              <a:t>2D </a:t>
            </a:r>
            <a:r>
              <a:rPr lang="ko-KR" altLang="en-US" sz="1000" dirty="0"/>
              <a:t>프레임을 비교하여 </a:t>
            </a:r>
            <a:r>
              <a:rPr lang="en-US" altLang="ko-KR" sz="1000" dirty="0"/>
              <a:t>3</a:t>
            </a:r>
            <a:r>
              <a:rPr lang="ko-KR" altLang="en-US" sz="1000" dirty="0"/>
              <a:t>차원 위치 데이터를 주게 됩니다</a:t>
            </a:r>
            <a:r>
              <a:rPr lang="en-US" altLang="ko-KR" sz="1000" dirty="0"/>
              <a:t>.</a:t>
            </a:r>
            <a:endParaRPr lang="en-US" altLang="ko-KR" sz="1000" dirty="0">
              <a:ea typeface="-윤고딕310" panose="02030504000101010101"/>
            </a:endParaRPr>
          </a:p>
          <a:p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☞ 작은 아이팟 크기의 장치로 </a:t>
            </a:r>
            <a:r>
              <a:rPr lang="en-US" altLang="ko-KR" sz="1000" dirty="0">
                <a:ea typeface="-윤고딕310" panose="02030504000101010101"/>
              </a:rPr>
              <a:t>8 </a:t>
            </a:r>
            <a:r>
              <a:rPr lang="ko-KR" altLang="en-US" sz="1000" dirty="0">
                <a:ea typeface="-윤고딕310" panose="02030504000101010101"/>
              </a:rPr>
              <a:t>입방 피트</a:t>
            </a:r>
            <a:r>
              <a:rPr lang="en-US" altLang="ko-KR" sz="1000" dirty="0">
                <a:ea typeface="-윤고딕310" panose="02030504000101010101"/>
              </a:rPr>
              <a:t>(cubic feet)</a:t>
            </a:r>
            <a:r>
              <a:rPr lang="ko-KR" altLang="en-US" sz="1000" dirty="0">
                <a:ea typeface="-윤고딕310" panose="02030504000101010101"/>
              </a:rPr>
              <a:t>의 </a:t>
            </a:r>
            <a:r>
              <a:rPr lang="en-US" altLang="ko-KR" sz="1000" dirty="0">
                <a:ea typeface="-윤고딕310" panose="02030504000101010101"/>
              </a:rPr>
              <a:t>3</a:t>
            </a:r>
            <a:r>
              <a:rPr lang="ko-KR" altLang="en-US" sz="1000" dirty="0">
                <a:ea typeface="-윤고딕310" panose="02030504000101010101"/>
              </a:rPr>
              <a:t>차원 공간을 매우 정확하게 읽어낸다</a:t>
            </a:r>
            <a:r>
              <a:rPr lang="en-US" altLang="ko-KR" sz="1000" dirty="0">
                <a:ea typeface="-윤고딕310" panose="02030504000101010101"/>
              </a:rPr>
              <a:t>. </a:t>
            </a:r>
            <a:r>
              <a:rPr lang="ko-KR" altLang="en-US" sz="1000" dirty="0">
                <a:ea typeface="-윤고딕310" panose="02030504000101010101"/>
              </a:rPr>
              <a:t>그 정교함과 새로운 형식의 인터페이스가 앞으로 많은 소프트웨어와 하드웨어에 영향을 줄 것입니다</a:t>
            </a:r>
            <a:r>
              <a:rPr lang="en-US" altLang="ko-KR" sz="1000" dirty="0">
                <a:ea typeface="-윤고딕310" panose="02030504000101010101"/>
              </a:rPr>
              <a:t>.</a:t>
            </a:r>
          </a:p>
          <a:p>
            <a:endParaRPr lang="en-US" altLang="ko-KR" sz="1000" dirty="0">
              <a:ea typeface="-윤고딕310" panose="02030504000101010101"/>
            </a:endParaRPr>
          </a:p>
          <a:p>
            <a:endParaRPr lang="en-US" altLang="ko-KR" sz="1000" dirty="0">
              <a:ea typeface="-윤고딕310" panose="02030504000101010101"/>
            </a:endParaRPr>
          </a:p>
          <a:p>
            <a:endParaRPr lang="en-US" altLang="ko-KR" sz="1000" dirty="0">
              <a:ea typeface="-윤고딕310" panose="02030504000101010101"/>
            </a:endParaRPr>
          </a:p>
          <a:p>
            <a:endParaRPr lang="en-US" altLang="ko-KR" sz="1000" dirty="0">
              <a:ea typeface="-윤고딕310" panose="02030504000101010101"/>
            </a:endParaRPr>
          </a:p>
          <a:p>
            <a:endParaRPr lang="en-US" altLang="ko-KR" sz="1050" b="1" dirty="0">
              <a:ea typeface="-윤고딕310" panose="02030504000101010101"/>
            </a:endParaRPr>
          </a:p>
          <a:p>
            <a:r>
              <a:rPr lang="en-US" altLang="ko-KR" b="1" dirty="0">
                <a:ea typeface="-윤고딕310" panose="02030504000101010101"/>
              </a:rPr>
              <a:t>※ </a:t>
            </a:r>
            <a:r>
              <a:rPr lang="ko-KR" altLang="en-US" b="1" dirty="0" err="1">
                <a:ea typeface="-윤고딕310" panose="02030504000101010101"/>
              </a:rPr>
              <a:t>키넥트와</a:t>
            </a:r>
            <a:r>
              <a:rPr lang="ko-KR" altLang="en-US" b="1" dirty="0">
                <a:ea typeface="-윤고딕310" panose="02030504000101010101"/>
              </a:rPr>
              <a:t> 비교</a:t>
            </a:r>
            <a:endParaRPr lang="en-US" altLang="ko-KR" b="1" dirty="0">
              <a:ea typeface="-윤고딕310" panose="02030504000101010101"/>
            </a:endParaRPr>
          </a:p>
          <a:p>
            <a:endParaRPr lang="en-US" altLang="ko-KR" sz="1050" b="1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☞ 립 모션 기술은 </a:t>
            </a:r>
            <a:r>
              <a:rPr lang="en-US" altLang="ko-KR" sz="1000" dirty="0">
                <a:ea typeface="-윤고딕310" panose="02030504000101010101"/>
              </a:rPr>
              <a:t>MS</a:t>
            </a:r>
            <a:r>
              <a:rPr lang="ko-KR" altLang="en-US" sz="1000" dirty="0">
                <a:ea typeface="-윤고딕310" panose="02030504000101010101"/>
              </a:rPr>
              <a:t>의 </a:t>
            </a:r>
            <a:r>
              <a:rPr lang="en-US" altLang="ko-KR" sz="1000" dirty="0">
                <a:ea typeface="-윤고딕310" panose="02030504000101010101"/>
              </a:rPr>
              <a:t>Kinect</a:t>
            </a:r>
            <a:r>
              <a:rPr lang="ko-KR" altLang="en-US" sz="1000" dirty="0">
                <a:ea typeface="-윤고딕310" panose="02030504000101010101"/>
              </a:rPr>
              <a:t>와 비슷한 원리를 지니지만 </a:t>
            </a:r>
            <a:r>
              <a:rPr lang="ko-KR" altLang="en-US" sz="1000" dirty="0" err="1">
                <a:ea typeface="-윤고딕310" panose="02030504000101010101"/>
              </a:rPr>
              <a:t>키넥트보다</a:t>
            </a:r>
            <a:r>
              <a:rPr lang="ko-KR" altLang="en-US" sz="1000" dirty="0">
                <a:ea typeface="-윤고딕310" panose="02030504000101010101"/>
              </a:rPr>
              <a:t> </a:t>
            </a:r>
            <a:r>
              <a:rPr lang="en-US" altLang="ko-KR" sz="1000" dirty="0">
                <a:ea typeface="-윤고딕310" panose="02030504000101010101"/>
              </a:rPr>
              <a:t>200</a:t>
            </a:r>
            <a:r>
              <a:rPr lang="ko-KR" altLang="en-US" sz="1000" dirty="0">
                <a:ea typeface="-윤고딕310" panose="02030504000101010101"/>
              </a:rPr>
              <a:t>배 높은 감도와 </a:t>
            </a:r>
            <a:r>
              <a:rPr lang="en-US" altLang="ko-KR" sz="1000" dirty="0">
                <a:ea typeface="-윤고딕310" panose="02030504000101010101"/>
              </a:rPr>
              <a:t>100</a:t>
            </a:r>
            <a:r>
              <a:rPr lang="ko-KR" altLang="en-US" sz="1000" dirty="0">
                <a:ea typeface="-윤고딕310" panose="02030504000101010101"/>
              </a:rPr>
              <a:t>분의 </a:t>
            </a:r>
            <a:r>
              <a:rPr lang="en-US" altLang="ko-KR" sz="1000" dirty="0">
                <a:ea typeface="-윤고딕310" panose="02030504000101010101"/>
              </a:rPr>
              <a:t>1</a:t>
            </a:r>
            <a:r>
              <a:rPr lang="ko-KR" altLang="en-US" sz="1000" dirty="0">
                <a:ea typeface="-윤고딕310" panose="02030504000101010101"/>
              </a:rPr>
              <a:t>밀리미터의 움직임까지도 감지합니다</a:t>
            </a:r>
            <a:r>
              <a:rPr lang="en-US" altLang="ko-KR" sz="1000" dirty="0">
                <a:ea typeface="-윤고딕310" panose="02030504000101010101"/>
              </a:rPr>
              <a:t>.</a:t>
            </a:r>
          </a:p>
          <a:p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☞ </a:t>
            </a:r>
            <a:r>
              <a:rPr lang="ko-KR" altLang="en-US" sz="1000" dirty="0" err="1">
                <a:ea typeface="-윤고딕310" panose="02030504000101010101"/>
              </a:rPr>
              <a:t>키넥트는</a:t>
            </a:r>
            <a:r>
              <a:rPr lang="ko-KR" altLang="en-US" sz="1000" dirty="0">
                <a:ea typeface="-윤고딕310" panose="02030504000101010101"/>
              </a:rPr>
              <a:t> 모니터의 정면에 위치하여 동작을 인식한다면</a:t>
            </a:r>
            <a:r>
              <a:rPr lang="en-US" altLang="ko-KR" sz="1000" dirty="0">
                <a:ea typeface="-윤고딕310" panose="02030504000101010101"/>
              </a:rPr>
              <a:t>, </a:t>
            </a:r>
            <a:r>
              <a:rPr lang="ko-KR" altLang="en-US" sz="1000" dirty="0">
                <a:ea typeface="-윤고딕310" panose="02030504000101010101"/>
              </a:rPr>
              <a:t>립 모션은 화면 아래에 위치하여 동작을 인식합니다</a:t>
            </a:r>
            <a:r>
              <a:rPr lang="en-US" altLang="ko-KR" sz="1000" dirty="0">
                <a:ea typeface="-윤고딕310" panose="02030504000101010101"/>
              </a:rPr>
              <a:t>.</a:t>
            </a:r>
          </a:p>
          <a:p>
            <a:endParaRPr lang="en-US" altLang="ko-KR" sz="1000" dirty="0">
              <a:ea typeface="-윤고딕310" panose="02030504000101010101"/>
            </a:endParaRPr>
          </a:p>
          <a:p>
            <a:endParaRPr lang="en-US" altLang="ko-KR" sz="1100" b="1" dirty="0">
              <a:ea typeface="-윤고딕310" panose="02030504000101010101"/>
            </a:endParaRPr>
          </a:p>
          <a:p>
            <a:br>
              <a:rPr lang="ko-KR" altLang="en-US" sz="1000" dirty="0">
                <a:ea typeface="-윤고딕310" panose="02030504000101010101"/>
              </a:rPr>
            </a:br>
            <a:endParaRPr lang="ko-KR" altLang="en-US" sz="1000" dirty="0">
              <a:ea typeface="-윤고딕310" panose="02030504000101010101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4A9249-D70B-4E2A-8B7F-4F6121C69358}"/>
              </a:ext>
            </a:extLst>
          </p:cNvPr>
          <p:cNvSpPr/>
          <p:nvPr/>
        </p:nvSpPr>
        <p:spPr>
          <a:xfrm>
            <a:off x="8319342" y="2244102"/>
            <a:ext cx="218642" cy="30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F6894F3-5701-4CAD-9787-3C537C3C0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F6CE69-5C90-45F5-B327-E822330919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53" y="1007749"/>
            <a:ext cx="3440774" cy="2779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19029-A799-4EDC-8903-7FCDA5D48D8B}"/>
              </a:ext>
            </a:extLst>
          </p:cNvPr>
          <p:cNvSpPr txBox="1"/>
          <p:nvPr/>
        </p:nvSpPr>
        <p:spPr>
          <a:xfrm>
            <a:off x="8675952" y="3787073"/>
            <a:ext cx="357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-윤고딕310" panose="02030504000101010101"/>
              </a:rPr>
              <a:t>립 모션 실제 테스트 이미지</a:t>
            </a:r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손가락의 관절과 끝에 </a:t>
            </a:r>
            <a:r>
              <a:rPr lang="en-US" altLang="ko-KR" sz="1000" dirty="0">
                <a:ea typeface="-윤고딕310" panose="02030504000101010101"/>
              </a:rPr>
              <a:t>Joint</a:t>
            </a:r>
            <a:r>
              <a:rPr lang="ko-KR" altLang="en-US" sz="1000" dirty="0">
                <a:ea typeface="-윤고딕310" panose="02030504000101010101"/>
              </a:rPr>
              <a:t>가 생기는 것을 볼 수 있는데</a:t>
            </a:r>
            <a:r>
              <a:rPr lang="en-US" altLang="ko-KR" sz="1000" dirty="0">
                <a:ea typeface="-윤고딕310" panose="02030504000101010101"/>
              </a:rPr>
              <a:t>, </a:t>
            </a:r>
            <a:r>
              <a:rPr lang="ko-KR" altLang="en-US" sz="1000" dirty="0">
                <a:ea typeface="-윤고딕310" panose="02030504000101010101"/>
              </a:rPr>
              <a:t>이것을 이용 </a:t>
            </a:r>
            <a:r>
              <a:rPr lang="en-US" altLang="ko-KR" sz="1000" dirty="0">
                <a:ea typeface="-윤고딕310" panose="02030504000101010101"/>
              </a:rPr>
              <a:t>Unity </a:t>
            </a:r>
            <a:r>
              <a:rPr lang="ko-KR" altLang="en-US" sz="1000" dirty="0">
                <a:ea typeface="-윤고딕310" panose="02030504000101010101"/>
              </a:rPr>
              <a:t>환경 내에서 </a:t>
            </a:r>
            <a:r>
              <a:rPr lang="ko-KR" altLang="en-US" sz="1000" dirty="0" err="1">
                <a:ea typeface="-윤고딕310" panose="02030504000101010101"/>
              </a:rPr>
              <a:t>객체끼리의</a:t>
            </a:r>
            <a:r>
              <a:rPr lang="ko-KR" altLang="en-US" sz="1000" dirty="0">
                <a:ea typeface="-윤고딕310" panose="02030504000101010101"/>
              </a:rPr>
              <a:t> 충돌을 일으켜 건반 구현에 이용 할 수 있다</a:t>
            </a:r>
            <a:r>
              <a:rPr lang="en-US" altLang="ko-KR" sz="1000" dirty="0">
                <a:ea typeface="-윤고딕310" panose="02030504000101010101"/>
              </a:rPr>
              <a:t>.</a:t>
            </a:r>
            <a:endParaRPr lang="ko-KR" altLang="en-US" sz="1000" dirty="0">
              <a:ea typeface="-윤고딕310" panose="02030504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58366-5AA1-423D-AA7F-DB0FCF4711F8}"/>
              </a:ext>
            </a:extLst>
          </p:cNvPr>
          <p:cNvSpPr txBox="1"/>
          <p:nvPr/>
        </p:nvSpPr>
        <p:spPr>
          <a:xfrm>
            <a:off x="5468931" y="3650708"/>
            <a:ext cx="1844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-윤고딕310" panose="02030504000101010101"/>
              </a:rPr>
              <a:t>립 모션 사용 방법</a:t>
            </a:r>
          </a:p>
        </p:txBody>
      </p:sp>
    </p:spTree>
    <p:extLst>
      <p:ext uri="{BB962C8B-B14F-4D97-AF65-F5344CB8AC3E}">
        <p14:creationId xmlns:p14="http://schemas.microsoft.com/office/powerpoint/2010/main" val="140235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>
        <p:cut/>
      </p:transition>
    </mc:Choice>
    <mc:Fallback>
      <p:transition advClick="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11901" y="3926731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0780" y="3160986"/>
            <a:ext cx="3729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44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 </a:t>
            </a:r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감사합니다</a:t>
            </a: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363637" y="1931048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C24B650F-B35F-4282-B1C1-FF9708446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595</Words>
  <Application>Microsoft Office PowerPoint</Application>
  <PresentationFormat>와이드스크린</PresentationFormat>
  <Paragraphs>104</Paragraphs>
  <Slides>9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도현</vt:lpstr>
      <vt:lpstr>-윤고딕310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김진우</cp:lastModifiedBy>
  <cp:revision>107</cp:revision>
  <dcterms:created xsi:type="dcterms:W3CDTF">2016-04-07T16:40:18Z</dcterms:created>
  <dcterms:modified xsi:type="dcterms:W3CDTF">2018-10-10T16:45:09Z</dcterms:modified>
</cp:coreProperties>
</file>