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59" r:id="rId5"/>
    <p:sldId id="306" r:id="rId6"/>
    <p:sldId id="311" r:id="rId7"/>
    <p:sldId id="292" r:id="rId8"/>
    <p:sldId id="314" r:id="rId9"/>
    <p:sldId id="298" r:id="rId10"/>
    <p:sldId id="307" r:id="rId11"/>
    <p:sldId id="312" r:id="rId12"/>
    <p:sldId id="315" r:id="rId13"/>
    <p:sldId id="308" r:id="rId14"/>
    <p:sldId id="309" r:id="rId15"/>
    <p:sldId id="313" r:id="rId16"/>
    <p:sldId id="316" r:id="rId17"/>
    <p:sldId id="304" r:id="rId18"/>
    <p:sldId id="278" r:id="rId19"/>
    <p:sldId id="277" r:id="rId20"/>
    <p:sldId id="303" r:id="rId21"/>
  </p:sldIdLst>
  <p:sldSz cx="9144000" cy="5143500" type="screen16x9"/>
  <p:notesSz cx="9874250" cy="6797675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7ACBC"/>
    <a:srgbClr val="92D050"/>
    <a:srgbClr val="9983B5"/>
    <a:srgbClr val="223B5A"/>
    <a:srgbClr val="7F7F7F"/>
    <a:srgbClr val="414654"/>
    <a:srgbClr val="3DA197"/>
    <a:srgbClr val="73CAC2"/>
    <a:srgbClr val="DC4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5541" autoAdjust="0"/>
  </p:normalViewPr>
  <p:slideViewPr>
    <p:cSldViewPr>
      <p:cViewPr varScale="1">
        <p:scale>
          <a:sx n="86" d="100"/>
          <a:sy n="86" d="100"/>
        </p:scale>
        <p:origin x="174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BE04728-5265-495D-BB23-C2FDD3EF2A49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altLang="ko-K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64C0AA-5995-4DA4-AD19-BE30BD09BC2C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6422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C0AA-5995-4DA4-AD19-BE30BD09BC2C}" type="slidenum">
              <a:rPr lang="bg-BG" altLang="ko-KR" smtClean="0"/>
              <a:pPr>
                <a:defRPr/>
              </a:pPr>
              <a:t>3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291858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484188"/>
            <a:ext cx="9144000" cy="4219575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cxnSp>
        <p:nvCxnSpPr>
          <p:cNvPr id="3" name="Straight Connector 7"/>
          <p:cNvCxnSpPr/>
          <p:nvPr userDrawn="1"/>
        </p:nvCxnSpPr>
        <p:spPr>
          <a:xfrm>
            <a:off x="0" y="470376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2593975" y="1588"/>
            <a:ext cx="3956050" cy="44450"/>
            <a:chOff x="2067150" y="5965"/>
            <a:chExt cx="3956050" cy="45721"/>
          </a:xfrm>
        </p:grpSpPr>
        <p:sp>
          <p:nvSpPr>
            <p:cNvPr id="5" name="Rectangle 6"/>
            <p:cNvSpPr>
              <a:spLocks noChangeArrowheads="1"/>
            </p:cNvSpPr>
            <p:nvPr userDrawn="1"/>
          </p:nvSpPr>
          <p:spPr bwMode="auto">
            <a:xfrm rot="-5400000">
              <a:off x="5505040" y="-466475"/>
              <a:ext cx="45721" cy="990600"/>
            </a:xfrm>
            <a:prstGeom prst="rect">
              <a:avLst/>
            </a:pr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ko-KR"/>
            </a:p>
          </p:txBody>
        </p:sp>
        <p:sp>
          <p:nvSpPr>
            <p:cNvPr id="6" name="Rectangle 114"/>
            <p:cNvSpPr>
              <a:spLocks noChangeArrowheads="1"/>
            </p:cNvSpPr>
            <p:nvPr userDrawn="1"/>
          </p:nvSpPr>
          <p:spPr bwMode="auto">
            <a:xfrm rot="-5400000">
              <a:off x="2538003" y="-464888"/>
              <a:ext cx="45721" cy="987425"/>
            </a:xfrm>
            <a:prstGeom prst="rect">
              <a:avLst/>
            </a:pr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ko-KR"/>
            </a:p>
          </p:txBody>
        </p:sp>
        <p:sp>
          <p:nvSpPr>
            <p:cNvPr id="7" name="Rectangle 223"/>
            <p:cNvSpPr>
              <a:spLocks noChangeArrowheads="1"/>
            </p:cNvSpPr>
            <p:nvPr userDrawn="1"/>
          </p:nvSpPr>
          <p:spPr bwMode="auto">
            <a:xfrm rot="-5400000">
              <a:off x="3527015" y="-466475"/>
              <a:ext cx="45721" cy="990600"/>
            </a:xfrm>
            <a:prstGeom prst="rect">
              <a:avLst/>
            </a:prstGeom>
            <a:solidFill>
              <a:srgbClr val="67A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ko-KR"/>
            </a:p>
          </p:txBody>
        </p:sp>
        <p:sp>
          <p:nvSpPr>
            <p:cNvPr id="8" name="Rectangle 331"/>
            <p:cNvSpPr>
              <a:spLocks noChangeArrowheads="1"/>
            </p:cNvSpPr>
            <p:nvPr userDrawn="1"/>
          </p:nvSpPr>
          <p:spPr bwMode="auto">
            <a:xfrm rot="-5400000">
              <a:off x="4516028" y="-464888"/>
              <a:ext cx="45721" cy="987425"/>
            </a:xfrm>
            <a:prstGeom prst="rect">
              <a:avLst/>
            </a:prstGeom>
            <a:solidFill>
              <a:srgbClr val="DC4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ko-KR" altLang="ko-KR"/>
            </a:p>
          </p:txBody>
        </p:sp>
      </p:grp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748713" y="4757738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3A4ECD8-1724-4BDD-9010-AB52CF4863A6}" type="slidenum">
              <a:rPr lang="bg-BG" altLang="ko-KR" sz="1400" smtClean="0">
                <a:solidFill>
                  <a:srgbClr val="7F7F7F"/>
                </a:solidFill>
                <a:latin typeface="Roboto Condensed" pitchFamily="2" charset="0"/>
              </a:rPr>
              <a:pPr eaLnBrk="1" hangingPunct="1">
                <a:defRPr/>
              </a:pPr>
              <a:t>‹#›</a:t>
            </a:fld>
            <a:endParaRPr lang="bg-BG" altLang="ko-KR" sz="1400">
              <a:solidFill>
                <a:srgbClr val="7F7F7F"/>
              </a:solidFill>
              <a:latin typeface="Roboto Condensed" pitchFamily="2" charset="0"/>
            </a:endParaRPr>
          </a:p>
        </p:txBody>
      </p:sp>
      <p:cxnSp>
        <p:nvCxnSpPr>
          <p:cNvPr id="10" name="Straight Connector 14"/>
          <p:cNvCxnSpPr/>
          <p:nvPr userDrawn="1"/>
        </p:nvCxnSpPr>
        <p:spPr>
          <a:xfrm>
            <a:off x="0" y="47466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20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43D6-CF83-4FFF-B38E-EAE7118ED15F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92F0B-030E-4275-8236-FFDABDAEAAF8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1533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F5098-15E1-4FF5-A622-8B2B57A33A7C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4EA95-577D-45DA-9564-2717187DC79D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417872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599" cy="1647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599" cy="1647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599" cy="1647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599" cy="1647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927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 lang="ko-KR"/>
            </a:pPr>
            <a:endParaRPr lang="ko-KR" altLang="ko-KR" sz="180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>
          <a:xfrm rot="16200000">
            <a:off x="3522662" y="-217487"/>
            <a:ext cx="123825" cy="990600"/>
          </a:xfrm>
          <a:prstGeom prst="rect">
            <a:avLst/>
          </a:prstGeom>
          <a:solidFill>
            <a:srgbClr val="F7942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eaLnBrk="1" hangingPunct="1">
              <a:defRPr lang="ko-KR"/>
            </a:pPr>
            <a:endParaRPr lang="ko-KR" altLang="ko-KR" sz="1800"/>
          </a:p>
        </p:txBody>
      </p:sp>
      <p:sp>
        <p:nvSpPr>
          <p:cNvPr id="4" name="Rectangle 114"/>
          <p:cNvSpPr>
            <a:spLocks noChangeArrowheads="1"/>
          </p:cNvSpPr>
          <p:nvPr userDrawn="1"/>
        </p:nvSpPr>
        <p:spPr>
          <a:xfrm rot="16200000">
            <a:off x="555626" y="-215899"/>
            <a:ext cx="123825" cy="987425"/>
          </a:xfrm>
          <a:prstGeom prst="rect">
            <a:avLst/>
          </a:prstGeom>
          <a:solidFill>
            <a:srgbClr val="41465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eaLnBrk="1" hangingPunct="1">
              <a:defRPr lang="ko-KR"/>
            </a:pPr>
            <a:endParaRPr lang="ko-KR" altLang="ko-KR" sz="1800"/>
          </a:p>
        </p:txBody>
      </p:sp>
      <p:sp>
        <p:nvSpPr>
          <p:cNvPr id="5" name="Rectangle 331"/>
          <p:cNvSpPr>
            <a:spLocks noChangeArrowheads="1"/>
          </p:cNvSpPr>
          <p:nvPr userDrawn="1"/>
        </p:nvSpPr>
        <p:spPr>
          <a:xfrm rot="16200000">
            <a:off x="4510882" y="-219868"/>
            <a:ext cx="122237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 lang="ko-KR"/>
            </a:pPr>
            <a:endParaRPr lang="ko-KR" altLang="ko-KR" sz="1800"/>
          </a:p>
        </p:txBody>
      </p:sp>
      <p:sp>
        <p:nvSpPr>
          <p:cNvPr id="6" name="Rectangle 223"/>
          <p:cNvSpPr>
            <a:spLocks noChangeArrowheads="1"/>
          </p:cNvSpPr>
          <p:nvPr userDrawn="1"/>
        </p:nvSpPr>
        <p:spPr>
          <a:xfrm rot="16200000">
            <a:off x="1544638" y="-217487"/>
            <a:ext cx="123825" cy="990600"/>
          </a:xfrm>
          <a:prstGeom prst="rect">
            <a:avLst/>
          </a:prstGeom>
          <a:solidFill>
            <a:srgbClr val="67AC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eaLnBrk="1" hangingPunct="1">
              <a:defRPr lang="ko-KR"/>
            </a:pPr>
            <a:endParaRPr lang="ko-KR" altLang="ko-KR" sz="1800"/>
          </a:p>
        </p:txBody>
      </p:sp>
      <p:sp>
        <p:nvSpPr>
          <p:cNvPr id="7" name="Rectangle 331"/>
          <p:cNvSpPr>
            <a:spLocks noChangeArrowheads="1"/>
          </p:cNvSpPr>
          <p:nvPr userDrawn="1"/>
        </p:nvSpPr>
        <p:spPr>
          <a:xfrm rot="16200000">
            <a:off x="2533651" y="-215899"/>
            <a:ext cx="123825" cy="987425"/>
          </a:xfrm>
          <a:prstGeom prst="rect">
            <a:avLst/>
          </a:prstGeom>
          <a:solidFill>
            <a:srgbClr val="DC42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eaLnBrk="1" hangingPunct="1">
              <a:defRPr lang="ko-KR"/>
            </a:pPr>
            <a:endParaRPr lang="ko-KR" altLang="ko-KR" sz="1800"/>
          </a:p>
        </p:txBody>
      </p:sp>
      <p:sp>
        <p:nvSpPr>
          <p:cNvPr id="8" name="Rectangle 13"/>
          <p:cNvSpPr/>
          <p:nvPr userDrawn="1"/>
        </p:nvSpPr>
        <p:spPr>
          <a:xfrm>
            <a:off x="0" y="268289"/>
            <a:ext cx="9144000" cy="44354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8000"/>
                </a:schemeClr>
              </a:gs>
            </a:gsLst>
            <a:lin ang="16200000" scaled="1"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 lang="ko-KR"/>
            </a:pPr>
            <a:endParaRPr lang="ko-KR" altLang="ko-KR" sz="18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>
          <a:xfrm>
            <a:off x="107951" y="4752976"/>
            <a:ext cx="197326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1pPr>
            <a:lvl2pPr marL="742950" indent="-28575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2pPr>
            <a:lvl3pPr marL="11430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3pPr>
            <a:lvl4pPr marL="16002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4pPr>
            <a:lvl5pPr marL="20574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/>
                <a:cs typeface="Arial"/>
              </a:defRPr>
            </a:lvl9pPr>
          </a:lstStyle>
          <a:p>
            <a:pPr eaLnBrk="1" hangingPunct="1">
              <a:defRPr lang="ko-KR"/>
            </a:pPr>
            <a:r>
              <a:rPr lang="en-US" altLang="ko-KR" sz="1400" i="1">
                <a:solidFill>
                  <a:srgbClr val="215968"/>
                </a:solidFill>
                <a:latin typeface="Bebas Neue"/>
                <a:ea typeface="Arial"/>
              </a:rPr>
              <a:t>TEAM ENSEMBLE</a:t>
            </a:r>
            <a:endParaRPr lang="bg-BG" altLang="ko-KR" sz="1400" b="1" baseline="30000">
              <a:solidFill>
                <a:srgbClr val="215968"/>
              </a:solidFill>
            </a:endParaRPr>
          </a:p>
        </p:txBody>
      </p:sp>
      <p:grpSp>
        <p:nvGrpSpPr>
          <p:cNvPr id="10" name="그룹 14"/>
          <p:cNvGrpSpPr/>
          <p:nvPr userDrawn="1"/>
        </p:nvGrpSpPr>
        <p:grpSpPr>
          <a:xfrm>
            <a:off x="8428039" y="4732342"/>
            <a:ext cx="728662" cy="398462"/>
            <a:chOff x="8428017" y="4707817"/>
            <a:chExt cx="728142" cy="399502"/>
          </a:xfrm>
        </p:grpSpPr>
        <p:grpSp>
          <p:nvGrpSpPr>
            <p:cNvPr id="11" name="그룹 15"/>
            <p:cNvGrpSpPr/>
            <p:nvPr userDrawn="1"/>
          </p:nvGrpSpPr>
          <p:grpSpPr>
            <a:xfrm>
              <a:off x="8463558" y="4707817"/>
              <a:ext cx="648072" cy="399502"/>
              <a:chOff x="1763688" y="31"/>
              <a:chExt cx="4875857" cy="2930494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>
              <a:xfrm rot="16200000">
                <a:off x="3760804" y="969960"/>
                <a:ext cx="2930494" cy="990629"/>
              </a:xfrm>
              <a:prstGeom prst="rect">
                <a:avLst/>
              </a:prstGeom>
              <a:solidFill>
                <a:srgbClr val="F79421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Calibri"/>
                  </a:defRPr>
                </a:lvl1pPr>
                <a:lvl2pPr marL="742950" indent="-285750">
                  <a:spcBef>
                    <a:spcPct val="2000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>
                  <a:spcBef>
                    <a:spcPct val="200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>
                  <a:spcBef>
                    <a:spcPct val="2000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>
                  <a:spcBef>
                    <a:spcPct val="2000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 lang="ko-KR"/>
                </a:pPr>
                <a:endParaRPr lang="ko-KR" altLang="ko-KR" sz="1800"/>
              </a:p>
            </p:txBody>
          </p:sp>
          <p:sp>
            <p:nvSpPr>
              <p:cNvPr id="14" name="Rectangle 114"/>
              <p:cNvSpPr>
                <a:spLocks noChangeArrowheads="1"/>
              </p:cNvSpPr>
              <p:nvPr/>
            </p:nvSpPr>
            <p:spPr>
              <a:xfrm rot="16200000">
                <a:off x="788925" y="969967"/>
                <a:ext cx="2930494" cy="990621"/>
              </a:xfrm>
              <a:prstGeom prst="rect">
                <a:avLst/>
              </a:prstGeom>
              <a:solidFill>
                <a:srgbClr val="414654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Calibri"/>
                  </a:defRPr>
                </a:lvl1pPr>
                <a:lvl2pPr marL="742950" indent="-285750">
                  <a:spcBef>
                    <a:spcPct val="2000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>
                  <a:spcBef>
                    <a:spcPct val="200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>
                  <a:spcBef>
                    <a:spcPct val="2000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>
                  <a:spcBef>
                    <a:spcPct val="2000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 lang="ko-KR"/>
                </a:pPr>
                <a:endParaRPr lang="ko-KR" altLang="ko-KR" sz="1800"/>
              </a:p>
            </p:txBody>
          </p:sp>
          <p:sp>
            <p:nvSpPr>
              <p:cNvPr id="15" name="Rectangle 223"/>
              <p:cNvSpPr>
                <a:spLocks noChangeArrowheads="1"/>
              </p:cNvSpPr>
              <p:nvPr/>
            </p:nvSpPr>
            <p:spPr>
              <a:xfrm rot="16200000">
                <a:off x="1779554" y="969960"/>
                <a:ext cx="2930494" cy="990629"/>
              </a:xfrm>
              <a:prstGeom prst="rect">
                <a:avLst/>
              </a:prstGeom>
              <a:solidFill>
                <a:srgbClr val="67ACBC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Calibri"/>
                  </a:defRPr>
                </a:lvl1pPr>
                <a:lvl2pPr marL="742950" indent="-285750">
                  <a:spcBef>
                    <a:spcPct val="2000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>
                  <a:spcBef>
                    <a:spcPct val="200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>
                  <a:spcBef>
                    <a:spcPct val="2000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>
                  <a:spcBef>
                    <a:spcPct val="2000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 lang="ko-KR"/>
                </a:pPr>
                <a:endParaRPr lang="ko-KR" altLang="ko-KR" sz="1800"/>
              </a:p>
            </p:txBody>
          </p:sp>
          <p:sp>
            <p:nvSpPr>
              <p:cNvPr id="16" name="Rectangle 331"/>
              <p:cNvSpPr>
                <a:spLocks noChangeArrowheads="1"/>
              </p:cNvSpPr>
              <p:nvPr/>
            </p:nvSpPr>
            <p:spPr>
              <a:xfrm rot="16200000">
                <a:off x="2770175" y="969967"/>
                <a:ext cx="2930494" cy="990621"/>
              </a:xfrm>
              <a:prstGeom prst="rect">
                <a:avLst/>
              </a:prstGeom>
              <a:solidFill>
                <a:srgbClr val="DC4226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Calibri"/>
                  </a:defRPr>
                </a:lvl1pPr>
                <a:lvl2pPr marL="742950" indent="-285750">
                  <a:spcBef>
                    <a:spcPct val="2000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>
                  <a:spcBef>
                    <a:spcPct val="200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>
                  <a:spcBef>
                    <a:spcPct val="2000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>
                  <a:spcBef>
                    <a:spcPct val="2000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 lang="ko-KR"/>
                </a:pPr>
                <a:endParaRPr lang="ko-KR" altLang="ko-KR" sz="1800"/>
              </a:p>
            </p:txBody>
          </p:sp>
          <p:sp>
            <p:nvSpPr>
              <p:cNvPr id="17" name="Rectangle 331"/>
              <p:cNvSpPr>
                <a:spLocks noChangeArrowheads="1"/>
              </p:cNvSpPr>
              <p:nvPr/>
            </p:nvSpPr>
            <p:spPr>
              <a:xfrm rot="16200000">
                <a:off x="4679814" y="969967"/>
                <a:ext cx="2930494" cy="99062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Calibri"/>
                  </a:defRPr>
                </a:lvl1pPr>
                <a:lvl2pPr marL="742950" indent="-285750">
                  <a:spcBef>
                    <a:spcPct val="20000"/>
                  </a:spcBef>
                  <a:buFont typeface="Arial"/>
                  <a:buChar char="–"/>
                  <a:defRPr sz="2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>
                  <a:spcBef>
                    <a:spcPct val="200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>
                  <a:spcBef>
                    <a:spcPct val="20000"/>
                  </a:spcBef>
                  <a:buFont typeface="Arial"/>
                  <a:buChar char="–"/>
                  <a:defRPr sz="20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>
                  <a:spcBef>
                    <a:spcPct val="20000"/>
                  </a:spcBef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»"/>
                  <a:defRPr sz="2000">
                    <a:solidFill>
                      <a:schemeClr val="tx1"/>
                    </a:solidFill>
                    <a:latin typeface="Calibri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 lang="ko-KR"/>
                </a:pPr>
                <a:endParaRPr lang="ko-KR" altLang="ko-KR" sz="1800"/>
              </a:p>
            </p:txBody>
          </p:sp>
        </p:grpSp>
        <p:sp>
          <p:nvSpPr>
            <p:cNvPr id="12" name="TextBox 11"/>
            <p:cNvSpPr txBox="1">
              <a:spLocks noChangeArrowheads="1"/>
            </p:cNvSpPr>
            <p:nvPr userDrawn="1"/>
          </p:nvSpPr>
          <p:spPr>
            <a:xfrm>
              <a:off x="8428017" y="4806499"/>
              <a:ext cx="728142" cy="2005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cs typeface="Arial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cs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cs typeface="Arial"/>
                </a:defRPr>
              </a:lvl9pPr>
            </a:lstStyle>
            <a:p>
              <a:pPr algn="ctr" eaLnBrk="1" hangingPunct="1">
                <a:defRPr lang="ko-KR"/>
              </a:pPr>
              <a:r>
                <a:rPr lang="en-US" altLang="ko-KR" sz="700" b="1">
                  <a:solidFill>
                    <a:schemeClr val="bg1"/>
                  </a:solidFill>
                  <a:cs typeface="함초롬돋움"/>
                </a:rPr>
                <a:t>HARMONY</a:t>
              </a:r>
              <a:endParaRPr lang="en-US" altLang="ko-KR" sz="900">
                <a:solidFill>
                  <a:schemeClr val="bg1"/>
                </a:solidFill>
                <a:latin typeface="Bebas Neue"/>
                <a:ea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04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F6C3-B194-403B-95E3-3EA9537B89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9621-BB67-4793-BB90-B00984877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 rot="16200000">
            <a:off x="3522662" y="-217487"/>
            <a:ext cx="123825" cy="990600"/>
          </a:xfrm>
          <a:prstGeom prst="rect">
            <a:avLst/>
          </a:prstGeom>
          <a:solidFill>
            <a:srgbClr val="F7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ko-KR" altLang="ko-KR"/>
          </a:p>
        </p:txBody>
      </p:sp>
      <p:sp>
        <p:nvSpPr>
          <p:cNvPr id="4" name="Rectangle 114"/>
          <p:cNvSpPr>
            <a:spLocks noChangeArrowheads="1"/>
          </p:cNvSpPr>
          <p:nvPr userDrawn="1"/>
        </p:nvSpPr>
        <p:spPr bwMode="auto">
          <a:xfrm rot="16200000">
            <a:off x="555625" y="-215900"/>
            <a:ext cx="123825" cy="987425"/>
          </a:xfrm>
          <a:prstGeom prst="rect">
            <a:avLst/>
          </a:prstGeom>
          <a:solidFill>
            <a:srgbClr val="414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ko-KR" altLang="ko-KR"/>
          </a:p>
        </p:txBody>
      </p:sp>
      <p:sp>
        <p:nvSpPr>
          <p:cNvPr id="5" name="Rectangle 331"/>
          <p:cNvSpPr>
            <a:spLocks noChangeArrowheads="1"/>
          </p:cNvSpPr>
          <p:nvPr userDrawn="1"/>
        </p:nvSpPr>
        <p:spPr bwMode="auto">
          <a:xfrm rot="16200000">
            <a:off x="4510881" y="-219868"/>
            <a:ext cx="122237" cy="990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ko-KR" altLang="ko-KR" sz="1800"/>
          </a:p>
        </p:txBody>
      </p:sp>
      <p:sp>
        <p:nvSpPr>
          <p:cNvPr id="6" name="Rectangle 223"/>
          <p:cNvSpPr>
            <a:spLocks noChangeArrowheads="1"/>
          </p:cNvSpPr>
          <p:nvPr userDrawn="1"/>
        </p:nvSpPr>
        <p:spPr bwMode="auto">
          <a:xfrm rot="16200000">
            <a:off x="1544637" y="-217487"/>
            <a:ext cx="123825" cy="990600"/>
          </a:xfrm>
          <a:prstGeom prst="rect">
            <a:avLst/>
          </a:prstGeom>
          <a:solidFill>
            <a:srgbClr val="67A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ko-KR" altLang="ko-KR"/>
          </a:p>
        </p:txBody>
      </p:sp>
      <p:sp>
        <p:nvSpPr>
          <p:cNvPr id="7" name="Rectangle 331"/>
          <p:cNvSpPr>
            <a:spLocks noChangeArrowheads="1"/>
          </p:cNvSpPr>
          <p:nvPr userDrawn="1"/>
        </p:nvSpPr>
        <p:spPr bwMode="auto">
          <a:xfrm rot="16200000">
            <a:off x="2533650" y="-215900"/>
            <a:ext cx="123825" cy="987425"/>
          </a:xfrm>
          <a:prstGeom prst="rect">
            <a:avLst/>
          </a:prstGeom>
          <a:solidFill>
            <a:srgbClr val="DC4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ko-KR" altLang="ko-KR"/>
          </a:p>
        </p:txBody>
      </p:sp>
      <p:sp>
        <p:nvSpPr>
          <p:cNvPr id="8" name="Rectangle 13"/>
          <p:cNvSpPr/>
          <p:nvPr userDrawn="1"/>
        </p:nvSpPr>
        <p:spPr>
          <a:xfrm>
            <a:off x="0" y="268288"/>
            <a:ext cx="9144000" cy="44354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8000"/>
                </a:schemeClr>
              </a:gs>
            </a:gsLst>
            <a:lin ang="16200000" scaled="1"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07950" y="4752975"/>
            <a:ext cx="197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  <a:tab pos="952500" algn="l"/>
                <a:tab pos="1438275" algn="l"/>
                <a:tab pos="1885950" algn="l"/>
                <a:tab pos="2419350" algn="l"/>
                <a:tab pos="2867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400" i="1" dirty="0">
                <a:solidFill>
                  <a:srgbClr val="215968"/>
                </a:solidFill>
                <a:latin typeface="Roboto Condensed Light" pitchFamily="2" charset="0"/>
                <a:ea typeface="굴림" panose="020B0600000101010101" pitchFamily="50" charset="-127"/>
              </a:rPr>
              <a:t>TEAM ENSEMBLE</a:t>
            </a:r>
            <a:endParaRPr lang="bg-BG" altLang="ko-KR" sz="1400" b="1" baseline="30000" dirty="0">
              <a:solidFill>
                <a:srgbClr val="215968"/>
              </a:solidFill>
              <a:latin typeface="Roboto Condensed" pitchFamily="2" charset="0"/>
            </a:endParaRPr>
          </a:p>
        </p:txBody>
      </p:sp>
      <p:grpSp>
        <p:nvGrpSpPr>
          <p:cNvPr id="10" name="그룹 14"/>
          <p:cNvGrpSpPr>
            <a:grpSpLocks/>
          </p:cNvGrpSpPr>
          <p:nvPr userDrawn="1"/>
        </p:nvGrpSpPr>
        <p:grpSpPr bwMode="auto">
          <a:xfrm>
            <a:off x="8428038" y="4732338"/>
            <a:ext cx="728662" cy="398462"/>
            <a:chOff x="8428016" y="4707817"/>
            <a:chExt cx="728142" cy="399502"/>
          </a:xfrm>
        </p:grpSpPr>
        <p:grpSp>
          <p:nvGrpSpPr>
            <p:cNvPr id="11" name="그룹 15"/>
            <p:cNvGrpSpPr>
              <a:grpSpLocks/>
            </p:cNvGrpSpPr>
            <p:nvPr userDrawn="1"/>
          </p:nvGrpSpPr>
          <p:grpSpPr bwMode="auto">
            <a:xfrm>
              <a:off x="8463558" y="4707817"/>
              <a:ext cx="648072" cy="399502"/>
              <a:chOff x="1763688" y="31"/>
              <a:chExt cx="4875857" cy="2930494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 rot="16200000">
                <a:off x="3760804" y="969960"/>
                <a:ext cx="2930494" cy="990629"/>
              </a:xfrm>
              <a:prstGeom prst="rect">
                <a:avLst/>
              </a:prstGeom>
              <a:solidFill>
                <a:srgbClr val="F79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ko-KR" sz="1800"/>
              </a:p>
            </p:txBody>
          </p:sp>
          <p:sp>
            <p:nvSpPr>
              <p:cNvPr id="14" name="Rectangle 114"/>
              <p:cNvSpPr>
                <a:spLocks noChangeArrowheads="1"/>
              </p:cNvSpPr>
              <p:nvPr/>
            </p:nvSpPr>
            <p:spPr bwMode="auto">
              <a:xfrm rot="16200000">
                <a:off x="788925" y="969967"/>
                <a:ext cx="2930494" cy="990621"/>
              </a:xfrm>
              <a:prstGeom prst="rect">
                <a:avLst/>
              </a:pr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ko-KR" sz="1800"/>
              </a:p>
            </p:txBody>
          </p:sp>
          <p:sp>
            <p:nvSpPr>
              <p:cNvPr id="15" name="Rectangle 223"/>
              <p:cNvSpPr>
                <a:spLocks noChangeArrowheads="1"/>
              </p:cNvSpPr>
              <p:nvPr/>
            </p:nvSpPr>
            <p:spPr bwMode="auto">
              <a:xfrm rot="16200000">
                <a:off x="1779554" y="969960"/>
                <a:ext cx="2930494" cy="990629"/>
              </a:xfrm>
              <a:prstGeom prst="rect">
                <a:avLst/>
              </a:prstGeom>
              <a:solidFill>
                <a:srgbClr val="67A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ko-KR" sz="1800"/>
              </a:p>
            </p:txBody>
          </p:sp>
          <p:sp>
            <p:nvSpPr>
              <p:cNvPr id="16" name="Rectangle 331"/>
              <p:cNvSpPr>
                <a:spLocks noChangeArrowheads="1"/>
              </p:cNvSpPr>
              <p:nvPr/>
            </p:nvSpPr>
            <p:spPr bwMode="auto">
              <a:xfrm rot="16200000">
                <a:off x="2770175" y="969967"/>
                <a:ext cx="2930494" cy="990621"/>
              </a:xfrm>
              <a:prstGeom prst="rect">
                <a:avLst/>
              </a:prstGeom>
              <a:solidFill>
                <a:srgbClr val="DC42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ko-KR" sz="1800"/>
              </a:p>
            </p:txBody>
          </p:sp>
          <p:sp>
            <p:nvSpPr>
              <p:cNvPr id="17" name="Rectangle 331"/>
              <p:cNvSpPr>
                <a:spLocks noChangeArrowheads="1"/>
              </p:cNvSpPr>
              <p:nvPr/>
            </p:nvSpPr>
            <p:spPr bwMode="auto">
              <a:xfrm rot="16200000">
                <a:off x="4679814" y="969967"/>
                <a:ext cx="2930494" cy="99062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ko-KR" sz="1800"/>
              </a:p>
            </p:txBody>
          </p:sp>
        </p:grp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428016" y="4806499"/>
              <a:ext cx="728142" cy="200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700" b="1">
                  <a:solidFill>
                    <a:schemeClr val="bg1"/>
                  </a:solidFill>
                  <a:latin typeface="Roboto Condensed" pitchFamily="2" charset="0"/>
                  <a:ea typeface="굴림" panose="020B0600000101010101" pitchFamily="50" charset="-127"/>
                </a:rPr>
                <a:t>HARMONY</a:t>
              </a:r>
              <a:endParaRPr lang="en-US" altLang="ko-KR" sz="900">
                <a:solidFill>
                  <a:schemeClr val="bg1"/>
                </a:solidFill>
                <a:latin typeface="Roboto Condensed Light" pitchFamily="2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9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9C444-0B58-48C9-85BF-6FAD5AC877C1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E1AC-76D1-474A-88AE-ECA93ABC8524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309992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DFEFA-719E-448F-B8A2-A39E1D0FD4EF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BD16-4B0C-4B60-ACB9-1A8CEC96FE60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317151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52DF-B63A-4E03-BD5C-82DB632D6604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89E4-85EC-4E2C-898D-2F764D74F090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24300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144CB-55AE-4C95-86E9-68A7BB57B700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7BB3-74E3-412F-A4E5-B1B4BB649DAE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26509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9E6BB-30D2-41BB-B16E-1AA5ED2AFBA6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EBAF8-78C6-40F7-9A8C-2484EEFC496B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33871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D71F9-CB0C-4F87-9E63-4ED3D559EA85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52DC-0022-4A31-AAF7-07BB60D48826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415574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7607F-8994-4A07-9621-B35FFB2EF340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FC70-207B-4782-BF1B-3854D67CF876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  <p:extLst>
      <p:ext uri="{BB962C8B-B14F-4D97-AF65-F5344CB8AC3E}">
        <p14:creationId xmlns:p14="http://schemas.microsoft.com/office/powerpoint/2010/main" val="6073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FBFB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  <a:endParaRPr lang="bg-BG" altLang="ko-K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bg-BG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A1CA457F-A3D2-40D0-85A0-F44200503633}" type="datetimeFigureOut">
              <a:rPr lang="bg-BG" altLang="ko-KR"/>
              <a:pPr>
                <a:defRPr/>
              </a:pPr>
              <a:t>26.11.2018 г.</a:t>
            </a:fld>
            <a:endParaRPr lang="bg-BG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C51CFC-2BAE-465A-AE0B-86202C79CF6D}" type="slidenum">
              <a:rPr lang="bg-BG" altLang="ko-KR"/>
              <a:pPr>
                <a:defRPr/>
              </a:pPr>
              <a:t>‹#›</a:t>
            </a:fld>
            <a:endParaRPr lang="bg-BG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60" r:id="rId12"/>
    <p:sldLayoutId id="2147483761" r:id="rId13"/>
    <p:sldLayoutId id="21474837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2"/>
          <p:cNvSpPr txBox="1">
            <a:spLocks noChangeArrowheads="1"/>
          </p:cNvSpPr>
          <p:nvPr/>
        </p:nvSpPr>
        <p:spPr bwMode="auto">
          <a:xfrm>
            <a:off x="2627408" y="2930429"/>
            <a:ext cx="39560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 b="1" dirty="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HARMONY</a:t>
            </a:r>
            <a:endParaRPr lang="en-US" altLang="ko-KR" sz="4400" dirty="0">
              <a:solidFill>
                <a:srgbClr val="7F7F7F"/>
              </a:solidFill>
              <a:latin typeface="Roboto Condensed Light" pitchFamily="2" charset="0"/>
              <a:ea typeface="굴림" panose="020B0600000101010101" pitchFamily="50" charset="-127"/>
            </a:endParaRPr>
          </a:p>
        </p:txBody>
      </p:sp>
      <p:grpSp>
        <p:nvGrpSpPr>
          <p:cNvPr id="5123" name="그룹 2"/>
          <p:cNvGrpSpPr>
            <a:grpSpLocks/>
          </p:cNvGrpSpPr>
          <p:nvPr/>
        </p:nvGrpSpPr>
        <p:grpSpPr bwMode="auto">
          <a:xfrm>
            <a:off x="2133600" y="0"/>
            <a:ext cx="4876800" cy="2930525"/>
            <a:chOff x="1763688" y="31"/>
            <a:chExt cx="4875857" cy="2930494"/>
          </a:xfrm>
        </p:grpSpPr>
        <p:sp>
          <p:nvSpPr>
            <p:cNvPr id="5125" name="Rectangle 6"/>
            <p:cNvSpPr>
              <a:spLocks noChangeArrowheads="1"/>
            </p:cNvSpPr>
            <p:nvPr/>
          </p:nvSpPr>
          <p:spPr bwMode="auto">
            <a:xfrm rot="-5400000">
              <a:off x="3759239" y="969930"/>
              <a:ext cx="2930397" cy="990600"/>
            </a:xfrm>
            <a:prstGeom prst="rect">
              <a:avLst/>
            </a:pr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latin typeface="Calibri" panose="020F0502020204030204" pitchFamily="34" charset="0"/>
              </a:endParaRPr>
            </a:p>
          </p:txBody>
        </p:sp>
        <p:sp>
          <p:nvSpPr>
            <p:cNvPr id="5126" name="Rectangle 114"/>
            <p:cNvSpPr>
              <a:spLocks noChangeArrowheads="1"/>
            </p:cNvSpPr>
            <p:nvPr/>
          </p:nvSpPr>
          <p:spPr bwMode="auto">
            <a:xfrm rot="-5400000">
              <a:off x="792202" y="971614"/>
              <a:ext cx="2930397" cy="987425"/>
            </a:xfrm>
            <a:prstGeom prst="rect">
              <a:avLst/>
            </a:pr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latin typeface="Calibri" panose="020F0502020204030204" pitchFamily="34" charset="0"/>
              </a:endParaRPr>
            </a:p>
          </p:txBody>
        </p:sp>
        <p:sp>
          <p:nvSpPr>
            <p:cNvPr id="5127" name="Rectangle 223"/>
            <p:cNvSpPr>
              <a:spLocks noChangeArrowheads="1"/>
            </p:cNvSpPr>
            <p:nvPr/>
          </p:nvSpPr>
          <p:spPr bwMode="auto">
            <a:xfrm rot="-5400000">
              <a:off x="1781213" y="969995"/>
              <a:ext cx="2930397" cy="990600"/>
            </a:xfrm>
            <a:prstGeom prst="rect">
              <a:avLst/>
            </a:prstGeom>
            <a:solidFill>
              <a:srgbClr val="67A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latin typeface="Calibri" panose="020F0502020204030204" pitchFamily="34" charset="0"/>
              </a:endParaRPr>
            </a:p>
          </p:txBody>
        </p:sp>
        <p:sp>
          <p:nvSpPr>
            <p:cNvPr id="5128" name="Rectangle 331"/>
            <p:cNvSpPr>
              <a:spLocks noChangeArrowheads="1"/>
            </p:cNvSpPr>
            <p:nvPr/>
          </p:nvSpPr>
          <p:spPr bwMode="auto">
            <a:xfrm rot="-5400000">
              <a:off x="2770228" y="971550"/>
              <a:ext cx="2930397" cy="987425"/>
            </a:xfrm>
            <a:prstGeom prst="rect">
              <a:avLst/>
            </a:prstGeom>
            <a:solidFill>
              <a:srgbClr val="DC4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latin typeface="Calibri" panose="020F0502020204030204" pitchFamily="34" charset="0"/>
              </a:endParaRPr>
            </a:p>
          </p:txBody>
        </p:sp>
        <p:sp>
          <p:nvSpPr>
            <p:cNvPr id="5129" name="Rectangle 331"/>
            <p:cNvSpPr>
              <a:spLocks noChangeArrowheads="1"/>
            </p:cNvSpPr>
            <p:nvPr/>
          </p:nvSpPr>
          <p:spPr bwMode="auto">
            <a:xfrm rot="-5400000">
              <a:off x="4680634" y="971518"/>
              <a:ext cx="2930397" cy="9874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latin typeface="Calibri" panose="020F0502020204030204" pitchFamily="34" charset="0"/>
              </a:endParaRPr>
            </a:p>
          </p:txBody>
        </p:sp>
      </p:grpSp>
      <p:sp>
        <p:nvSpPr>
          <p:cNvPr id="5124" name="TextBox 9"/>
          <p:cNvSpPr txBox="1">
            <a:spLocks noChangeArrowheads="1"/>
          </p:cNvSpPr>
          <p:nvPr/>
        </p:nvSpPr>
        <p:spPr bwMode="auto">
          <a:xfrm>
            <a:off x="7235825" y="3867150"/>
            <a:ext cx="1800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201300545 </a:t>
            </a:r>
            <a:r>
              <a:rPr lang="ko-KR" altLang="en-US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김세용</a:t>
            </a:r>
            <a:endParaRPr lang="en-US" altLang="ko-KR" sz="1400">
              <a:solidFill>
                <a:srgbClr val="3DA197"/>
              </a:solidFill>
              <a:latin typeface="Roboto Condensed" pitchFamily="2" charset="0"/>
              <a:ea typeface="굴림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201300817 </a:t>
            </a:r>
            <a:r>
              <a:rPr lang="ko-KR" altLang="en-US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김준영</a:t>
            </a:r>
            <a:endParaRPr lang="en-US" altLang="ko-KR" sz="1400">
              <a:solidFill>
                <a:srgbClr val="3DA197"/>
              </a:solidFill>
              <a:latin typeface="Roboto Condensed" pitchFamily="2" charset="0"/>
              <a:ea typeface="굴림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201300883 </a:t>
            </a:r>
            <a:r>
              <a:rPr lang="ko-KR" altLang="en-US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김진우</a:t>
            </a:r>
            <a:endParaRPr lang="en-US" altLang="ko-KR" sz="1400">
              <a:solidFill>
                <a:srgbClr val="3DA197"/>
              </a:solidFill>
              <a:latin typeface="Roboto Condensed" pitchFamily="2" charset="0"/>
              <a:ea typeface="굴림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201600726 </a:t>
            </a:r>
            <a:r>
              <a:rPr lang="ko-KR" altLang="en-US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김정민</a:t>
            </a:r>
            <a:endParaRPr lang="en-US" altLang="ko-KR" sz="1400">
              <a:solidFill>
                <a:srgbClr val="3DA197"/>
              </a:solidFill>
              <a:latin typeface="Roboto Condensed" pitchFamily="2" charset="0"/>
              <a:ea typeface="굴림" panose="020B0600000101010101" pitchFamily="50" charset="-127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201602119 </a:t>
            </a:r>
            <a:r>
              <a:rPr lang="ko-KR" altLang="en-US" sz="1400">
                <a:solidFill>
                  <a:srgbClr val="3DA197"/>
                </a:solidFill>
                <a:latin typeface="Roboto Condensed" pitchFamily="2" charset="0"/>
                <a:ea typeface="굴림" panose="020B0600000101010101" pitchFamily="50" charset="-127"/>
              </a:rPr>
              <a:t>유진솔</a:t>
            </a:r>
            <a:endParaRPr lang="en-US" altLang="ko-KR" sz="4400">
              <a:solidFill>
                <a:srgbClr val="7F7F7F"/>
              </a:solidFill>
              <a:latin typeface="Roboto Condense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227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Drum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(1)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0B7A7-555D-493E-A5A2-8DE30D78DF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6" y="810952"/>
            <a:ext cx="1512168" cy="1387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3A4095-9DB0-457C-96C5-73FE99B9FA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24" y="788939"/>
            <a:ext cx="1512169" cy="1387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678E9D-A8FF-49C5-96A0-73A56C65E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353165"/>
            <a:ext cx="2389169" cy="2369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1113D5-0E66-40EF-9BAB-0A48E83A8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531" y="2372215"/>
            <a:ext cx="2275979" cy="2350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77418-DF4A-4BD1-A9BF-237EB8D7A2E7}"/>
              </a:ext>
            </a:extLst>
          </p:cNvPr>
          <p:cNvSpPr txBox="1"/>
          <p:nvPr/>
        </p:nvSpPr>
        <p:spPr>
          <a:xfrm>
            <a:off x="166606" y="1007139"/>
            <a:ext cx="4909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 err="1">
                <a:latin typeface="+mn-ea"/>
              </a:rPr>
              <a:t>드럼스틱</a:t>
            </a:r>
            <a:r>
              <a:rPr lang="ko-KR" altLang="en-US" sz="1600" dirty="0">
                <a:latin typeface="+mn-ea"/>
              </a:rPr>
              <a:t> 조작‘</a:t>
            </a:r>
            <a:endParaRPr lang="en-US" altLang="ko-KR" sz="1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ExtendedFingerDetector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함수를 통해 각 손가락 정보</a:t>
            </a:r>
            <a:r>
              <a:rPr lang="en-US" altLang="ko-KR" sz="1400" dirty="0">
                <a:latin typeface="+mn-ea"/>
              </a:rPr>
              <a:t>(thumb, index, middle, ring, pinky)</a:t>
            </a:r>
            <a:r>
              <a:rPr lang="ko-KR" altLang="en-US" sz="1400" dirty="0">
                <a:latin typeface="+mn-ea"/>
              </a:rPr>
              <a:t>들의 상태를 </a:t>
            </a:r>
            <a:r>
              <a:rPr lang="en-US" altLang="ko-KR" sz="1400" dirty="0" err="1">
                <a:latin typeface="+mn-ea"/>
              </a:rPr>
              <a:t>stateArray</a:t>
            </a:r>
            <a:r>
              <a:rPr lang="ko-KR" altLang="en-US" sz="1400" dirty="0">
                <a:latin typeface="+mn-ea"/>
              </a:rPr>
              <a:t>에 담아 펼쳐진 손가락의 개수를 판단한다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67251-EEB4-46F9-BF84-0F1B9B46D7F1}"/>
              </a:ext>
            </a:extLst>
          </p:cNvPr>
          <p:cNvSpPr txBox="1"/>
          <p:nvPr/>
        </p:nvSpPr>
        <p:spPr>
          <a:xfrm>
            <a:off x="193732" y="2506556"/>
            <a:ext cx="3874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Extended finger</a:t>
            </a:r>
            <a:r>
              <a:rPr lang="ko-KR" altLang="en-US" sz="1400" dirty="0">
                <a:latin typeface="+mn-ea"/>
              </a:rPr>
              <a:t>의 개수가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이 되면 주먹을 쥔 것으로 </a:t>
            </a:r>
            <a:r>
              <a:rPr lang="en-US" altLang="ko-KR" sz="1400" dirty="0">
                <a:latin typeface="+mn-ea"/>
              </a:rPr>
              <a:t>activate</a:t>
            </a:r>
            <a:r>
              <a:rPr lang="ko-KR" altLang="en-US" sz="1400" dirty="0">
                <a:latin typeface="+mn-ea"/>
              </a:rPr>
              <a:t>하고 가상의 손에 물리적 특성을 갖는 가상 드럼 스틱 객체를 생성하여 쥐어 준다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562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Drum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D98E3-78BA-4732-B459-F3D2191B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95" y="944747"/>
            <a:ext cx="3553941" cy="2674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68A86-80A6-4402-8DD7-0099FD2D53C6}"/>
              </a:ext>
            </a:extLst>
          </p:cNvPr>
          <p:cNvSpPr txBox="1"/>
          <p:nvPr/>
        </p:nvSpPr>
        <p:spPr>
          <a:xfrm>
            <a:off x="262855" y="944747"/>
            <a:ext cx="4680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드럼 악기 연주 제공‘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연주방식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HM Software</a:t>
            </a:r>
            <a:r>
              <a:rPr lang="ko-KR" altLang="en-US" sz="1200" dirty="0">
                <a:latin typeface="+mn-ea"/>
              </a:rPr>
              <a:t>는 사용자의 손을 립 모션을 통해 인식하여 가상 환경에 가상 손 객체를 생성한다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가상 손 객체는 주먹을 쥠으로써 가상 스틱을 쥐는데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 스틱을 이용해 드럼 객체와의 충돌을 일으켜 사운드를 출력한다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악기 구조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다음과 같이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인칭 시점에서 가상 악기를 보여준다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LeftTom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RightTom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FloorTom</a:t>
            </a:r>
            <a:r>
              <a:rPr lang="en-US" altLang="ko-KR" sz="1200" dirty="0">
                <a:latin typeface="+mn-ea"/>
              </a:rPr>
              <a:t>, Hi-hat Cymbal, Crash Cymbal, Ride Cymbal</a:t>
            </a:r>
            <a:r>
              <a:rPr lang="ko-KR" altLang="en-US" sz="1200" dirty="0">
                <a:latin typeface="+mn-ea"/>
              </a:rPr>
              <a:t>으로 드럼을 구성한다</a:t>
            </a:r>
            <a:r>
              <a:rPr lang="en-US" altLang="ko-KR" sz="1200" dirty="0">
                <a:latin typeface="+mn-ea"/>
              </a:rPr>
              <a:t>. Cymbal</a:t>
            </a:r>
            <a:r>
              <a:rPr lang="ko-KR" altLang="en-US" sz="1200" dirty="0">
                <a:latin typeface="+mn-ea"/>
              </a:rPr>
              <a:t>들은 치는 방향과 세기에 따라 다른 움직임을 보여준다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세기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드럼 소리의 크기는 드럼 스틱 객체와 드럼 객체의 충돌 시    상대적인 속도를 감지하여</a:t>
            </a:r>
            <a:r>
              <a:rPr lang="en-US" altLang="ko-KR" sz="1200" dirty="0">
                <a:latin typeface="+mn-ea"/>
              </a:rPr>
              <a:t>, volume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mapping </a:t>
            </a:r>
            <a:r>
              <a:rPr lang="ko-KR" altLang="en-US" sz="1200" dirty="0">
                <a:latin typeface="+mn-ea"/>
              </a:rPr>
              <a:t>시켜 출력한다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B355C-DFF4-4F62-BFC7-B4CAC03180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444" y="4158630"/>
            <a:ext cx="38481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635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Keyboard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15566"/>
            <a:ext cx="36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물리적 상호작용에 의한 연주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2854" y="1563638"/>
            <a:ext cx="8640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키보드를 연주하면 건반과 손의 접촉이 생기고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건반은 손에 눌려 회전각이 바뀐다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/>
              <a:t>onCollisionEnter</a:t>
            </a:r>
            <a:r>
              <a:rPr lang="ko-KR" altLang="en-US" sz="1600" dirty="0"/>
              <a:t>를 이용하여 건반과 손의 접촉이 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생겼을 때</a:t>
            </a:r>
            <a:r>
              <a:rPr lang="en-US" altLang="ko-KR" sz="1600" dirty="0"/>
              <a:t> </a:t>
            </a:r>
            <a:r>
              <a:rPr lang="ko-KR" altLang="en-US" sz="1600" dirty="0"/>
              <a:t>건반의 회전각이 눌렸다고 판단될 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정도로 바뀌었다면</a:t>
            </a:r>
            <a:r>
              <a:rPr lang="en-US" altLang="ko-KR" sz="1600" dirty="0"/>
              <a:t>  </a:t>
            </a:r>
            <a:r>
              <a:rPr lang="ko-KR" altLang="en-US" sz="1600" dirty="0"/>
              <a:t>소리를 출력한다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건반과 접촉할 때 </a:t>
            </a:r>
            <a:r>
              <a:rPr lang="ko-KR" altLang="en-US" sz="1600" dirty="0" err="1"/>
              <a:t>립모션</a:t>
            </a:r>
            <a:r>
              <a:rPr lang="ko-KR" altLang="en-US" sz="1600" dirty="0"/>
              <a:t> 인식문제로 옆의 건반을 동시에 접촉하는 상황이 생기므로 </a:t>
            </a:r>
            <a:r>
              <a:rPr lang="ko-KR" altLang="en-US" sz="1600" dirty="0" err="1"/>
              <a:t>접촉점의</a:t>
            </a:r>
            <a:r>
              <a:rPr lang="ko-KR" altLang="en-US" sz="1600" dirty="0"/>
              <a:t> 좌표가 건반의 </a:t>
            </a:r>
            <a:r>
              <a:rPr lang="en-US" altLang="ko-KR" sz="1600" dirty="0"/>
              <a:t>collider boundary </a:t>
            </a:r>
            <a:r>
              <a:rPr lang="ko-KR" altLang="en-US" sz="1600" dirty="0"/>
              <a:t>밖이면 소리가 나지 않도록 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endParaRPr lang="ko-KR" altLang="en-US" sz="1600" dirty="0"/>
          </a:p>
        </p:txBody>
      </p:sp>
      <p:pic>
        <p:nvPicPr>
          <p:cNvPr id="1026" name="Picture 2" descr="C:\Users\kj119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30217"/>
            <a:ext cx="3816227" cy="22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304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Keyboard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C29458-796B-4B21-ADF9-4BF176D8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76" y="803574"/>
            <a:ext cx="3959912" cy="20857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91556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‘Keyboard</a:t>
            </a:r>
            <a:r>
              <a:rPr lang="ko-KR" altLang="en-US" dirty="0"/>
              <a:t>와 손 객체의 물리적 상호작용</a:t>
            </a:r>
            <a:r>
              <a:rPr lang="en-US" altLang="ko-KR" dirty="0"/>
              <a:t>’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2854" y="1563638"/>
            <a:ext cx="86404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/>
              <a:t>Physics.IgnoreLayerCollision</a:t>
            </a:r>
            <a:r>
              <a:rPr lang="en-US" altLang="ko-KR" sz="1600" dirty="0"/>
              <a:t>()</a:t>
            </a:r>
            <a:r>
              <a:rPr lang="ko-KR" altLang="en-US" sz="1600" dirty="0"/>
              <a:t>을 이용해 건반간의 </a:t>
            </a:r>
            <a:endParaRPr lang="en-US" altLang="ko-KR" sz="1600" dirty="0"/>
          </a:p>
          <a:p>
            <a:r>
              <a:rPr lang="ko-KR" altLang="en-US" sz="1600" dirty="0"/>
              <a:t>      충돌로 인한 문제 해결한다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건반을 누르면 건반의 회전각도가 바뀌고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 err="1"/>
              <a:t>transform.rotation.eulerAngles</a:t>
            </a:r>
            <a:r>
              <a:rPr lang="ko-KR" altLang="en-US" sz="1600" dirty="0"/>
              <a:t>를 이용하여 건반이 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눌렸을 때 회전 각도를 알아낸다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건반이 눌리게 되어 회전각도가 바뀌면 </a:t>
            </a:r>
            <a:r>
              <a:rPr lang="en-US" altLang="ko-KR" sz="1600" dirty="0" err="1"/>
              <a:t>Time.delta</a:t>
            </a:r>
            <a:r>
              <a:rPr lang="ko-KR" altLang="en-US" sz="1600" dirty="0"/>
              <a:t>함수를 이용해 건반이 시간에 흐름에 따라 반대로 회전하게 하여 원래 각도로 되돌아오도록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 건반이 위로 솟아오르거나 지나치게 눌리지 못하게 회전각을 제한한다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75798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67890" y="752476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Launch Pad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(1)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E1B31C-C023-466F-B8B9-A7D8F41E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938" y="803574"/>
            <a:ext cx="3588583" cy="307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691D0-63EB-4649-9DE2-F5E63029020D}"/>
              </a:ext>
            </a:extLst>
          </p:cNvPr>
          <p:cNvSpPr txBox="1"/>
          <p:nvPr/>
        </p:nvSpPr>
        <p:spPr>
          <a:xfrm>
            <a:off x="167890" y="955778"/>
            <a:ext cx="4836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런치패드 악기 연주 제공‘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연주방식</a:t>
            </a:r>
            <a:r>
              <a:rPr lang="en-US" altLang="ko-KR" sz="1200" dirty="0">
                <a:latin typeface="+mn-ea"/>
              </a:rPr>
              <a:t>: Leap motion</a:t>
            </a:r>
            <a:r>
              <a:rPr lang="ko-KR" altLang="en-US" sz="1200" dirty="0">
                <a:latin typeface="+mn-ea"/>
              </a:rPr>
              <a:t>을 통해 사용자의 손을 인식하고 가상 환경에 손 객체를 생성한다</a:t>
            </a:r>
            <a:r>
              <a:rPr lang="en-US" altLang="ko-KR" sz="1200" dirty="0">
                <a:latin typeface="+mn-ea"/>
              </a:rPr>
              <a:t>. Leap motion</a:t>
            </a:r>
            <a:r>
              <a:rPr lang="ko-KR" altLang="en-US" sz="1200" dirty="0">
                <a:latin typeface="+mn-ea"/>
              </a:rPr>
              <a:t>이 인식한 물리적 성질을 갖는 손가락인 </a:t>
            </a:r>
            <a:r>
              <a:rPr lang="en-US" altLang="ko-KR" sz="1200" dirty="0" err="1">
                <a:latin typeface="+mn-ea"/>
              </a:rPr>
              <a:t>rigidfinger</a:t>
            </a:r>
            <a:r>
              <a:rPr lang="ko-KR" altLang="en-US" sz="1200" dirty="0">
                <a:latin typeface="+mn-ea"/>
              </a:rPr>
              <a:t>에    런치패드 객체의 </a:t>
            </a:r>
            <a:r>
              <a:rPr lang="ko-KR" altLang="en-US" sz="1200" dirty="0" err="1">
                <a:latin typeface="+mn-ea"/>
              </a:rPr>
              <a:t>콜라이더와</a:t>
            </a:r>
            <a:r>
              <a:rPr lang="ko-KR" altLang="en-US" sz="1200" dirty="0">
                <a:latin typeface="+mn-ea"/>
              </a:rPr>
              <a:t> 반응할 </a:t>
            </a:r>
            <a:r>
              <a:rPr lang="en-US" altLang="ko-KR" sz="1200" dirty="0">
                <a:latin typeface="+mn-ea"/>
              </a:rPr>
              <a:t>tag</a:t>
            </a:r>
            <a:r>
              <a:rPr lang="ko-KR" altLang="en-US" sz="1200" dirty="0">
                <a:latin typeface="+mn-ea"/>
              </a:rPr>
              <a:t>를 넣어준다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런치패드의 </a:t>
            </a:r>
            <a:r>
              <a:rPr lang="en-US" altLang="ko-KR" sz="1200" dirty="0">
                <a:latin typeface="+mn-ea"/>
              </a:rPr>
              <a:t>mesh collider</a:t>
            </a:r>
            <a:r>
              <a:rPr lang="ko-KR" altLang="en-US" sz="1200" dirty="0">
                <a:latin typeface="+mn-ea"/>
              </a:rPr>
              <a:t>와 손 객체의 </a:t>
            </a:r>
            <a:r>
              <a:rPr lang="en-US" altLang="ko-KR" sz="1200" dirty="0">
                <a:latin typeface="+mn-ea"/>
              </a:rPr>
              <a:t>target tag</a:t>
            </a:r>
            <a:r>
              <a:rPr lang="ko-KR" altLang="en-US" sz="1200" dirty="0">
                <a:latin typeface="+mn-ea"/>
              </a:rPr>
              <a:t>가 충돌했다는 값을 받으면 </a:t>
            </a:r>
            <a:r>
              <a:rPr lang="en-US" altLang="ko-KR" sz="1200" dirty="0">
                <a:latin typeface="+mn-ea"/>
              </a:rPr>
              <a:t>sound</a:t>
            </a:r>
            <a:r>
              <a:rPr lang="ko-KR" altLang="en-US" sz="1200" dirty="0">
                <a:latin typeface="+mn-ea"/>
              </a:rPr>
              <a:t>를 출력한다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D4293-E553-4165-A2D8-D664449C08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479" y="2970613"/>
            <a:ext cx="3152775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D21DBD-B1F5-4892-A04E-C7C42F5290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3185844"/>
            <a:ext cx="33337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750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5" y="763524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Launch Pad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A5EBD-5EE9-43C8-9BC9-9520C997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65" y="1656829"/>
            <a:ext cx="4461964" cy="2245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0A34A-476D-466A-B3C5-04FEB7644A60}"/>
              </a:ext>
            </a:extLst>
          </p:cNvPr>
          <p:cNvSpPr txBox="1"/>
          <p:nvPr/>
        </p:nvSpPr>
        <p:spPr>
          <a:xfrm>
            <a:off x="167890" y="1708358"/>
            <a:ext cx="4116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악기 구조</a:t>
            </a:r>
            <a:r>
              <a:rPr lang="en-US" altLang="ko-KR" sz="1200" dirty="0">
                <a:latin typeface="+mn-ea"/>
              </a:rPr>
              <a:t>: HM Software</a:t>
            </a:r>
            <a:r>
              <a:rPr lang="ko-KR" altLang="en-US" sz="1200" dirty="0">
                <a:latin typeface="+mn-ea"/>
              </a:rPr>
              <a:t>는 다음과 같은 런치패드의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인칭 연주화면을 제공한다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ko-KR" altLang="en-US" sz="1200" dirty="0">
                <a:latin typeface="+mn-ea"/>
              </a:rPr>
              <a:t>총 </a:t>
            </a:r>
            <a:r>
              <a:rPr lang="en-US" altLang="ko-KR" sz="1200" dirty="0">
                <a:latin typeface="+mn-ea"/>
              </a:rPr>
              <a:t>9</a:t>
            </a:r>
            <a:r>
              <a:rPr lang="ko-KR" altLang="en-US" sz="1200" dirty="0">
                <a:latin typeface="+mn-ea"/>
              </a:rPr>
              <a:t>개의 연주 패드가 있고 각각의 패드에 마우스 </a:t>
            </a:r>
            <a:r>
              <a:rPr lang="en-US" altLang="ko-KR" sz="1200" dirty="0" err="1">
                <a:latin typeface="+mn-ea"/>
              </a:rPr>
              <a:t>onClick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 사용자는 본인이 원하는 </a:t>
            </a:r>
            <a:r>
              <a:rPr lang="en-US" altLang="ko-KR" sz="1200" dirty="0">
                <a:latin typeface="+mn-ea"/>
              </a:rPr>
              <a:t>audio source</a:t>
            </a:r>
            <a:r>
              <a:rPr lang="ko-KR" altLang="en-US" sz="1200" dirty="0">
                <a:latin typeface="+mn-ea"/>
              </a:rPr>
              <a:t>를 받고 그에 따라 변경된 사운드를 제공한다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세기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소리의 세기는 정적인 런치패드 객체와 동적인 손 객체의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상대 속도에 비례하여 출력한다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E41453-FFFA-49F6-B3A0-22002C7580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3480497"/>
            <a:ext cx="38576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22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30175" y="268288"/>
            <a:ext cx="65293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Class Diagram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130175" y="762000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ＭＳ Ｐゴシック" charset="0"/>
              <a:cs typeface="+mn-cs"/>
              <a:sym typeface="Gill Sans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F31EF-0C12-4B79-AB76-C386129C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06489"/>
            <a:ext cx="7334612" cy="3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30175" y="268288"/>
            <a:ext cx="65293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향후 개발 계획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130175" y="762000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ＭＳ Ｐゴシック" charset="0"/>
              <a:cs typeface="+mn-cs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FAA9-7D5C-4274-A449-F2599869CDBD}"/>
              </a:ext>
            </a:extLst>
          </p:cNvPr>
          <p:cNvSpPr txBox="1"/>
          <p:nvPr/>
        </p:nvSpPr>
        <p:spPr>
          <a:xfrm>
            <a:off x="130175" y="1340643"/>
            <a:ext cx="86182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Software: </a:t>
            </a:r>
            <a:r>
              <a:rPr lang="ko-KR" altLang="en-US" sz="1400" dirty="0"/>
              <a:t>각 악기 연주</a:t>
            </a:r>
            <a:r>
              <a:rPr lang="en-US" altLang="ko-KR" sz="1400" dirty="0"/>
              <a:t> scene</a:t>
            </a:r>
            <a:r>
              <a:rPr lang="ko-KR" altLang="en-US" sz="1400" dirty="0"/>
              <a:t>에서  모션인식을 통한 인터페이스 조작 적용</a:t>
            </a:r>
            <a:r>
              <a:rPr lang="en-US" altLang="ko-KR" sz="1400" dirty="0"/>
              <a:t>. Software </a:t>
            </a:r>
            <a:r>
              <a:rPr lang="ko-KR" altLang="en-US" sz="1400" dirty="0"/>
              <a:t>안정화</a:t>
            </a:r>
            <a:r>
              <a:rPr lang="en-US" altLang="ko-KR" sz="1400" dirty="0"/>
              <a:t>, UI Design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Arduino : Keyboard</a:t>
            </a:r>
            <a:r>
              <a:rPr lang="ko-KR" altLang="en-US" sz="1400" dirty="0"/>
              <a:t>의 </a:t>
            </a:r>
            <a:r>
              <a:rPr lang="en-US" altLang="ko-KR" sz="1400" dirty="0"/>
              <a:t>sustain pedal, Launch pad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loopstation</a:t>
            </a:r>
            <a:r>
              <a:rPr lang="en-US" altLang="ko-KR" sz="1400" dirty="0"/>
              <a:t>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Drum : Drum</a:t>
            </a:r>
            <a:r>
              <a:rPr lang="ko-KR" altLang="en-US" sz="1400" dirty="0"/>
              <a:t> </a:t>
            </a:r>
            <a:r>
              <a:rPr lang="en-US" altLang="ko-KR" sz="1400" dirty="0"/>
              <a:t>Stick</a:t>
            </a:r>
            <a:r>
              <a:rPr lang="ko-KR" altLang="en-US" sz="1400" dirty="0"/>
              <a:t>의 </a:t>
            </a:r>
            <a:r>
              <a:rPr lang="en-US" altLang="ko-KR" sz="1400" dirty="0"/>
              <a:t>position </a:t>
            </a:r>
            <a:r>
              <a:rPr lang="ko-KR" altLang="en-US" sz="1400" dirty="0"/>
              <a:t>안정화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Keyboard : </a:t>
            </a:r>
            <a:r>
              <a:rPr lang="ko-KR" altLang="en-US" sz="1400" dirty="0"/>
              <a:t>소리 변경 기능 추가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신디사이저</a:t>
            </a:r>
            <a:r>
              <a:rPr lang="ko-KR" altLang="en-US" sz="1400" dirty="0"/>
              <a:t> 기능 추가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Launch Pad: Loop station </a:t>
            </a:r>
            <a:r>
              <a:rPr lang="ko-KR" altLang="en-US" sz="1400" dirty="0"/>
              <a:t>기능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악기 파트는 전체적으로 최적화가 필요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Server &amp; Website: </a:t>
            </a:r>
            <a:r>
              <a:rPr lang="ko-KR" altLang="en-US" sz="1400" dirty="0"/>
              <a:t>파일 </a:t>
            </a:r>
            <a:r>
              <a:rPr lang="en-US" altLang="ko-KR" sz="1400" dirty="0"/>
              <a:t>up/down load </a:t>
            </a:r>
            <a:r>
              <a:rPr lang="ko-KR" altLang="en-US" sz="1400" dirty="0"/>
              <a:t>기능 추가</a:t>
            </a:r>
            <a:r>
              <a:rPr lang="en-US" altLang="ko-KR" sz="1400" dirty="0"/>
              <a:t>, </a:t>
            </a:r>
            <a:r>
              <a:rPr lang="ko-KR" altLang="en-US" sz="1400" dirty="0"/>
              <a:t>게시판 기능</a:t>
            </a:r>
            <a:r>
              <a:rPr lang="en-US" altLang="ko-KR" sz="1400" dirty="0"/>
              <a:t>, UI Design</a:t>
            </a:r>
          </a:p>
        </p:txBody>
      </p:sp>
    </p:spTree>
    <p:extLst>
      <p:ext uri="{BB962C8B-B14F-4D97-AF65-F5344CB8AC3E}">
        <p14:creationId xmlns:p14="http://schemas.microsoft.com/office/powerpoint/2010/main" val="18949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30175" y="268288"/>
            <a:ext cx="65293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주차별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개발 계획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130175" y="762000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ＭＳ Ｐゴシック" charset="0"/>
              <a:cs typeface="+mn-cs"/>
              <a:sym typeface="Gill Sans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93658"/>
              </p:ext>
            </p:extLst>
          </p:nvPr>
        </p:nvGraphicFramePr>
        <p:xfrm>
          <a:off x="395288" y="1058863"/>
          <a:ext cx="8424861" cy="3449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추진 내용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세부기술 설계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 학습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환경 구축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악기 별 구현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SW </a:t>
                      </a:r>
                      <a:r>
                        <a:rPr lang="ko-KR" altLang="en-US" sz="1100" dirty="0"/>
                        <a:t>구축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Server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구축</a:t>
                      </a:r>
                      <a:endParaRPr lang="ko-KR" altLang="en-US" sz="11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악기 </a:t>
                      </a:r>
                      <a:r>
                        <a:rPr lang="ko-KR" altLang="en-US" sz="1100" baseline="0" dirty="0"/>
                        <a:t> 보완</a:t>
                      </a:r>
                      <a:endParaRPr lang="en-US" altLang="ko-KR" sz="1100" dirty="0"/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오류 수정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</a:t>
                      </a:r>
                      <a:r>
                        <a:rPr lang="ko-KR" altLang="en-US" sz="1100" baseline="0" dirty="0"/>
                        <a:t> 점검</a:t>
                      </a:r>
                      <a:endParaRPr lang="ko-KR" altLang="en-US" sz="1100" dirty="0"/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최종 시연</a:t>
                      </a:r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7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30175" y="268288"/>
            <a:ext cx="65293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팀 업무분담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130175" y="762000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ＭＳ Ｐゴシック" charset="0"/>
              <a:cs typeface="+mn-cs"/>
              <a:sym typeface="Gill Sans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81946"/>
              </p:ext>
            </p:extLst>
          </p:nvPr>
        </p:nvGraphicFramePr>
        <p:xfrm>
          <a:off x="1258888" y="1563688"/>
          <a:ext cx="6337301" cy="2372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김세용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Software, Server,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Arduino,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하드웨어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녹음기능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김준영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합주 모듈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Keyboard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Software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김진우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Drum, Launch pad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문서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김정민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Arduino sub instrument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Server UI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유진솔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Arduino&amp;unity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Keyboard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4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00113" y="555625"/>
            <a:ext cx="0" cy="410368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1600" y="613234"/>
            <a:ext cx="3435350" cy="2222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tIns="0" bIns="0"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3212" y="685496"/>
            <a:ext cx="5997575" cy="37725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tIns="0" bIns="0" anchor="ctr">
            <a:spAutoFit/>
          </a:bodyPr>
          <a:lstStyle/>
          <a:p>
            <a:pPr marL="342900" indent="-342900">
              <a:lnSpc>
                <a:spcPts val="27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서비스 및 시스템 소개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lnSpc>
                <a:spcPts val="27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시스템별 구현 상황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1) Software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2) Arduino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3) Drum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4) Keyboard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5) Launch Pad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6)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합주모듈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Class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Diagram</a:t>
            </a: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향후 개발 계획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27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5. Q&amp;A</a:t>
            </a:r>
          </a:p>
        </p:txBody>
      </p:sp>
    </p:spTree>
    <p:extLst>
      <p:ext uri="{BB962C8B-B14F-4D97-AF65-F5344CB8AC3E}">
        <p14:creationId xmlns:p14="http://schemas.microsoft.com/office/powerpoint/2010/main" val="3545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127560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 &amp; A</a:t>
            </a:r>
            <a:endParaRPr lang="ko-KR" altLang="en-US" sz="7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5756" y="3483173"/>
            <a:ext cx="439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8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7132afa424c2f1a2ab6d-54d68a14e2e7c1f76563a2d8c3e9fd82.ssl.cf2.rackcdn.com/1811/images/CrimsonIIMeshKit_Ortho_web.jpg">
            <a:extLst>
              <a:ext uri="{FF2B5EF4-FFF2-40B4-BE49-F238E27FC236}">
                <a16:creationId xmlns:a16="http://schemas.microsoft.com/office/drawing/2014/main" id="{B3E2C336-38B4-456C-B62E-9D287BA3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2" y="845248"/>
            <a:ext cx="1933145" cy="12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731" name="Group 1"/>
          <p:cNvGrpSpPr/>
          <p:nvPr/>
        </p:nvGrpSpPr>
        <p:grpSpPr>
          <a:xfrm>
            <a:off x="0" y="0"/>
            <a:ext cx="9144002" cy="5143500"/>
            <a:chOff x="107985" y="-647261"/>
            <a:chExt cx="8932166" cy="5584403"/>
          </a:xfrm>
        </p:grpSpPr>
        <p:sp>
          <p:nvSpPr>
            <p:cNvPr id="73753" name="자유형 73752"/>
            <p:cNvSpPr/>
            <p:nvPr/>
          </p:nvSpPr>
          <p:spPr>
            <a:xfrm>
              <a:off x="107985" y="268399"/>
              <a:ext cx="8198435" cy="4300922"/>
            </a:xfrm>
            <a:custGeom>
              <a:avLst/>
              <a:gdLst>
                <a:gd name="T0" fmla="*/ 0 w 1370"/>
                <a:gd name="T1" fmla="*/ 0 h 1003"/>
                <a:gd name="T2" fmla="*/ 0 60000 65536"/>
                <a:gd name="T3" fmla="*/ 0 w 1370"/>
                <a:gd name="T4" fmla="*/ -2 h 1003"/>
                <a:gd name="T5" fmla="*/ 0 60000 65536"/>
                <a:gd name="T6" fmla="*/ -2 w 1370"/>
                <a:gd name="T7" fmla="*/ 0 h 1003"/>
                <a:gd name="T8" fmla="*/ 0 60000 65536"/>
                <a:gd name="T9" fmla="*/ 0 w 1370"/>
                <a:gd name="T10" fmla="*/ 0 h 1003"/>
                <a:gd name="T11" fmla="*/ 0 60000 65536"/>
                <a:gd name="T12" fmla="*/ 0 w 1370"/>
                <a:gd name="T13" fmla="*/ 0 h 1003"/>
                <a:gd name="T14" fmla="*/ 1370 w 1370"/>
                <a:gd name="T15" fmla="*/ 1003 h 1003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</a:cxnLst>
              <a:rect l="T12" t="T13" r="T14" b="T15"/>
              <a:pathLst>
                <a:path w="1370" h="1003">
                  <a:moveTo>
                    <a:pt x="0" y="0"/>
                  </a:moveTo>
                  <a:lnTo>
                    <a:pt x="0" y="1003"/>
                  </a:lnTo>
                  <a:lnTo>
                    <a:pt x="13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754" name="자유형 73753"/>
            <p:cNvSpPr/>
            <p:nvPr/>
          </p:nvSpPr>
          <p:spPr>
            <a:xfrm>
              <a:off x="107986" y="-647261"/>
              <a:ext cx="8932165" cy="5584403"/>
            </a:xfrm>
            <a:custGeom>
              <a:avLst/>
              <a:gdLst>
                <a:gd name="T0" fmla="*/ 0 w 1498"/>
                <a:gd name="T1" fmla="*/ 10257 h 1045"/>
                <a:gd name="T2" fmla="*/ 0 60000 65536"/>
                <a:gd name="T3" fmla="*/ 0 w 1498"/>
                <a:gd name="T4" fmla="*/ 11013 h 1045"/>
                <a:gd name="T5" fmla="*/ 0 60000 65536"/>
                <a:gd name="T6" fmla="*/ 18778 w 1498"/>
                <a:gd name="T7" fmla="*/ 11013 h 1045"/>
                <a:gd name="T8" fmla="*/ 0 60000 65536"/>
                <a:gd name="T9" fmla="*/ 18778 w 1498"/>
                <a:gd name="T10" fmla="*/ 0 h 1045"/>
                <a:gd name="T11" fmla="*/ 0 60000 65536"/>
                <a:gd name="T12" fmla="*/ 12186 w 1498"/>
                <a:gd name="T13" fmla="*/ 0 h 1045"/>
                <a:gd name="T14" fmla="*/ 0 60000 65536"/>
                <a:gd name="T15" fmla="*/ 0 w 1498"/>
                <a:gd name="T16" fmla="*/ 10257 h 1045"/>
                <a:gd name="T17" fmla="*/ 0 60000 65536"/>
                <a:gd name="T18" fmla="*/ 0 w 1498"/>
                <a:gd name="T19" fmla="*/ 0 h 1045"/>
                <a:gd name="T20" fmla="*/ 1498 w 1498"/>
                <a:gd name="T21" fmla="*/ 1045 h 1045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</a:cxnLst>
              <a:rect l="T18" t="T19" r="T20" b="T21"/>
              <a:pathLst>
                <a:path w="1498" h="1045">
                  <a:moveTo>
                    <a:pt x="0" y="1003"/>
                  </a:moveTo>
                  <a:lnTo>
                    <a:pt x="0" y="1045"/>
                  </a:lnTo>
                  <a:lnTo>
                    <a:pt x="1498" y="1045"/>
                  </a:lnTo>
                  <a:lnTo>
                    <a:pt x="1498" y="0"/>
                  </a:lnTo>
                  <a:lnTo>
                    <a:pt x="1370" y="0"/>
                  </a:lnTo>
                  <a:lnTo>
                    <a:pt x="0" y="1003"/>
                  </a:lnTo>
                  <a:close/>
                </a:path>
              </a:pathLst>
            </a:custGeom>
            <a:pattFill prst="pct50">
              <a:fgClr>
                <a:srgbClr val="215968"/>
              </a:fgClr>
              <a:bgClr>
                <a:srgbClr val="31859C"/>
              </a:bgClr>
            </a:patt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733" name="TextBox 73732"/>
          <p:cNvSpPr txBox="1"/>
          <p:nvPr/>
        </p:nvSpPr>
        <p:spPr>
          <a:xfrm>
            <a:off x="1901396" y="3194046"/>
            <a:ext cx="7208107" cy="1038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 algn="r" eaLnBrk="1" hangingPunct="1">
              <a:defRPr lang="ko-KR" altLang="en-US"/>
            </a:pPr>
            <a:r>
              <a:rPr lang="en-US" altLang="ko-KR" sz="1400" dirty="0">
                <a:solidFill>
                  <a:schemeClr val="bg1"/>
                </a:solidFill>
                <a:cs typeface="함초롬돋움"/>
              </a:rPr>
              <a:t>Harmony </a:t>
            </a:r>
            <a:r>
              <a:rPr lang="ko-KR" altLang="en-US" sz="1400" dirty="0">
                <a:solidFill>
                  <a:schemeClr val="bg1"/>
                </a:solidFill>
              </a:rPr>
              <a:t>서비스는 </a:t>
            </a:r>
            <a:r>
              <a:rPr lang="en-US" altLang="ko-KR" sz="1400" dirty="0">
                <a:solidFill>
                  <a:schemeClr val="bg1"/>
                </a:solidFill>
              </a:rPr>
              <a:t>Leap motion</a:t>
            </a:r>
            <a:r>
              <a:rPr lang="ko-KR" altLang="en-US" sz="1400" dirty="0">
                <a:solidFill>
                  <a:schemeClr val="bg1"/>
                </a:solidFill>
              </a:rPr>
              <a:t>을 이용한 가상 악기를 제공하여 시공간의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 eaLnBrk="1" hangingPunct="1"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</a:rPr>
              <a:t>제약 없이 연주를 가능하게 하고 그 연주에 대한 음악 창작 및 공유 플랫폼을 제공한다.</a:t>
            </a:r>
          </a:p>
        </p:txBody>
      </p:sp>
      <p:sp>
        <p:nvSpPr>
          <p:cNvPr id="73734" name="TextBox 73733"/>
          <p:cNvSpPr txBox="1"/>
          <p:nvPr/>
        </p:nvSpPr>
        <p:spPr>
          <a:xfrm>
            <a:off x="4904647" y="2548624"/>
            <a:ext cx="3006533" cy="4734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ctr">
            <a:noAutofit/>
          </a:bodyPr>
          <a:lstStyle/>
          <a:p>
            <a:pPr algn="ctr" eaLnBrk="1" hangingPunct="1">
              <a:spcBef>
                <a:spcPts val="450"/>
              </a:spcBef>
              <a:defRPr lang="ko-KR" altLang="en-US"/>
            </a:pPr>
            <a:r>
              <a:rPr lang="en-US" altLang="ko-KR" sz="2700" dirty="0">
                <a:solidFill>
                  <a:srgbClr val="215968">
                    <a:alpha val="100000"/>
                  </a:srgbClr>
                </a:solidFill>
                <a:latin typeface="Bebas Neue"/>
                <a:ea typeface="Arial"/>
              </a:rPr>
              <a:t>Harmony Service</a:t>
            </a:r>
          </a:p>
        </p:txBody>
      </p:sp>
      <p:grpSp>
        <p:nvGrpSpPr>
          <p:cNvPr id="73732" name="Group 2"/>
          <p:cNvGrpSpPr/>
          <p:nvPr/>
        </p:nvGrpSpPr>
        <p:grpSpPr>
          <a:xfrm>
            <a:off x="966340" y="2454053"/>
            <a:ext cx="1798630" cy="533630"/>
            <a:chOff x="714306" y="3250141"/>
            <a:chExt cx="2398173" cy="711506"/>
          </a:xfrm>
        </p:grpSpPr>
        <p:sp>
          <p:nvSpPr>
            <p:cNvPr id="73744" name="자유형 73743"/>
            <p:cNvSpPr/>
            <p:nvPr/>
          </p:nvSpPr>
          <p:spPr>
            <a:xfrm>
              <a:off x="714306" y="3250141"/>
              <a:ext cx="2398173" cy="711506"/>
            </a:xfrm>
            <a:custGeom>
              <a:avLst/>
              <a:gdLst>
                <a:gd name="T0" fmla="*/ 1510 w 1306"/>
                <a:gd name="T1" fmla="*/ 401 h 387"/>
                <a:gd name="T2" fmla="*/ 0 60000 65536"/>
                <a:gd name="T3" fmla="*/ 1453 w 1306"/>
                <a:gd name="T4" fmla="*/ 448 h 387"/>
                <a:gd name="T5" fmla="*/ 0 60000 65536"/>
                <a:gd name="T6" fmla="*/ 57 w 1306"/>
                <a:gd name="T7" fmla="*/ 448 h 387"/>
                <a:gd name="T8" fmla="*/ 0 60000 65536"/>
                <a:gd name="T9" fmla="*/ 0 w 1306"/>
                <a:gd name="T10" fmla="*/ 401 h 387"/>
                <a:gd name="T11" fmla="*/ 0 60000 65536"/>
                <a:gd name="T12" fmla="*/ 0 w 1306"/>
                <a:gd name="T13" fmla="*/ 47 h 387"/>
                <a:gd name="T14" fmla="*/ 0 60000 65536"/>
                <a:gd name="T15" fmla="*/ 57 w 1306"/>
                <a:gd name="T16" fmla="*/ 0 h 387"/>
                <a:gd name="T17" fmla="*/ 0 60000 65536"/>
                <a:gd name="T18" fmla="*/ 1453 w 1306"/>
                <a:gd name="T19" fmla="*/ 0 h 387"/>
                <a:gd name="T20" fmla="*/ 0 60000 65536"/>
                <a:gd name="T21" fmla="*/ 1510 w 1306"/>
                <a:gd name="T22" fmla="*/ 47 h 387"/>
                <a:gd name="T23" fmla="*/ 0 60000 65536"/>
                <a:gd name="T24" fmla="*/ 1510 w 1306"/>
                <a:gd name="T25" fmla="*/ 401 h 387"/>
                <a:gd name="T26" fmla="*/ 0 60000 65536"/>
                <a:gd name="T27" fmla="*/ 0 w 1306"/>
                <a:gd name="T28" fmla="*/ 0 h 387"/>
                <a:gd name="T29" fmla="*/ 1306 w 1306"/>
                <a:gd name="T30" fmla="*/ 387 h 387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  <a:cxn ang="T26">
                  <a:pos x="T24" y="T25"/>
                </a:cxn>
              </a:cxnLst>
              <a:rect l="T27" t="T28" r="T29" b="T30"/>
              <a:pathLst>
                <a:path w="1306" h="387">
                  <a:moveTo>
                    <a:pt x="1306" y="346"/>
                  </a:moveTo>
                  <a:cubicBezTo>
                    <a:pt x="1306" y="368"/>
                    <a:pt x="1284" y="387"/>
                    <a:pt x="1257" y="387"/>
                  </a:cubicBezTo>
                  <a:quadBezTo>
                    <a:pt x="49" y="387"/>
                    <a:pt x="49" y="387"/>
                  </a:quadBezTo>
                  <a:cubicBezTo>
                    <a:pt x="22" y="387"/>
                    <a:pt x="0" y="368"/>
                    <a:pt x="0" y="346"/>
                  </a:cubicBezTo>
                  <a:quadBezTo>
                    <a:pt x="0" y="41"/>
                    <a:pt x="0" y="41"/>
                  </a:quadBezTo>
                  <a:cubicBezTo>
                    <a:pt x="0" y="18"/>
                    <a:pt x="22" y="0"/>
                    <a:pt x="49" y="0"/>
                  </a:cubicBezTo>
                  <a:quadBezTo>
                    <a:pt x="1257" y="0"/>
                    <a:pt x="1257" y="0"/>
                  </a:quadBezTo>
                  <a:cubicBezTo>
                    <a:pt x="1284" y="0"/>
                    <a:pt x="1306" y="18"/>
                    <a:pt x="1306" y="41"/>
                  </a:cubicBezTo>
                  <a:lnTo>
                    <a:pt x="1306" y="346"/>
                  </a:lnTo>
                  <a:close/>
                </a:path>
              </a:pathLst>
            </a:custGeom>
            <a:solidFill>
              <a:srgbClr val="10253F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73745" name="자유형 73744"/>
            <p:cNvSpPr/>
            <p:nvPr/>
          </p:nvSpPr>
          <p:spPr>
            <a:xfrm>
              <a:off x="794086" y="3327325"/>
              <a:ext cx="1980527" cy="74651"/>
            </a:xfrm>
            <a:custGeom>
              <a:avLst/>
              <a:gdLst>
                <a:gd name="T0" fmla="*/ 1247 w 1078"/>
                <a:gd name="T1" fmla="*/ 23 h 41"/>
                <a:gd name="T2" fmla="*/ 0 60000 65536"/>
                <a:gd name="T3" fmla="*/ 1219 w 1078"/>
                <a:gd name="T4" fmla="*/ 47 h 41"/>
                <a:gd name="T5" fmla="*/ 0 60000 65536"/>
                <a:gd name="T6" fmla="*/ 28 w 1078"/>
                <a:gd name="T7" fmla="*/ 47 h 41"/>
                <a:gd name="T8" fmla="*/ 0 60000 65536"/>
                <a:gd name="T9" fmla="*/ 0 w 1078"/>
                <a:gd name="T10" fmla="*/ 23 h 41"/>
                <a:gd name="T11" fmla="*/ 0 60000 65536"/>
                <a:gd name="T12" fmla="*/ 0 w 1078"/>
                <a:gd name="T13" fmla="*/ 23 h 41"/>
                <a:gd name="T14" fmla="*/ 0 60000 65536"/>
                <a:gd name="T15" fmla="*/ 28 w 1078"/>
                <a:gd name="T16" fmla="*/ 0 h 41"/>
                <a:gd name="T17" fmla="*/ 0 60000 65536"/>
                <a:gd name="T18" fmla="*/ 1219 w 1078"/>
                <a:gd name="T19" fmla="*/ 0 h 41"/>
                <a:gd name="T20" fmla="*/ 0 60000 65536"/>
                <a:gd name="T21" fmla="*/ 1247 w 1078"/>
                <a:gd name="T22" fmla="*/ 23 h 41"/>
                <a:gd name="T23" fmla="*/ 0 60000 65536"/>
                <a:gd name="T24" fmla="*/ 0 w 1078"/>
                <a:gd name="T25" fmla="*/ 0 h 41"/>
                <a:gd name="T26" fmla="*/ 1078 w 1078"/>
                <a:gd name="T27" fmla="*/ 41 h 41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</a:cxnLst>
              <a:rect l="T24" t="T25" r="T26" b="T27"/>
              <a:pathLst>
                <a:path w="1078" h="41">
                  <a:moveTo>
                    <a:pt x="1078" y="20"/>
                  </a:moveTo>
                  <a:cubicBezTo>
                    <a:pt x="1078" y="32"/>
                    <a:pt x="1067" y="41"/>
                    <a:pt x="1054" y="41"/>
                  </a:cubicBezTo>
                  <a:quadBezTo>
                    <a:pt x="24" y="41"/>
                    <a:pt x="24" y="41"/>
                  </a:quadBezTo>
                  <a:cubicBezTo>
                    <a:pt x="11" y="41"/>
                    <a:pt x="0" y="32"/>
                    <a:pt x="0" y="20"/>
                  </a:cubicBezTo>
                  <a:quadBezTo>
                    <a:pt x="0" y="20"/>
                    <a:pt x="0" y="20"/>
                  </a:quadBezTo>
                  <a:cubicBezTo>
                    <a:pt x="0" y="9"/>
                    <a:pt x="11" y="0"/>
                    <a:pt x="24" y="0"/>
                  </a:cubicBezTo>
                  <a:quadBezTo>
                    <a:pt x="1054" y="0"/>
                    <a:pt x="1054" y="0"/>
                  </a:quadBezTo>
                  <a:cubicBezTo>
                    <a:pt x="1067" y="0"/>
                    <a:pt x="1078" y="9"/>
                    <a:pt x="1078" y="20"/>
                  </a:cubicBezTo>
                  <a:close/>
                </a:path>
              </a:pathLst>
            </a:custGeom>
            <a:solidFill>
              <a:srgbClr val="215968"/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746" name="자유형 73745"/>
            <p:cNvSpPr/>
            <p:nvPr/>
          </p:nvSpPr>
          <p:spPr>
            <a:xfrm>
              <a:off x="794086" y="3513144"/>
              <a:ext cx="1980527" cy="74651"/>
            </a:xfrm>
            <a:custGeom>
              <a:avLst/>
              <a:gdLst>
                <a:gd name="T0" fmla="*/ 1247 w 1078"/>
                <a:gd name="T1" fmla="*/ 23 h 41"/>
                <a:gd name="T2" fmla="*/ 0 60000 65536"/>
                <a:gd name="T3" fmla="*/ 1219 w 1078"/>
                <a:gd name="T4" fmla="*/ 47 h 41"/>
                <a:gd name="T5" fmla="*/ 0 60000 65536"/>
                <a:gd name="T6" fmla="*/ 28 w 1078"/>
                <a:gd name="T7" fmla="*/ 47 h 41"/>
                <a:gd name="T8" fmla="*/ 0 60000 65536"/>
                <a:gd name="T9" fmla="*/ 0 w 1078"/>
                <a:gd name="T10" fmla="*/ 23 h 41"/>
                <a:gd name="T11" fmla="*/ 0 60000 65536"/>
                <a:gd name="T12" fmla="*/ 0 w 1078"/>
                <a:gd name="T13" fmla="*/ 23 h 41"/>
                <a:gd name="T14" fmla="*/ 0 60000 65536"/>
                <a:gd name="T15" fmla="*/ 28 w 1078"/>
                <a:gd name="T16" fmla="*/ 0 h 41"/>
                <a:gd name="T17" fmla="*/ 0 60000 65536"/>
                <a:gd name="T18" fmla="*/ 1219 w 1078"/>
                <a:gd name="T19" fmla="*/ 0 h 41"/>
                <a:gd name="T20" fmla="*/ 0 60000 65536"/>
                <a:gd name="T21" fmla="*/ 1247 w 1078"/>
                <a:gd name="T22" fmla="*/ 23 h 41"/>
                <a:gd name="T23" fmla="*/ 0 60000 65536"/>
                <a:gd name="T24" fmla="*/ 0 w 1078"/>
                <a:gd name="T25" fmla="*/ 0 h 41"/>
                <a:gd name="T26" fmla="*/ 1078 w 1078"/>
                <a:gd name="T27" fmla="*/ 41 h 41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</a:cxnLst>
              <a:rect l="T24" t="T25" r="T26" b="T27"/>
              <a:pathLst>
                <a:path w="1078" h="41">
                  <a:moveTo>
                    <a:pt x="1078" y="20"/>
                  </a:moveTo>
                  <a:cubicBezTo>
                    <a:pt x="1078" y="31"/>
                    <a:pt x="1067" y="41"/>
                    <a:pt x="1054" y="41"/>
                  </a:cubicBezTo>
                  <a:quadBezTo>
                    <a:pt x="24" y="41"/>
                    <a:pt x="24" y="41"/>
                  </a:quadBezTo>
                  <a:cubicBezTo>
                    <a:pt x="11" y="41"/>
                    <a:pt x="0" y="31"/>
                    <a:pt x="0" y="20"/>
                  </a:cubicBezTo>
                  <a:quadBezTo>
                    <a:pt x="0" y="20"/>
                    <a:pt x="0" y="20"/>
                  </a:quadBezTo>
                  <a:cubicBezTo>
                    <a:pt x="0" y="9"/>
                    <a:pt x="11" y="0"/>
                    <a:pt x="24" y="0"/>
                  </a:cubicBezTo>
                  <a:quadBezTo>
                    <a:pt x="1054" y="0"/>
                    <a:pt x="1054" y="0"/>
                  </a:quadBezTo>
                  <a:cubicBezTo>
                    <a:pt x="1067" y="0"/>
                    <a:pt x="1078" y="9"/>
                    <a:pt x="1078" y="20"/>
                  </a:cubicBezTo>
                  <a:close/>
                </a:path>
              </a:pathLst>
            </a:custGeom>
            <a:solidFill>
              <a:srgbClr val="215968"/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747" name="자유형 73746"/>
            <p:cNvSpPr/>
            <p:nvPr/>
          </p:nvSpPr>
          <p:spPr>
            <a:xfrm>
              <a:off x="794086" y="3695781"/>
              <a:ext cx="1980527" cy="76270"/>
            </a:xfrm>
            <a:custGeom>
              <a:avLst/>
              <a:gdLst>
                <a:gd name="T0" fmla="*/ 1247 w 1078"/>
                <a:gd name="T1" fmla="*/ 25 h 41"/>
                <a:gd name="T2" fmla="*/ 0 60000 65536"/>
                <a:gd name="T3" fmla="*/ 1219 w 1078"/>
                <a:gd name="T4" fmla="*/ 48 h 41"/>
                <a:gd name="T5" fmla="*/ 0 60000 65536"/>
                <a:gd name="T6" fmla="*/ 28 w 1078"/>
                <a:gd name="T7" fmla="*/ 48 h 41"/>
                <a:gd name="T8" fmla="*/ 0 60000 65536"/>
                <a:gd name="T9" fmla="*/ 0 w 1078"/>
                <a:gd name="T10" fmla="*/ 25 h 41"/>
                <a:gd name="T11" fmla="*/ 0 60000 65536"/>
                <a:gd name="T12" fmla="*/ 0 w 1078"/>
                <a:gd name="T13" fmla="*/ 25 h 41"/>
                <a:gd name="T14" fmla="*/ 0 60000 65536"/>
                <a:gd name="T15" fmla="*/ 28 w 1078"/>
                <a:gd name="T16" fmla="*/ 0 h 41"/>
                <a:gd name="T17" fmla="*/ 0 60000 65536"/>
                <a:gd name="T18" fmla="*/ 1219 w 1078"/>
                <a:gd name="T19" fmla="*/ 0 h 41"/>
                <a:gd name="T20" fmla="*/ 0 60000 65536"/>
                <a:gd name="T21" fmla="*/ 1247 w 1078"/>
                <a:gd name="T22" fmla="*/ 25 h 41"/>
                <a:gd name="T23" fmla="*/ 0 60000 65536"/>
                <a:gd name="T24" fmla="*/ 0 w 1078"/>
                <a:gd name="T25" fmla="*/ 0 h 41"/>
                <a:gd name="T26" fmla="*/ 1078 w 1078"/>
                <a:gd name="T27" fmla="*/ 41 h 41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</a:cxnLst>
              <a:rect l="T24" t="T25" r="T26" b="T27"/>
              <a:pathLst>
                <a:path w="1078" h="41">
                  <a:moveTo>
                    <a:pt x="1078" y="21"/>
                  </a:moveTo>
                  <a:cubicBezTo>
                    <a:pt x="1078" y="32"/>
                    <a:pt x="1067" y="41"/>
                    <a:pt x="1054" y="41"/>
                  </a:cubicBezTo>
                  <a:quadBezTo>
                    <a:pt x="24" y="41"/>
                    <a:pt x="24" y="41"/>
                  </a:quadBezTo>
                  <a:cubicBezTo>
                    <a:pt x="11" y="41"/>
                    <a:pt x="0" y="32"/>
                    <a:pt x="0" y="21"/>
                  </a:cubicBezTo>
                  <a:quadBezTo>
                    <a:pt x="0" y="21"/>
                    <a:pt x="0" y="21"/>
                  </a:quadBezTo>
                  <a:cubicBezTo>
                    <a:pt x="0" y="10"/>
                    <a:pt x="11" y="0"/>
                    <a:pt x="24" y="0"/>
                  </a:cubicBezTo>
                  <a:quadBezTo>
                    <a:pt x="1054" y="0"/>
                    <a:pt x="1054" y="0"/>
                  </a:quadBezTo>
                  <a:cubicBezTo>
                    <a:pt x="1067" y="0"/>
                    <a:pt x="1078" y="10"/>
                    <a:pt x="1078" y="21"/>
                  </a:cubicBezTo>
                  <a:close/>
                </a:path>
              </a:pathLst>
            </a:custGeom>
            <a:solidFill>
              <a:srgbClr val="215968"/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3756" name="그룹 2"/>
          <p:cNvGrpSpPr/>
          <p:nvPr/>
        </p:nvGrpSpPr>
        <p:grpSpPr>
          <a:xfrm>
            <a:off x="608499" y="543965"/>
            <a:ext cx="2491329" cy="2010425"/>
            <a:chOff x="4160151" y="862987"/>
            <a:chExt cx="2146836" cy="1776098"/>
          </a:xfrm>
        </p:grpSpPr>
        <p:pic>
          <p:nvPicPr>
            <p:cNvPr id="73757" name="그림 5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60151" y="862987"/>
              <a:ext cx="2146836" cy="1776098"/>
            </a:xfrm>
            <a:prstGeom prst="rect">
              <a:avLst/>
            </a:prstGeom>
          </p:spPr>
        </p:pic>
        <p:pic>
          <p:nvPicPr>
            <p:cNvPr id="73763" name="Picture 10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5"/>
            <a:srcRect l="26860" r="47140" b="3890"/>
            <a:stretch>
              <a:fillRect/>
            </a:stretch>
          </p:blipFill>
          <p:spPr>
            <a:xfrm rot="1503094">
              <a:off x="4790914" y="1385524"/>
              <a:ext cx="345576" cy="745886"/>
            </a:xfrm>
            <a:prstGeom prst="rect">
              <a:avLst/>
            </a:prstGeom>
            <a:noFill/>
          </p:spPr>
        </p:pic>
        <p:pic>
          <p:nvPicPr>
            <p:cNvPr id="73764" name="Picture 10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5"/>
            <a:srcRect l="26860" r="47140" b="3890"/>
            <a:stretch>
              <a:fillRect/>
            </a:stretch>
          </p:blipFill>
          <p:spPr>
            <a:xfrm rot="20789010">
              <a:off x="5296297" y="1380057"/>
              <a:ext cx="345576" cy="754057"/>
            </a:xfrm>
            <a:prstGeom prst="rect">
              <a:avLst/>
            </a:prstGeom>
            <a:noFill/>
          </p:spPr>
        </p:pic>
      </p:grpSp>
      <p:cxnSp>
        <p:nvCxnSpPr>
          <p:cNvPr id="73772" name="직선 연결선 73771"/>
          <p:cNvCxnSpPr>
            <a:cxnSpLocks/>
          </p:cNvCxnSpPr>
          <p:nvPr/>
        </p:nvCxnSpPr>
        <p:spPr>
          <a:xfrm>
            <a:off x="961549" y="2760753"/>
            <a:ext cx="398958" cy="800150"/>
          </a:xfrm>
          <a:prstGeom prst="line">
            <a:avLst/>
          </a:prstGeom>
          <a:ln w="25400" algn="ctr">
            <a:solidFill>
              <a:schemeClr val="accent3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73" name="직선 연결선 73772"/>
          <p:cNvCxnSpPr>
            <a:cxnSpLocks/>
          </p:cNvCxnSpPr>
          <p:nvPr/>
        </p:nvCxnSpPr>
        <p:spPr>
          <a:xfrm flipH="1">
            <a:off x="2038981" y="2785369"/>
            <a:ext cx="424654" cy="925283"/>
          </a:xfrm>
          <a:prstGeom prst="line">
            <a:avLst/>
          </a:prstGeom>
          <a:ln w="25400" algn="ctr">
            <a:solidFill>
              <a:schemeClr val="accent3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69" name="내용 개체 틀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2268" y="2539935"/>
            <a:ext cx="1456571" cy="20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99F2F3A4-AA46-46BF-A41F-871288B648B5}"/>
              </a:ext>
            </a:extLst>
          </p:cNvPr>
          <p:cNvSpPr txBox="1"/>
          <p:nvPr/>
        </p:nvSpPr>
        <p:spPr>
          <a:xfrm>
            <a:off x="7847303" y="481587"/>
            <a:ext cx="927125" cy="1409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031C9D-CF1F-4F04-B8D9-CCC8971EEE9E}"/>
              </a:ext>
            </a:extLst>
          </p:cNvPr>
          <p:cNvSpPr txBox="1"/>
          <p:nvPr/>
        </p:nvSpPr>
        <p:spPr>
          <a:xfrm>
            <a:off x="7747764" y="2910797"/>
            <a:ext cx="907223" cy="1166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6ADC58D-59CE-4149-92E8-D3030CD9AEC4}"/>
              </a:ext>
            </a:extLst>
          </p:cNvPr>
          <p:cNvGrpSpPr/>
          <p:nvPr/>
        </p:nvGrpSpPr>
        <p:grpSpPr>
          <a:xfrm>
            <a:off x="2150902" y="641914"/>
            <a:ext cx="662230" cy="2436556"/>
            <a:chOff x="5209054" y="2204863"/>
            <a:chExt cx="1944216" cy="1831938"/>
          </a:xfrm>
        </p:grpSpPr>
        <p:pic>
          <p:nvPicPr>
            <p:cNvPr id="73" name="Picture 11" descr="ê´ë ¨ ì´ë¯¸ì§">
              <a:extLst>
                <a:ext uri="{FF2B5EF4-FFF2-40B4-BE49-F238E27FC236}">
                  <a16:creationId xmlns:a16="http://schemas.microsoft.com/office/drawing/2014/main" id="{B0E15807-3BC0-4864-BD77-06D544619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235227"/>
              <a:ext cx="666153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FF746EE-850E-42B7-AAB2-7142E4427F33}"/>
                </a:ext>
              </a:extLst>
            </p:cNvPr>
            <p:cNvSpPr txBox="1"/>
            <p:nvPr/>
          </p:nvSpPr>
          <p:spPr>
            <a:xfrm>
              <a:off x="5209054" y="2204863"/>
              <a:ext cx="1944216" cy="18319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latin typeface="+mj-ea"/>
                <a:ea typeface="+mj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08670" y="457959"/>
            <a:ext cx="3018623" cy="3617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" name="AutoShape 19" descr="DJANGO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2174058" y="-4182"/>
            <a:ext cx="187776" cy="1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F66791-525C-4F18-B089-FD6AA1D159B5}"/>
              </a:ext>
            </a:extLst>
          </p:cNvPr>
          <p:cNvSpPr/>
          <p:nvPr/>
        </p:nvSpPr>
        <p:spPr>
          <a:xfrm>
            <a:off x="4135747" y="2790842"/>
            <a:ext cx="427284" cy="13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Drum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991E54-5435-4711-B5BD-EAE8885BF3E0}"/>
              </a:ext>
            </a:extLst>
          </p:cNvPr>
          <p:cNvSpPr/>
          <p:nvPr/>
        </p:nvSpPr>
        <p:spPr>
          <a:xfrm>
            <a:off x="4604524" y="2792334"/>
            <a:ext cx="576583" cy="135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Keyboard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251B1E-7D94-4E62-80F3-1AA7A2B41A1A}"/>
              </a:ext>
            </a:extLst>
          </p:cNvPr>
          <p:cNvSpPr/>
          <p:nvPr/>
        </p:nvSpPr>
        <p:spPr>
          <a:xfrm>
            <a:off x="5214425" y="2793019"/>
            <a:ext cx="659351" cy="134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 err="1">
                <a:solidFill>
                  <a:schemeClr val="tx1"/>
                </a:solidFill>
              </a:rPr>
              <a:t>LaunchPad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E9CF9F-7580-436A-94D9-77BC5DB81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82" y="1540591"/>
            <a:ext cx="434999" cy="4349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00F553-7208-4531-95D2-BAF0A672DD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78" y="2346445"/>
            <a:ext cx="460303" cy="4603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8DD72E4-3838-41E8-9C9F-EAA084DB65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00" y="792374"/>
            <a:ext cx="439873" cy="4398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DA25AC-8C6B-4370-8B8D-6190BD06300F}"/>
              </a:ext>
            </a:extLst>
          </p:cNvPr>
          <p:cNvSpPr txBox="1"/>
          <p:nvPr/>
        </p:nvSpPr>
        <p:spPr>
          <a:xfrm>
            <a:off x="2179276" y="1225958"/>
            <a:ext cx="7121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드럼연주자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10B657-C6DB-41DE-8778-B6F1211F9E2D}"/>
              </a:ext>
            </a:extLst>
          </p:cNvPr>
          <p:cNvSpPr txBox="1"/>
          <p:nvPr/>
        </p:nvSpPr>
        <p:spPr>
          <a:xfrm>
            <a:off x="2256478" y="1966624"/>
            <a:ext cx="712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키보드 연주자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D1ACD5-9AFF-4A13-8AFD-50243AD49315}"/>
              </a:ext>
            </a:extLst>
          </p:cNvPr>
          <p:cNvSpPr txBox="1"/>
          <p:nvPr/>
        </p:nvSpPr>
        <p:spPr>
          <a:xfrm>
            <a:off x="2230326" y="2778387"/>
            <a:ext cx="759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런치패드</a:t>
            </a:r>
            <a:endParaRPr lang="en-US" altLang="ko-KR" sz="750" dirty="0"/>
          </a:p>
          <a:p>
            <a:r>
              <a:rPr lang="ko-KR" altLang="en-US" sz="750" dirty="0"/>
              <a:t> 연주자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91EFC1-344F-4DF6-ACEA-56A2E0A39884}"/>
              </a:ext>
            </a:extLst>
          </p:cNvPr>
          <p:cNvSpPr/>
          <p:nvPr/>
        </p:nvSpPr>
        <p:spPr>
          <a:xfrm>
            <a:off x="2179276" y="379161"/>
            <a:ext cx="657413" cy="20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B052D81-0A98-490F-B95C-511F0B2E732E}"/>
              </a:ext>
            </a:extLst>
          </p:cNvPr>
          <p:cNvSpPr/>
          <p:nvPr/>
        </p:nvSpPr>
        <p:spPr>
          <a:xfrm>
            <a:off x="4115521" y="589087"/>
            <a:ext cx="2661407" cy="22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Hand recognition system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CDED092-641A-44D3-8EFF-AD049D4B2239}"/>
              </a:ext>
            </a:extLst>
          </p:cNvPr>
          <p:cNvSpPr/>
          <p:nvPr/>
        </p:nvSpPr>
        <p:spPr>
          <a:xfrm>
            <a:off x="4136402" y="1095635"/>
            <a:ext cx="1496477" cy="22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Interface control 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2B5587-3404-47DB-9997-49AB05489CF2}"/>
              </a:ext>
            </a:extLst>
          </p:cNvPr>
          <p:cNvSpPr/>
          <p:nvPr/>
        </p:nvSpPr>
        <p:spPr>
          <a:xfrm>
            <a:off x="4162625" y="3719061"/>
            <a:ext cx="1505056" cy="272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25" dirty="0">
                <a:solidFill>
                  <a:schemeClr val="tx1"/>
                </a:solidFill>
              </a:rPr>
              <a:t>External data control system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FCDC26-049F-43C7-9C46-CF8C47CBAA77}"/>
              </a:ext>
            </a:extLst>
          </p:cNvPr>
          <p:cNvSpPr/>
          <p:nvPr/>
        </p:nvSpPr>
        <p:spPr>
          <a:xfrm>
            <a:off x="4136403" y="1614931"/>
            <a:ext cx="1496476" cy="22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Instrument </a:t>
            </a:r>
            <a:r>
              <a:rPr lang="en-US" altLang="ko-KR" sz="825" dirty="0">
                <a:solidFill>
                  <a:schemeClr val="tx1"/>
                </a:solidFill>
              </a:rPr>
              <a:t>playing</a:t>
            </a:r>
            <a:r>
              <a:rPr lang="en-US" altLang="ko-KR" sz="900" dirty="0">
                <a:solidFill>
                  <a:schemeClr val="tx1"/>
                </a:solidFill>
              </a:rPr>
              <a:t> 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EAFB0EB-A119-4377-B518-86840863BDDB}"/>
              </a:ext>
            </a:extLst>
          </p:cNvPr>
          <p:cNvSpPr/>
          <p:nvPr/>
        </p:nvSpPr>
        <p:spPr>
          <a:xfrm>
            <a:off x="4127823" y="2134227"/>
            <a:ext cx="1505056" cy="22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Sound manager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49543C-9E45-4B02-BCB2-CF33B78BA6DD}"/>
              </a:ext>
            </a:extLst>
          </p:cNvPr>
          <p:cNvSpPr/>
          <p:nvPr/>
        </p:nvSpPr>
        <p:spPr>
          <a:xfrm>
            <a:off x="4005755" y="231177"/>
            <a:ext cx="1348790" cy="20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/>
              <a:t>Harmony Software</a:t>
            </a:r>
            <a:endParaRPr lang="ko-KR" altLang="en-US" sz="105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38BE991-8603-4C76-BBFD-A30EBE9CD39C}"/>
              </a:ext>
            </a:extLst>
          </p:cNvPr>
          <p:cNvSpPr/>
          <p:nvPr/>
        </p:nvSpPr>
        <p:spPr>
          <a:xfrm>
            <a:off x="7847303" y="262212"/>
            <a:ext cx="464212" cy="20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Server</a:t>
            </a:r>
            <a:endParaRPr lang="ko-KR" altLang="en-US" sz="1200" dirty="0"/>
          </a:p>
        </p:txBody>
      </p:sp>
      <p:pic>
        <p:nvPicPr>
          <p:cNvPr id="103" name="Picture 33" descr="ë°ì´í°ë² ì´ì¤ ìì´ì½ì ëí ì´ë¯¸ì§ ê²ìê²°ê³¼">
            <a:extLst>
              <a:ext uri="{FF2B5EF4-FFF2-40B4-BE49-F238E27FC236}">
                <a16:creationId xmlns:a16="http://schemas.microsoft.com/office/drawing/2014/main" id="{A40EF785-EE20-4744-9790-592C027E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198" y="2572303"/>
            <a:ext cx="299826" cy="2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F6F7BD-647D-40F5-9878-F6DE5350C59B}"/>
              </a:ext>
            </a:extLst>
          </p:cNvPr>
          <p:cNvSpPr/>
          <p:nvPr/>
        </p:nvSpPr>
        <p:spPr>
          <a:xfrm>
            <a:off x="7740352" y="2708113"/>
            <a:ext cx="625860" cy="1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/>
              <a:t>Database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8D271FD-78A8-42AB-A953-B4515C4F02CC}"/>
              </a:ext>
            </a:extLst>
          </p:cNvPr>
          <p:cNvSpPr/>
          <p:nvPr/>
        </p:nvSpPr>
        <p:spPr>
          <a:xfrm>
            <a:off x="7932923" y="1526680"/>
            <a:ext cx="764303" cy="25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Database access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8B1E96-1B4E-401F-90BB-A2A13521AA22}"/>
              </a:ext>
            </a:extLst>
          </p:cNvPr>
          <p:cNvSpPr/>
          <p:nvPr/>
        </p:nvSpPr>
        <p:spPr>
          <a:xfrm>
            <a:off x="7830180" y="3659181"/>
            <a:ext cx="740628" cy="318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Serial number Table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CFECC01-3095-461F-9560-1AF11AEE9181}"/>
              </a:ext>
            </a:extLst>
          </p:cNvPr>
          <p:cNvSpPr/>
          <p:nvPr/>
        </p:nvSpPr>
        <p:spPr>
          <a:xfrm>
            <a:off x="7931244" y="543295"/>
            <a:ext cx="767762" cy="60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Connection and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A45B86-F341-4C16-9313-9E920E19F3C8}"/>
              </a:ext>
            </a:extLst>
          </p:cNvPr>
          <p:cNvSpPr/>
          <p:nvPr/>
        </p:nvSpPr>
        <p:spPr>
          <a:xfrm>
            <a:off x="7931243" y="1219178"/>
            <a:ext cx="767762" cy="251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Webservice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75C2776-01E7-46F6-9D43-8BD73F39FD8C}"/>
              </a:ext>
            </a:extLst>
          </p:cNvPr>
          <p:cNvSpPr/>
          <p:nvPr/>
        </p:nvSpPr>
        <p:spPr>
          <a:xfrm>
            <a:off x="5767421" y="2050926"/>
            <a:ext cx="1005217" cy="41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Ensemble 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980B76-7C4D-4F56-B0E7-41DE73CAD280}"/>
              </a:ext>
            </a:extLst>
          </p:cNvPr>
          <p:cNvSpPr/>
          <p:nvPr/>
        </p:nvSpPr>
        <p:spPr>
          <a:xfrm>
            <a:off x="5783837" y="3397617"/>
            <a:ext cx="1037483" cy="43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File management 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5CF6EE-2611-4112-8B71-DBDEDC728CE5}"/>
              </a:ext>
            </a:extLst>
          </p:cNvPr>
          <p:cNvGrpSpPr/>
          <p:nvPr/>
        </p:nvGrpSpPr>
        <p:grpSpPr>
          <a:xfrm>
            <a:off x="2972960" y="4019113"/>
            <a:ext cx="1483485" cy="996416"/>
            <a:chOff x="1153859" y="4332693"/>
            <a:chExt cx="1977980" cy="13285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FFB493-23A1-45BC-A141-570D9F67A510}"/>
                </a:ext>
              </a:extLst>
            </p:cNvPr>
            <p:cNvSpPr txBox="1"/>
            <p:nvPr/>
          </p:nvSpPr>
          <p:spPr>
            <a:xfrm>
              <a:off x="1170590" y="4651329"/>
              <a:ext cx="1961249" cy="10099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900" dirty="0">
                <a:latin typeface="+mj-ea"/>
                <a:ea typeface="+mj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F420489-3B82-405D-A111-5EEABAD61C03}"/>
                </a:ext>
              </a:extLst>
            </p:cNvPr>
            <p:cNvSpPr/>
            <p:nvPr/>
          </p:nvSpPr>
          <p:spPr>
            <a:xfrm>
              <a:off x="1274993" y="4785632"/>
              <a:ext cx="832394" cy="739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Pressure sensing system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11CFF86-293B-4768-A5CF-AB06D5F98B7A}"/>
                </a:ext>
              </a:extLst>
            </p:cNvPr>
            <p:cNvSpPr/>
            <p:nvPr/>
          </p:nvSpPr>
          <p:spPr>
            <a:xfrm>
              <a:off x="1153859" y="4332693"/>
              <a:ext cx="945568" cy="291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Arduino</a:t>
              </a:r>
              <a:endParaRPr lang="ko-KR" altLang="en-US" sz="12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C029A42-EE23-4961-B856-69B1C98C35CB}"/>
                </a:ext>
              </a:extLst>
            </p:cNvPr>
            <p:cNvSpPr/>
            <p:nvPr/>
          </p:nvSpPr>
          <p:spPr>
            <a:xfrm>
              <a:off x="2192907" y="4794507"/>
              <a:ext cx="832394" cy="739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sending system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3C0F0B4-F30D-425A-B2D4-0497AE04967A}"/>
              </a:ext>
            </a:extLst>
          </p:cNvPr>
          <p:cNvSpPr/>
          <p:nvPr/>
        </p:nvSpPr>
        <p:spPr>
          <a:xfrm>
            <a:off x="5758772" y="1092722"/>
            <a:ext cx="1037483" cy="41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HTTP Connection system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F2E709F-27CE-4E2E-8726-6F3F1569B575}"/>
              </a:ext>
            </a:extLst>
          </p:cNvPr>
          <p:cNvCxnSpPr>
            <a:cxnSpLocks/>
          </p:cNvCxnSpPr>
          <p:nvPr/>
        </p:nvCxnSpPr>
        <p:spPr>
          <a:xfrm flipV="1">
            <a:off x="2708893" y="1783644"/>
            <a:ext cx="8665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5AF8BBD4-F64F-458E-A69A-8C5B0052404D}"/>
              </a:ext>
            </a:extLst>
          </p:cNvPr>
          <p:cNvCxnSpPr>
            <a:cxnSpLocks/>
          </p:cNvCxnSpPr>
          <p:nvPr/>
        </p:nvCxnSpPr>
        <p:spPr>
          <a:xfrm>
            <a:off x="2728010" y="2616905"/>
            <a:ext cx="861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FF78E8EC-5C21-4F20-A774-8851711CA72D}"/>
              </a:ext>
            </a:extLst>
          </p:cNvPr>
          <p:cNvCxnSpPr>
            <a:cxnSpLocks/>
          </p:cNvCxnSpPr>
          <p:nvPr/>
        </p:nvCxnSpPr>
        <p:spPr>
          <a:xfrm flipH="1" flipV="1">
            <a:off x="3583751" y="973240"/>
            <a:ext cx="3347" cy="165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0676ABCC-D0BD-4862-B08B-2D5E7D45398F}"/>
              </a:ext>
            </a:extLst>
          </p:cNvPr>
          <p:cNvCxnSpPr>
            <a:cxnSpLocks/>
          </p:cNvCxnSpPr>
          <p:nvPr/>
        </p:nvCxnSpPr>
        <p:spPr>
          <a:xfrm>
            <a:off x="2708893" y="965139"/>
            <a:ext cx="871616" cy="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연결선: 꺾임 1047">
            <a:extLst>
              <a:ext uri="{FF2B5EF4-FFF2-40B4-BE49-F238E27FC236}">
                <a16:creationId xmlns:a16="http://schemas.microsoft.com/office/drawing/2014/main" id="{44F4AFCA-8CFA-4156-A108-F6D320190A1C}"/>
              </a:ext>
            </a:extLst>
          </p:cNvPr>
          <p:cNvCxnSpPr>
            <a:stCxn id="84" idx="2"/>
            <a:endCxn id="89" idx="0"/>
          </p:cNvCxnSpPr>
          <p:nvPr/>
        </p:nvCxnSpPr>
        <p:spPr>
          <a:xfrm rot="5400000">
            <a:off x="5024993" y="674403"/>
            <a:ext cx="280880" cy="561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98286AFB-134F-4BEA-AA72-7821E41381BA}"/>
              </a:ext>
            </a:extLst>
          </p:cNvPr>
          <p:cNvCxnSpPr>
            <a:endCxn id="96" idx="0"/>
          </p:cNvCxnSpPr>
          <p:nvPr/>
        </p:nvCxnSpPr>
        <p:spPr>
          <a:xfrm>
            <a:off x="4884640" y="1321303"/>
            <a:ext cx="1" cy="29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화살표 연결선 1051">
            <a:extLst>
              <a:ext uri="{FF2B5EF4-FFF2-40B4-BE49-F238E27FC236}">
                <a16:creationId xmlns:a16="http://schemas.microsoft.com/office/drawing/2014/main" id="{71F86A5D-8E41-4E46-A53F-180AE5B0E9B3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 flipH="1">
            <a:off x="4880351" y="1840599"/>
            <a:ext cx="4290" cy="29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3B6FCFDD-8DF2-45BD-9FDB-226ED1F8D46B}"/>
              </a:ext>
            </a:extLst>
          </p:cNvPr>
          <p:cNvCxnSpPr>
            <a:stCxn id="126" idx="3"/>
            <a:endCxn id="95" idx="2"/>
          </p:cNvCxnSpPr>
          <p:nvPr/>
        </p:nvCxnSpPr>
        <p:spPr>
          <a:xfrm flipV="1">
            <a:off x="4376542" y="3991427"/>
            <a:ext cx="538612" cy="651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E6D10A2E-BE36-4920-805C-8D4E24802462}"/>
              </a:ext>
            </a:extLst>
          </p:cNvPr>
          <p:cNvCxnSpPr>
            <a:cxnSpLocks/>
            <a:stCxn id="108" idx="2"/>
          </p:cNvCxnSpPr>
          <p:nvPr/>
        </p:nvCxnSpPr>
        <p:spPr>
          <a:xfrm rot="16200000" flipH="1">
            <a:off x="7704253" y="2396738"/>
            <a:ext cx="1391214" cy="169571"/>
          </a:xfrm>
          <a:prstGeom prst="bentConnector3">
            <a:avLst>
              <a:gd name="adj1" fmla="val 407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30543DB3-C80E-4A13-8FFB-7681DB1F3F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5684" y="3039607"/>
            <a:ext cx="510168" cy="171042"/>
          </a:xfrm>
          <a:prstGeom prst="bentConnector4">
            <a:avLst>
              <a:gd name="adj1" fmla="val 42082"/>
              <a:gd name="adj2" fmla="val -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CD4C8A86-9900-41C2-9328-1A175CCA2701}"/>
              </a:ext>
            </a:extLst>
          </p:cNvPr>
          <p:cNvCxnSpPr>
            <a:cxnSpLocks/>
            <a:endCxn id="94" idx="0"/>
          </p:cNvCxnSpPr>
          <p:nvPr/>
        </p:nvCxnSpPr>
        <p:spPr>
          <a:xfrm rot="5400000">
            <a:off x="2855022" y="3454638"/>
            <a:ext cx="1425117" cy="383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A6003E35-DD8E-4C51-A5FA-C186340ECC1D}"/>
              </a:ext>
            </a:extLst>
          </p:cNvPr>
          <p:cNvCxnSpPr>
            <a:cxnSpLocks/>
          </p:cNvCxnSpPr>
          <p:nvPr/>
        </p:nvCxnSpPr>
        <p:spPr>
          <a:xfrm>
            <a:off x="3760342" y="1761994"/>
            <a:ext cx="0" cy="122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1805546-B22C-45D0-AEA6-B8E9C92FF8A8}"/>
              </a:ext>
            </a:extLst>
          </p:cNvPr>
          <p:cNvSpPr txBox="1"/>
          <p:nvPr/>
        </p:nvSpPr>
        <p:spPr>
          <a:xfrm>
            <a:off x="6962035" y="717344"/>
            <a:ext cx="1207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로그인 정보 </a:t>
            </a:r>
            <a:r>
              <a:rPr lang="en-US" altLang="ko-KR" sz="600" dirty="0"/>
              <a:t>/ </a:t>
            </a:r>
            <a:r>
              <a:rPr lang="ko-KR" altLang="en-US" sz="600" dirty="0"/>
              <a:t>악기 정보</a:t>
            </a: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C7A36D30-76E1-4122-8118-CA9EF3C18F52}"/>
              </a:ext>
            </a:extLst>
          </p:cNvPr>
          <p:cNvCxnSpPr>
            <a:cxnSpLocks/>
          </p:cNvCxnSpPr>
          <p:nvPr/>
        </p:nvCxnSpPr>
        <p:spPr>
          <a:xfrm flipV="1">
            <a:off x="6782218" y="881913"/>
            <a:ext cx="1156766" cy="2954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A5C7522B-AC81-45E4-B869-0DB0104A39EB}"/>
              </a:ext>
            </a:extLst>
          </p:cNvPr>
          <p:cNvSpPr txBox="1"/>
          <p:nvPr/>
        </p:nvSpPr>
        <p:spPr>
          <a:xfrm>
            <a:off x="3315418" y="3485622"/>
            <a:ext cx="1207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압력 전달</a:t>
            </a:r>
            <a:endParaRPr lang="ko-KR" altLang="en-US" sz="6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467D4FA-3DDC-4EFC-AB6B-5BA31E2FCF4D}"/>
              </a:ext>
            </a:extLst>
          </p:cNvPr>
          <p:cNvSpPr txBox="1"/>
          <p:nvPr/>
        </p:nvSpPr>
        <p:spPr>
          <a:xfrm>
            <a:off x="6511876" y="2693273"/>
            <a:ext cx="1207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File load</a:t>
            </a:r>
            <a:endParaRPr lang="ko-KR" altLang="en-US" sz="675" dirty="0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74E217C7-8CE6-498D-8DFC-9CFA0303E206}"/>
              </a:ext>
            </a:extLst>
          </p:cNvPr>
          <p:cNvCxnSpPr>
            <a:cxnSpLocks/>
          </p:cNvCxnSpPr>
          <p:nvPr/>
        </p:nvCxnSpPr>
        <p:spPr>
          <a:xfrm flipV="1">
            <a:off x="6556972" y="2472722"/>
            <a:ext cx="0" cy="92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530D1CBA-E826-48F8-9298-F88117E7821D}"/>
              </a:ext>
            </a:extLst>
          </p:cNvPr>
          <p:cNvSpPr txBox="1"/>
          <p:nvPr/>
        </p:nvSpPr>
        <p:spPr>
          <a:xfrm>
            <a:off x="4904384" y="4229026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압력 값 전달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F7E41E7-2CF1-4104-A3AF-A75D6ABCA551}"/>
              </a:ext>
            </a:extLst>
          </p:cNvPr>
          <p:cNvSpPr txBox="1"/>
          <p:nvPr/>
        </p:nvSpPr>
        <p:spPr>
          <a:xfrm>
            <a:off x="4135748" y="2410971"/>
            <a:ext cx="825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악기별</a:t>
            </a:r>
            <a:r>
              <a:rPr lang="ko-KR" altLang="en-US" sz="600" dirty="0"/>
              <a:t> </a:t>
            </a:r>
            <a:r>
              <a:rPr lang="en-US" altLang="ko-KR" sz="600" dirty="0"/>
              <a:t>Sound </a:t>
            </a:r>
            <a:r>
              <a:rPr lang="ko-KR" altLang="en-US" sz="600" dirty="0"/>
              <a:t>입력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936D0FF-8CBA-4EC1-82E7-69B9CF82A91C}"/>
              </a:ext>
            </a:extLst>
          </p:cNvPr>
          <p:cNvSpPr txBox="1"/>
          <p:nvPr/>
        </p:nvSpPr>
        <p:spPr>
          <a:xfrm>
            <a:off x="3352909" y="533682"/>
            <a:ext cx="632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Software </a:t>
            </a:r>
            <a:r>
              <a:rPr lang="ko-KR" altLang="en-US" sz="600" dirty="0"/>
              <a:t>접근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8ECAA1F-0266-480D-8830-860D80065781}"/>
              </a:ext>
            </a:extLst>
          </p:cNvPr>
          <p:cNvSpPr txBox="1"/>
          <p:nvPr/>
        </p:nvSpPr>
        <p:spPr>
          <a:xfrm>
            <a:off x="4860271" y="1890973"/>
            <a:ext cx="11447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연주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EC90209-E805-4813-BC05-AF6DC0A08734}"/>
              </a:ext>
            </a:extLst>
          </p:cNvPr>
          <p:cNvSpPr txBox="1"/>
          <p:nvPr/>
        </p:nvSpPr>
        <p:spPr>
          <a:xfrm>
            <a:off x="4854091" y="1368332"/>
            <a:ext cx="11447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악기 및 메뉴 선택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495B8D5-D927-4FE6-9852-A709916681BD}"/>
              </a:ext>
            </a:extLst>
          </p:cNvPr>
          <p:cNvSpPr/>
          <p:nvPr/>
        </p:nvSpPr>
        <p:spPr>
          <a:xfrm>
            <a:off x="4129625" y="3086362"/>
            <a:ext cx="433406" cy="13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Kick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F17337-9541-45A9-B4E7-3C3786ACA160}"/>
              </a:ext>
            </a:extLst>
          </p:cNvPr>
          <p:cNvSpPr/>
          <p:nvPr/>
        </p:nvSpPr>
        <p:spPr>
          <a:xfrm>
            <a:off x="4622171" y="3085110"/>
            <a:ext cx="576583" cy="137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Sustain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1CA3C79-C300-4E45-B20D-E301C78F677B}"/>
              </a:ext>
            </a:extLst>
          </p:cNvPr>
          <p:cNvSpPr/>
          <p:nvPr/>
        </p:nvSpPr>
        <p:spPr>
          <a:xfrm>
            <a:off x="5269031" y="3086096"/>
            <a:ext cx="612920" cy="140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Loop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ADFC7088-C040-417A-8629-FB563CA4D008}"/>
              </a:ext>
            </a:extLst>
          </p:cNvPr>
          <p:cNvCxnSpPr>
            <a:stCxn id="95" idx="0"/>
            <a:endCxn id="85" idx="2"/>
          </p:cNvCxnSpPr>
          <p:nvPr/>
        </p:nvCxnSpPr>
        <p:spPr>
          <a:xfrm rot="16200000" flipV="1">
            <a:off x="4382020" y="3185927"/>
            <a:ext cx="497444" cy="56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687A56EB-3A98-422E-9D46-9B195A848A56}"/>
              </a:ext>
            </a:extLst>
          </p:cNvPr>
          <p:cNvCxnSpPr>
            <a:cxnSpLocks/>
            <a:stCxn id="95" idx="0"/>
            <a:endCxn id="87" idx="2"/>
          </p:cNvCxnSpPr>
          <p:nvPr/>
        </p:nvCxnSpPr>
        <p:spPr>
          <a:xfrm rot="5400000" flipH="1" flipV="1">
            <a:off x="4998863" y="3142434"/>
            <a:ext cx="492918" cy="660338"/>
          </a:xfrm>
          <a:prstGeom prst="bentConnector3">
            <a:avLst>
              <a:gd name="adj1" fmla="val 50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613FA146-7C3B-4159-BAFF-699D0C726648}"/>
              </a:ext>
            </a:extLst>
          </p:cNvPr>
          <p:cNvCxnSpPr>
            <a:cxnSpLocks/>
            <a:stCxn id="95" idx="0"/>
            <a:endCxn id="86" idx="2"/>
          </p:cNvCxnSpPr>
          <p:nvPr/>
        </p:nvCxnSpPr>
        <p:spPr>
          <a:xfrm flipH="1" flipV="1">
            <a:off x="4910462" y="3222749"/>
            <a:ext cx="4691" cy="49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193BDD3-9603-4979-99DF-5A12680BDB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40900" y="2552295"/>
            <a:ext cx="641434" cy="236310"/>
          </a:xfrm>
          <a:prstGeom prst="bentConnector3">
            <a:avLst>
              <a:gd name="adj1" fmla="val 10011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CE43D4D-8B60-41B9-8EE7-F6DD4C9D7CAA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880351" y="2359895"/>
            <a:ext cx="0" cy="1901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8F7168D-103B-4B68-845E-EC72EF7B15D1}"/>
              </a:ext>
            </a:extLst>
          </p:cNvPr>
          <p:cNvCxnSpPr>
            <a:cxnSpLocks/>
          </p:cNvCxnSpPr>
          <p:nvPr/>
        </p:nvCxnSpPr>
        <p:spPr>
          <a:xfrm>
            <a:off x="4720155" y="2548567"/>
            <a:ext cx="4571" cy="24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1784B84F-E9AF-425B-AA2C-BB1967E12589}"/>
              </a:ext>
            </a:extLst>
          </p:cNvPr>
          <p:cNvCxnSpPr>
            <a:cxnSpLocks/>
          </p:cNvCxnSpPr>
          <p:nvPr/>
        </p:nvCxnSpPr>
        <p:spPr>
          <a:xfrm>
            <a:off x="4879406" y="2552237"/>
            <a:ext cx="476176" cy="238605"/>
          </a:xfrm>
          <a:prstGeom prst="bentConnector3">
            <a:avLst>
              <a:gd name="adj1" fmla="val 9950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4DE0E594-395E-47DC-AC74-A7F016332D52}"/>
              </a:ext>
            </a:extLst>
          </p:cNvPr>
          <p:cNvCxnSpPr>
            <a:cxnSpLocks/>
          </p:cNvCxnSpPr>
          <p:nvPr/>
        </p:nvCxnSpPr>
        <p:spPr>
          <a:xfrm>
            <a:off x="4456445" y="2612583"/>
            <a:ext cx="15898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5682B033-A47D-4CB2-91BB-E53B4B6E192B}"/>
              </a:ext>
            </a:extLst>
          </p:cNvPr>
          <p:cNvCxnSpPr/>
          <p:nvPr/>
        </p:nvCxnSpPr>
        <p:spPr>
          <a:xfrm flipV="1">
            <a:off x="6046289" y="2472721"/>
            <a:ext cx="0" cy="13986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2CFCC374-F15E-4A64-8290-ED85D4786841}"/>
              </a:ext>
            </a:extLst>
          </p:cNvPr>
          <p:cNvCxnSpPr>
            <a:cxnSpLocks/>
          </p:cNvCxnSpPr>
          <p:nvPr/>
        </p:nvCxnSpPr>
        <p:spPr>
          <a:xfrm>
            <a:off x="4461165" y="2612583"/>
            <a:ext cx="0" cy="18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8894124-BAE7-4E40-AD6F-37EC8D063EB8}"/>
              </a:ext>
            </a:extLst>
          </p:cNvPr>
          <p:cNvCxnSpPr>
            <a:cxnSpLocks/>
          </p:cNvCxnSpPr>
          <p:nvPr/>
        </p:nvCxnSpPr>
        <p:spPr>
          <a:xfrm>
            <a:off x="5044804" y="2612583"/>
            <a:ext cx="0" cy="17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3B2E916-71CC-40D2-AD0E-5AECD8B47CB3}"/>
              </a:ext>
            </a:extLst>
          </p:cNvPr>
          <p:cNvCxnSpPr>
            <a:cxnSpLocks/>
          </p:cNvCxnSpPr>
          <p:nvPr/>
        </p:nvCxnSpPr>
        <p:spPr>
          <a:xfrm>
            <a:off x="5746882" y="2616967"/>
            <a:ext cx="0" cy="18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1369EDF-7DF0-4E01-9420-7FA77AFB00F4}"/>
              </a:ext>
            </a:extLst>
          </p:cNvPr>
          <p:cNvSpPr txBox="1"/>
          <p:nvPr/>
        </p:nvSpPr>
        <p:spPr>
          <a:xfrm>
            <a:off x="5440474" y="2490397"/>
            <a:ext cx="59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녹음 및 재생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F28787-3331-4D63-B211-69E8827109BE}"/>
              </a:ext>
            </a:extLst>
          </p:cNvPr>
          <p:cNvSpPr/>
          <p:nvPr/>
        </p:nvSpPr>
        <p:spPr>
          <a:xfrm>
            <a:off x="7827231" y="3089469"/>
            <a:ext cx="740628" cy="24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Member info Table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950FF54-305D-4B89-8F6B-581D845273B8}"/>
              </a:ext>
            </a:extLst>
          </p:cNvPr>
          <p:cNvSpPr/>
          <p:nvPr/>
        </p:nvSpPr>
        <p:spPr>
          <a:xfrm>
            <a:off x="7826604" y="3374325"/>
            <a:ext cx="740628" cy="24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File Data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Table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A3CF171-9A61-4B1D-9D31-D66DB4F1B8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04" y="109733"/>
            <a:ext cx="377283" cy="377283"/>
          </a:xfrm>
          <a:prstGeom prst="rect">
            <a:avLst/>
          </a:prstGeom>
        </p:spPr>
      </p:pic>
      <p:pic>
        <p:nvPicPr>
          <p:cNvPr id="205" name="Picture 11" descr="ê´ë ¨ ì´ë¯¸ì§">
            <a:extLst>
              <a:ext uri="{FF2B5EF4-FFF2-40B4-BE49-F238E27FC236}">
                <a16:creationId xmlns:a16="http://schemas.microsoft.com/office/drawing/2014/main" id="{EF67D871-7463-4F2D-A5DD-E3321806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02" y="199603"/>
            <a:ext cx="343217" cy="246075"/>
          </a:xfrm>
          <a:prstGeom prst="rect">
            <a:avLst/>
          </a:prstGeom>
          <a:solidFill>
            <a:srgbClr val="FFFFB7"/>
          </a:solidFill>
        </p:spPr>
      </p:pic>
      <p:pic>
        <p:nvPicPr>
          <p:cNvPr id="208" name="Picture 2" descr="arduino uno iconì ëí ì´ë¯¸ì§ ê²ìê²°ê³¼">
            <a:extLst>
              <a:ext uri="{FF2B5EF4-FFF2-40B4-BE49-F238E27FC236}">
                <a16:creationId xmlns:a16="http://schemas.microsoft.com/office/drawing/2014/main" id="{DB0E26E2-A73E-4C40-91E1-BFA8A10B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86" y="4027830"/>
            <a:ext cx="290268" cy="2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6C9B7C8-B42E-42FE-B768-1AB50D81D996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 flipH="1" flipV="1">
            <a:off x="3397072" y="1065194"/>
            <a:ext cx="1081723" cy="35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C050643-E011-4ED3-9345-EDB536A07109}"/>
              </a:ext>
            </a:extLst>
          </p:cNvPr>
          <p:cNvCxnSpPr/>
          <p:nvPr/>
        </p:nvCxnSpPr>
        <p:spPr>
          <a:xfrm>
            <a:off x="3580509" y="1783644"/>
            <a:ext cx="184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136910" y="267284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시스템 구성도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289798-CB6D-4578-9FD7-BCE080E27D57}"/>
              </a:ext>
            </a:extLst>
          </p:cNvPr>
          <p:cNvCxnSpPr/>
          <p:nvPr/>
        </p:nvCxnSpPr>
        <p:spPr>
          <a:xfrm>
            <a:off x="4346329" y="2933700"/>
            <a:ext cx="0" cy="14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C06017C-E1CA-4232-B9C2-D8797651C1BA}"/>
              </a:ext>
            </a:extLst>
          </p:cNvPr>
          <p:cNvCxnSpPr/>
          <p:nvPr/>
        </p:nvCxnSpPr>
        <p:spPr>
          <a:xfrm>
            <a:off x="4924328" y="2940340"/>
            <a:ext cx="0" cy="14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AFBC452-B99C-481F-8018-99A38EE3F061}"/>
              </a:ext>
            </a:extLst>
          </p:cNvPr>
          <p:cNvCxnSpPr/>
          <p:nvPr/>
        </p:nvCxnSpPr>
        <p:spPr>
          <a:xfrm>
            <a:off x="5592161" y="2956782"/>
            <a:ext cx="0" cy="14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0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6" y="309861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Software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(1)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02DD7-2635-4167-B4C3-FBDA9B45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41" y="871964"/>
            <a:ext cx="2196610" cy="1798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B6F91-19CF-4DE8-9FBD-50DFB1D9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65" y="2771136"/>
            <a:ext cx="2187438" cy="182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EFFAB-4A31-40FB-8B55-4875CACED89F}"/>
              </a:ext>
            </a:extLst>
          </p:cNvPr>
          <p:cNvSpPr txBox="1"/>
          <p:nvPr/>
        </p:nvSpPr>
        <p:spPr>
          <a:xfrm>
            <a:off x="380965" y="886698"/>
            <a:ext cx="6026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로그아웃</a:t>
            </a:r>
            <a:r>
              <a:rPr lang="en-US" altLang="ko-KR" sz="1600" dirty="0">
                <a:latin typeface="+mn-ea"/>
              </a:rPr>
              <a:t>’ </a:t>
            </a:r>
            <a:r>
              <a:rPr lang="ko-KR" altLang="en-US" sz="1600" dirty="0">
                <a:latin typeface="+mn-ea"/>
              </a:rPr>
              <a:t>기능</a:t>
            </a:r>
            <a:endParaRPr lang="en-US" altLang="ko-KR" sz="1600" dirty="0">
              <a:latin typeface="+mn-ea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사용자가 </a:t>
            </a:r>
            <a:r>
              <a:rPr lang="en-US" altLang="ko-KR" sz="1400" dirty="0">
                <a:latin typeface="+mn-ea"/>
              </a:rPr>
              <a:t>HM Web Site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PW</a:t>
            </a:r>
            <a:r>
              <a:rPr lang="ko-KR" altLang="en-US" sz="1400" dirty="0">
                <a:latin typeface="+mn-ea"/>
              </a:rPr>
              <a:t>를 치고 </a:t>
            </a:r>
            <a:r>
              <a:rPr lang="en-US" altLang="ko-KR" sz="1400" dirty="0">
                <a:latin typeface="+mn-ea"/>
              </a:rPr>
              <a:t>Login </a:t>
            </a:r>
            <a:r>
              <a:rPr lang="ko-KR" altLang="en-US" sz="1400" dirty="0">
                <a:latin typeface="+mn-ea"/>
              </a:rPr>
              <a:t>버튼을 누르면</a:t>
            </a:r>
            <a:r>
              <a:rPr lang="en-US" altLang="ko-KR" sz="1400" dirty="0">
                <a:latin typeface="+mn-ea"/>
              </a:rPr>
              <a:t>, HM Software</a:t>
            </a:r>
            <a:r>
              <a:rPr lang="ko-KR" altLang="en-US" sz="1400" dirty="0">
                <a:latin typeface="+mn-ea"/>
              </a:rPr>
              <a:t>는  입력 받은 정보를 </a:t>
            </a:r>
            <a:r>
              <a:rPr lang="en-US" altLang="ko-KR" sz="1400" dirty="0">
                <a:latin typeface="+mn-ea"/>
              </a:rPr>
              <a:t>dictionary</a:t>
            </a:r>
            <a:r>
              <a:rPr lang="ko-KR" altLang="en-US" sz="1400" dirty="0">
                <a:latin typeface="+mn-ea"/>
              </a:rPr>
              <a:t>에 담아 </a:t>
            </a:r>
            <a:r>
              <a:rPr lang="en-US" altLang="ko-KR" sz="1400" dirty="0" err="1">
                <a:latin typeface="+mn-ea"/>
              </a:rPr>
              <a:t>WWWfrom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클래스의 인스턴스에 </a:t>
            </a:r>
            <a:r>
              <a:rPr lang="en-US" altLang="ko-KR" sz="1400" dirty="0" err="1">
                <a:latin typeface="+mn-ea"/>
              </a:rPr>
              <a:t>form.AddField</a:t>
            </a:r>
            <a:r>
              <a:rPr lang="en-US" altLang="ko-KR" sz="1400" dirty="0">
                <a:latin typeface="+mn-ea"/>
              </a:rPr>
              <a:t>()</a:t>
            </a:r>
            <a:r>
              <a:rPr lang="ko-KR" altLang="en-US" sz="1400" dirty="0">
                <a:latin typeface="+mn-ea"/>
              </a:rPr>
              <a:t>하여 웹서버에 전송할 양식 데이터를 생성한다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이 후</a:t>
            </a:r>
            <a:r>
              <a:rPr lang="en-US" altLang="ko-KR" sz="1400" dirty="0">
                <a:latin typeface="+mn-ea"/>
              </a:rPr>
              <a:t>, WWW(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, form)</a:t>
            </a:r>
            <a:r>
              <a:rPr lang="ko-KR" altLang="en-US" sz="1400" dirty="0">
                <a:latin typeface="+mn-ea"/>
              </a:rPr>
              <a:t>형식으로 인스턴스를 생성하고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POST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en-US" altLang="ko-KR" sz="1400" dirty="0">
                <a:latin typeface="+mn-ea"/>
              </a:rPr>
              <a:t>Server</a:t>
            </a:r>
            <a:r>
              <a:rPr lang="ko-KR" altLang="en-US" sz="1400" dirty="0">
                <a:latin typeface="+mn-ea"/>
              </a:rPr>
              <a:t>로 </a:t>
            </a:r>
            <a:r>
              <a:rPr lang="en-US" altLang="ko-KR" sz="1400" dirty="0">
                <a:latin typeface="+mn-ea"/>
              </a:rPr>
              <a:t>ID,PW</a:t>
            </a:r>
            <a:r>
              <a:rPr lang="ko-KR" altLang="en-US" sz="1400" dirty="0">
                <a:latin typeface="+mn-ea"/>
              </a:rPr>
              <a:t>를 보낸다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Server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PW</a:t>
            </a:r>
            <a:r>
              <a:rPr lang="ko-KR" altLang="en-US" sz="1400" dirty="0">
                <a:latin typeface="+mn-ea"/>
              </a:rPr>
              <a:t>가 유효한지 </a:t>
            </a:r>
            <a:r>
              <a:rPr lang="en-US" altLang="ko-KR" sz="1400" dirty="0">
                <a:latin typeface="+mn-ea"/>
              </a:rPr>
              <a:t>Database</a:t>
            </a:r>
            <a:r>
              <a:rPr lang="ko-KR" altLang="en-US" sz="1400" dirty="0">
                <a:latin typeface="+mn-ea"/>
              </a:rPr>
              <a:t>에 질의하여 검사 후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유효할 시 정보를 전달하고 </a:t>
            </a:r>
            <a:r>
              <a:rPr lang="en-US" altLang="ko-KR" sz="1400" dirty="0">
                <a:latin typeface="+mn-ea"/>
              </a:rPr>
              <a:t>Software</a:t>
            </a:r>
            <a:r>
              <a:rPr lang="ko-KR" altLang="en-US" sz="1400" dirty="0">
                <a:latin typeface="+mn-ea"/>
              </a:rPr>
              <a:t>상에서 다음 </a:t>
            </a:r>
            <a:r>
              <a:rPr lang="en-US" altLang="ko-KR" sz="1400" dirty="0">
                <a:latin typeface="+mn-ea"/>
              </a:rPr>
              <a:t>Scene</a:t>
            </a:r>
            <a:r>
              <a:rPr lang="ko-KR" altLang="en-US" sz="1400" dirty="0">
                <a:latin typeface="+mn-ea"/>
              </a:rPr>
              <a:t>으로 넘어간다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7567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6" y="309861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Software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DF37DD-259A-4C94-9CDE-AC1ED1B4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970669"/>
            <a:ext cx="1731258" cy="1450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0F730-B8E0-4355-8530-C4100BF0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1" y="2620128"/>
            <a:ext cx="1725228" cy="1340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0C1163-7A5D-4919-8B73-57241A2E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58" y="2620128"/>
            <a:ext cx="1730142" cy="1449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25CCB4-0986-4753-BEBE-9BE37CD331D7}"/>
              </a:ext>
            </a:extLst>
          </p:cNvPr>
          <p:cNvSpPr txBox="1"/>
          <p:nvPr/>
        </p:nvSpPr>
        <p:spPr>
          <a:xfrm>
            <a:off x="130175" y="854334"/>
            <a:ext cx="60659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모션 인식을 이용한 인터페이스 조작</a:t>
            </a:r>
            <a:r>
              <a:rPr lang="en-US" altLang="ko-KR" sz="1600" dirty="0">
                <a:latin typeface="+mn-ea"/>
              </a:rPr>
              <a:t>’</a:t>
            </a: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Leap motion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Finger Class</a:t>
            </a:r>
            <a:r>
              <a:rPr lang="ko-KR" altLang="en-US" sz="1600" dirty="0">
                <a:latin typeface="+mn-ea"/>
              </a:rPr>
              <a:t>에서 검지 손가락</a:t>
            </a:r>
            <a:r>
              <a:rPr lang="en-US" altLang="ko-KR" sz="1600" dirty="0">
                <a:latin typeface="+mn-ea"/>
              </a:rPr>
              <a:t>(index finger)</a:t>
            </a:r>
            <a:r>
              <a:rPr lang="ko-KR" altLang="en-US" sz="1600" dirty="0">
                <a:latin typeface="+mn-ea"/>
              </a:rPr>
              <a:t>의 위치와 방향을 </a:t>
            </a:r>
            <a:r>
              <a:rPr lang="en-US" altLang="ko-KR" sz="1600" dirty="0" err="1">
                <a:latin typeface="+mn-ea"/>
              </a:rPr>
              <a:t>finger.TipPosition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함수와 </a:t>
            </a:r>
            <a:r>
              <a:rPr lang="en-US" altLang="ko-KR" sz="1600" dirty="0" err="1">
                <a:latin typeface="+mn-ea"/>
              </a:rPr>
              <a:t>selectedDirection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finger.TipPosition</a:t>
            </a:r>
            <a:r>
              <a:rPr lang="en-US" altLang="ko-KR" sz="1600" dirty="0">
                <a:latin typeface="+mn-ea"/>
              </a:rPr>
              <a:t>())</a:t>
            </a:r>
            <a:r>
              <a:rPr lang="ko-KR" altLang="en-US" sz="1600" dirty="0">
                <a:latin typeface="+mn-ea"/>
              </a:rPr>
              <a:t>함수를 통해 값을 받는다</a:t>
            </a:r>
            <a:r>
              <a:rPr lang="en-US" altLang="ko-KR" sz="1600" dirty="0">
                <a:latin typeface="+mn-ea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이 값은 </a:t>
            </a:r>
            <a:r>
              <a:rPr lang="en-US" altLang="ko-KR" sz="1600" dirty="0">
                <a:latin typeface="+mn-ea"/>
              </a:rPr>
              <a:t>ToVector3()</a:t>
            </a:r>
            <a:r>
              <a:rPr lang="ko-KR" altLang="en-US" sz="1600" dirty="0">
                <a:latin typeface="+mn-ea"/>
              </a:rPr>
              <a:t>함수를 통해 벡터 값으로 변환한다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를 보여주는 가상의 공간에 위치한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차원 </a:t>
            </a:r>
            <a:r>
              <a:rPr lang="en-US" altLang="ko-KR" sz="1600" dirty="0">
                <a:latin typeface="+mn-ea"/>
              </a:rPr>
              <a:t>Canvas </a:t>
            </a:r>
            <a:r>
              <a:rPr lang="ko-KR" altLang="en-US" sz="1600" dirty="0">
                <a:latin typeface="+mn-ea"/>
              </a:rPr>
              <a:t>평면과 검지 손가락 끝의 직선 벡터의 교점을 구하여 </a:t>
            </a:r>
            <a:r>
              <a:rPr lang="en-US" altLang="ko-KR" sz="1600" dirty="0">
                <a:latin typeface="+mn-ea"/>
              </a:rPr>
              <a:t>Cursor</a:t>
            </a:r>
            <a:r>
              <a:rPr lang="ko-KR" altLang="en-US" sz="1600" dirty="0">
                <a:latin typeface="+mn-ea"/>
              </a:rPr>
              <a:t>를 생성한다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가상의 </a:t>
            </a:r>
            <a:r>
              <a:rPr lang="en-US" altLang="ko-KR" sz="1600" dirty="0">
                <a:latin typeface="+mn-ea"/>
              </a:rPr>
              <a:t>Cursor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 err="1">
                <a:latin typeface="+mn-ea"/>
              </a:rPr>
              <a:t>OnCollisionStay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를 통해 </a:t>
            </a:r>
            <a:r>
              <a:rPr lang="en-US" altLang="ko-KR" sz="1600" dirty="0">
                <a:latin typeface="+mn-ea"/>
              </a:rPr>
              <a:t>UI </a:t>
            </a:r>
            <a:r>
              <a:rPr lang="ko-KR" altLang="en-US" sz="1600" dirty="0">
                <a:latin typeface="+mn-ea"/>
              </a:rPr>
              <a:t>버튼과 만났음을 확인하고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Timebar</a:t>
            </a:r>
            <a:r>
              <a:rPr lang="ko-KR" altLang="en-US" sz="1600" dirty="0">
                <a:latin typeface="+mn-ea"/>
              </a:rPr>
              <a:t>를 제공한다</a:t>
            </a:r>
            <a:r>
              <a:rPr lang="en-US" altLang="ko-KR" sz="1600" dirty="0">
                <a:latin typeface="+mn-ea"/>
              </a:rPr>
              <a:t>. Timeout</a:t>
            </a:r>
            <a:r>
              <a:rPr lang="ko-KR" altLang="en-US" sz="1600" dirty="0">
                <a:latin typeface="+mn-ea"/>
              </a:rPr>
              <a:t>이 되면 클릭 함수 </a:t>
            </a:r>
            <a:r>
              <a:rPr lang="en-US" altLang="ko-KR" sz="1600" dirty="0" err="1">
                <a:latin typeface="+mn-ea"/>
              </a:rPr>
              <a:t>OnButtonClick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을 호출하여 </a:t>
            </a:r>
            <a:r>
              <a:rPr lang="en-US" altLang="ko-KR" sz="1600" dirty="0">
                <a:latin typeface="+mn-ea"/>
              </a:rPr>
              <a:t>button</a:t>
            </a:r>
            <a:r>
              <a:rPr lang="ko-KR" altLang="en-US" sz="1600" dirty="0">
                <a:latin typeface="+mn-ea"/>
              </a:rPr>
              <a:t>을 활성화한다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4764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Arduino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(1)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50" name="그림 49" descr="EMB000047608ccd">
            <a:extLst>
              <a:ext uri="{FF2B5EF4-FFF2-40B4-BE49-F238E27FC236}">
                <a16:creationId xmlns:a16="http://schemas.microsoft.com/office/drawing/2014/main" id="{56D9ECA2-4E92-4324-8C85-A3F24A616E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01283"/>
            <a:ext cx="3691255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82C9F00-B7B7-4202-9913-AC186E65E8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57" y="807755"/>
            <a:ext cx="1144380" cy="7381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127293" y="899612"/>
            <a:ext cx="48047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‘Arduino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를 이용한 드럼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Kick Sound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출력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’</a:t>
            </a: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위와 같은 페달에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FSR-406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센서를 붙여 발로 밟으면서 센서에 압력을 가한다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cs typeface="맑은 고딕" panose="020B0503020000020004" pitchFamily="50" charset="-127"/>
              </a:rPr>
              <a:t>아두이노에서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 값을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sensing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하는데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측정한 값이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‘0’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일 때는 값을 따로 보내지 않는다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밟았을 때 순간의 최댓값만 보내도록 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5AC362-7E09-433F-ABEA-EA19D722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6695632" descr="EMB0000a070b65b">
            <a:extLst>
              <a:ext uri="{FF2B5EF4-FFF2-40B4-BE49-F238E27FC236}">
                <a16:creationId xmlns:a16="http://schemas.microsoft.com/office/drawing/2014/main" id="{73ADD300-68DA-466C-AD97-CB36AF70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50" y="2211710"/>
            <a:ext cx="3979287" cy="24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259FD-7094-4BA8-B6F2-8CF2B03376F5}"/>
              </a:ext>
            </a:extLst>
          </p:cNvPr>
          <p:cNvSpPr txBox="1"/>
          <p:nvPr/>
        </p:nvSpPr>
        <p:spPr>
          <a:xfrm>
            <a:off x="6944168" y="440718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Arduino </a:t>
            </a:r>
            <a:r>
              <a:rPr lang="ko-KR" altLang="en-US" sz="1100" dirty="0">
                <a:latin typeface="+mn-ea"/>
              </a:rPr>
              <a:t>측 값 전달 </a:t>
            </a:r>
            <a:r>
              <a:rPr lang="en-US" altLang="ko-KR" sz="1100" dirty="0">
                <a:latin typeface="+mn-ea"/>
              </a:rPr>
              <a:t>script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5530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>
          <a:xfrm flipV="1">
            <a:off x="130176" y="762001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square" lIns="0" tIns="0" rIns="0" bIns="0" anchor="ctr"/>
          <a:lstStyle/>
          <a:p>
            <a:pPr>
              <a:defRPr lang="ko-KR"/>
            </a:pPr>
            <a:endParaRPr lang="es-ES" sz="5600" dirty="0">
              <a:effectLst>
                <a:outerShdw blurRad="38100" dist="38100" dir="2700000" algn="tl">
                  <a:srgbClr val="DDDDDD"/>
                </a:outerShdw>
              </a:effectLst>
              <a:latin typeface="Gill Sans"/>
              <a:ea typeface="ＭＳ Ｐゴシック"/>
              <a:sym typeface="Gill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0BB82-CF1E-40B7-90CB-40EEE0C21C42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Arduino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세부 진행 사항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(2)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2C86FC-5938-492E-92E5-604F33FB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50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B242B1-9E6E-4A5C-8000-A8147989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939" y="38038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26689792" descr="EMB0000a070b668">
            <a:extLst>
              <a:ext uri="{FF2B5EF4-FFF2-40B4-BE49-F238E27FC236}">
                <a16:creationId xmlns:a16="http://schemas.microsoft.com/office/drawing/2014/main" id="{9382DABB-DE83-413D-BEF9-0D90FBC6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792564"/>
            <a:ext cx="54006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E894377-4324-4084-A0E3-46FEFEA7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14" y="20364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26689712" descr="EMB0000a070b66b">
            <a:extLst>
              <a:ext uri="{FF2B5EF4-FFF2-40B4-BE49-F238E27FC236}">
                <a16:creationId xmlns:a16="http://schemas.microsoft.com/office/drawing/2014/main" id="{954AFBA2-6FA5-45A5-81A7-C298A915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84" y="2717469"/>
            <a:ext cx="5400675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78B61-8C47-4837-80AF-73306D1EC7F2}"/>
              </a:ext>
            </a:extLst>
          </p:cNvPr>
          <p:cNvSpPr txBox="1"/>
          <p:nvPr/>
        </p:nvSpPr>
        <p:spPr>
          <a:xfrm>
            <a:off x="0" y="825949"/>
            <a:ext cx="47987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cs typeface="맑은 고딕" panose="020B0503020000020004" pitchFamily="50" charset="-127"/>
              </a:rPr>
              <a:t>‘</a:t>
            </a:r>
            <a:r>
              <a:rPr lang="en-US" altLang="ko-KR" sz="1600" dirty="0">
                <a:latin typeface="+mn-ea"/>
                <a:cs typeface="맑은 고딕" panose="020B0503020000020004" pitchFamily="50" charset="-127"/>
              </a:rPr>
              <a:t>Arduino</a:t>
            </a:r>
            <a:r>
              <a:rPr lang="ko-KR" altLang="en-US" sz="1600" dirty="0">
                <a:latin typeface="+mn-ea"/>
                <a:cs typeface="맑은 고딕" panose="020B0503020000020004" pitchFamily="50" charset="-127"/>
              </a:rPr>
              <a:t>를 이용한 드럼 </a:t>
            </a:r>
            <a:r>
              <a:rPr lang="en-US" altLang="ko-KR" sz="1600" dirty="0">
                <a:latin typeface="+mn-ea"/>
                <a:cs typeface="맑은 고딕" panose="020B0503020000020004" pitchFamily="50" charset="-127"/>
              </a:rPr>
              <a:t>Kick Sound </a:t>
            </a:r>
            <a:r>
              <a:rPr lang="ko-KR" altLang="en-US" sz="1600" dirty="0">
                <a:latin typeface="+mn-ea"/>
                <a:cs typeface="맑은 고딕" panose="020B0503020000020004" pitchFamily="50" charset="-127"/>
              </a:rPr>
              <a:t>출력</a:t>
            </a:r>
            <a:r>
              <a:rPr lang="en-US" altLang="ko-KR" sz="1600" dirty="0">
                <a:latin typeface="+mn-ea"/>
                <a:cs typeface="맑은 고딕" panose="020B0503020000020004" pitchFamily="50" charset="-127"/>
              </a:rPr>
              <a:t>’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드럼 악기인 것이 확인되고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센서 값을 전달 받았다면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드럼 킥 사운드를 내주는 함수 </a:t>
            </a:r>
            <a:r>
              <a:rPr lang="en-US" altLang="ko-KR" sz="1200" dirty="0">
                <a:latin typeface="+mn-ea"/>
              </a:rPr>
              <a:t>(Music </a:t>
            </a:r>
            <a:r>
              <a:rPr lang="ko-KR" altLang="en-US" sz="1200" dirty="0">
                <a:latin typeface="+mn-ea"/>
              </a:rPr>
              <a:t>함수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call</a:t>
            </a:r>
            <a:r>
              <a:rPr lang="ko-KR" altLang="en-US" sz="1200" dirty="0">
                <a:latin typeface="+mn-ea"/>
              </a:rPr>
              <a:t>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받은 값을 </a:t>
            </a:r>
            <a:r>
              <a:rPr lang="en-US" altLang="ko-KR" sz="1200" dirty="0">
                <a:latin typeface="+mn-ea"/>
              </a:rPr>
              <a:t>music</a:t>
            </a:r>
            <a:r>
              <a:rPr lang="ko-KR" altLang="en-US" sz="1200" dirty="0">
                <a:latin typeface="+mn-ea"/>
              </a:rPr>
              <a:t>함수의 </a:t>
            </a:r>
            <a:r>
              <a:rPr lang="en-US" altLang="ko-KR" sz="1200" dirty="0">
                <a:latin typeface="+mn-ea"/>
              </a:rPr>
              <a:t>parameter</a:t>
            </a:r>
            <a:r>
              <a:rPr lang="ko-KR" altLang="en-US" sz="1200" dirty="0">
                <a:latin typeface="+mn-ea"/>
              </a:rPr>
              <a:t>로 넘겨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volume </a:t>
            </a:r>
            <a:r>
              <a:rPr lang="ko-KR" altLang="en-US" sz="1200" dirty="0">
                <a:latin typeface="+mn-ea"/>
              </a:rPr>
              <a:t>조절을 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조절된 볼륨 값으로 드럼 킥 사운드를 출력한다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464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130175" y="762000"/>
            <a:ext cx="8474075" cy="9525"/>
          </a:xfrm>
          <a:prstGeom prst="line">
            <a:avLst/>
          </a:prstGeom>
          <a:noFill/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ea typeface="ＭＳ Ｐゴシック" charset="0"/>
              <a:cs typeface="+mn-cs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23FA1A-3DD3-47B0-ABD5-984147B9D1F4}"/>
              </a:ext>
            </a:extLst>
          </p:cNvPr>
          <p:cNvSpPr txBox="1"/>
          <p:nvPr/>
        </p:nvSpPr>
        <p:spPr bwMode="auto">
          <a:xfrm>
            <a:off x="130175" y="268288"/>
            <a:ext cx="4945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rPr>
              <a:t>합주 모듈 세부 진행 사항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C0477-8C9B-4BA4-8DAF-475419B2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04" y="803572"/>
            <a:ext cx="3762374" cy="212407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A7F5B85-085B-4884-9425-9FC2E6DD7E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75142"/>
            <a:ext cx="1368152" cy="204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E1648-DC39-4AC3-B8B5-6F63D93293CC}"/>
              </a:ext>
            </a:extLst>
          </p:cNvPr>
          <p:cNvSpPr txBox="1"/>
          <p:nvPr/>
        </p:nvSpPr>
        <p:spPr>
          <a:xfrm>
            <a:off x="119966" y="918752"/>
            <a:ext cx="4945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합주 모듈은 각 악기의 연주화면 상단부에 위치한다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합주 모듈은 사용자가 선택한 외부 음원 파일을 </a:t>
            </a:r>
            <a:r>
              <a:rPr lang="en-US" altLang="ko-KR" sz="1200" dirty="0">
                <a:latin typeface="+mn-ea"/>
              </a:rPr>
              <a:t>SW</a:t>
            </a:r>
            <a:r>
              <a:rPr lang="ko-KR" altLang="en-US" sz="1200" dirty="0">
                <a:latin typeface="+mn-ea"/>
              </a:rPr>
              <a:t>에 불러와 </a:t>
            </a:r>
            <a:r>
              <a:rPr lang="en-US" altLang="ko-KR" sz="1200" dirty="0">
                <a:latin typeface="+mn-ea"/>
              </a:rPr>
              <a:t>Mixer</a:t>
            </a:r>
            <a:r>
              <a:rPr lang="ko-KR" altLang="en-US" sz="1200" dirty="0">
                <a:latin typeface="+mn-ea"/>
              </a:rPr>
              <a:t>기능을 통해 생성된 트랙에 </a:t>
            </a:r>
            <a:r>
              <a:rPr lang="en-US" altLang="ko-KR" sz="1200" dirty="0">
                <a:latin typeface="+mn-ea"/>
              </a:rPr>
              <a:t>1:1 mapping </a:t>
            </a:r>
            <a:r>
              <a:rPr lang="ko-KR" altLang="en-US" sz="1200" dirty="0">
                <a:latin typeface="+mn-ea"/>
              </a:rPr>
              <a:t>시킨다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각 트랙을 독립적으로 제어</a:t>
            </a:r>
            <a:r>
              <a:rPr lang="en-US" altLang="ko-KR" sz="1200" dirty="0">
                <a:latin typeface="+mn-ea"/>
              </a:rPr>
              <a:t>(Mute, Solo, Volume Control </a:t>
            </a:r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할 수 있는 기능을 가지고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바탕으로 편리하게 사용자가 연주와 합주를 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또한 녹음 기능을 통해 외부 음원에 사용자의 연주가 덧입혀진 하나의 </a:t>
            </a:r>
            <a:r>
              <a:rPr lang="en-US" altLang="ko-KR" sz="1200" dirty="0">
                <a:latin typeface="+mn-ea"/>
              </a:rPr>
              <a:t>wav</a:t>
            </a:r>
            <a:r>
              <a:rPr lang="ko-KR" altLang="en-US" sz="1200" dirty="0">
                <a:latin typeface="+mn-ea"/>
              </a:rPr>
              <a:t>파일을 생성하여 사용자에게 제공한다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75B6-2441-4A0D-AA49-C97A68C0864E}"/>
              </a:ext>
            </a:extLst>
          </p:cNvPr>
          <p:cNvSpPr txBox="1"/>
          <p:nvPr/>
        </p:nvSpPr>
        <p:spPr>
          <a:xfrm>
            <a:off x="1695361" y="3184047"/>
            <a:ext cx="7212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/>
              <a:t>1. 그림과 같이 트랙 별로 </a:t>
            </a:r>
            <a:r>
              <a:rPr lang="ko-KR" altLang="ko-KR" sz="1200" dirty="0" err="1"/>
              <a:t>Load버튼을</a:t>
            </a:r>
            <a:r>
              <a:rPr lang="ko-KR" altLang="ko-KR" sz="1200" dirty="0"/>
              <a:t> 생성한다. </a:t>
            </a:r>
            <a:r>
              <a:rPr lang="ko-KR" altLang="ko-KR" sz="1200" dirty="0" err="1"/>
              <a:t>Load버튼</a:t>
            </a:r>
            <a:r>
              <a:rPr lang="ko-KR" altLang="ko-KR" sz="1200" dirty="0"/>
              <a:t> 클릭 시에 </a:t>
            </a:r>
            <a:r>
              <a:rPr lang="ko-KR" altLang="ko-KR" sz="1200" dirty="0" err="1"/>
              <a:t>Unity의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OpenFilePanel</a:t>
            </a:r>
            <a:r>
              <a:rPr lang="ko-KR" altLang="ko-KR" sz="1200" dirty="0"/>
              <a:t>() 함수를 실행시켜 </a:t>
            </a:r>
            <a:r>
              <a:rPr lang="ko-KR" altLang="ko-KR" sz="1200" dirty="0" err="1"/>
              <a:t>File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Browser를</a:t>
            </a:r>
            <a:r>
              <a:rPr lang="ko-KR" altLang="ko-KR" sz="1200" dirty="0"/>
              <a:t> 띄우고, 사용자의 파일 선택에 의해 해당 파일의 </a:t>
            </a:r>
            <a:r>
              <a:rPr lang="ko-KR" altLang="ko-KR" sz="1200" dirty="0" err="1"/>
              <a:t>Path를</a:t>
            </a:r>
            <a:r>
              <a:rPr lang="ko-KR" altLang="ko-KR" sz="1200" dirty="0"/>
              <a:t> 얻어낸다. </a:t>
            </a:r>
          </a:p>
          <a:p>
            <a:r>
              <a:rPr lang="ko-KR" altLang="ko-KR" sz="1200" dirty="0"/>
              <a:t> </a:t>
            </a:r>
          </a:p>
          <a:p>
            <a:r>
              <a:rPr lang="ko-KR" altLang="ko-KR" sz="1200" dirty="0"/>
              <a:t>2. 얻어낸 파일의 </a:t>
            </a:r>
            <a:r>
              <a:rPr lang="ko-KR" altLang="ko-KR" sz="1200" dirty="0" err="1"/>
              <a:t>Path를</a:t>
            </a:r>
            <a:r>
              <a:rPr lang="ko-KR" altLang="ko-KR" sz="1200" dirty="0"/>
              <a:t> </a:t>
            </a:r>
            <a:r>
              <a:rPr lang="ko-KR" altLang="ko-KR" sz="1200" dirty="0" err="1"/>
              <a:t>Unity의</a:t>
            </a:r>
            <a:r>
              <a:rPr lang="ko-KR" altLang="ko-KR" sz="1200" dirty="0"/>
              <a:t> </a:t>
            </a:r>
            <a:r>
              <a:rPr lang="ko-KR" altLang="ko-KR" sz="1200" dirty="0" err="1"/>
              <a:t>www객체에게</a:t>
            </a:r>
            <a:r>
              <a:rPr lang="ko-KR" altLang="ko-KR" sz="1200" dirty="0"/>
              <a:t> </a:t>
            </a:r>
            <a:r>
              <a:rPr lang="ko-KR" altLang="ko-KR" sz="1200" dirty="0" err="1"/>
              <a:t>Parameter로</a:t>
            </a:r>
            <a:r>
              <a:rPr lang="ko-KR" altLang="ko-KR" sz="1200" dirty="0"/>
              <a:t> 전달하고, </a:t>
            </a:r>
            <a:r>
              <a:rPr lang="ko-KR" altLang="ko-KR" sz="1200" dirty="0" err="1"/>
              <a:t>www객체는</a:t>
            </a:r>
            <a:r>
              <a:rPr lang="ko-KR" altLang="ko-KR" sz="1200" dirty="0"/>
              <a:t> </a:t>
            </a:r>
            <a:r>
              <a:rPr lang="ko-KR" altLang="ko-KR" sz="1200" dirty="0" err="1"/>
              <a:t>Path를</a:t>
            </a:r>
            <a:r>
              <a:rPr lang="ko-KR" altLang="ko-KR" sz="1200" dirty="0"/>
              <a:t> 바탕으로 파일을 다운로드하여 </a:t>
            </a:r>
            <a:r>
              <a:rPr lang="ko-KR" altLang="ko-KR" sz="1200" dirty="0" err="1"/>
              <a:t>GetAudioClip</a:t>
            </a:r>
            <a:r>
              <a:rPr lang="ko-KR" altLang="ko-KR" sz="1200" dirty="0"/>
              <a:t>()함수를 통해 </a:t>
            </a:r>
            <a:r>
              <a:rPr lang="ko-KR" altLang="ko-KR" sz="1200" dirty="0" err="1"/>
              <a:t>SW에서</a:t>
            </a:r>
            <a:r>
              <a:rPr lang="ko-KR" altLang="ko-KR" sz="1200" dirty="0"/>
              <a:t> 사용할 수 있는 오디오 파일로 불러온다. </a:t>
            </a:r>
          </a:p>
          <a:p>
            <a:r>
              <a:rPr lang="ko-KR" altLang="ko-KR" sz="1200" dirty="0"/>
              <a:t> </a:t>
            </a:r>
          </a:p>
          <a:p>
            <a:r>
              <a:rPr lang="ko-KR" altLang="ko-KR" sz="1200" dirty="0"/>
              <a:t>3. 불러온 오디오 파일을 해당 트랙의 </a:t>
            </a:r>
            <a:r>
              <a:rPr lang="ko-KR" altLang="ko-KR" sz="1200" dirty="0" err="1"/>
              <a:t>AudioClip으로</a:t>
            </a:r>
            <a:r>
              <a:rPr lang="ko-KR" altLang="ko-KR" sz="1200" dirty="0"/>
              <a:t> 추가하여 오디오를 사용자가 제어할 수 있도록 한다.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94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25400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lIns="0" tIns="0" rIns="0" bIns="0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40548</TotalTime>
  <Words>1230</Words>
  <Application>Microsoft Office PowerPoint</Application>
  <PresentationFormat>화면 슬라이드 쇼(16:9)</PresentationFormat>
  <Paragraphs>238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Bebas Neue</vt:lpstr>
      <vt:lpstr>Gill Sans</vt:lpstr>
      <vt:lpstr>ＭＳ Ｐゴシック</vt:lpstr>
      <vt:lpstr>Roboto Condensed</vt:lpstr>
      <vt:lpstr>Roboto Condensed Light</vt:lpstr>
      <vt:lpstr>굴림</vt:lpstr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Radomir</dc:creator>
  <cp:lastModifiedBy>김진우</cp:lastModifiedBy>
  <cp:revision>594</cp:revision>
  <dcterms:created xsi:type="dcterms:W3CDTF">2014-12-20T21:55:01Z</dcterms:created>
  <dcterms:modified xsi:type="dcterms:W3CDTF">2018-11-25T15:38:32Z</dcterms:modified>
</cp:coreProperties>
</file>