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9" r:id="rId3"/>
    <p:sldId id="306" r:id="rId4"/>
    <p:sldId id="326" r:id="rId5"/>
    <p:sldId id="328" r:id="rId6"/>
    <p:sldId id="329" r:id="rId7"/>
    <p:sldId id="332" r:id="rId8"/>
    <p:sldId id="331" r:id="rId9"/>
    <p:sldId id="338" r:id="rId10"/>
    <p:sldId id="348" r:id="rId11"/>
    <p:sldId id="350" r:id="rId12"/>
    <p:sldId id="346" r:id="rId13"/>
    <p:sldId id="318" r:id="rId14"/>
    <p:sldId id="324" r:id="rId15"/>
    <p:sldId id="340" r:id="rId16"/>
    <p:sldId id="261" r:id="rId17"/>
    <p:sldId id="319" r:id="rId18"/>
    <p:sldId id="342" r:id="rId19"/>
    <p:sldId id="349" r:id="rId20"/>
    <p:sldId id="345" r:id="rId21"/>
    <p:sldId id="343" r:id="rId22"/>
    <p:sldId id="341" r:id="rId23"/>
    <p:sldId id="323" r:id="rId24"/>
    <p:sldId id="347" r:id="rId25"/>
    <p:sldId id="276" r:id="rId26"/>
    <p:sldId id="292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D7EF"/>
    <a:srgbClr val="387D96"/>
    <a:srgbClr val="52A2BE"/>
    <a:srgbClr val="F9ECD7"/>
    <a:srgbClr val="E5F5FB"/>
    <a:srgbClr val="F0D09C"/>
    <a:srgbClr val="E3AA54"/>
    <a:srgbClr val="A3846A"/>
    <a:srgbClr val="6A5442"/>
    <a:srgbClr val="F8E9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63" autoAdjust="0"/>
    <p:restoredTop sz="94645" autoAdjust="0"/>
  </p:normalViewPr>
  <p:slideViewPr>
    <p:cSldViewPr>
      <p:cViewPr varScale="1">
        <p:scale>
          <a:sx n="68" d="100"/>
          <a:sy n="68" d="100"/>
        </p:scale>
        <p:origin x="142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096E1-C958-48D9-B64C-7DC6C480E569}" type="datetimeFigureOut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748EB5-8CEC-483E-B802-AE2188865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201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B993-20C4-4A66-92D5-7BFC1C3FDAFF}" type="datetimeFigureOut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3D23-5E68-48A9-B8C4-ED14C1BFE5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242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B993-20C4-4A66-92D5-7BFC1C3FDAFF}" type="datetimeFigureOut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3D23-5E68-48A9-B8C4-ED14C1BFE5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773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B993-20C4-4A66-92D5-7BFC1C3FDAFF}" type="datetimeFigureOut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3D23-5E68-48A9-B8C4-ED14C1BFE5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994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B993-20C4-4A66-92D5-7BFC1C3FDAFF}" type="datetimeFigureOut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3D23-5E68-48A9-B8C4-ED14C1BFE5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274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B993-20C4-4A66-92D5-7BFC1C3FDAFF}" type="datetimeFigureOut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3D23-5E68-48A9-B8C4-ED14C1BFE5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B993-20C4-4A66-92D5-7BFC1C3FDAFF}" type="datetimeFigureOut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3D23-5E68-48A9-B8C4-ED14C1BFE5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151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B993-20C4-4A66-92D5-7BFC1C3FDAFF}" type="datetimeFigureOut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3D23-5E68-48A9-B8C4-ED14C1BFE5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665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B993-20C4-4A66-92D5-7BFC1C3FDAFF}" type="datetimeFigureOut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3D23-5E68-48A9-B8C4-ED14C1BFE5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795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B993-20C4-4A66-92D5-7BFC1C3FDAFF}" type="datetimeFigureOut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3D23-5E68-48A9-B8C4-ED14C1BFE5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21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B993-20C4-4A66-92D5-7BFC1C3FDAFF}" type="datetimeFigureOut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3D23-5E68-48A9-B8C4-ED14C1BFE5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545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B993-20C4-4A66-92D5-7BFC1C3FDAFF}" type="datetimeFigureOut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3D23-5E68-48A9-B8C4-ED14C1BFE5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15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BB993-20C4-4A66-92D5-7BFC1C3FDAFF}" type="datetimeFigureOut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33D23-5E68-48A9-B8C4-ED14C1BFE5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553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microsoft.com/office/2007/relationships/hdphoto" Target="../media/hdphoto4.wdp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microsoft.com/office/2007/relationships/hdphoto" Target="../media/hdphoto4.wdp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jpe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jpeg"/><Relationship Id="rId5" Type="http://schemas.openxmlformats.org/officeDocument/2006/relationships/image" Target="../media/image35.jpg"/><Relationship Id="rId4" Type="http://schemas.openxmlformats.org/officeDocument/2006/relationships/image" Target="../media/image34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microsoft.com/office/2007/relationships/hdphoto" Target="../media/hdphoto7.wdp"/><Relationship Id="rId3" Type="http://schemas.microsoft.com/office/2007/relationships/hdphoto" Target="../media/hdphoto3.wdp"/><Relationship Id="rId7" Type="http://schemas.openxmlformats.org/officeDocument/2006/relationships/image" Target="../media/image12.png"/><Relationship Id="rId12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11" Type="http://schemas.microsoft.com/office/2007/relationships/hdphoto" Target="../media/hdphoto6.wdp"/><Relationship Id="rId5" Type="http://schemas.openxmlformats.org/officeDocument/2006/relationships/image" Target="../media/image11.png"/><Relationship Id="rId15" Type="http://schemas.microsoft.com/office/2007/relationships/hdphoto" Target="../media/hdphoto8.wdp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microsoft.com/office/2007/relationships/hdphoto" Target="../media/hdphoto5.wdp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microsoft.com/office/2007/relationships/hdphoto" Target="../media/hdphoto9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622535" y="1997106"/>
            <a:ext cx="7992888" cy="2457450"/>
            <a:chOff x="561495" y="2241363"/>
            <a:chExt cx="7992888" cy="2047875"/>
          </a:xfrm>
        </p:grpSpPr>
        <p:grpSp>
          <p:nvGrpSpPr>
            <p:cNvPr id="14" name="그룹 13"/>
            <p:cNvGrpSpPr/>
            <p:nvPr/>
          </p:nvGrpSpPr>
          <p:grpSpPr>
            <a:xfrm>
              <a:off x="4573599" y="3369538"/>
              <a:ext cx="2482501" cy="796658"/>
              <a:chOff x="5293798" y="2293908"/>
              <a:chExt cx="2806594" cy="796658"/>
            </a:xfrm>
          </p:grpSpPr>
          <p:sp>
            <p:nvSpPr>
              <p:cNvPr id="20" name="모서리가 둥근 직사각형 19"/>
              <p:cNvSpPr/>
              <p:nvPr/>
            </p:nvSpPr>
            <p:spPr>
              <a:xfrm>
                <a:off x="5293798" y="2293908"/>
                <a:ext cx="2590570" cy="480053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400" spc="-150" dirty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10800000" scaled="1"/>
                  </a:gradFill>
                  <a:latin typeface="+mn-ea"/>
                </a:endParaRPr>
              </a:p>
            </p:txBody>
          </p:sp>
          <p:sp>
            <p:nvSpPr>
              <p:cNvPr id="21" name="모서리가 둥근 직사각형 20"/>
              <p:cNvSpPr/>
              <p:nvPr/>
            </p:nvSpPr>
            <p:spPr>
              <a:xfrm>
                <a:off x="5293798" y="2610513"/>
                <a:ext cx="2806594" cy="480053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400" spc="-150" dirty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10800000" scaled="1"/>
                  </a:gradFill>
                  <a:latin typeface="+mn-ea"/>
                </a:endParaRPr>
              </a:p>
            </p:txBody>
          </p:sp>
        </p:grpSp>
        <p:sp>
          <p:nvSpPr>
            <p:cNvPr id="15" name="직사각형 14"/>
            <p:cNvSpPr/>
            <p:nvPr/>
          </p:nvSpPr>
          <p:spPr>
            <a:xfrm>
              <a:off x="561495" y="2724707"/>
              <a:ext cx="7992888" cy="1564531"/>
            </a:xfrm>
            <a:prstGeom prst="rect">
              <a:avLst/>
            </a:prstGeom>
            <a:solidFill>
              <a:srgbClr val="9BD7EF"/>
            </a:solidFill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7200" b="1" spc="-150" dirty="0">
                  <a:solidFill>
                    <a:srgbClr val="F0D09C"/>
                  </a:solidFill>
                  <a:latin typeface="+mj-ea"/>
                  <a:ea typeface="+mj-ea"/>
                </a:rPr>
                <a:t>L</a:t>
              </a:r>
              <a:r>
                <a:rPr lang="en-US" altLang="ko-KR" sz="7200" b="1" spc="-150" dirty="0">
                  <a:solidFill>
                    <a:srgbClr val="F9ECD7"/>
                  </a:solidFill>
                  <a:latin typeface="+mj-ea"/>
                  <a:ea typeface="+mj-ea"/>
                </a:rPr>
                <a:t>A</a:t>
              </a:r>
              <a:r>
                <a:rPr lang="en-US" altLang="ko-KR" sz="7200" b="1" spc="-150" dirty="0">
                  <a:solidFill>
                    <a:srgbClr val="E5F5FB"/>
                  </a:solidFill>
                  <a:latin typeface="+mj-ea"/>
                  <a:ea typeface="+mj-ea"/>
                </a:rPr>
                <a:t>M</a:t>
              </a:r>
              <a:r>
                <a:rPr lang="en-US" altLang="ko-KR" sz="7200" b="1" spc="-150" dirty="0">
                  <a:solidFill>
                    <a:srgbClr val="F9ECD7"/>
                  </a:solidFill>
                  <a:latin typeface="+mj-ea"/>
                  <a:ea typeface="+mj-ea"/>
                </a:rPr>
                <a:t>A</a:t>
              </a:r>
              <a:r>
                <a:rPr lang="en-US" altLang="ko-KR" sz="7200" b="1" spc="-150" dirty="0">
                  <a:solidFill>
                    <a:schemeClr val="bg1"/>
                  </a:solidFill>
                  <a:latin typeface="+mj-ea"/>
                  <a:ea typeface="+mj-ea"/>
                </a:rPr>
                <a:t> </a:t>
              </a:r>
            </a:p>
            <a:p>
              <a:pPr lvl="0" algn="ctr"/>
              <a:r>
                <a:rPr lang="ko-KR" altLang="en-US" sz="4400" spc="-150" dirty="0">
                  <a:solidFill>
                    <a:schemeClr val="bg1"/>
                  </a:solidFill>
                  <a:latin typeface="+mj-ea"/>
                  <a:ea typeface="+mj-ea"/>
                </a:rPr>
                <a:t>무인 공용 세탁기 관리 시스템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1495" y="2241363"/>
              <a:ext cx="2283912" cy="483344"/>
            </a:xfrm>
            <a:prstGeom prst="round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r"/>
              <a:r>
                <a:rPr lang="en-US" altLang="ko-KR" sz="2800" spc="-150" dirty="0">
                  <a:solidFill>
                    <a:srgbClr val="52A2BE"/>
                  </a:solidFill>
                  <a:latin typeface="+mn-ea"/>
                </a:rPr>
                <a:t>6</a:t>
              </a:r>
              <a:r>
                <a:rPr lang="ko-KR" altLang="en-US" sz="2800" spc="-150" dirty="0">
                  <a:solidFill>
                    <a:srgbClr val="52A2BE"/>
                  </a:solidFill>
                  <a:latin typeface="+mn-ea"/>
                </a:rPr>
                <a:t>팀</a:t>
              </a:r>
              <a:r>
                <a:rPr lang="en-US" altLang="ko-KR" sz="2800" spc="-150" dirty="0">
                  <a:solidFill>
                    <a:srgbClr val="52A2BE"/>
                  </a:solidFill>
                  <a:latin typeface="+mn-ea"/>
                </a:rPr>
                <a:t>(ITECTOR</a:t>
              </a:r>
              <a:r>
                <a:rPr lang="en-US" altLang="ko-KR" sz="2800" spc="-150" dirty="0">
                  <a:solidFill>
                    <a:srgbClr val="3899DE"/>
                  </a:solidFill>
                  <a:latin typeface="+mn-ea"/>
                </a:rPr>
                <a:t>)</a:t>
              </a:r>
              <a:endParaRPr lang="ko-KR" altLang="en-US" sz="2800" spc="-150" dirty="0">
                <a:solidFill>
                  <a:srgbClr val="3899DE"/>
                </a:solidFill>
                <a:latin typeface="+mn-ea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-1" y="6031450"/>
            <a:ext cx="9144000" cy="826550"/>
          </a:xfrm>
          <a:prstGeom prst="rect">
            <a:avLst/>
          </a:prstGeom>
          <a:solidFill>
            <a:srgbClr val="55BCE3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56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lama_loading.WAV"/>
          </p:stSnd>
        </p:sndAc>
      </p:transition>
    </mc:Choice>
    <mc:Fallback xmlns="">
      <p:transition spd="slow">
        <p:sndAc>
          <p:stSnd>
            <p:snd r:embed="rId5" name="lama_loading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4D6001B-B626-454B-9B47-9BCB5DF586EB}"/>
              </a:ext>
            </a:extLst>
          </p:cNvPr>
          <p:cNvSpPr txBox="1"/>
          <p:nvPr/>
        </p:nvSpPr>
        <p:spPr>
          <a:xfrm>
            <a:off x="910080" y="252519"/>
            <a:ext cx="675826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300" dirty="0">
                <a:solidFill>
                  <a:srgbClr val="387D96"/>
                </a:solidFill>
                <a:latin typeface="+mj-ea"/>
                <a:ea typeface="+mj-ea"/>
              </a:rPr>
              <a:t>#</a:t>
            </a:r>
            <a:r>
              <a:rPr lang="ko-KR" altLang="en-US" spc="300" dirty="0">
                <a:solidFill>
                  <a:srgbClr val="387D96"/>
                </a:solidFill>
                <a:latin typeface="+mj-ea"/>
                <a:ea typeface="+mj-ea"/>
              </a:rPr>
              <a:t>시스템 구성도</a:t>
            </a:r>
            <a:endParaRPr lang="en-US" altLang="ko-KR" spc="300" dirty="0">
              <a:solidFill>
                <a:srgbClr val="387D96"/>
              </a:solidFill>
              <a:latin typeface="+mj-ea"/>
              <a:ea typeface="+mj-ea"/>
            </a:endParaRPr>
          </a:p>
          <a:p>
            <a:r>
              <a:rPr lang="en-US" altLang="ko-KR" sz="2800" dirty="0">
                <a:solidFill>
                  <a:srgbClr val="387D96"/>
                </a:solidFill>
                <a:latin typeface="+mj-ea"/>
                <a:ea typeface="+mj-ea"/>
              </a:rPr>
              <a:t>3.3.2 </a:t>
            </a:r>
            <a:r>
              <a:rPr lang="ko-KR" altLang="en-US" sz="2800" dirty="0" err="1">
                <a:solidFill>
                  <a:srgbClr val="387D96"/>
                </a:solidFill>
                <a:latin typeface="+mj-ea"/>
                <a:ea typeface="+mj-ea"/>
              </a:rPr>
              <a:t>비접촉</a:t>
            </a:r>
            <a:r>
              <a:rPr lang="ko-KR" altLang="en-US" sz="2800" dirty="0">
                <a:solidFill>
                  <a:srgbClr val="387D96"/>
                </a:solidFill>
                <a:latin typeface="+mj-ea"/>
                <a:ea typeface="+mj-ea"/>
              </a:rPr>
              <a:t> </a:t>
            </a:r>
            <a:r>
              <a:rPr lang="en-US" altLang="ko-KR" sz="2800" dirty="0">
                <a:solidFill>
                  <a:srgbClr val="387D96"/>
                </a:solidFill>
                <a:latin typeface="+mj-ea"/>
                <a:ea typeface="+mj-ea"/>
              </a:rPr>
              <a:t>AC </a:t>
            </a:r>
            <a:r>
              <a:rPr lang="ko-KR" altLang="en-US" sz="2800" dirty="0">
                <a:solidFill>
                  <a:srgbClr val="387D96"/>
                </a:solidFill>
                <a:latin typeface="+mj-ea"/>
                <a:ea typeface="+mj-ea"/>
              </a:rPr>
              <a:t>전류센서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C05BCD-F2B6-4079-B285-997CD7CDC8E4}"/>
              </a:ext>
            </a:extLst>
          </p:cNvPr>
          <p:cNvSpPr txBox="1"/>
          <p:nvPr/>
        </p:nvSpPr>
        <p:spPr>
          <a:xfrm>
            <a:off x="144016" y="221741"/>
            <a:ext cx="108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150" dirty="0">
                <a:solidFill>
                  <a:srgbClr val="9BD7EF"/>
                </a:solidFill>
                <a:latin typeface="+mj-ea"/>
                <a:ea typeface="+mj-ea"/>
              </a:rPr>
              <a:t>0</a:t>
            </a:r>
            <a:r>
              <a:rPr lang="en-US" altLang="ko-KR" sz="4800" spc="-150" dirty="0">
                <a:solidFill>
                  <a:srgbClr val="52A2BE"/>
                </a:solidFill>
                <a:latin typeface="+mj-ea"/>
                <a:ea typeface="+mj-ea"/>
              </a:rPr>
              <a:t>3</a:t>
            </a:r>
            <a:endParaRPr lang="ko-KR" altLang="en-US" sz="4800" spc="-150" dirty="0">
              <a:solidFill>
                <a:srgbClr val="52A2BE"/>
              </a:solidFill>
              <a:latin typeface="+mj-ea"/>
              <a:ea typeface="+mj-ea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C681B86-EC5D-49F9-A0AD-94D9BF9C0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5" y="1291744"/>
            <a:ext cx="2981925" cy="254084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8C43EBE-6FA0-4958-9954-DB8FD65789B9}"/>
              </a:ext>
            </a:extLst>
          </p:cNvPr>
          <p:cNvSpPr txBox="1"/>
          <p:nvPr/>
        </p:nvSpPr>
        <p:spPr>
          <a:xfrm>
            <a:off x="183689" y="3790764"/>
            <a:ext cx="2652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&lt;SCT-013-000&gt;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1CE8E6-1922-44E1-9A3D-DFC31245B064}"/>
              </a:ext>
            </a:extLst>
          </p:cNvPr>
          <p:cNvSpPr txBox="1"/>
          <p:nvPr/>
        </p:nvSpPr>
        <p:spPr>
          <a:xfrm>
            <a:off x="2935454" y="1628800"/>
            <a:ext cx="6332875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Current </a:t>
            </a:r>
            <a:r>
              <a:rPr lang="en-US" altLang="ko-KR" sz="1600" dirty="0" err="1"/>
              <a:t>Tranformers</a:t>
            </a:r>
            <a:r>
              <a:rPr lang="en-US" altLang="ko-KR" sz="1600" dirty="0"/>
              <a:t>(CTs)</a:t>
            </a:r>
          </a:p>
          <a:p>
            <a:endParaRPr lang="en-US" altLang="ko-KR" sz="1050" dirty="0"/>
          </a:p>
          <a:p>
            <a:r>
              <a:rPr lang="en-US" altLang="ko-KR" sz="1600" dirty="0"/>
              <a:t> - </a:t>
            </a:r>
            <a:r>
              <a:rPr lang="ko-KR" altLang="en-US" sz="1600" dirty="0"/>
              <a:t>교류를 측정하는 센서로서</a:t>
            </a:r>
            <a:r>
              <a:rPr lang="en-US" altLang="ko-KR" sz="1600" dirty="0"/>
              <a:t>, </a:t>
            </a:r>
            <a:r>
              <a:rPr lang="ko-KR" altLang="en-US" sz="1600" dirty="0"/>
              <a:t>주로 전력소비를 측정하는데 이용     </a:t>
            </a:r>
            <a:endParaRPr lang="en-US" altLang="ko-KR" sz="16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4F73ABB-B93E-4B63-A708-BCC12F63E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08" y="2593039"/>
            <a:ext cx="6084168" cy="2095608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94D6B7-E202-4B9F-AA95-501F8780277A}"/>
              </a:ext>
            </a:extLst>
          </p:cNvPr>
          <p:cNvSpPr/>
          <p:nvPr/>
        </p:nvSpPr>
        <p:spPr>
          <a:xfrm>
            <a:off x="3815892" y="479763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구성요소 </a:t>
            </a:r>
            <a:endParaRPr lang="en-US" altLang="ko-KR" dirty="0"/>
          </a:p>
          <a:p>
            <a:r>
              <a:rPr lang="en-US" altLang="ko-KR" dirty="0"/>
              <a:t> - 1</a:t>
            </a:r>
            <a:r>
              <a:rPr lang="ko-KR" altLang="en-US" dirty="0"/>
              <a:t>차 권선</a:t>
            </a:r>
            <a:r>
              <a:rPr lang="en-US" altLang="ko-KR" dirty="0"/>
              <a:t>(Primary Winding)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자기코어</a:t>
            </a:r>
            <a:r>
              <a:rPr lang="en-US" altLang="ko-KR" dirty="0"/>
              <a:t>(Magnetic Core)</a:t>
            </a:r>
          </a:p>
          <a:p>
            <a:r>
              <a:rPr lang="en-US" altLang="ko-KR" dirty="0"/>
              <a:t> - 2</a:t>
            </a:r>
            <a:r>
              <a:rPr lang="ko-KR" altLang="en-US" dirty="0"/>
              <a:t>차 권선</a:t>
            </a:r>
            <a:r>
              <a:rPr lang="en-US" altLang="ko-KR" dirty="0"/>
              <a:t>(Secondary Winding)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2CB06CB-3BF6-4C62-997D-23D4806FF1AD}"/>
              </a:ext>
            </a:extLst>
          </p:cNvPr>
          <p:cNvSpPr/>
          <p:nvPr/>
        </p:nvSpPr>
        <p:spPr>
          <a:xfrm>
            <a:off x="28497" y="6031450"/>
            <a:ext cx="9144000" cy="826550"/>
          </a:xfrm>
          <a:prstGeom prst="rect">
            <a:avLst/>
          </a:prstGeom>
          <a:solidFill>
            <a:srgbClr val="55BCE3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421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2874AB-AD20-41D1-9B0C-00924F1636B7}"/>
              </a:ext>
            </a:extLst>
          </p:cNvPr>
          <p:cNvSpPr txBox="1"/>
          <p:nvPr/>
        </p:nvSpPr>
        <p:spPr>
          <a:xfrm>
            <a:off x="910080" y="3394"/>
            <a:ext cx="675826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300" dirty="0">
                <a:solidFill>
                  <a:srgbClr val="387D96"/>
                </a:solidFill>
                <a:latin typeface="+mj-ea"/>
                <a:ea typeface="+mj-ea"/>
              </a:rPr>
              <a:t>#</a:t>
            </a:r>
            <a:r>
              <a:rPr lang="ko-KR" altLang="en-US" spc="300" dirty="0">
                <a:solidFill>
                  <a:srgbClr val="387D96"/>
                </a:solidFill>
                <a:latin typeface="+mj-ea"/>
                <a:ea typeface="+mj-ea"/>
              </a:rPr>
              <a:t>시스템 구성도</a:t>
            </a:r>
            <a:endParaRPr lang="en-US" altLang="ko-KR" spc="300" dirty="0">
              <a:solidFill>
                <a:srgbClr val="387D96"/>
              </a:solidFill>
              <a:latin typeface="+mj-ea"/>
              <a:ea typeface="+mj-ea"/>
            </a:endParaRPr>
          </a:p>
          <a:p>
            <a:r>
              <a:rPr lang="en-US" altLang="ko-KR" sz="2800" dirty="0">
                <a:solidFill>
                  <a:srgbClr val="387D96"/>
                </a:solidFill>
                <a:latin typeface="+mj-ea"/>
                <a:ea typeface="+mj-ea"/>
              </a:rPr>
              <a:t>3.3.3 </a:t>
            </a:r>
            <a:r>
              <a:rPr lang="ko-KR" altLang="en-US" sz="2800" dirty="0">
                <a:solidFill>
                  <a:srgbClr val="387D96"/>
                </a:solidFill>
                <a:latin typeface="+mj-ea"/>
                <a:ea typeface="+mj-ea"/>
              </a:rPr>
              <a:t>센서측정 표본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12B5A1-527A-46B1-A05F-A3BC54A860E2}"/>
              </a:ext>
            </a:extLst>
          </p:cNvPr>
          <p:cNvSpPr txBox="1"/>
          <p:nvPr/>
        </p:nvSpPr>
        <p:spPr>
          <a:xfrm>
            <a:off x="144016" y="-27384"/>
            <a:ext cx="108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150" dirty="0">
                <a:solidFill>
                  <a:srgbClr val="9BD7EF"/>
                </a:solidFill>
                <a:latin typeface="+mj-ea"/>
                <a:ea typeface="+mj-ea"/>
              </a:rPr>
              <a:t>0</a:t>
            </a:r>
            <a:r>
              <a:rPr lang="en-US" altLang="ko-KR" sz="4800" spc="-150" dirty="0">
                <a:solidFill>
                  <a:srgbClr val="52A2BE"/>
                </a:solidFill>
                <a:latin typeface="+mj-ea"/>
                <a:ea typeface="+mj-ea"/>
              </a:rPr>
              <a:t>3</a:t>
            </a:r>
            <a:endParaRPr lang="ko-KR" altLang="en-US" sz="4800" spc="-150" dirty="0">
              <a:solidFill>
                <a:srgbClr val="52A2BE"/>
              </a:solidFill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8CA11D-D14B-46FF-BC4E-50E49E37F3F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94" y="2492896"/>
            <a:ext cx="7824370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3F9DD7F-8CE5-4E88-8645-1BED137B55D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080" y="4797152"/>
            <a:ext cx="8198424" cy="2001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664CE18-80E6-4430-8B44-11D072D17A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94" y="692696"/>
            <a:ext cx="7656646" cy="185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009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0080" y="252519"/>
            <a:ext cx="675826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300" dirty="0">
                <a:solidFill>
                  <a:srgbClr val="387D96"/>
                </a:solidFill>
                <a:latin typeface="+mj-ea"/>
                <a:ea typeface="+mj-ea"/>
              </a:rPr>
              <a:t>#</a:t>
            </a:r>
            <a:r>
              <a:rPr lang="ko-KR" altLang="en-US" spc="300" dirty="0">
                <a:solidFill>
                  <a:srgbClr val="387D96"/>
                </a:solidFill>
                <a:latin typeface="+mj-ea"/>
                <a:ea typeface="+mj-ea"/>
              </a:rPr>
              <a:t>시스템 구성도</a:t>
            </a:r>
            <a:endParaRPr lang="en-US" altLang="ko-KR" spc="300" dirty="0">
              <a:solidFill>
                <a:srgbClr val="387D96"/>
              </a:solidFill>
              <a:latin typeface="+mj-ea"/>
              <a:ea typeface="+mj-ea"/>
            </a:endParaRPr>
          </a:p>
          <a:p>
            <a:r>
              <a:rPr lang="en-US" altLang="ko-KR" sz="2800" dirty="0">
                <a:solidFill>
                  <a:srgbClr val="387D96"/>
                </a:solidFill>
                <a:latin typeface="+mj-ea"/>
                <a:ea typeface="+mj-ea"/>
              </a:rPr>
              <a:t>3.3.4 Algorithms</a:t>
            </a:r>
            <a:endParaRPr lang="ko-KR" altLang="en-US" sz="2800" dirty="0">
              <a:solidFill>
                <a:srgbClr val="387D96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016" y="221741"/>
            <a:ext cx="108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150" dirty="0">
                <a:solidFill>
                  <a:srgbClr val="9BD7EF"/>
                </a:solidFill>
                <a:latin typeface="+mj-ea"/>
                <a:ea typeface="+mj-ea"/>
              </a:rPr>
              <a:t>0</a:t>
            </a:r>
            <a:r>
              <a:rPr lang="en-US" altLang="ko-KR" sz="4800" spc="-150" dirty="0">
                <a:solidFill>
                  <a:srgbClr val="52A2BE"/>
                </a:solidFill>
                <a:latin typeface="+mj-ea"/>
                <a:ea typeface="+mj-ea"/>
              </a:rPr>
              <a:t>3</a:t>
            </a:r>
            <a:endParaRPr lang="ko-KR" altLang="en-US" sz="4800" spc="-150" dirty="0">
              <a:solidFill>
                <a:srgbClr val="52A2BE"/>
              </a:solidFill>
              <a:latin typeface="+mj-ea"/>
              <a:ea typeface="+mj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4662DFE-E42F-4C8B-94E9-B97C0A976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052739"/>
            <a:ext cx="5235346" cy="497871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2961297-6670-4E5D-9DDD-53DEF1DEB49D}"/>
              </a:ext>
            </a:extLst>
          </p:cNvPr>
          <p:cNvSpPr txBox="1"/>
          <p:nvPr/>
        </p:nvSpPr>
        <p:spPr>
          <a:xfrm>
            <a:off x="2195736" y="4557856"/>
            <a:ext cx="1559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시작 알고리즘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3B6AC7-B96B-4805-B8AA-726EF1AF18E0}"/>
              </a:ext>
            </a:extLst>
          </p:cNvPr>
          <p:cNvSpPr txBox="1"/>
          <p:nvPr/>
        </p:nvSpPr>
        <p:spPr>
          <a:xfrm>
            <a:off x="5590702" y="6106171"/>
            <a:ext cx="1476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종료 알고리즘</a:t>
            </a:r>
            <a:endParaRPr lang="en-US" altLang="ko-KR" sz="16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C093FE4-A3EB-4DC0-A7C8-464461ACB97A}"/>
              </a:ext>
            </a:extLst>
          </p:cNvPr>
          <p:cNvSpPr/>
          <p:nvPr/>
        </p:nvSpPr>
        <p:spPr>
          <a:xfrm>
            <a:off x="3160686" y="1743581"/>
            <a:ext cx="3168352" cy="3168352"/>
          </a:xfrm>
          <a:prstGeom prst="ellipse">
            <a:avLst/>
          </a:prstGeom>
          <a:solidFill>
            <a:schemeClr val="accent2">
              <a:lumMod val="40000"/>
              <a:lumOff val="60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-1" y="6031450"/>
            <a:ext cx="9144000" cy="826550"/>
          </a:xfrm>
          <a:prstGeom prst="rect">
            <a:avLst/>
          </a:prstGeom>
          <a:solidFill>
            <a:srgbClr val="55BCE3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462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-1" y="5301208"/>
            <a:ext cx="9144000" cy="1556792"/>
          </a:xfrm>
          <a:prstGeom prst="rect">
            <a:avLst/>
          </a:prstGeom>
          <a:solidFill>
            <a:srgbClr val="55BCE3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10081" y="252519"/>
            <a:ext cx="579613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300" dirty="0">
                <a:solidFill>
                  <a:srgbClr val="387D96"/>
                </a:solidFill>
                <a:latin typeface="+mj-ea"/>
                <a:ea typeface="+mj-ea"/>
              </a:rPr>
              <a:t>#</a:t>
            </a:r>
            <a:r>
              <a:rPr lang="ko-KR" altLang="en-US" spc="300" dirty="0">
                <a:solidFill>
                  <a:srgbClr val="387D96"/>
                </a:solidFill>
                <a:latin typeface="+mj-ea"/>
                <a:ea typeface="+mj-ea"/>
              </a:rPr>
              <a:t>시스템 구성도</a:t>
            </a:r>
            <a:endParaRPr lang="en-US" altLang="ko-KR" spc="300" dirty="0">
              <a:solidFill>
                <a:srgbClr val="387D96"/>
              </a:solidFill>
              <a:latin typeface="+mj-ea"/>
              <a:ea typeface="+mj-ea"/>
            </a:endParaRPr>
          </a:p>
          <a:p>
            <a:r>
              <a:rPr lang="en-US" altLang="ko-KR" sz="2800" dirty="0">
                <a:solidFill>
                  <a:srgbClr val="387D96"/>
                </a:solidFill>
                <a:latin typeface="+mj-ea"/>
                <a:ea typeface="+mj-ea"/>
              </a:rPr>
              <a:t>3.4 </a:t>
            </a:r>
            <a:r>
              <a:rPr lang="ko-KR" altLang="en-US" sz="2800" dirty="0" err="1">
                <a:solidFill>
                  <a:srgbClr val="387D96"/>
                </a:solidFill>
                <a:latin typeface="+mj-ea"/>
                <a:ea typeface="+mj-ea"/>
              </a:rPr>
              <a:t>라즈베리파이</a:t>
            </a:r>
            <a:r>
              <a:rPr lang="ko-KR" altLang="en-US" sz="2800" dirty="0">
                <a:solidFill>
                  <a:srgbClr val="387D96"/>
                </a:solidFill>
                <a:latin typeface="+mj-ea"/>
                <a:ea typeface="+mj-ea"/>
              </a:rPr>
              <a:t> → 소켓서버</a:t>
            </a:r>
            <a:r>
              <a:rPr lang="en-US" altLang="ko-KR" sz="2800" dirty="0">
                <a:solidFill>
                  <a:srgbClr val="387D96"/>
                </a:solidFill>
                <a:latin typeface="+mj-ea"/>
                <a:ea typeface="+mj-ea"/>
              </a:rPr>
              <a:t>&amp;DB</a:t>
            </a:r>
            <a:endParaRPr lang="ko-KR" altLang="en-US" sz="2800" dirty="0">
              <a:solidFill>
                <a:srgbClr val="387D96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016" y="221741"/>
            <a:ext cx="108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150" dirty="0">
                <a:solidFill>
                  <a:srgbClr val="9BD7EF"/>
                </a:solidFill>
                <a:latin typeface="+mj-ea"/>
                <a:ea typeface="+mj-ea"/>
              </a:rPr>
              <a:t>0</a:t>
            </a:r>
            <a:r>
              <a:rPr lang="en-US" altLang="ko-KR" sz="4800" spc="-150" dirty="0">
                <a:solidFill>
                  <a:srgbClr val="52A2BE"/>
                </a:solidFill>
                <a:latin typeface="+mj-ea"/>
                <a:ea typeface="+mj-ea"/>
              </a:rPr>
              <a:t>3</a:t>
            </a:r>
            <a:endParaRPr lang="ko-KR" altLang="en-US" sz="4800" spc="-150" dirty="0">
              <a:solidFill>
                <a:srgbClr val="52A2BE"/>
              </a:solidFill>
              <a:latin typeface="+mj-ea"/>
              <a:ea typeface="+mj-ea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C093FE4-A3EB-4DC0-A7C8-464461ACB97A}"/>
              </a:ext>
            </a:extLst>
          </p:cNvPr>
          <p:cNvSpPr/>
          <p:nvPr/>
        </p:nvSpPr>
        <p:spPr>
          <a:xfrm>
            <a:off x="2987824" y="1806242"/>
            <a:ext cx="3168352" cy="3168352"/>
          </a:xfrm>
          <a:prstGeom prst="ellipse">
            <a:avLst/>
          </a:prstGeom>
          <a:solidFill>
            <a:schemeClr val="accent2">
              <a:lumMod val="40000"/>
              <a:lumOff val="60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2D4DA37-058E-4F93-8881-8EA10B158063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823" b="70197" l="6834" r="92938">
                        <a14:foregroundMark x1="18793" y1="40640" x2="19704" y2="39409"/>
                        <a14:foregroundMark x1="21071" y1="33744" x2="21071" y2="33744"/>
                        <a14:foregroundMark x1="15262" y1="35961" x2="15262" y2="35961"/>
                        <a14:foregroundMark x1="17198" y1="25862" x2="17198" y2="25862"/>
                        <a14:foregroundMark x1="17768" y1="23153" x2="17768" y2="23153"/>
                        <a14:foregroundMark x1="20273" y1="26847" x2="20273" y2="26847"/>
                        <a14:foregroundMark x1="21982" y1="27586" x2="21982" y2="27586"/>
                        <a14:foregroundMark x1="23349" y1="25123" x2="23349" y2="25123"/>
                        <a14:foregroundMark x1="25513" y1="35222" x2="25513" y2="35222"/>
                        <a14:foregroundMark x1="25285" y1="41626" x2="25285" y2="41626"/>
                        <a14:foregroundMark x1="14579" y1="45074" x2="14579" y2="45074"/>
                        <a14:foregroundMark x1="15490" y1="54680" x2="15490" y2="54680"/>
                        <a14:foregroundMark x1="22779" y1="53202" x2="22779" y2="53202"/>
                        <a14:foregroundMark x1="21185" y1="62808" x2="21185" y2="62808"/>
                        <a14:foregroundMark x1="26765" y1="53695" x2="26765" y2="53695"/>
                        <a14:foregroundMark x1="28132" y1="44089" x2="28132" y2="44089"/>
                        <a14:foregroundMark x1="21071" y1="45813" x2="21071" y2="45813"/>
                        <a14:foregroundMark x1="17995" y1="35468" x2="17995" y2="35468"/>
                        <a14:foregroundMark x1="17768" y1="51970" x2="17768" y2="51970"/>
                        <a14:foregroundMark x1="19134" y1="58621" x2="19134" y2="58621"/>
                        <a14:foregroundMark x1="24715" y1="61576" x2="24715" y2="61576"/>
                        <a14:foregroundMark x1="28474" y1="51970" x2="28474" y2="51970"/>
                        <a14:foregroundMark x1="13554" y1="39901" x2="13554" y2="39901"/>
                        <a14:foregroundMark x1="12984" y1="22906" x2="12984" y2="22906"/>
                        <a14:foregroundMark x1="16401" y1="17241" x2="16401" y2="17241"/>
                        <a14:foregroundMark x1="25626" y1="17241" x2="25626" y2="17241"/>
                        <a14:foregroundMark x1="27790" y1="26847" x2="27790" y2="26847"/>
                        <a14:foregroundMark x1="28929" y1="18966" x2="28929" y2="189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950141"/>
            <a:ext cx="5580620" cy="29577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직선 화살표 연결선 4"/>
          <p:cNvCxnSpPr/>
          <p:nvPr/>
        </p:nvCxnSpPr>
        <p:spPr>
          <a:xfrm>
            <a:off x="3635896" y="3390418"/>
            <a:ext cx="122413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F403B18-35CE-464E-AFE4-04BA426FC94A}"/>
              </a:ext>
            </a:extLst>
          </p:cNvPr>
          <p:cNvSpPr txBox="1"/>
          <p:nvPr/>
        </p:nvSpPr>
        <p:spPr>
          <a:xfrm>
            <a:off x="1807459" y="4066776"/>
            <a:ext cx="1828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Raspberry Pi</a:t>
            </a:r>
          </a:p>
          <a:p>
            <a:r>
              <a:rPr lang="en-US" altLang="ko-KR" sz="2000" b="1" dirty="0"/>
              <a:t>LM Gateway</a:t>
            </a:r>
            <a:endParaRPr lang="ko-KR" altLang="en-US" sz="2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09FC71-A7D2-428B-969A-9D3C8A972877}"/>
              </a:ext>
            </a:extLst>
          </p:cNvPr>
          <p:cNvSpPr txBox="1"/>
          <p:nvPr/>
        </p:nvSpPr>
        <p:spPr>
          <a:xfrm>
            <a:off x="4716016" y="4005064"/>
            <a:ext cx="2088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Amazon EC2</a:t>
            </a:r>
          </a:p>
          <a:p>
            <a:r>
              <a:rPr lang="en-US" altLang="ko-KR" sz="2000" b="1" dirty="0"/>
              <a:t>LM logic server</a:t>
            </a:r>
            <a:endParaRPr lang="ko-KR" altLang="en-US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403B18-35CE-464E-AFE4-04BA426FC94A}"/>
              </a:ext>
            </a:extLst>
          </p:cNvPr>
          <p:cNvSpPr txBox="1"/>
          <p:nvPr/>
        </p:nvSpPr>
        <p:spPr>
          <a:xfrm>
            <a:off x="539552" y="5376118"/>
            <a:ext cx="81369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en-US" altLang="ko-KR" sz="1600" dirty="0">
                <a:latin typeface="+mn-ea"/>
              </a:rPr>
              <a:t> LM Gateway</a:t>
            </a:r>
            <a:r>
              <a:rPr lang="ko-KR" altLang="en-US" sz="1600" dirty="0">
                <a:latin typeface="+mn-ea"/>
              </a:rPr>
              <a:t>는 내장된 무선 </a:t>
            </a:r>
            <a:r>
              <a:rPr lang="en-US" altLang="ko-KR" sz="1600" dirty="0">
                <a:latin typeface="+mn-ea"/>
              </a:rPr>
              <a:t>LAN</a:t>
            </a:r>
            <a:r>
              <a:rPr lang="ko-KR" altLang="en-US" sz="1600" dirty="0">
                <a:latin typeface="+mn-ea"/>
              </a:rPr>
              <a:t>을 이용하여 </a:t>
            </a:r>
            <a:r>
              <a:rPr lang="en-US" altLang="ko-KR" sz="1600" dirty="0" err="1">
                <a:latin typeface="+mn-ea"/>
              </a:rPr>
              <a:t>Wifi</a:t>
            </a:r>
            <a:r>
              <a:rPr lang="ko-KR" altLang="en-US" sz="1600" dirty="0">
                <a:latin typeface="+mn-ea"/>
              </a:rPr>
              <a:t>에 접속한다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무선 네트워크 환경이 조성된 후</a:t>
            </a:r>
            <a:r>
              <a:rPr lang="en-US" altLang="ko-KR" sz="1600" dirty="0">
                <a:latin typeface="+mn-ea"/>
              </a:rPr>
              <a:t>, AWS</a:t>
            </a:r>
            <a:r>
              <a:rPr lang="ko-KR" altLang="en-US" sz="1600" dirty="0">
                <a:latin typeface="+mn-ea"/>
              </a:rPr>
              <a:t>에서 제공하는 가상 컴퓨팅 </a:t>
            </a:r>
            <a:r>
              <a:rPr lang="ko-KR" altLang="en-US" sz="1600" dirty="0" err="1">
                <a:latin typeface="+mn-ea"/>
              </a:rPr>
              <a:t>인스턴스인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EC2(LM logic server)</a:t>
            </a:r>
            <a:r>
              <a:rPr lang="ko-KR" altLang="en-US" sz="1600" dirty="0">
                <a:latin typeface="+mn-ea"/>
              </a:rPr>
              <a:t>의  </a:t>
            </a:r>
            <a:r>
              <a:rPr lang="en-US" altLang="ko-KR" sz="1600" dirty="0">
                <a:latin typeface="+mn-ea"/>
              </a:rPr>
              <a:t>Public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IP</a:t>
            </a:r>
            <a:r>
              <a:rPr lang="ko-KR" altLang="en-US" sz="1600" dirty="0">
                <a:latin typeface="+mn-ea"/>
              </a:rPr>
              <a:t>를 목적지로 하여 소켓통신 환경을 구축한다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소켓통신 환경 하에 문자열 데이터를 주고 받는다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 err="1">
                <a:latin typeface="+mn-ea"/>
              </a:rPr>
              <a:t>파이썬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pymysql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모듈을 이용하여 데이터베이스 서버인 </a:t>
            </a:r>
            <a:r>
              <a:rPr lang="en-US" altLang="ko-KR" sz="1600" dirty="0">
                <a:latin typeface="+mn-ea"/>
              </a:rPr>
              <a:t>LM database</a:t>
            </a:r>
            <a:r>
              <a:rPr lang="ko-KR" altLang="en-US" sz="1600" dirty="0">
                <a:latin typeface="+mn-ea"/>
              </a:rPr>
              <a:t>와 연동한다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BC582CB-F082-4C4A-8886-01591996C7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128" b="94894" l="9948" r="9528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282" y="2036442"/>
            <a:ext cx="1344319" cy="19345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179AF1-0EF2-4539-B12E-86AFC09DF594}"/>
              </a:ext>
            </a:extLst>
          </p:cNvPr>
          <p:cNvSpPr txBox="1"/>
          <p:nvPr/>
        </p:nvSpPr>
        <p:spPr>
          <a:xfrm>
            <a:off x="6660232" y="3645024"/>
            <a:ext cx="17751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Amazon RDS</a:t>
            </a:r>
            <a:endParaRPr lang="en-US" altLang="ko-KR" sz="2000" b="1" dirty="0"/>
          </a:p>
          <a:p>
            <a:r>
              <a:rPr lang="en-US" altLang="ko-KR" sz="2000" b="1" dirty="0"/>
              <a:t>LM database</a:t>
            </a:r>
            <a:endParaRPr lang="ko-KR" altLang="en-US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FCE69F-4A33-4508-AAE6-66B813C5698B}"/>
              </a:ext>
            </a:extLst>
          </p:cNvPr>
          <p:cNvSpPr txBox="1"/>
          <p:nvPr/>
        </p:nvSpPr>
        <p:spPr>
          <a:xfrm>
            <a:off x="3779912" y="2996952"/>
            <a:ext cx="827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Socket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270560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0081" y="252519"/>
            <a:ext cx="579613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300" dirty="0">
                <a:solidFill>
                  <a:srgbClr val="387D96"/>
                </a:solidFill>
                <a:latin typeface="+mj-ea"/>
                <a:ea typeface="+mj-ea"/>
              </a:rPr>
              <a:t>#</a:t>
            </a:r>
            <a:r>
              <a:rPr lang="ko-KR" altLang="en-US" spc="300" dirty="0">
                <a:solidFill>
                  <a:srgbClr val="387D96"/>
                </a:solidFill>
                <a:latin typeface="+mj-ea"/>
                <a:ea typeface="+mj-ea"/>
              </a:rPr>
              <a:t>시스템 구성도</a:t>
            </a:r>
            <a:endParaRPr lang="en-US" altLang="ko-KR" spc="300" dirty="0">
              <a:solidFill>
                <a:srgbClr val="387D96"/>
              </a:solidFill>
              <a:latin typeface="+mj-ea"/>
              <a:ea typeface="+mj-ea"/>
            </a:endParaRPr>
          </a:p>
          <a:p>
            <a:r>
              <a:rPr lang="en-US" altLang="ko-KR" sz="2800" dirty="0">
                <a:solidFill>
                  <a:srgbClr val="387D96"/>
                </a:solidFill>
                <a:latin typeface="+mj-ea"/>
                <a:ea typeface="+mj-ea"/>
              </a:rPr>
              <a:t>3.5.1 DB</a:t>
            </a:r>
            <a:r>
              <a:rPr lang="en-US" altLang="ko-KR" sz="2400" dirty="0">
                <a:solidFill>
                  <a:srgbClr val="387D96"/>
                </a:solidFill>
                <a:latin typeface="+mj-ea"/>
                <a:ea typeface="+mj-ea"/>
              </a:rPr>
              <a:t>&amp;</a:t>
            </a:r>
            <a:r>
              <a:rPr lang="ko-KR" altLang="en-US" sz="2800" dirty="0">
                <a:solidFill>
                  <a:srgbClr val="387D96"/>
                </a:solidFill>
                <a:latin typeface="+mj-ea"/>
                <a:ea typeface="+mj-ea"/>
              </a:rPr>
              <a:t>웹 서버 ↔ </a:t>
            </a:r>
            <a:r>
              <a:rPr lang="ko-KR" altLang="en-US" sz="2800" dirty="0" err="1">
                <a:solidFill>
                  <a:srgbClr val="387D96"/>
                </a:solidFill>
                <a:latin typeface="+mj-ea"/>
                <a:ea typeface="+mj-ea"/>
              </a:rPr>
              <a:t>안드로이드</a:t>
            </a:r>
            <a:endParaRPr lang="ko-KR" altLang="en-US" sz="2800" dirty="0">
              <a:solidFill>
                <a:srgbClr val="387D96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016" y="221741"/>
            <a:ext cx="108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150" dirty="0">
                <a:solidFill>
                  <a:srgbClr val="9BD7EF"/>
                </a:solidFill>
                <a:latin typeface="+mj-ea"/>
                <a:ea typeface="+mj-ea"/>
              </a:rPr>
              <a:t>0</a:t>
            </a:r>
            <a:r>
              <a:rPr lang="en-US" altLang="ko-KR" sz="4800" spc="-150" dirty="0">
                <a:solidFill>
                  <a:srgbClr val="52A2BE"/>
                </a:solidFill>
                <a:latin typeface="+mj-ea"/>
                <a:ea typeface="+mj-ea"/>
              </a:rPr>
              <a:t>3</a:t>
            </a:r>
            <a:endParaRPr lang="ko-KR" altLang="en-US" sz="4800" spc="-150" dirty="0">
              <a:solidFill>
                <a:srgbClr val="52A2BE"/>
              </a:solidFill>
              <a:latin typeface="+mj-ea"/>
              <a:ea typeface="+mj-ea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C093FE4-A3EB-4DC0-A7C8-464461ACB97A}"/>
              </a:ext>
            </a:extLst>
          </p:cNvPr>
          <p:cNvSpPr/>
          <p:nvPr/>
        </p:nvSpPr>
        <p:spPr>
          <a:xfrm>
            <a:off x="2987824" y="1806242"/>
            <a:ext cx="3168352" cy="3168352"/>
          </a:xfrm>
          <a:prstGeom prst="ellipse">
            <a:avLst/>
          </a:prstGeom>
          <a:solidFill>
            <a:schemeClr val="accent2">
              <a:lumMod val="40000"/>
              <a:lumOff val="60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2EBECD0-763D-401B-B63A-36EF0254509E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4" b="89804" l="3404" r="93191">
                        <a14:foregroundMark x1="14043" y1="43922" x2="14043" y2="43922"/>
                        <a14:foregroundMark x1="74894" y1="52941" x2="74894" y2="52941"/>
                        <a14:foregroundMark x1="78298" y1="50588" x2="78298" y2="50588"/>
                        <a14:foregroundMark x1="80000" y1="44314" x2="80000" y2="44314"/>
                        <a14:foregroundMark x1="84468" y1="51765" x2="84468" y2="51765"/>
                        <a14:foregroundMark x1="82553" y1="19608" x2="82553" y2="19608"/>
                        <a14:foregroundMark x1="18511" y1="41176" x2="18723" y2="47843"/>
                        <a14:foregroundMark x1="44468" y1="51373" x2="44468" y2="51373"/>
                        <a14:foregroundMark x1="21064" y1="41569" x2="21064" y2="41569"/>
                        <a14:foregroundMark x1="85745" y1="78039" x2="85745" y2="78039"/>
                        <a14:foregroundMark x1="47872" y1="50980" x2="49149" y2="50980"/>
                        <a14:foregroundMark x1="22553" y1="59608" x2="22553" y2="59608"/>
                        <a14:foregroundMark x1="24255" y1="58824" x2="24255" y2="58824"/>
                        <a14:foregroundMark x1="30213" y1="56471" x2="30213" y2="56471"/>
                        <a14:foregroundMark x1="33191" y1="56471" x2="33191" y2="56471"/>
                        <a14:foregroundMark x1="31064" y1="64314" x2="31064" y2="64314"/>
                        <a14:foregroundMark x1="35532" y1="63137" x2="35532" y2="63137"/>
                        <a14:foregroundMark x1="37234" y1="62353" x2="37234" y2="62353"/>
                        <a14:foregroundMark x1="12128" y1="65098" x2="12128" y2="65098"/>
                        <a14:foregroundMark x1="15319" y1="57647" x2="15319" y2="576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110" y="1753972"/>
            <a:ext cx="5176191" cy="3168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B2FCEC3-8A1D-4127-A668-E1BE1CAABF10}"/>
              </a:ext>
            </a:extLst>
          </p:cNvPr>
          <p:cNvSpPr txBox="1"/>
          <p:nvPr/>
        </p:nvSpPr>
        <p:spPr>
          <a:xfrm>
            <a:off x="2662134" y="4394418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LM Web Server</a:t>
            </a:r>
            <a:endParaRPr lang="ko-KR" altLang="en-US" sz="1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F41C08-82F6-45E2-9A8E-987A4B0CA2F4}"/>
              </a:ext>
            </a:extLst>
          </p:cNvPr>
          <p:cNvSpPr txBox="1"/>
          <p:nvPr/>
        </p:nvSpPr>
        <p:spPr>
          <a:xfrm>
            <a:off x="5794831" y="4399557"/>
            <a:ext cx="2079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LM Application</a:t>
            </a:r>
            <a:endParaRPr lang="ko-KR" altLang="en-US" sz="1600" b="1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8FC7DFF-F521-4141-9B0F-63912B881C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128" b="94894" l="9948" r="9528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750" y="2564904"/>
            <a:ext cx="1344319" cy="193451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6A09AE6-0DE4-43DF-9A33-D27953DED731}"/>
              </a:ext>
            </a:extLst>
          </p:cNvPr>
          <p:cNvSpPr txBox="1"/>
          <p:nvPr/>
        </p:nvSpPr>
        <p:spPr>
          <a:xfrm>
            <a:off x="1187624" y="4399497"/>
            <a:ext cx="1775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LM database</a:t>
            </a:r>
            <a:endParaRPr lang="ko-KR" altLang="en-US" sz="1600" b="1" dirty="0"/>
          </a:p>
        </p:txBody>
      </p:sp>
      <p:sp>
        <p:nvSpPr>
          <p:cNvPr id="21" name="직사각형 20"/>
          <p:cNvSpPr/>
          <p:nvPr/>
        </p:nvSpPr>
        <p:spPr>
          <a:xfrm>
            <a:off x="-1" y="5301208"/>
            <a:ext cx="9144000" cy="1556792"/>
          </a:xfrm>
          <a:prstGeom prst="rect">
            <a:avLst/>
          </a:prstGeom>
          <a:solidFill>
            <a:srgbClr val="55BCE3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403B18-35CE-464E-AFE4-04BA426FC94A}"/>
              </a:ext>
            </a:extLst>
          </p:cNvPr>
          <p:cNvSpPr txBox="1"/>
          <p:nvPr/>
        </p:nvSpPr>
        <p:spPr>
          <a:xfrm>
            <a:off x="503547" y="5417929"/>
            <a:ext cx="81369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en-US" altLang="ko-KR" sz="1600" dirty="0"/>
              <a:t>  LM App</a:t>
            </a:r>
            <a:r>
              <a:rPr lang="ko-KR" altLang="en-US" sz="1600" dirty="0"/>
              <a:t>은 </a:t>
            </a:r>
            <a:r>
              <a:rPr lang="en-US" altLang="ko-KR" sz="1600" dirty="0"/>
              <a:t>LTE </a:t>
            </a:r>
            <a:r>
              <a:rPr lang="ko-KR" altLang="en-US" sz="1600" dirty="0"/>
              <a:t>또는 </a:t>
            </a:r>
            <a:r>
              <a:rPr lang="en-US" altLang="ko-KR" sz="1600" dirty="0" err="1"/>
              <a:t>Wifi</a:t>
            </a:r>
            <a:r>
              <a:rPr lang="ko-KR" altLang="en-US" sz="1600" dirty="0"/>
              <a:t>를 통해 네트워크로 연결되며 </a:t>
            </a:r>
            <a:r>
              <a:rPr lang="en-US" altLang="ko-KR" sz="1600" dirty="0"/>
              <a:t>URL</a:t>
            </a:r>
            <a:r>
              <a:rPr lang="ko-KR" altLang="en-US" sz="1600" dirty="0"/>
              <a:t> </a:t>
            </a:r>
            <a:r>
              <a:rPr lang="en-US" altLang="ko-KR" sz="1600" dirty="0"/>
              <a:t>Request</a:t>
            </a:r>
            <a:r>
              <a:rPr lang="ko-KR" altLang="en-US" sz="1600" dirty="0"/>
              <a:t>를 사용하여 </a:t>
            </a:r>
            <a:r>
              <a:rPr lang="en-US" altLang="ko-KR" sz="1600" dirty="0"/>
              <a:t>LM Web Server</a:t>
            </a:r>
            <a:r>
              <a:rPr lang="ko-KR" altLang="en-US" sz="1600" dirty="0"/>
              <a:t>와 </a:t>
            </a:r>
            <a:r>
              <a:rPr lang="en-US" altLang="ko-KR" sz="1600" dirty="0"/>
              <a:t>HTTP </a:t>
            </a:r>
            <a:r>
              <a:rPr lang="ko-KR" altLang="en-US" sz="1600" dirty="0"/>
              <a:t>통신을 한다</a:t>
            </a:r>
            <a:r>
              <a:rPr lang="en-US" altLang="ko-KR" sz="1600" dirty="0"/>
              <a:t>. LM Web Server</a:t>
            </a:r>
            <a:r>
              <a:rPr lang="ko-KR" altLang="en-US" sz="1600" dirty="0"/>
              <a:t>에서는 </a:t>
            </a:r>
            <a:r>
              <a:rPr lang="en-US" altLang="ko-KR" sz="1600" dirty="0"/>
              <a:t>LM App</a:t>
            </a:r>
            <a:r>
              <a:rPr lang="ko-KR" altLang="en-US" sz="1600" dirty="0"/>
              <a:t>의 요청에 따라 각각의 </a:t>
            </a:r>
            <a:r>
              <a:rPr lang="ko-KR" altLang="en-US" sz="1600" dirty="0" err="1"/>
              <a:t>메소드에</a:t>
            </a:r>
            <a:r>
              <a:rPr lang="ko-KR" altLang="en-US" sz="1600" dirty="0"/>
              <a:t> 의해서 </a:t>
            </a:r>
            <a:r>
              <a:rPr lang="en-US" altLang="ko-KR" sz="1600" dirty="0"/>
              <a:t>LM database</a:t>
            </a:r>
            <a:r>
              <a:rPr lang="ko-KR" altLang="en-US" sz="1600" dirty="0"/>
              <a:t>으로부터 정보를 꺼내와 </a:t>
            </a:r>
            <a:r>
              <a:rPr lang="en-US" altLang="ko-KR" sz="1600" dirty="0"/>
              <a:t>LM App</a:t>
            </a:r>
            <a:r>
              <a:rPr lang="ko-KR" altLang="en-US" sz="1600" dirty="0"/>
              <a:t>에 </a:t>
            </a:r>
            <a:r>
              <a:rPr lang="en-US" altLang="ko-KR" sz="1600" dirty="0"/>
              <a:t>Response</a:t>
            </a:r>
            <a:r>
              <a:rPr lang="ko-KR" altLang="en-US" sz="1600" dirty="0"/>
              <a:t>를 전달한다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88024" y="2958185"/>
            <a:ext cx="714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HTTP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35117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0080" y="252519"/>
            <a:ext cx="675826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300" dirty="0">
                <a:solidFill>
                  <a:srgbClr val="387D96"/>
                </a:solidFill>
                <a:latin typeface="+mj-ea"/>
                <a:ea typeface="+mj-ea"/>
              </a:rPr>
              <a:t>#</a:t>
            </a:r>
            <a:r>
              <a:rPr lang="ko-KR" altLang="en-US" spc="300" dirty="0">
                <a:solidFill>
                  <a:srgbClr val="387D96"/>
                </a:solidFill>
                <a:latin typeface="+mj-ea"/>
                <a:ea typeface="+mj-ea"/>
              </a:rPr>
              <a:t>시스템 구성도</a:t>
            </a:r>
            <a:endParaRPr lang="en-US" altLang="ko-KR" spc="300" dirty="0">
              <a:solidFill>
                <a:srgbClr val="387D96"/>
              </a:solidFill>
              <a:latin typeface="+mj-ea"/>
              <a:ea typeface="+mj-ea"/>
            </a:endParaRPr>
          </a:p>
          <a:p>
            <a:r>
              <a:rPr lang="en-US" altLang="ko-KR" sz="2800" dirty="0">
                <a:solidFill>
                  <a:srgbClr val="387D96"/>
                </a:solidFill>
                <a:latin typeface="+mj-ea"/>
                <a:ea typeface="+mj-ea"/>
              </a:rPr>
              <a:t>3.5.2 Application </a:t>
            </a:r>
            <a:r>
              <a:rPr lang="ko-KR" altLang="en-US" sz="2800" dirty="0">
                <a:solidFill>
                  <a:srgbClr val="387D96"/>
                </a:solidFill>
                <a:latin typeface="+mj-ea"/>
                <a:ea typeface="+mj-ea"/>
              </a:rPr>
              <a:t>기능 구성도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016" y="221741"/>
            <a:ext cx="108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150" dirty="0">
                <a:solidFill>
                  <a:srgbClr val="9BD7EF"/>
                </a:solidFill>
                <a:latin typeface="+mj-ea"/>
                <a:ea typeface="+mj-ea"/>
              </a:rPr>
              <a:t>0</a:t>
            </a:r>
            <a:r>
              <a:rPr lang="en-US" altLang="ko-KR" sz="4800" spc="-150" dirty="0">
                <a:solidFill>
                  <a:srgbClr val="52A2BE"/>
                </a:solidFill>
                <a:latin typeface="+mj-ea"/>
                <a:ea typeface="+mj-ea"/>
              </a:rPr>
              <a:t>3</a:t>
            </a:r>
            <a:endParaRPr lang="ko-KR" altLang="en-US" sz="4800" spc="-150" dirty="0">
              <a:solidFill>
                <a:srgbClr val="52A2BE"/>
              </a:solidFill>
              <a:latin typeface="+mj-ea"/>
              <a:ea typeface="+mj-ea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C093FE4-A3EB-4DC0-A7C8-464461ACB97A}"/>
              </a:ext>
            </a:extLst>
          </p:cNvPr>
          <p:cNvSpPr/>
          <p:nvPr/>
        </p:nvSpPr>
        <p:spPr>
          <a:xfrm>
            <a:off x="3160686" y="1743581"/>
            <a:ext cx="3168352" cy="3168352"/>
          </a:xfrm>
          <a:prstGeom prst="ellipse">
            <a:avLst/>
          </a:prstGeom>
          <a:solidFill>
            <a:schemeClr val="accent2">
              <a:lumMod val="40000"/>
              <a:lumOff val="60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89933" y="3131684"/>
            <a:ext cx="1212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Main Thread</a:t>
            </a:r>
          </a:p>
          <a:p>
            <a:pPr algn="ctr"/>
            <a:r>
              <a:rPr lang="en-US" altLang="ko-KR" sz="1400" dirty="0"/>
              <a:t>(UI Thread)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238824" y="5353471"/>
            <a:ext cx="1115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Sub Thread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D2E299A-B941-4E49-BFE1-5B08105F13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16" y="1196752"/>
            <a:ext cx="7416824" cy="557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560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6103" y="252519"/>
            <a:ext cx="6670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387D96"/>
                </a:solidFill>
                <a:latin typeface="+mj-ea"/>
                <a:ea typeface="+mj-ea"/>
              </a:rPr>
              <a:t>제품 기능 및 동작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016" y="221741"/>
            <a:ext cx="108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150" dirty="0">
                <a:solidFill>
                  <a:srgbClr val="9BD7EF"/>
                </a:solidFill>
                <a:latin typeface="+mj-ea"/>
                <a:ea typeface="+mj-ea"/>
              </a:rPr>
              <a:t>0</a:t>
            </a:r>
            <a:r>
              <a:rPr lang="en-US" altLang="ko-KR" sz="4800" spc="-150" dirty="0">
                <a:solidFill>
                  <a:srgbClr val="52A2BE"/>
                </a:solidFill>
                <a:latin typeface="+mj-ea"/>
                <a:ea typeface="+mj-ea"/>
              </a:rPr>
              <a:t>4</a:t>
            </a:r>
            <a:endParaRPr lang="ko-KR" altLang="en-US" sz="4800" spc="-150" dirty="0">
              <a:solidFill>
                <a:srgbClr val="52A2BE"/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059832" y="2336393"/>
            <a:ext cx="0" cy="2714818"/>
          </a:xfrm>
          <a:prstGeom prst="line">
            <a:avLst/>
          </a:prstGeom>
          <a:ln>
            <a:solidFill>
              <a:srgbClr val="A3846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3528" y="5426060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- </a:t>
            </a:r>
            <a:r>
              <a:rPr lang="ko-KR" altLang="en-US" sz="1400" dirty="0">
                <a:latin typeface="+mj-ea"/>
                <a:ea typeface="+mj-ea"/>
              </a:rPr>
              <a:t>예상 수익 및 가동 횟수 제공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</a:rPr>
              <a:t>- </a:t>
            </a:r>
            <a:r>
              <a:rPr lang="ko-KR" altLang="en-US" sz="1400" dirty="0">
                <a:latin typeface="+mj-ea"/>
                <a:ea typeface="+mj-ea"/>
              </a:rPr>
              <a:t>고장 여부 설정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467544" y="1772816"/>
            <a:ext cx="2232248" cy="288032"/>
          </a:xfrm>
          <a:prstGeom prst="roundRect">
            <a:avLst>
              <a:gd name="adj" fmla="val 50000"/>
            </a:avLst>
          </a:prstGeom>
          <a:solidFill>
            <a:srgbClr val="A38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+mj-ea"/>
                <a:ea typeface="+mj-ea"/>
              </a:rPr>
              <a:t>ROOT</a:t>
            </a:r>
            <a:r>
              <a:rPr lang="ko-KR" altLang="en-US" sz="1400" b="1" dirty="0">
                <a:latin typeface="+mj-ea"/>
                <a:ea typeface="+mj-ea"/>
              </a:rPr>
              <a:t> 모드 </a:t>
            </a:r>
            <a:r>
              <a:rPr lang="en-US" altLang="ko-KR" sz="1400" b="1" dirty="0">
                <a:latin typeface="+mj-ea"/>
                <a:ea typeface="+mj-ea"/>
              </a:rPr>
              <a:t>(</a:t>
            </a:r>
            <a:r>
              <a:rPr lang="ko-KR" altLang="en-US" sz="1400" b="1" dirty="0">
                <a:latin typeface="+mj-ea"/>
                <a:ea typeface="+mj-ea"/>
              </a:rPr>
              <a:t>관리자</a:t>
            </a:r>
            <a:r>
              <a:rPr lang="en-US" altLang="ko-KR" sz="1400" b="1" dirty="0">
                <a:latin typeface="+mj-ea"/>
                <a:ea typeface="+mj-ea"/>
              </a:rPr>
              <a:t>)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4788024" y="1772816"/>
            <a:ext cx="2304256" cy="288032"/>
          </a:xfrm>
          <a:prstGeom prst="roundRect">
            <a:avLst>
              <a:gd name="adj" fmla="val 50000"/>
            </a:avLst>
          </a:prstGeom>
          <a:solidFill>
            <a:srgbClr val="A38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+mj-ea"/>
                <a:ea typeface="+mj-ea"/>
              </a:rPr>
              <a:t>USER</a:t>
            </a:r>
            <a:r>
              <a:rPr lang="ko-KR" altLang="en-US" sz="1400" b="1" dirty="0">
                <a:latin typeface="+mj-ea"/>
                <a:ea typeface="+mj-ea"/>
              </a:rPr>
              <a:t> 모드 </a:t>
            </a:r>
            <a:r>
              <a:rPr lang="en-US" altLang="ko-KR" sz="1400" b="1" dirty="0">
                <a:latin typeface="+mj-ea"/>
                <a:ea typeface="+mj-ea"/>
              </a:rPr>
              <a:t>(</a:t>
            </a:r>
            <a:r>
              <a:rPr lang="ko-KR" altLang="en-US" sz="1400" b="1" dirty="0">
                <a:latin typeface="+mj-ea"/>
                <a:ea typeface="+mj-ea"/>
              </a:rPr>
              <a:t>사용자</a:t>
            </a:r>
            <a:r>
              <a:rPr lang="en-US" altLang="ko-KR" sz="1400" b="1" dirty="0">
                <a:latin typeface="+mj-ea"/>
                <a:ea typeface="+mj-ea"/>
              </a:rPr>
              <a:t>)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16328F-9428-4AB9-B240-3B69717C3AC9}"/>
              </a:ext>
            </a:extLst>
          </p:cNvPr>
          <p:cNvSpPr txBox="1"/>
          <p:nvPr/>
        </p:nvSpPr>
        <p:spPr>
          <a:xfrm>
            <a:off x="4932498" y="5426060"/>
            <a:ext cx="2303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- </a:t>
            </a:r>
            <a:r>
              <a:rPr lang="ko-KR" altLang="en-US" sz="1400" dirty="0">
                <a:latin typeface="+mj-ea"/>
                <a:ea typeface="+mj-ea"/>
              </a:rPr>
              <a:t>실시간 가동 현황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</a:rPr>
              <a:t>- </a:t>
            </a:r>
            <a:r>
              <a:rPr lang="ko-KR" altLang="en-US" sz="1400" dirty="0">
                <a:latin typeface="+mj-ea"/>
                <a:ea typeface="+mj-ea"/>
              </a:rPr>
              <a:t>가동 종료 시 </a:t>
            </a:r>
            <a:r>
              <a:rPr lang="ko-KR" altLang="en-US" sz="1400" dirty="0" err="1">
                <a:latin typeface="+mj-ea"/>
                <a:ea typeface="+mj-ea"/>
              </a:rPr>
              <a:t>푸쉬</a:t>
            </a:r>
            <a:r>
              <a:rPr lang="ko-KR" altLang="en-US" sz="1400" dirty="0">
                <a:latin typeface="+mj-ea"/>
                <a:ea typeface="+mj-ea"/>
              </a:rPr>
              <a:t> 알림</a:t>
            </a:r>
          </a:p>
        </p:txBody>
      </p:sp>
      <p:pic>
        <p:nvPicPr>
          <p:cNvPr id="1027" name="Picture 3" descr="C:\Users\유진\Desktop\KakaoTalk_20180624_02175556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5" y="2210549"/>
            <a:ext cx="2304256" cy="308276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-1" y="6031450"/>
            <a:ext cx="9144000" cy="826550"/>
          </a:xfrm>
          <a:prstGeom prst="rect">
            <a:avLst/>
          </a:prstGeom>
          <a:solidFill>
            <a:srgbClr val="55BCE3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C:\Users\유진\Desktop\KakaoTalk_20180624_05042705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1" y="2195133"/>
            <a:ext cx="2304256" cy="309818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/>
          <p:cNvPicPr preferRelativeResize="0"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202840"/>
            <a:ext cx="2340016" cy="30827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35661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016" y="221741"/>
            <a:ext cx="108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150" dirty="0">
                <a:solidFill>
                  <a:srgbClr val="9BD7EF"/>
                </a:solidFill>
                <a:latin typeface="+mj-ea"/>
                <a:ea typeface="+mj-ea"/>
              </a:rPr>
              <a:t>0</a:t>
            </a:r>
            <a:r>
              <a:rPr lang="en-US" altLang="ko-KR" sz="4800" spc="-150" dirty="0">
                <a:solidFill>
                  <a:srgbClr val="52A2BE"/>
                </a:solidFill>
                <a:latin typeface="+mj-ea"/>
                <a:ea typeface="+mj-ea"/>
              </a:rPr>
              <a:t>5</a:t>
            </a:r>
            <a:endParaRPr lang="ko-KR" altLang="en-US" sz="4800" spc="-150" dirty="0">
              <a:solidFill>
                <a:srgbClr val="52A2BE"/>
              </a:solidFill>
              <a:latin typeface="+mj-ea"/>
              <a:ea typeface="+mj-ea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C093FE4-A3EB-4DC0-A7C8-464461ACB97A}"/>
              </a:ext>
            </a:extLst>
          </p:cNvPr>
          <p:cNvSpPr/>
          <p:nvPr/>
        </p:nvSpPr>
        <p:spPr>
          <a:xfrm>
            <a:off x="3014623" y="1806327"/>
            <a:ext cx="3168352" cy="3168352"/>
          </a:xfrm>
          <a:prstGeom prst="ellipse">
            <a:avLst/>
          </a:prstGeom>
          <a:solidFill>
            <a:srgbClr val="E3AA54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A1BEDDB-005A-4B8C-BCCE-DAFCEBBB3ED6}"/>
              </a:ext>
            </a:extLst>
          </p:cNvPr>
          <p:cNvCxnSpPr>
            <a:endCxn id="34" idx="3"/>
          </p:cNvCxnSpPr>
          <p:nvPr/>
        </p:nvCxnSpPr>
        <p:spPr>
          <a:xfrm flipH="1" flipV="1">
            <a:off x="2634669" y="2081659"/>
            <a:ext cx="1361267" cy="771277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C8EFA49-F7E6-4DCE-9558-A8F9CCBCD881}"/>
              </a:ext>
            </a:extLst>
          </p:cNvPr>
          <p:cNvCxnSpPr/>
          <p:nvPr/>
        </p:nvCxnSpPr>
        <p:spPr>
          <a:xfrm flipH="1">
            <a:off x="2671991" y="3870516"/>
            <a:ext cx="1323945" cy="579695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6EB6F73-A1E2-45C2-A8DF-F97C64505866}"/>
              </a:ext>
            </a:extLst>
          </p:cNvPr>
          <p:cNvCxnSpPr/>
          <p:nvPr/>
        </p:nvCxnSpPr>
        <p:spPr>
          <a:xfrm flipV="1">
            <a:off x="5220072" y="2084458"/>
            <a:ext cx="1327748" cy="690399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4639E8C-B25C-4295-A507-C386FB9FDD60}"/>
              </a:ext>
            </a:extLst>
          </p:cNvPr>
          <p:cNvCxnSpPr>
            <a:endCxn id="61" idx="1"/>
          </p:cNvCxnSpPr>
          <p:nvPr/>
        </p:nvCxnSpPr>
        <p:spPr>
          <a:xfrm>
            <a:off x="5298705" y="3870516"/>
            <a:ext cx="1254916" cy="643338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582852" y="1641974"/>
            <a:ext cx="2051817" cy="879370"/>
            <a:chOff x="6264599" y="678295"/>
            <a:chExt cx="2051817" cy="879370"/>
          </a:xfrm>
        </p:grpSpPr>
        <p:sp>
          <p:nvSpPr>
            <p:cNvPr id="34" name="양쪽 대괄호 33">
              <a:extLst>
                <a:ext uri="{FF2B5EF4-FFF2-40B4-BE49-F238E27FC236}">
                  <a16:creationId xmlns:a16="http://schemas.microsoft.com/office/drawing/2014/main" id="{72AC37DA-6674-4325-A10E-E905B9A40809}"/>
                </a:ext>
              </a:extLst>
            </p:cNvPr>
            <p:cNvSpPr/>
            <p:nvPr/>
          </p:nvSpPr>
          <p:spPr>
            <a:xfrm>
              <a:off x="6264599" y="678295"/>
              <a:ext cx="2051817" cy="879370"/>
            </a:xfrm>
            <a:prstGeom prst="bracketPair">
              <a:avLst/>
            </a:prstGeom>
            <a:ln w="76200">
              <a:solidFill>
                <a:srgbClr val="F0D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모서리가 둥근 직사각형 26">
              <a:extLst>
                <a:ext uri="{FF2B5EF4-FFF2-40B4-BE49-F238E27FC236}">
                  <a16:creationId xmlns:a16="http://schemas.microsoft.com/office/drawing/2014/main" id="{8AAF2C5C-0EEF-41F4-AF8D-FF27A68BF43E}"/>
                </a:ext>
              </a:extLst>
            </p:cNvPr>
            <p:cNvSpPr/>
            <p:nvPr/>
          </p:nvSpPr>
          <p:spPr>
            <a:xfrm>
              <a:off x="6633713" y="799581"/>
              <a:ext cx="1363884" cy="617654"/>
            </a:xfrm>
            <a:prstGeom prst="roundRect">
              <a:avLst>
                <a:gd name="adj" fmla="val 50000"/>
              </a:avLst>
            </a:prstGeom>
            <a:solidFill>
              <a:srgbClr val="A38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+mn-ea"/>
                </a:rPr>
                <a:t>편의성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547820" y="1641974"/>
            <a:ext cx="2051816" cy="807362"/>
            <a:chOff x="6264600" y="1806327"/>
            <a:chExt cx="2051816" cy="807362"/>
          </a:xfrm>
        </p:grpSpPr>
        <p:sp>
          <p:nvSpPr>
            <p:cNvPr id="42" name="양쪽 대괄호 41">
              <a:extLst>
                <a:ext uri="{FF2B5EF4-FFF2-40B4-BE49-F238E27FC236}">
                  <a16:creationId xmlns:a16="http://schemas.microsoft.com/office/drawing/2014/main" id="{963B98ED-CE27-486B-A8E1-8779297E747B}"/>
                </a:ext>
              </a:extLst>
            </p:cNvPr>
            <p:cNvSpPr/>
            <p:nvPr/>
          </p:nvSpPr>
          <p:spPr>
            <a:xfrm>
              <a:off x="6264600" y="1806327"/>
              <a:ext cx="2051816" cy="807362"/>
            </a:xfrm>
            <a:prstGeom prst="bracketPair">
              <a:avLst/>
            </a:prstGeom>
            <a:ln w="76200">
              <a:solidFill>
                <a:srgbClr val="F0D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모서리가 둥근 직사각형 28">
              <a:extLst>
                <a:ext uri="{FF2B5EF4-FFF2-40B4-BE49-F238E27FC236}">
                  <a16:creationId xmlns:a16="http://schemas.microsoft.com/office/drawing/2014/main" id="{F1B95C1D-0817-4BA8-AB74-D97FF22D8D7B}"/>
                </a:ext>
              </a:extLst>
            </p:cNvPr>
            <p:cNvSpPr/>
            <p:nvPr/>
          </p:nvSpPr>
          <p:spPr>
            <a:xfrm>
              <a:off x="6629445" y="1845388"/>
              <a:ext cx="1368152" cy="647508"/>
            </a:xfrm>
            <a:prstGeom prst="roundRect">
              <a:avLst>
                <a:gd name="adj" fmla="val 50000"/>
              </a:avLst>
            </a:prstGeom>
            <a:solidFill>
              <a:srgbClr val="A38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+mn-ea"/>
                </a:rPr>
                <a:t>효율성</a:t>
              </a: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6553621" y="4053029"/>
            <a:ext cx="2005789" cy="921650"/>
            <a:chOff x="6310627" y="4110583"/>
            <a:chExt cx="2005789" cy="921650"/>
          </a:xfrm>
        </p:grpSpPr>
        <p:sp>
          <p:nvSpPr>
            <p:cNvPr id="61" name="양쪽 대괄호 60">
              <a:extLst>
                <a:ext uri="{FF2B5EF4-FFF2-40B4-BE49-F238E27FC236}">
                  <a16:creationId xmlns:a16="http://schemas.microsoft.com/office/drawing/2014/main" id="{F29B402F-1684-4CC8-A8F7-E2F0592B87C7}"/>
                </a:ext>
              </a:extLst>
            </p:cNvPr>
            <p:cNvSpPr/>
            <p:nvPr/>
          </p:nvSpPr>
          <p:spPr>
            <a:xfrm>
              <a:off x="6310627" y="4110583"/>
              <a:ext cx="2005789" cy="921650"/>
            </a:xfrm>
            <a:prstGeom prst="bracketPair">
              <a:avLst/>
            </a:prstGeom>
            <a:ln w="76200">
              <a:solidFill>
                <a:srgbClr val="F0D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모서리가 둥근 직사각형 29">
              <a:extLst>
                <a:ext uri="{FF2B5EF4-FFF2-40B4-BE49-F238E27FC236}">
                  <a16:creationId xmlns:a16="http://schemas.microsoft.com/office/drawing/2014/main" id="{356AC60B-82AF-48D9-B75D-BC1835FA032D}"/>
                </a:ext>
              </a:extLst>
            </p:cNvPr>
            <p:cNvSpPr/>
            <p:nvPr/>
          </p:nvSpPr>
          <p:spPr>
            <a:xfrm>
              <a:off x="6629445" y="4230616"/>
              <a:ext cx="1368152" cy="681584"/>
            </a:xfrm>
            <a:prstGeom prst="roundRect">
              <a:avLst>
                <a:gd name="adj" fmla="val 50000"/>
              </a:avLst>
            </a:prstGeom>
            <a:solidFill>
              <a:srgbClr val="A38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+mn-ea"/>
                </a:rPr>
                <a:t>실용성</a:t>
              </a:r>
            </a:p>
          </p:txBody>
        </p:sp>
      </p:grpSp>
      <p:pic>
        <p:nvPicPr>
          <p:cNvPr id="1026" name="Picture 2" descr="C:\Users\유진\Desktop\KakaoTalk_20180608_145108045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945" b="94521" l="4575" r="9738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427" b="7931"/>
          <a:stretch/>
        </p:blipFill>
        <p:spPr bwMode="auto">
          <a:xfrm>
            <a:off x="3653370" y="2324953"/>
            <a:ext cx="1837258" cy="1973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-1" y="6031450"/>
            <a:ext cx="9144000" cy="826550"/>
          </a:xfrm>
          <a:prstGeom prst="rect">
            <a:avLst/>
          </a:prstGeom>
          <a:solidFill>
            <a:srgbClr val="55BCE3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936104" y="252519"/>
            <a:ext cx="7812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300" dirty="0">
                <a:solidFill>
                  <a:srgbClr val="387D96"/>
                </a:solidFill>
                <a:latin typeface="+mj-ea"/>
              </a:rPr>
              <a:t>#</a:t>
            </a:r>
            <a:r>
              <a:rPr lang="ko-KR" altLang="en-US" sz="2400" spc="300" dirty="0">
                <a:solidFill>
                  <a:srgbClr val="387D96"/>
                </a:solidFill>
                <a:latin typeface="+mj-ea"/>
              </a:rPr>
              <a:t>적용방안 및 기대효과</a:t>
            </a:r>
            <a:endParaRPr lang="en-US" altLang="ko-KR" sz="2400" spc="300" dirty="0">
              <a:solidFill>
                <a:srgbClr val="387D96"/>
              </a:solidFill>
              <a:latin typeface="+mj-ea"/>
            </a:endParaRPr>
          </a:p>
          <a:p>
            <a:r>
              <a:rPr lang="en-US" altLang="ko-KR" sz="3600" dirty="0">
                <a:solidFill>
                  <a:srgbClr val="387D96"/>
                </a:solidFill>
                <a:latin typeface="+mj-ea"/>
              </a:rPr>
              <a:t>5.1 </a:t>
            </a:r>
            <a:r>
              <a:rPr lang="ko-KR" altLang="en-US" sz="3600" dirty="0">
                <a:solidFill>
                  <a:srgbClr val="387D96"/>
                </a:solidFill>
                <a:latin typeface="+mj-ea"/>
              </a:rPr>
              <a:t>적용 기대 효과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562929" y="2569369"/>
            <a:ext cx="2401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알림 서비스를 통한</a:t>
            </a:r>
            <a:endParaRPr lang="en-US" altLang="ko-KR" sz="1600" dirty="0"/>
          </a:p>
          <a:p>
            <a:r>
              <a:rPr lang="ko-KR" altLang="en-US" sz="1600" dirty="0"/>
              <a:t>효율적인 시간 사용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5373" y="2670397"/>
            <a:ext cx="2401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세탁기 가용 유무 확인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369" y="5145518"/>
            <a:ext cx="3203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1</a:t>
            </a:r>
            <a:r>
              <a:rPr lang="ko-KR" altLang="en-US" sz="1600" dirty="0"/>
              <a:t>인 가구 증가 추세</a:t>
            </a:r>
            <a:endParaRPr lang="en-US" altLang="ko-KR" sz="1600" dirty="0"/>
          </a:p>
          <a:p>
            <a:pPr algn="ctr"/>
            <a:r>
              <a:rPr lang="ko-KR" altLang="en-US" sz="1600" dirty="0"/>
              <a:t>무인 빨래방 수요 급격히 증가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954976" y="5145517"/>
            <a:ext cx="3203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세탁환경 빠른 개선</a:t>
            </a:r>
            <a:endParaRPr lang="en-US" altLang="ko-KR" sz="1600" dirty="0"/>
          </a:p>
          <a:p>
            <a:pPr algn="ctr"/>
            <a:r>
              <a:rPr lang="ko-KR" altLang="en-US" sz="1600" dirty="0"/>
              <a:t>다른 세탁시설 이용 가능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574037" y="4074169"/>
            <a:ext cx="2051817" cy="879370"/>
            <a:chOff x="6264599" y="678295"/>
            <a:chExt cx="2051817" cy="879370"/>
          </a:xfrm>
        </p:grpSpPr>
        <p:sp>
          <p:nvSpPr>
            <p:cNvPr id="39" name="양쪽 대괄호 38">
              <a:extLst>
                <a:ext uri="{FF2B5EF4-FFF2-40B4-BE49-F238E27FC236}">
                  <a16:creationId xmlns:a16="http://schemas.microsoft.com/office/drawing/2014/main" id="{72AC37DA-6674-4325-A10E-E905B9A40809}"/>
                </a:ext>
              </a:extLst>
            </p:cNvPr>
            <p:cNvSpPr/>
            <p:nvPr/>
          </p:nvSpPr>
          <p:spPr>
            <a:xfrm>
              <a:off x="6264599" y="678295"/>
              <a:ext cx="2051817" cy="879370"/>
            </a:xfrm>
            <a:prstGeom prst="bracketPair">
              <a:avLst/>
            </a:prstGeom>
            <a:ln w="76200">
              <a:solidFill>
                <a:srgbClr val="F0D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모서리가 둥근 직사각형 26">
              <a:extLst>
                <a:ext uri="{FF2B5EF4-FFF2-40B4-BE49-F238E27FC236}">
                  <a16:creationId xmlns:a16="http://schemas.microsoft.com/office/drawing/2014/main" id="{8AAF2C5C-0EEF-41F4-AF8D-FF27A68BF43E}"/>
                </a:ext>
              </a:extLst>
            </p:cNvPr>
            <p:cNvSpPr/>
            <p:nvPr/>
          </p:nvSpPr>
          <p:spPr>
            <a:xfrm>
              <a:off x="6633713" y="799581"/>
              <a:ext cx="1363884" cy="617654"/>
            </a:xfrm>
            <a:prstGeom prst="roundRect">
              <a:avLst>
                <a:gd name="adj" fmla="val 50000"/>
              </a:avLst>
            </a:prstGeom>
            <a:solidFill>
              <a:srgbClr val="A38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+mn-ea"/>
                </a:rPr>
                <a:t>사업성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6710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타원 28">
            <a:extLst>
              <a:ext uri="{FF2B5EF4-FFF2-40B4-BE49-F238E27FC236}">
                <a16:creationId xmlns:a16="http://schemas.microsoft.com/office/drawing/2014/main" id="{EC093FE4-A3EB-4DC0-A7C8-464461ACB97A}"/>
              </a:ext>
            </a:extLst>
          </p:cNvPr>
          <p:cNvSpPr/>
          <p:nvPr/>
        </p:nvSpPr>
        <p:spPr>
          <a:xfrm>
            <a:off x="3014623" y="1806327"/>
            <a:ext cx="3168352" cy="3168352"/>
          </a:xfrm>
          <a:prstGeom prst="ellipse">
            <a:avLst/>
          </a:prstGeom>
          <a:solidFill>
            <a:srgbClr val="E3AA54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A1BEDDB-005A-4B8C-BCCE-DAFCEBBB3ED6}"/>
              </a:ext>
            </a:extLst>
          </p:cNvPr>
          <p:cNvCxnSpPr/>
          <p:nvPr/>
        </p:nvCxnSpPr>
        <p:spPr>
          <a:xfrm flipH="1" flipV="1">
            <a:off x="2843808" y="1916832"/>
            <a:ext cx="1080120" cy="936104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C8EFA49-F7E6-4DCE-9558-A8F9CCBCD881}"/>
              </a:ext>
            </a:extLst>
          </p:cNvPr>
          <p:cNvCxnSpPr/>
          <p:nvPr/>
        </p:nvCxnSpPr>
        <p:spPr>
          <a:xfrm flipH="1">
            <a:off x="2915816" y="3942963"/>
            <a:ext cx="936104" cy="494149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6EB6F73-A1E2-45C2-A8DF-F97C64505866}"/>
              </a:ext>
            </a:extLst>
          </p:cNvPr>
          <p:cNvCxnSpPr/>
          <p:nvPr/>
        </p:nvCxnSpPr>
        <p:spPr>
          <a:xfrm flipV="1">
            <a:off x="5220072" y="1916833"/>
            <a:ext cx="1124665" cy="936103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4639E8C-B25C-4295-A507-C386FB9FDD60}"/>
              </a:ext>
            </a:extLst>
          </p:cNvPr>
          <p:cNvCxnSpPr/>
          <p:nvPr/>
        </p:nvCxnSpPr>
        <p:spPr>
          <a:xfrm>
            <a:off x="5220072" y="3861048"/>
            <a:ext cx="1124665" cy="576064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536858" y="1501201"/>
            <a:ext cx="2186531" cy="791689"/>
            <a:chOff x="684075" y="1935069"/>
            <a:chExt cx="2186531" cy="879370"/>
          </a:xfrm>
        </p:grpSpPr>
        <p:sp>
          <p:nvSpPr>
            <p:cNvPr id="34" name="양쪽 대괄호 33">
              <a:extLst>
                <a:ext uri="{FF2B5EF4-FFF2-40B4-BE49-F238E27FC236}">
                  <a16:creationId xmlns:a16="http://schemas.microsoft.com/office/drawing/2014/main" id="{72AC37DA-6674-4325-A10E-E905B9A40809}"/>
                </a:ext>
              </a:extLst>
            </p:cNvPr>
            <p:cNvSpPr/>
            <p:nvPr/>
          </p:nvSpPr>
          <p:spPr>
            <a:xfrm>
              <a:off x="684075" y="1935069"/>
              <a:ext cx="2186531" cy="879370"/>
            </a:xfrm>
            <a:prstGeom prst="bracketPair">
              <a:avLst/>
            </a:prstGeom>
            <a:ln w="76200">
              <a:solidFill>
                <a:srgbClr val="F0D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모서리가 둥근 직사각형 26">
              <a:extLst>
                <a:ext uri="{FF2B5EF4-FFF2-40B4-BE49-F238E27FC236}">
                  <a16:creationId xmlns:a16="http://schemas.microsoft.com/office/drawing/2014/main" id="{8AAF2C5C-0EEF-41F4-AF8D-FF27A68BF43E}"/>
                </a:ext>
              </a:extLst>
            </p:cNvPr>
            <p:cNvSpPr/>
            <p:nvPr/>
          </p:nvSpPr>
          <p:spPr>
            <a:xfrm>
              <a:off x="840123" y="2073564"/>
              <a:ext cx="1874434" cy="617654"/>
            </a:xfrm>
            <a:prstGeom prst="roundRect">
              <a:avLst>
                <a:gd name="adj" fmla="val 50000"/>
              </a:avLst>
            </a:prstGeom>
            <a:solidFill>
              <a:srgbClr val="A38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chemeClr val="tx1"/>
                  </a:solidFill>
                  <a:latin typeface="+mj-ea"/>
                  <a:ea typeface="+mj-ea"/>
                </a:rPr>
                <a:t>S</a:t>
              </a:r>
              <a:r>
                <a:rPr lang="en-US" altLang="ko-KR" sz="2000" b="1" dirty="0">
                  <a:latin typeface="+mj-ea"/>
                  <a:ea typeface="+mj-ea"/>
                </a:rPr>
                <a:t>trength</a:t>
              </a:r>
              <a:endParaRPr lang="ko-KR" altLang="en-US" sz="2000" b="1" dirty="0">
                <a:latin typeface="+mj-ea"/>
                <a:ea typeface="+mj-ea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51494" y="3942963"/>
            <a:ext cx="2220278" cy="973511"/>
            <a:chOff x="635691" y="3994393"/>
            <a:chExt cx="2220278" cy="1037840"/>
          </a:xfrm>
        </p:grpSpPr>
        <p:sp>
          <p:nvSpPr>
            <p:cNvPr id="37" name="양쪽 대괄호 36">
              <a:extLst>
                <a:ext uri="{FF2B5EF4-FFF2-40B4-BE49-F238E27FC236}">
                  <a16:creationId xmlns:a16="http://schemas.microsoft.com/office/drawing/2014/main" id="{CCECA4D0-29A4-483C-8DED-9C12EC92AF55}"/>
                </a:ext>
              </a:extLst>
            </p:cNvPr>
            <p:cNvSpPr/>
            <p:nvPr/>
          </p:nvSpPr>
          <p:spPr>
            <a:xfrm>
              <a:off x="635691" y="3994393"/>
              <a:ext cx="2220278" cy="1037840"/>
            </a:xfrm>
            <a:prstGeom prst="bracketPair">
              <a:avLst/>
            </a:prstGeom>
            <a:ln w="76200">
              <a:solidFill>
                <a:srgbClr val="F0D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모서리가 둥근 직사각형 27">
              <a:extLst>
                <a:ext uri="{FF2B5EF4-FFF2-40B4-BE49-F238E27FC236}">
                  <a16:creationId xmlns:a16="http://schemas.microsoft.com/office/drawing/2014/main" id="{A7F94422-0940-4D48-9F7F-FDD376A35965}"/>
                </a:ext>
              </a:extLst>
            </p:cNvPr>
            <p:cNvSpPr/>
            <p:nvPr/>
          </p:nvSpPr>
          <p:spPr>
            <a:xfrm>
              <a:off x="726403" y="4231418"/>
              <a:ext cx="2054859" cy="636881"/>
            </a:xfrm>
            <a:prstGeom prst="roundRect">
              <a:avLst>
                <a:gd name="adj" fmla="val 50000"/>
              </a:avLst>
            </a:prstGeom>
            <a:solidFill>
              <a:srgbClr val="A38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chemeClr val="tx1"/>
                  </a:solidFill>
                  <a:latin typeface="+mj-ea"/>
                  <a:ea typeface="+mj-ea"/>
                </a:rPr>
                <a:t>O</a:t>
              </a:r>
              <a:r>
                <a:rPr lang="en-US" altLang="ko-KR" sz="2000" b="1" dirty="0">
                  <a:latin typeface="+mj-ea"/>
                  <a:ea typeface="+mj-ea"/>
                </a:rPr>
                <a:t>pportunity</a:t>
              </a:r>
              <a:endParaRPr lang="ko-KR" altLang="en-US" sz="2000" b="1" dirty="0">
                <a:latin typeface="+mj-ea"/>
                <a:ea typeface="+mj-ea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471008" y="1501201"/>
            <a:ext cx="2035623" cy="748048"/>
            <a:chOff x="6182975" y="1823305"/>
            <a:chExt cx="2035623" cy="807362"/>
          </a:xfrm>
        </p:grpSpPr>
        <p:sp>
          <p:nvSpPr>
            <p:cNvPr id="42" name="양쪽 대괄호 41">
              <a:extLst>
                <a:ext uri="{FF2B5EF4-FFF2-40B4-BE49-F238E27FC236}">
                  <a16:creationId xmlns:a16="http://schemas.microsoft.com/office/drawing/2014/main" id="{963B98ED-CE27-486B-A8E1-8779297E747B}"/>
                </a:ext>
              </a:extLst>
            </p:cNvPr>
            <p:cNvSpPr/>
            <p:nvPr/>
          </p:nvSpPr>
          <p:spPr>
            <a:xfrm>
              <a:off x="6182975" y="1823305"/>
              <a:ext cx="2035623" cy="807362"/>
            </a:xfrm>
            <a:prstGeom prst="bracketPair">
              <a:avLst/>
            </a:prstGeom>
            <a:ln w="76200">
              <a:solidFill>
                <a:srgbClr val="F0D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모서리가 둥근 직사각형 28">
              <a:extLst>
                <a:ext uri="{FF2B5EF4-FFF2-40B4-BE49-F238E27FC236}">
                  <a16:creationId xmlns:a16="http://schemas.microsoft.com/office/drawing/2014/main" id="{F1B95C1D-0817-4BA8-AB74-D97FF22D8D7B}"/>
                </a:ext>
              </a:extLst>
            </p:cNvPr>
            <p:cNvSpPr/>
            <p:nvPr/>
          </p:nvSpPr>
          <p:spPr>
            <a:xfrm>
              <a:off x="6310626" y="1897245"/>
              <a:ext cx="1816614" cy="647508"/>
            </a:xfrm>
            <a:prstGeom prst="roundRect">
              <a:avLst>
                <a:gd name="adj" fmla="val 50000"/>
              </a:avLst>
            </a:prstGeom>
            <a:solidFill>
              <a:srgbClr val="A38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chemeClr val="tx1"/>
                  </a:solidFill>
                  <a:latin typeface="+mj-ea"/>
                  <a:ea typeface="+mj-ea"/>
                </a:rPr>
                <a:t>W</a:t>
              </a:r>
              <a:r>
                <a:rPr lang="en-US" altLang="ko-KR" sz="2000" b="1" dirty="0">
                  <a:latin typeface="+mj-ea"/>
                  <a:ea typeface="+mj-ea"/>
                </a:rPr>
                <a:t>eakness</a:t>
              </a:r>
              <a:endParaRPr lang="ko-KR" altLang="en-US" sz="2000" b="1" dirty="0">
                <a:latin typeface="+mj-ea"/>
                <a:ea typeface="+mj-ea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6513762" y="4061965"/>
            <a:ext cx="2005789" cy="804066"/>
            <a:chOff x="6310627" y="4110583"/>
            <a:chExt cx="2005789" cy="921650"/>
          </a:xfrm>
        </p:grpSpPr>
        <p:sp>
          <p:nvSpPr>
            <p:cNvPr id="61" name="양쪽 대괄호 60">
              <a:extLst>
                <a:ext uri="{FF2B5EF4-FFF2-40B4-BE49-F238E27FC236}">
                  <a16:creationId xmlns:a16="http://schemas.microsoft.com/office/drawing/2014/main" id="{F29B402F-1684-4CC8-A8F7-E2F0592B87C7}"/>
                </a:ext>
              </a:extLst>
            </p:cNvPr>
            <p:cNvSpPr/>
            <p:nvPr/>
          </p:nvSpPr>
          <p:spPr>
            <a:xfrm>
              <a:off x="6310627" y="4110583"/>
              <a:ext cx="2005789" cy="921650"/>
            </a:xfrm>
            <a:prstGeom prst="bracketPair">
              <a:avLst/>
            </a:prstGeom>
            <a:ln w="76200">
              <a:solidFill>
                <a:srgbClr val="F0D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모서리가 둥근 직사각형 29">
              <a:extLst>
                <a:ext uri="{FF2B5EF4-FFF2-40B4-BE49-F238E27FC236}">
                  <a16:creationId xmlns:a16="http://schemas.microsoft.com/office/drawing/2014/main" id="{356AC60B-82AF-48D9-B75D-BC1835FA032D}"/>
                </a:ext>
              </a:extLst>
            </p:cNvPr>
            <p:cNvSpPr/>
            <p:nvPr/>
          </p:nvSpPr>
          <p:spPr>
            <a:xfrm>
              <a:off x="6471010" y="4233065"/>
              <a:ext cx="1747588" cy="681584"/>
            </a:xfrm>
            <a:prstGeom prst="roundRect">
              <a:avLst>
                <a:gd name="adj" fmla="val 50000"/>
              </a:avLst>
            </a:prstGeom>
            <a:solidFill>
              <a:srgbClr val="A38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chemeClr val="tx1"/>
                  </a:solidFill>
                  <a:latin typeface="+mj-ea"/>
                  <a:ea typeface="+mj-ea"/>
                </a:rPr>
                <a:t>T</a:t>
              </a:r>
              <a:r>
                <a:rPr lang="en-US" altLang="ko-KR" sz="2000" b="1" dirty="0">
                  <a:solidFill>
                    <a:schemeClr val="bg1"/>
                  </a:solidFill>
                  <a:latin typeface="+mj-ea"/>
                  <a:ea typeface="+mj-ea"/>
                </a:rPr>
                <a:t>h</a:t>
              </a:r>
              <a:r>
                <a:rPr lang="en-US" altLang="ko-KR" sz="2000" b="1" dirty="0">
                  <a:latin typeface="+mj-ea"/>
                  <a:ea typeface="+mj-ea"/>
                </a:rPr>
                <a:t>reat</a:t>
              </a:r>
              <a:endParaRPr lang="ko-KR" altLang="en-US" sz="2000" b="1" dirty="0">
                <a:latin typeface="+mj-ea"/>
                <a:ea typeface="+mj-ea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-1" y="6031450"/>
            <a:ext cx="9144000" cy="826550"/>
          </a:xfrm>
          <a:prstGeom prst="rect">
            <a:avLst/>
          </a:prstGeom>
          <a:solidFill>
            <a:srgbClr val="55BCE3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06445" y="2407017"/>
            <a:ext cx="2047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ko-KR" sz="1600" dirty="0">
                <a:latin typeface="+mj-ea"/>
                <a:ea typeface="+mj-ea"/>
              </a:rPr>
              <a:t>세탁</a:t>
            </a:r>
            <a:r>
              <a:rPr lang="ko-KR" altLang="en-US" sz="1600" dirty="0">
                <a:latin typeface="+mj-ea"/>
                <a:ea typeface="+mj-ea"/>
              </a:rPr>
              <a:t>기</a:t>
            </a:r>
            <a:r>
              <a:rPr lang="ko-KR" altLang="ko-KR" sz="1600" dirty="0">
                <a:latin typeface="+mj-ea"/>
                <a:ea typeface="+mj-ea"/>
              </a:rPr>
              <a:t>의 빠른 순환</a:t>
            </a:r>
            <a:endParaRPr lang="en-US" altLang="ko-KR" sz="1600" dirty="0">
              <a:latin typeface="+mj-ea"/>
              <a:ea typeface="+mj-ea"/>
            </a:endParaRPr>
          </a:p>
          <a:p>
            <a:pPr algn="ctr"/>
            <a:r>
              <a:rPr lang="ko-KR" altLang="ko-KR" sz="1600" dirty="0">
                <a:latin typeface="+mj-ea"/>
                <a:ea typeface="+mj-ea"/>
              </a:rPr>
              <a:t>사용자의 시간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ko-KR" sz="1600" dirty="0">
                <a:latin typeface="+mj-ea"/>
                <a:ea typeface="+mj-ea"/>
              </a:rPr>
              <a:t>절약</a:t>
            </a:r>
            <a:r>
              <a:rPr lang="ko-KR" altLang="en-US" sz="1600" dirty="0">
                <a:latin typeface="+mj-ea"/>
                <a:ea typeface="+mj-ea"/>
              </a:rPr>
              <a:t>점포 관리 감독 용이</a:t>
            </a: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56742" y="5003699"/>
            <a:ext cx="1409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600" dirty="0"/>
              <a:t>서비스 확</a:t>
            </a:r>
            <a:r>
              <a:rPr lang="ko-KR" altLang="en-US" sz="1600" dirty="0"/>
              <a:t>장</a:t>
            </a:r>
            <a:endParaRPr lang="en-US" altLang="ko-KR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6344737" y="4979072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조건에 따른</a:t>
            </a:r>
            <a:r>
              <a:rPr lang="en-US" altLang="ko-KR" sz="1600" dirty="0"/>
              <a:t> </a:t>
            </a:r>
            <a:r>
              <a:rPr lang="ko-KR" altLang="ko-KR" sz="1600" dirty="0"/>
              <a:t>한정적</a:t>
            </a:r>
            <a:r>
              <a:rPr lang="ko-KR" altLang="en-US" sz="1600" dirty="0"/>
              <a:t>인 기술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144016" y="221741"/>
            <a:ext cx="8604448" cy="1046441"/>
            <a:chOff x="144016" y="221741"/>
            <a:chExt cx="8604448" cy="1046441"/>
          </a:xfrm>
        </p:grpSpPr>
        <p:sp>
          <p:nvSpPr>
            <p:cNvPr id="45" name="TextBox 44"/>
            <p:cNvSpPr txBox="1"/>
            <p:nvPr/>
          </p:nvSpPr>
          <p:spPr>
            <a:xfrm>
              <a:off x="936104" y="252519"/>
              <a:ext cx="78123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300" dirty="0">
                  <a:solidFill>
                    <a:srgbClr val="387D96"/>
                  </a:solidFill>
                  <a:latin typeface="+mj-ea"/>
                </a:rPr>
                <a:t>#</a:t>
              </a:r>
              <a:r>
                <a:rPr lang="ko-KR" altLang="en-US" sz="2400" spc="300" dirty="0">
                  <a:solidFill>
                    <a:srgbClr val="387D96"/>
                  </a:solidFill>
                  <a:latin typeface="+mj-ea"/>
                </a:rPr>
                <a:t>적용방안 및 기대효과</a:t>
              </a:r>
              <a:endParaRPr lang="en-US" altLang="ko-KR" sz="2400" spc="300" dirty="0">
                <a:solidFill>
                  <a:srgbClr val="387D96"/>
                </a:solidFill>
                <a:latin typeface="+mj-ea"/>
              </a:endParaRPr>
            </a:p>
            <a:p>
              <a:r>
                <a:rPr lang="en-US" altLang="ko-KR" sz="3600" dirty="0">
                  <a:solidFill>
                    <a:srgbClr val="387D96"/>
                  </a:solidFill>
                  <a:latin typeface="+mj-ea"/>
                </a:rPr>
                <a:t>5.2 SWOT </a:t>
              </a:r>
              <a:r>
                <a:rPr lang="ko-KR" altLang="en-US" sz="3600" dirty="0">
                  <a:solidFill>
                    <a:srgbClr val="387D96"/>
                  </a:solidFill>
                  <a:latin typeface="+mj-ea"/>
                </a:rPr>
                <a:t>분석에 의거한 경영전략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44016" y="221741"/>
              <a:ext cx="10801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150" dirty="0">
                  <a:solidFill>
                    <a:srgbClr val="9BD7EF"/>
                  </a:solidFill>
                  <a:latin typeface="+mj-ea"/>
                  <a:ea typeface="+mj-ea"/>
                </a:rPr>
                <a:t>0</a:t>
              </a:r>
              <a:r>
                <a:rPr lang="en-US" altLang="ko-KR" sz="4800" spc="-150" dirty="0">
                  <a:solidFill>
                    <a:srgbClr val="52A2BE"/>
                  </a:solidFill>
                  <a:latin typeface="+mj-ea"/>
                  <a:ea typeface="+mj-ea"/>
                </a:rPr>
                <a:t>5</a:t>
              </a:r>
              <a:endParaRPr lang="ko-KR" altLang="en-US" sz="4800" spc="-150" dirty="0">
                <a:solidFill>
                  <a:srgbClr val="52A2BE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31" name="Picture 2" descr="C:\Users\유진\Desktop\KakaoTalk_20180608_145108045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945" b="94521" l="4575" r="9738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427" b="7931"/>
          <a:stretch/>
        </p:blipFill>
        <p:spPr bwMode="auto">
          <a:xfrm>
            <a:off x="3653370" y="2324953"/>
            <a:ext cx="1837258" cy="1973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444208" y="2354818"/>
            <a:ext cx="21098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이용객이 적은 점포</a:t>
            </a:r>
            <a:endParaRPr lang="en-US" altLang="ko-KR" sz="1600" dirty="0"/>
          </a:p>
          <a:p>
            <a:pPr algn="ctr"/>
            <a:r>
              <a:rPr lang="ko-KR" altLang="en-US" sz="1600" dirty="0"/>
              <a:t>어플리케이션 불필요</a:t>
            </a:r>
          </a:p>
        </p:txBody>
      </p:sp>
    </p:spTree>
    <p:extLst>
      <p:ext uri="{BB962C8B-B14F-4D97-AF65-F5344CB8AC3E}">
        <p14:creationId xmlns:p14="http://schemas.microsoft.com/office/powerpoint/2010/main" val="3117801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0"/>
            <a:ext cx="51313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pc="300" dirty="0">
              <a:solidFill>
                <a:srgbClr val="387D96"/>
              </a:solidFill>
              <a:latin typeface="+mj-ea"/>
              <a:ea typeface="+mj-ea"/>
            </a:endParaRPr>
          </a:p>
          <a:p>
            <a:r>
              <a:rPr lang="ko-KR" altLang="en-US" sz="4800" dirty="0">
                <a:solidFill>
                  <a:srgbClr val="387D96"/>
                </a:solidFill>
                <a:latin typeface="+mj-ea"/>
                <a:ea typeface="+mj-ea"/>
              </a:rPr>
              <a:t>향후 계획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-1" y="6031450"/>
            <a:ext cx="9144000" cy="826550"/>
          </a:xfrm>
          <a:prstGeom prst="rect">
            <a:avLst/>
          </a:prstGeom>
          <a:solidFill>
            <a:srgbClr val="55BCE3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2107" y="1424992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70C0"/>
                </a:solidFill>
              </a:rPr>
              <a:t>한계점</a:t>
            </a:r>
            <a:endParaRPr lang="en-US" altLang="ko-KR" sz="2000" dirty="0">
              <a:solidFill>
                <a:srgbClr val="0070C0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41651" y="1412776"/>
            <a:ext cx="448681" cy="440915"/>
            <a:chOff x="233053" y="1424011"/>
            <a:chExt cx="792088" cy="792088"/>
          </a:xfrm>
        </p:grpSpPr>
        <p:sp>
          <p:nvSpPr>
            <p:cNvPr id="11" name="타원 10"/>
            <p:cNvSpPr/>
            <p:nvPr/>
          </p:nvSpPr>
          <p:spPr>
            <a:xfrm>
              <a:off x="233053" y="1424011"/>
              <a:ext cx="792088" cy="792088"/>
            </a:xfrm>
            <a:prstGeom prst="ellipse">
              <a:avLst/>
            </a:prstGeom>
            <a:solidFill>
              <a:srgbClr val="9BD7EF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277" b="34894" l="889" r="28000">
                          <a14:foregroundMark x1="21333" y1="9574" x2="12889" y2="27021"/>
                          <a14:foregroundMark x1="23111" y1="9787" x2="19333" y2="2255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7" r="69692" b="63552"/>
            <a:stretch/>
          </p:blipFill>
          <p:spPr>
            <a:xfrm rot="21059703">
              <a:off x="388111" y="1457737"/>
              <a:ext cx="481972" cy="648072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292644" y="1844824"/>
            <a:ext cx="79208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실제 세탁기의 종료 시간과 본 어플리케이션에서 제공하는 남은 시간과는 약간의 오차가 존재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세탁기가 자체적으로 제공하는 남은 시간과 실제 남은 시간이 </a:t>
            </a:r>
            <a:r>
              <a:rPr lang="en-US" altLang="ko-KR" dirty="0"/>
              <a:t>1</a:t>
            </a:r>
            <a:r>
              <a:rPr lang="ko-KR" altLang="en-US" dirty="0"/>
              <a:t>분에서 </a:t>
            </a:r>
            <a:r>
              <a:rPr lang="en-US" altLang="ko-KR" dirty="0"/>
              <a:t>3</a:t>
            </a:r>
            <a:r>
              <a:rPr lang="ko-KR" altLang="en-US" dirty="0"/>
              <a:t>분 정도 차이가 있다는 점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세탁기의 종료 상태를 알기 위한 알고리즘에 최소 </a:t>
            </a:r>
            <a:r>
              <a:rPr lang="en-US" altLang="ko-KR" dirty="0"/>
              <a:t>40</a:t>
            </a:r>
            <a:r>
              <a:rPr lang="ko-KR" altLang="en-US" dirty="0"/>
              <a:t>초가 필요하다는 점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어플리케이션과 서버와의 부하를 줄이기 위해 </a:t>
            </a:r>
            <a:r>
              <a:rPr lang="en-US" altLang="ko-KR" dirty="0"/>
              <a:t>1</a:t>
            </a:r>
            <a:r>
              <a:rPr lang="ko-KR" altLang="en-US" dirty="0"/>
              <a:t>분마다 </a:t>
            </a:r>
            <a:r>
              <a:rPr lang="en-US" altLang="ko-KR" dirty="0"/>
              <a:t>HTTP </a:t>
            </a:r>
            <a:r>
              <a:rPr lang="ko-KR" altLang="en-US" dirty="0"/>
              <a:t>통신을 한다는 점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dirty="0"/>
          </a:p>
        </p:txBody>
      </p:sp>
      <p:sp>
        <p:nvSpPr>
          <p:cNvPr id="26" name="TextBox 25"/>
          <p:cNvSpPr txBox="1"/>
          <p:nvPr/>
        </p:nvSpPr>
        <p:spPr>
          <a:xfrm>
            <a:off x="912107" y="4390256"/>
            <a:ext cx="1427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rgbClr val="0070C0"/>
                </a:solidFill>
              </a:rPr>
              <a:t>개선 방안</a:t>
            </a:r>
            <a:endParaRPr lang="en-US" altLang="ko-KR" sz="2000" dirty="0">
              <a:solidFill>
                <a:srgbClr val="0070C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7499" y="237226"/>
            <a:ext cx="108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150" dirty="0">
                <a:solidFill>
                  <a:srgbClr val="9BD7EF"/>
                </a:solidFill>
                <a:latin typeface="+mj-ea"/>
                <a:ea typeface="+mj-ea"/>
              </a:rPr>
              <a:t>0</a:t>
            </a:r>
            <a:r>
              <a:rPr lang="en-US" altLang="ko-KR" sz="4800" spc="-150" dirty="0">
                <a:solidFill>
                  <a:srgbClr val="52A2BE"/>
                </a:solidFill>
                <a:latin typeface="+mj-ea"/>
                <a:ea typeface="+mj-ea"/>
              </a:rPr>
              <a:t>6</a:t>
            </a:r>
            <a:endParaRPr lang="ko-KR" altLang="en-US" sz="4800" spc="-150" dirty="0">
              <a:solidFill>
                <a:srgbClr val="52A2BE"/>
              </a:solidFill>
              <a:latin typeface="+mj-ea"/>
              <a:ea typeface="+mj-ea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341651" y="4365104"/>
            <a:ext cx="448681" cy="440915"/>
            <a:chOff x="233053" y="1424011"/>
            <a:chExt cx="792088" cy="792088"/>
          </a:xfrm>
        </p:grpSpPr>
        <p:sp>
          <p:nvSpPr>
            <p:cNvPr id="32" name="타원 31"/>
            <p:cNvSpPr/>
            <p:nvPr/>
          </p:nvSpPr>
          <p:spPr>
            <a:xfrm>
              <a:off x="233053" y="1424011"/>
              <a:ext cx="792088" cy="792088"/>
            </a:xfrm>
            <a:prstGeom prst="ellipse">
              <a:avLst/>
            </a:prstGeom>
            <a:solidFill>
              <a:srgbClr val="9BD7EF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4" name="그림 3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277" b="34894" l="889" r="28000">
                          <a14:foregroundMark x1="21333" y1="9574" x2="12889" y2="27021"/>
                          <a14:foregroundMark x1="23111" y1="9787" x2="19333" y2="2255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7" r="69692" b="63552"/>
            <a:stretch/>
          </p:blipFill>
          <p:spPr>
            <a:xfrm rot="21059703">
              <a:off x="388111" y="1457737"/>
              <a:ext cx="481972" cy="648072"/>
            </a:xfrm>
            <a:prstGeom prst="rect">
              <a:avLst/>
            </a:prstGeom>
          </p:spPr>
        </p:pic>
      </p:grpSp>
      <p:sp>
        <p:nvSpPr>
          <p:cNvPr id="35" name="TextBox 34"/>
          <p:cNvSpPr txBox="1"/>
          <p:nvPr/>
        </p:nvSpPr>
        <p:spPr>
          <a:xfrm>
            <a:off x="445044" y="4879651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세탁물 무게에 의한 세탁 시간 자체 계산 시스템을 통해 </a:t>
            </a:r>
            <a:r>
              <a:rPr lang="en-US" altLang="ko-KR" dirty="0"/>
              <a:t>LM</a:t>
            </a:r>
            <a:r>
              <a:rPr lang="ko-KR" altLang="en-US" dirty="0"/>
              <a:t> 알고리즘의 정확도 개선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서버의 부하를 고려한 요청 횟수를 코드 상에서 개선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88139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456897" y="1195129"/>
            <a:ext cx="6048672" cy="6048672"/>
          </a:xfrm>
          <a:prstGeom prst="ellipse">
            <a:avLst/>
          </a:prstGeom>
          <a:solidFill>
            <a:srgbClr val="9BD7EF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3510945" y="548680"/>
            <a:ext cx="2508619" cy="2508619"/>
          </a:xfrm>
          <a:prstGeom prst="ellipse">
            <a:avLst/>
          </a:prstGeom>
          <a:solidFill>
            <a:srgbClr val="9BD7EF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5119464" y="3960947"/>
            <a:ext cx="1800200" cy="1800200"/>
          </a:xfrm>
          <a:prstGeom prst="ellipse">
            <a:avLst/>
          </a:prstGeom>
          <a:solidFill>
            <a:srgbClr val="9BD7EF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6612160" y="2132856"/>
            <a:ext cx="1128192" cy="1128192"/>
          </a:xfrm>
          <a:prstGeom prst="ellipse">
            <a:avLst/>
          </a:prstGeom>
          <a:solidFill>
            <a:srgbClr val="9BD7EF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6948264" y="403042"/>
            <a:ext cx="792088" cy="792088"/>
          </a:xfrm>
          <a:prstGeom prst="ellipse">
            <a:avLst/>
          </a:prstGeom>
          <a:solidFill>
            <a:srgbClr val="9BD7EF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83568" y="1988840"/>
            <a:ext cx="4248472" cy="487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01 # 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개요</a:t>
            </a:r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endParaRPr lang="en-US" altLang="ko-KR" sz="9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02 # 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서비스</a:t>
            </a:r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endParaRPr lang="en-US" altLang="ko-KR" sz="8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03 # 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시스템 구성도</a:t>
            </a:r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endParaRPr lang="en-US" altLang="ko-KR" sz="8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04 # 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제품 기능 및 기능 동작</a:t>
            </a:r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endParaRPr lang="en-US" altLang="ko-KR" sz="8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05 # 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적용방안 및 기대효과</a:t>
            </a:r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endParaRPr lang="en-US" altLang="ko-KR" sz="8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06 # 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향후 계획 </a:t>
            </a:r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  <a:p>
            <a:endParaRPr lang="en-US" altLang="ko-KR" sz="8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07 # 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세부 일정</a:t>
            </a:r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endParaRPr lang="en-US" altLang="ko-KR" sz="8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08 # 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팀원 담당업무 </a:t>
            </a:r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endParaRPr lang="en-US" altLang="ko-KR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09 # 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시연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endParaRPr lang="en-US" altLang="ko-KR" sz="8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endParaRPr lang="en-US" altLang="ko-KR" sz="8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8741" y="332658"/>
            <a:ext cx="33971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600" dirty="0">
                <a:solidFill>
                  <a:srgbClr val="F0D09C"/>
                </a:solidFill>
                <a:latin typeface="+mj-ea"/>
                <a:ea typeface="+mj-ea"/>
              </a:rPr>
              <a:t>C</a:t>
            </a:r>
            <a:r>
              <a:rPr lang="en-US" altLang="ko-KR" sz="4400" b="1" spc="600" dirty="0">
                <a:solidFill>
                  <a:srgbClr val="9BD7EF"/>
                </a:solidFill>
                <a:latin typeface="+mj-ea"/>
                <a:ea typeface="+mj-ea"/>
              </a:rPr>
              <a:t>O</a:t>
            </a:r>
            <a:r>
              <a:rPr lang="en-US" altLang="ko-KR" sz="4400" b="1" spc="600" dirty="0">
                <a:solidFill>
                  <a:srgbClr val="F0D09C"/>
                </a:solidFill>
                <a:latin typeface="+mj-ea"/>
                <a:ea typeface="+mj-ea"/>
              </a:rPr>
              <a:t>NTEN</a:t>
            </a:r>
            <a:r>
              <a:rPr lang="en-US" altLang="ko-KR" sz="4400" b="1" spc="600" dirty="0">
                <a:solidFill>
                  <a:srgbClr val="9BD7EF"/>
                </a:solidFill>
                <a:latin typeface="+mj-ea"/>
                <a:ea typeface="+mj-ea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541204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타원 28">
            <a:extLst>
              <a:ext uri="{FF2B5EF4-FFF2-40B4-BE49-F238E27FC236}">
                <a16:creationId xmlns:a16="http://schemas.microsoft.com/office/drawing/2014/main" id="{EC093FE4-A3EB-4DC0-A7C8-464461ACB97A}"/>
              </a:ext>
            </a:extLst>
          </p:cNvPr>
          <p:cNvSpPr/>
          <p:nvPr/>
        </p:nvSpPr>
        <p:spPr>
          <a:xfrm>
            <a:off x="3014623" y="1806327"/>
            <a:ext cx="3168352" cy="3168352"/>
          </a:xfrm>
          <a:prstGeom prst="ellipse">
            <a:avLst/>
          </a:prstGeom>
          <a:solidFill>
            <a:srgbClr val="E3AA54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C8EFA49-F7E6-4DCE-9558-A8F9CCBCD881}"/>
              </a:ext>
            </a:extLst>
          </p:cNvPr>
          <p:cNvCxnSpPr/>
          <p:nvPr/>
        </p:nvCxnSpPr>
        <p:spPr>
          <a:xfrm flipH="1">
            <a:off x="2910695" y="4165296"/>
            <a:ext cx="342444" cy="298702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6EB6F73-A1E2-45C2-A8DF-F97C64505866}"/>
              </a:ext>
            </a:extLst>
          </p:cNvPr>
          <p:cNvCxnSpPr/>
          <p:nvPr/>
        </p:nvCxnSpPr>
        <p:spPr>
          <a:xfrm flipV="1">
            <a:off x="5796136" y="2013802"/>
            <a:ext cx="492941" cy="335078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551494" y="3942963"/>
            <a:ext cx="2220278" cy="973511"/>
            <a:chOff x="635691" y="3994393"/>
            <a:chExt cx="2220278" cy="1037840"/>
          </a:xfrm>
        </p:grpSpPr>
        <p:sp>
          <p:nvSpPr>
            <p:cNvPr id="37" name="양쪽 대괄호 36">
              <a:extLst>
                <a:ext uri="{FF2B5EF4-FFF2-40B4-BE49-F238E27FC236}">
                  <a16:creationId xmlns:a16="http://schemas.microsoft.com/office/drawing/2014/main" id="{CCECA4D0-29A4-483C-8DED-9C12EC92AF55}"/>
                </a:ext>
              </a:extLst>
            </p:cNvPr>
            <p:cNvSpPr/>
            <p:nvPr/>
          </p:nvSpPr>
          <p:spPr>
            <a:xfrm>
              <a:off x="635691" y="3994393"/>
              <a:ext cx="2220278" cy="1037840"/>
            </a:xfrm>
            <a:prstGeom prst="bracketPair">
              <a:avLst/>
            </a:prstGeom>
            <a:ln w="76200">
              <a:solidFill>
                <a:srgbClr val="F0D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모서리가 둥근 직사각형 27">
              <a:extLst>
                <a:ext uri="{FF2B5EF4-FFF2-40B4-BE49-F238E27FC236}">
                  <a16:creationId xmlns:a16="http://schemas.microsoft.com/office/drawing/2014/main" id="{A7F94422-0940-4D48-9F7F-FDD376A35965}"/>
                </a:ext>
              </a:extLst>
            </p:cNvPr>
            <p:cNvSpPr/>
            <p:nvPr/>
          </p:nvSpPr>
          <p:spPr>
            <a:xfrm>
              <a:off x="726403" y="4231418"/>
              <a:ext cx="2054859" cy="636881"/>
            </a:xfrm>
            <a:prstGeom prst="roundRect">
              <a:avLst>
                <a:gd name="adj" fmla="val 50000"/>
              </a:avLst>
            </a:prstGeom>
            <a:solidFill>
              <a:srgbClr val="A38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chemeClr val="tx1"/>
                  </a:solidFill>
                  <a:latin typeface="+mj-ea"/>
                </a:rPr>
                <a:t>O</a:t>
              </a:r>
              <a:r>
                <a:rPr lang="en-US" altLang="ko-KR" sz="2000" b="1" dirty="0">
                  <a:latin typeface="+mj-ea"/>
                </a:rPr>
                <a:t>pportunity</a:t>
              </a:r>
              <a:endParaRPr lang="ko-KR" altLang="en-US" sz="2000" b="1" dirty="0">
                <a:latin typeface="+mj-ea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471008" y="1501201"/>
            <a:ext cx="2035623" cy="748048"/>
            <a:chOff x="6182975" y="1823305"/>
            <a:chExt cx="2035623" cy="807362"/>
          </a:xfrm>
        </p:grpSpPr>
        <p:sp>
          <p:nvSpPr>
            <p:cNvPr id="42" name="양쪽 대괄호 41">
              <a:extLst>
                <a:ext uri="{FF2B5EF4-FFF2-40B4-BE49-F238E27FC236}">
                  <a16:creationId xmlns:a16="http://schemas.microsoft.com/office/drawing/2014/main" id="{963B98ED-CE27-486B-A8E1-8779297E747B}"/>
                </a:ext>
              </a:extLst>
            </p:cNvPr>
            <p:cNvSpPr/>
            <p:nvPr/>
          </p:nvSpPr>
          <p:spPr>
            <a:xfrm>
              <a:off x="6182975" y="1823305"/>
              <a:ext cx="2035623" cy="807362"/>
            </a:xfrm>
            <a:prstGeom prst="bracketPair">
              <a:avLst/>
            </a:prstGeom>
            <a:ln w="76200">
              <a:solidFill>
                <a:srgbClr val="F0D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모서리가 둥근 직사각형 28">
              <a:extLst>
                <a:ext uri="{FF2B5EF4-FFF2-40B4-BE49-F238E27FC236}">
                  <a16:creationId xmlns:a16="http://schemas.microsoft.com/office/drawing/2014/main" id="{F1B95C1D-0817-4BA8-AB74-D97FF22D8D7B}"/>
                </a:ext>
              </a:extLst>
            </p:cNvPr>
            <p:cNvSpPr/>
            <p:nvPr/>
          </p:nvSpPr>
          <p:spPr>
            <a:xfrm>
              <a:off x="6310626" y="1897245"/>
              <a:ext cx="1816614" cy="647508"/>
            </a:xfrm>
            <a:prstGeom prst="roundRect">
              <a:avLst>
                <a:gd name="adj" fmla="val 50000"/>
              </a:avLst>
            </a:prstGeom>
            <a:solidFill>
              <a:srgbClr val="A38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chemeClr val="tx1"/>
                  </a:solidFill>
                  <a:latin typeface="+mj-ea"/>
                </a:rPr>
                <a:t>W</a:t>
              </a:r>
              <a:r>
                <a:rPr lang="en-US" altLang="ko-KR" sz="2000" b="1" dirty="0">
                  <a:latin typeface="+mj-ea"/>
                </a:rPr>
                <a:t>eakness</a:t>
              </a:r>
              <a:endParaRPr lang="ko-KR" altLang="en-US" sz="2000" b="1" dirty="0">
                <a:latin typeface="+mj-ea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-1" y="6031450"/>
            <a:ext cx="9144000" cy="826550"/>
          </a:xfrm>
          <a:prstGeom prst="rect">
            <a:avLst/>
          </a:prstGeom>
          <a:solidFill>
            <a:srgbClr val="55BCE3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494607" y="2354818"/>
            <a:ext cx="3159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600" dirty="0"/>
              <a:t>어플</a:t>
            </a:r>
            <a:r>
              <a:rPr lang="ko-KR" altLang="en-US" sz="1600" dirty="0"/>
              <a:t>리케이션</a:t>
            </a:r>
            <a:r>
              <a:rPr lang="ko-KR" altLang="ko-KR" sz="1600" dirty="0"/>
              <a:t> 사용량</a:t>
            </a:r>
            <a:endParaRPr lang="ko-KR" alt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964744" y="4962654"/>
            <a:ext cx="1409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600" dirty="0"/>
              <a:t>서비스 확</a:t>
            </a:r>
            <a:r>
              <a:rPr lang="ko-KR" altLang="en-US" sz="1600" dirty="0"/>
              <a:t>장</a:t>
            </a:r>
            <a:endParaRPr lang="en-US" altLang="ko-KR" sz="1600" dirty="0"/>
          </a:p>
        </p:txBody>
      </p:sp>
      <p:sp>
        <p:nvSpPr>
          <p:cNvPr id="9" name="직사각형 8"/>
          <p:cNvSpPr/>
          <p:nvPr/>
        </p:nvSpPr>
        <p:spPr>
          <a:xfrm>
            <a:off x="2891191" y="3031248"/>
            <a:ext cx="34197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어플리케이션 </a:t>
            </a:r>
            <a:r>
              <a:rPr lang="ko-KR" altLang="en-US" dirty="0" err="1"/>
              <a:t>이용량이</a:t>
            </a:r>
            <a:r>
              <a:rPr lang="ko-KR" altLang="en-US" dirty="0"/>
              <a:t> </a:t>
            </a:r>
            <a:endParaRPr lang="en-US" altLang="ko-KR" dirty="0"/>
          </a:p>
          <a:p>
            <a:pPr algn="ctr"/>
            <a:r>
              <a:rPr lang="ko-KR" altLang="en-US" dirty="0"/>
              <a:t>적은</a:t>
            </a:r>
            <a:r>
              <a:rPr lang="en-US" altLang="ko-KR" dirty="0"/>
              <a:t> </a:t>
            </a:r>
            <a:r>
              <a:rPr lang="ko-KR" altLang="en-US" dirty="0"/>
              <a:t>세탁시설 관리자는 </a:t>
            </a:r>
            <a:endParaRPr lang="en-US" altLang="ko-KR" dirty="0"/>
          </a:p>
          <a:p>
            <a:pPr algn="ctr"/>
            <a:r>
              <a:rPr lang="ko-KR" altLang="en-US" dirty="0"/>
              <a:t>사용자를 위한 </a:t>
            </a:r>
            <a:r>
              <a:rPr lang="ko-KR" altLang="ko-KR" dirty="0"/>
              <a:t>혜택을 </a:t>
            </a:r>
            <a:endParaRPr lang="en-US" altLang="ko-KR" dirty="0"/>
          </a:p>
          <a:p>
            <a:pPr algn="ctr"/>
            <a:r>
              <a:rPr lang="ko-KR" altLang="ko-KR" dirty="0"/>
              <a:t>추가하여 이용자</a:t>
            </a:r>
            <a:r>
              <a:rPr lang="en-US" altLang="ko-KR" dirty="0"/>
              <a:t> </a:t>
            </a:r>
            <a:r>
              <a:rPr lang="ko-KR" altLang="en-US" dirty="0"/>
              <a:t>확보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81871" y="2453184"/>
            <a:ext cx="241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[WO(</a:t>
            </a:r>
            <a:r>
              <a:rPr lang="ko-KR" altLang="en-US" b="1" dirty="0"/>
              <a:t>약점</a:t>
            </a:r>
            <a:r>
              <a:rPr lang="en-US" altLang="ko-KR" b="1" dirty="0"/>
              <a:t>-</a:t>
            </a:r>
            <a:r>
              <a:rPr lang="ko-KR" altLang="en-US" b="1" dirty="0"/>
              <a:t>기회</a:t>
            </a:r>
            <a:r>
              <a:rPr lang="en-US" altLang="ko-KR" b="1" dirty="0"/>
              <a:t>)</a:t>
            </a:r>
            <a:r>
              <a:rPr lang="ko-KR" altLang="en-US" b="1" dirty="0"/>
              <a:t>전략</a:t>
            </a:r>
            <a:r>
              <a:rPr lang="en-US" altLang="ko-KR" b="1" dirty="0"/>
              <a:t>]</a:t>
            </a:r>
            <a:endParaRPr lang="ko-KR" altLang="en-US" b="1" dirty="0"/>
          </a:p>
        </p:txBody>
      </p:sp>
      <p:grpSp>
        <p:nvGrpSpPr>
          <p:cNvPr id="31" name="그룹 30"/>
          <p:cNvGrpSpPr/>
          <p:nvPr/>
        </p:nvGrpSpPr>
        <p:grpSpPr>
          <a:xfrm>
            <a:off x="144016" y="221741"/>
            <a:ext cx="8604448" cy="1046441"/>
            <a:chOff x="144016" y="221741"/>
            <a:chExt cx="8604448" cy="1046441"/>
          </a:xfrm>
        </p:grpSpPr>
        <p:sp>
          <p:nvSpPr>
            <p:cNvPr id="32" name="TextBox 31"/>
            <p:cNvSpPr txBox="1"/>
            <p:nvPr/>
          </p:nvSpPr>
          <p:spPr>
            <a:xfrm>
              <a:off x="936104" y="252519"/>
              <a:ext cx="78123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300" dirty="0">
                  <a:solidFill>
                    <a:srgbClr val="387D96"/>
                  </a:solidFill>
                  <a:latin typeface="+mj-ea"/>
                </a:rPr>
                <a:t>#</a:t>
              </a:r>
              <a:r>
                <a:rPr lang="ko-KR" altLang="en-US" sz="2400" spc="300" dirty="0">
                  <a:solidFill>
                    <a:srgbClr val="387D96"/>
                  </a:solidFill>
                  <a:latin typeface="+mj-ea"/>
                </a:rPr>
                <a:t>적용방안 및 기대효과</a:t>
              </a:r>
              <a:endParaRPr lang="en-US" altLang="ko-KR" sz="2400" spc="300" dirty="0">
                <a:solidFill>
                  <a:srgbClr val="387D96"/>
                </a:solidFill>
                <a:latin typeface="+mj-ea"/>
              </a:endParaRPr>
            </a:p>
            <a:p>
              <a:r>
                <a:rPr lang="en-US" altLang="ko-KR" sz="3600" dirty="0">
                  <a:solidFill>
                    <a:srgbClr val="387D96"/>
                  </a:solidFill>
                  <a:latin typeface="+mj-ea"/>
                </a:rPr>
                <a:t>5.2 SWOT </a:t>
              </a:r>
              <a:r>
                <a:rPr lang="ko-KR" altLang="en-US" sz="3600" dirty="0">
                  <a:solidFill>
                    <a:srgbClr val="387D96"/>
                  </a:solidFill>
                  <a:latin typeface="+mj-ea"/>
                </a:rPr>
                <a:t>분석에 의거한 경영전략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44016" y="221741"/>
              <a:ext cx="10801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150" dirty="0">
                  <a:solidFill>
                    <a:srgbClr val="9BD7EF"/>
                  </a:solidFill>
                  <a:latin typeface="+mj-ea"/>
                  <a:ea typeface="+mj-ea"/>
                </a:rPr>
                <a:t>0</a:t>
              </a:r>
              <a:r>
                <a:rPr lang="en-US" altLang="ko-KR" sz="4800" spc="-150" dirty="0">
                  <a:solidFill>
                    <a:srgbClr val="52A2BE"/>
                  </a:solidFill>
                  <a:latin typeface="+mj-ea"/>
                  <a:ea typeface="+mj-ea"/>
                </a:rPr>
                <a:t>5</a:t>
              </a:r>
              <a:endParaRPr lang="ko-KR" altLang="en-US" sz="4800" spc="-150" dirty="0">
                <a:solidFill>
                  <a:srgbClr val="52A2BE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5947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타원 28">
            <a:extLst>
              <a:ext uri="{FF2B5EF4-FFF2-40B4-BE49-F238E27FC236}">
                <a16:creationId xmlns:a16="http://schemas.microsoft.com/office/drawing/2014/main" id="{EC093FE4-A3EB-4DC0-A7C8-464461ACB97A}"/>
              </a:ext>
            </a:extLst>
          </p:cNvPr>
          <p:cNvSpPr/>
          <p:nvPr/>
        </p:nvSpPr>
        <p:spPr>
          <a:xfrm>
            <a:off x="4139952" y="1887285"/>
            <a:ext cx="3689447" cy="3168352"/>
          </a:xfrm>
          <a:prstGeom prst="ellipse">
            <a:avLst/>
          </a:prstGeom>
          <a:solidFill>
            <a:srgbClr val="E3AA54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A1BEDDB-005A-4B8C-BCCE-DAFCEBBB3ED6}"/>
              </a:ext>
            </a:extLst>
          </p:cNvPr>
          <p:cNvCxnSpPr/>
          <p:nvPr/>
        </p:nvCxnSpPr>
        <p:spPr>
          <a:xfrm flipH="1" flipV="1">
            <a:off x="3131842" y="2138316"/>
            <a:ext cx="1120280" cy="591417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C8EFA49-F7E6-4DCE-9558-A8F9CCBCD881}"/>
              </a:ext>
            </a:extLst>
          </p:cNvPr>
          <p:cNvCxnSpPr>
            <a:stCxn id="15" idx="1"/>
          </p:cNvCxnSpPr>
          <p:nvPr/>
        </p:nvCxnSpPr>
        <p:spPr>
          <a:xfrm flipH="1">
            <a:off x="3059834" y="4014043"/>
            <a:ext cx="1192288" cy="495077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536858" y="1501201"/>
            <a:ext cx="2186531" cy="791689"/>
            <a:chOff x="684075" y="1935069"/>
            <a:chExt cx="2186531" cy="879370"/>
          </a:xfrm>
        </p:grpSpPr>
        <p:sp>
          <p:nvSpPr>
            <p:cNvPr id="34" name="양쪽 대괄호 33">
              <a:extLst>
                <a:ext uri="{FF2B5EF4-FFF2-40B4-BE49-F238E27FC236}">
                  <a16:creationId xmlns:a16="http://schemas.microsoft.com/office/drawing/2014/main" id="{72AC37DA-6674-4325-A10E-E905B9A40809}"/>
                </a:ext>
              </a:extLst>
            </p:cNvPr>
            <p:cNvSpPr/>
            <p:nvPr/>
          </p:nvSpPr>
          <p:spPr>
            <a:xfrm>
              <a:off x="684075" y="1935069"/>
              <a:ext cx="2186531" cy="879370"/>
            </a:xfrm>
            <a:prstGeom prst="bracketPair">
              <a:avLst/>
            </a:prstGeom>
            <a:ln w="76200">
              <a:solidFill>
                <a:srgbClr val="F0D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모서리가 둥근 직사각형 26">
              <a:extLst>
                <a:ext uri="{FF2B5EF4-FFF2-40B4-BE49-F238E27FC236}">
                  <a16:creationId xmlns:a16="http://schemas.microsoft.com/office/drawing/2014/main" id="{8AAF2C5C-0EEF-41F4-AF8D-FF27A68BF43E}"/>
                </a:ext>
              </a:extLst>
            </p:cNvPr>
            <p:cNvSpPr/>
            <p:nvPr/>
          </p:nvSpPr>
          <p:spPr>
            <a:xfrm>
              <a:off x="840123" y="2073564"/>
              <a:ext cx="1874434" cy="617654"/>
            </a:xfrm>
            <a:prstGeom prst="roundRect">
              <a:avLst>
                <a:gd name="adj" fmla="val 50000"/>
              </a:avLst>
            </a:prstGeom>
            <a:solidFill>
              <a:srgbClr val="A38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chemeClr val="tx1"/>
                  </a:solidFill>
                  <a:latin typeface="+mj-ea"/>
                  <a:ea typeface="+mj-ea"/>
                </a:rPr>
                <a:t>S</a:t>
              </a:r>
              <a:r>
                <a:rPr lang="en-US" altLang="ko-KR" sz="2000" b="1" dirty="0">
                  <a:latin typeface="+mj-ea"/>
                  <a:ea typeface="+mj-ea"/>
                </a:rPr>
                <a:t>trength</a:t>
              </a:r>
              <a:endParaRPr lang="ko-KR" altLang="en-US" sz="2000" b="1" dirty="0">
                <a:latin typeface="+mj-ea"/>
                <a:ea typeface="+mj-ea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51494" y="3942963"/>
            <a:ext cx="2220278" cy="973511"/>
            <a:chOff x="635691" y="3994393"/>
            <a:chExt cx="2220278" cy="1037840"/>
          </a:xfrm>
        </p:grpSpPr>
        <p:sp>
          <p:nvSpPr>
            <p:cNvPr id="37" name="양쪽 대괄호 36">
              <a:extLst>
                <a:ext uri="{FF2B5EF4-FFF2-40B4-BE49-F238E27FC236}">
                  <a16:creationId xmlns:a16="http://schemas.microsoft.com/office/drawing/2014/main" id="{CCECA4D0-29A4-483C-8DED-9C12EC92AF55}"/>
                </a:ext>
              </a:extLst>
            </p:cNvPr>
            <p:cNvSpPr/>
            <p:nvPr/>
          </p:nvSpPr>
          <p:spPr>
            <a:xfrm>
              <a:off x="635691" y="3994393"/>
              <a:ext cx="2220278" cy="1037840"/>
            </a:xfrm>
            <a:prstGeom prst="bracketPair">
              <a:avLst/>
            </a:prstGeom>
            <a:ln w="76200">
              <a:solidFill>
                <a:srgbClr val="F0D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모서리가 둥근 직사각형 27">
              <a:extLst>
                <a:ext uri="{FF2B5EF4-FFF2-40B4-BE49-F238E27FC236}">
                  <a16:creationId xmlns:a16="http://schemas.microsoft.com/office/drawing/2014/main" id="{A7F94422-0940-4D48-9F7F-FDD376A35965}"/>
                </a:ext>
              </a:extLst>
            </p:cNvPr>
            <p:cNvSpPr/>
            <p:nvPr/>
          </p:nvSpPr>
          <p:spPr>
            <a:xfrm>
              <a:off x="726403" y="4231418"/>
              <a:ext cx="2054859" cy="636881"/>
            </a:xfrm>
            <a:prstGeom prst="roundRect">
              <a:avLst>
                <a:gd name="adj" fmla="val 50000"/>
              </a:avLst>
            </a:prstGeom>
            <a:solidFill>
              <a:srgbClr val="A38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chemeClr val="tx1"/>
                  </a:solidFill>
                  <a:latin typeface="+mj-ea"/>
                  <a:ea typeface="+mj-ea"/>
                </a:rPr>
                <a:t>O</a:t>
              </a:r>
              <a:r>
                <a:rPr lang="en-US" altLang="ko-KR" sz="2000" b="1" dirty="0">
                  <a:latin typeface="+mj-ea"/>
                  <a:ea typeface="+mj-ea"/>
                </a:rPr>
                <a:t>pportunity</a:t>
              </a:r>
              <a:endParaRPr lang="ko-KR" altLang="en-US" sz="2000" b="1" dirty="0">
                <a:latin typeface="+mj-ea"/>
                <a:ea typeface="+mj-ea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-1" y="6031450"/>
            <a:ext cx="9144000" cy="826550"/>
          </a:xfrm>
          <a:prstGeom prst="rect">
            <a:avLst/>
          </a:prstGeom>
          <a:solidFill>
            <a:srgbClr val="55BCE3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06445" y="2397568"/>
            <a:ext cx="2047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ko-KR" sz="1600" dirty="0"/>
              <a:t>세탁의 빠른 순환</a:t>
            </a:r>
            <a:endParaRPr lang="en-US" altLang="ko-KR" sz="1600" dirty="0"/>
          </a:p>
          <a:p>
            <a:pPr algn="ctr"/>
            <a:r>
              <a:rPr lang="ko-KR" altLang="ko-KR" sz="1600" dirty="0"/>
              <a:t>사용자의 시간절약</a:t>
            </a:r>
            <a:endParaRPr lang="en-US" altLang="ko-KR" sz="1600" dirty="0"/>
          </a:p>
          <a:p>
            <a:pPr algn="ctr"/>
            <a:r>
              <a:rPr lang="ko-KR" altLang="en-US" sz="1600" dirty="0"/>
              <a:t>빠른 </a:t>
            </a:r>
            <a:r>
              <a:rPr lang="ko-KR" altLang="ko-KR" sz="1600" dirty="0"/>
              <a:t>이용 현황 판단</a:t>
            </a:r>
            <a:endParaRPr lang="ko-KR" alt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956742" y="5003699"/>
            <a:ext cx="1409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600" dirty="0"/>
              <a:t>서비스 확</a:t>
            </a:r>
            <a:r>
              <a:rPr lang="ko-KR" altLang="en-US" sz="1600" dirty="0"/>
              <a:t>장</a:t>
            </a:r>
            <a:endParaRPr lang="en-US" altLang="ko-KR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4220479" y="2899461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ko-KR" dirty="0"/>
              <a:t>이용자가 많은 공용</a:t>
            </a:r>
            <a:endParaRPr lang="en-US" altLang="ko-KR" dirty="0"/>
          </a:p>
          <a:p>
            <a:pPr algn="ctr"/>
            <a:r>
              <a:rPr lang="ko-KR" altLang="ko-KR" dirty="0"/>
              <a:t>세탁</a:t>
            </a:r>
            <a:r>
              <a:rPr lang="ko-KR" altLang="en-US" dirty="0"/>
              <a:t>시설</a:t>
            </a:r>
            <a:r>
              <a:rPr lang="ko-KR" altLang="ko-KR" dirty="0"/>
              <a:t>에 서비스</a:t>
            </a:r>
            <a:r>
              <a:rPr lang="en-US" altLang="ko-KR" dirty="0"/>
              <a:t> </a:t>
            </a:r>
            <a:r>
              <a:rPr lang="ko-KR" altLang="ko-KR" dirty="0"/>
              <a:t>도입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252122" y="3690877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ko-KR" dirty="0"/>
              <a:t>관리자</a:t>
            </a:r>
            <a:r>
              <a:rPr lang="ko-KR" altLang="en-US" dirty="0"/>
              <a:t>는 </a:t>
            </a:r>
            <a:r>
              <a:rPr lang="ko-KR" altLang="ko-KR" dirty="0"/>
              <a:t>세탁환경을 빠르게</a:t>
            </a:r>
            <a:endParaRPr lang="en-US" altLang="ko-KR" dirty="0"/>
          </a:p>
          <a:p>
            <a:pPr algn="ctr"/>
            <a:r>
              <a:rPr lang="ko-KR" altLang="ko-KR" dirty="0"/>
              <a:t>개선</a:t>
            </a:r>
            <a:r>
              <a:rPr lang="ko-KR" altLang="en-US" dirty="0"/>
              <a:t>하여 이용자 유지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39951" y="2360401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[SO(</a:t>
            </a:r>
            <a:r>
              <a:rPr lang="ko-KR" altLang="en-US" b="1" dirty="0"/>
              <a:t>강점</a:t>
            </a:r>
            <a:r>
              <a:rPr lang="en-US" altLang="ko-KR" b="1" dirty="0"/>
              <a:t>-</a:t>
            </a:r>
            <a:r>
              <a:rPr lang="ko-KR" altLang="en-US" b="1" dirty="0"/>
              <a:t>기회</a:t>
            </a:r>
            <a:r>
              <a:rPr lang="en-US" altLang="ko-KR" b="1" dirty="0"/>
              <a:t>)</a:t>
            </a:r>
            <a:r>
              <a:rPr lang="ko-KR" altLang="en-US" b="1" dirty="0"/>
              <a:t>전략</a:t>
            </a:r>
            <a:r>
              <a:rPr lang="en-US" altLang="ko-KR" b="1" dirty="0"/>
              <a:t>]</a:t>
            </a:r>
            <a:endParaRPr lang="ko-KR" altLang="en-US" b="1" dirty="0"/>
          </a:p>
        </p:txBody>
      </p:sp>
      <p:grpSp>
        <p:nvGrpSpPr>
          <p:cNvPr id="43" name="그룹 42"/>
          <p:cNvGrpSpPr/>
          <p:nvPr/>
        </p:nvGrpSpPr>
        <p:grpSpPr>
          <a:xfrm>
            <a:off x="144016" y="221741"/>
            <a:ext cx="8604448" cy="1046441"/>
            <a:chOff x="144016" y="221741"/>
            <a:chExt cx="8604448" cy="1046441"/>
          </a:xfrm>
        </p:grpSpPr>
        <p:sp>
          <p:nvSpPr>
            <p:cNvPr id="45" name="TextBox 44"/>
            <p:cNvSpPr txBox="1"/>
            <p:nvPr/>
          </p:nvSpPr>
          <p:spPr>
            <a:xfrm>
              <a:off x="936104" y="252519"/>
              <a:ext cx="78123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300" dirty="0">
                  <a:solidFill>
                    <a:srgbClr val="387D96"/>
                  </a:solidFill>
                  <a:latin typeface="+mj-ea"/>
                </a:rPr>
                <a:t>#</a:t>
              </a:r>
              <a:r>
                <a:rPr lang="ko-KR" altLang="en-US" sz="2400" spc="300" dirty="0">
                  <a:solidFill>
                    <a:srgbClr val="387D96"/>
                  </a:solidFill>
                  <a:latin typeface="+mj-ea"/>
                </a:rPr>
                <a:t>적용방안 및 기대효과</a:t>
              </a:r>
              <a:endParaRPr lang="en-US" altLang="ko-KR" sz="2400" spc="300" dirty="0">
                <a:solidFill>
                  <a:srgbClr val="387D96"/>
                </a:solidFill>
                <a:latin typeface="+mj-ea"/>
              </a:endParaRPr>
            </a:p>
            <a:p>
              <a:r>
                <a:rPr lang="en-US" altLang="ko-KR" sz="3600" dirty="0">
                  <a:solidFill>
                    <a:srgbClr val="387D96"/>
                  </a:solidFill>
                  <a:latin typeface="+mj-ea"/>
                </a:rPr>
                <a:t>5.2 SWOT </a:t>
              </a:r>
              <a:r>
                <a:rPr lang="ko-KR" altLang="en-US" sz="3600" dirty="0">
                  <a:solidFill>
                    <a:srgbClr val="387D96"/>
                  </a:solidFill>
                  <a:latin typeface="+mj-ea"/>
                </a:rPr>
                <a:t>분석에 의거한 경영전략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44016" y="221741"/>
              <a:ext cx="10801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150" dirty="0">
                  <a:solidFill>
                    <a:srgbClr val="9BD7EF"/>
                  </a:solidFill>
                  <a:latin typeface="+mj-ea"/>
                  <a:ea typeface="+mj-ea"/>
                </a:rPr>
                <a:t>0</a:t>
              </a:r>
              <a:r>
                <a:rPr lang="en-US" altLang="ko-KR" sz="4800" spc="-150" dirty="0">
                  <a:solidFill>
                    <a:srgbClr val="52A2BE"/>
                  </a:solidFill>
                  <a:latin typeface="+mj-ea"/>
                  <a:ea typeface="+mj-ea"/>
                </a:rPr>
                <a:t>5</a:t>
              </a:r>
              <a:endParaRPr lang="ko-KR" altLang="en-US" sz="4800" spc="-150" dirty="0">
                <a:solidFill>
                  <a:srgbClr val="52A2BE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1515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6104" y="252519"/>
            <a:ext cx="6732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300" dirty="0">
                <a:solidFill>
                  <a:srgbClr val="387D96"/>
                </a:solidFill>
                <a:latin typeface="+mj-ea"/>
                <a:ea typeface="+mj-ea"/>
              </a:rPr>
              <a:t>프로젝트 세부 일정</a:t>
            </a:r>
            <a:endParaRPr lang="ko-KR" altLang="en-US" sz="4800" dirty="0">
              <a:solidFill>
                <a:srgbClr val="387D96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016" y="221741"/>
            <a:ext cx="108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150" dirty="0">
                <a:solidFill>
                  <a:srgbClr val="9BD7EF"/>
                </a:solidFill>
                <a:latin typeface="+mj-ea"/>
                <a:ea typeface="+mj-ea"/>
              </a:rPr>
              <a:t>0</a:t>
            </a:r>
            <a:r>
              <a:rPr lang="en-US" altLang="ko-KR" sz="4800" spc="-150" dirty="0">
                <a:solidFill>
                  <a:srgbClr val="52A2BE"/>
                </a:solidFill>
                <a:latin typeface="+mj-ea"/>
                <a:ea typeface="+mj-ea"/>
              </a:rPr>
              <a:t>7</a:t>
            </a:r>
            <a:endParaRPr lang="ko-KR" altLang="en-US" sz="4800" spc="-150" dirty="0">
              <a:solidFill>
                <a:srgbClr val="52A2BE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031450"/>
            <a:ext cx="9144000" cy="826550"/>
          </a:xfrm>
          <a:prstGeom prst="rect">
            <a:avLst/>
          </a:prstGeom>
          <a:solidFill>
            <a:srgbClr val="55BCE3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806733"/>
              </p:ext>
            </p:extLst>
          </p:nvPr>
        </p:nvGraphicFramePr>
        <p:xfrm>
          <a:off x="705713" y="1083515"/>
          <a:ext cx="7732574" cy="49479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9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60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0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44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단계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계발계획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</a:t>
                      </a:r>
                      <a:r>
                        <a:rPr lang="ko-KR" altLang="en-US" sz="1600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2</a:t>
                      </a:r>
                      <a:r>
                        <a:rPr lang="ko-KR" altLang="en-US" sz="1600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3</a:t>
                      </a:r>
                      <a:r>
                        <a:rPr lang="ko-KR" altLang="en-US" sz="1600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4</a:t>
                      </a:r>
                      <a:r>
                        <a:rPr lang="ko-KR" altLang="en-US" sz="1600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5</a:t>
                      </a:r>
                      <a:r>
                        <a:rPr lang="ko-KR" altLang="en-US" sz="1600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6</a:t>
                      </a:r>
                      <a:r>
                        <a:rPr lang="ko-KR" altLang="en-US" sz="1600" b="1" dirty="0"/>
                        <a:t>주차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373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기획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주제선정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BD7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3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프로젝트 계획수립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BD7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37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시나리오 구상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BD7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373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개발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관련지식학습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BD7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BD7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3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아두이노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 err="1"/>
                        <a:t>라즈베리파이</a:t>
                      </a:r>
                      <a:r>
                        <a:rPr lang="ko-KR" altLang="en-US" sz="1100" dirty="0"/>
                        <a:t> 개발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BD7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BD7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BD7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BD7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037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안드로이드</a:t>
                      </a:r>
                      <a:r>
                        <a:rPr lang="ko-KR" altLang="en-US" sz="1100" dirty="0"/>
                        <a:t> </a:t>
                      </a:r>
                      <a:r>
                        <a:rPr lang="ko-KR" altLang="en-US" sz="1100" dirty="0" err="1"/>
                        <a:t>앱개발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BD7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BD7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BD7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BD7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37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웹 서버 구축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BD7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BD7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BD7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BD7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37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DB</a:t>
                      </a:r>
                      <a:r>
                        <a:rPr lang="ko-KR" altLang="en-US" sz="1100" dirty="0"/>
                        <a:t>구축 </a:t>
                      </a:r>
                      <a:r>
                        <a:rPr lang="en-US" altLang="ko-KR" sz="1100" dirty="0"/>
                        <a:t>&amp; </a:t>
                      </a:r>
                      <a:r>
                        <a:rPr lang="ko-KR" altLang="en-US" sz="1100" dirty="0"/>
                        <a:t>연동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rgbClr val="9BD7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BD7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BD7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BD7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037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최종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최적화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BD7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037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보완 및 최종발표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BD7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8754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6104" y="252519"/>
            <a:ext cx="6732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387D96"/>
                </a:solidFill>
                <a:latin typeface="+mj-ea"/>
                <a:ea typeface="+mj-ea"/>
              </a:rPr>
              <a:t>업무 분담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016" y="221741"/>
            <a:ext cx="108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150" dirty="0">
                <a:solidFill>
                  <a:srgbClr val="9BD7EF"/>
                </a:solidFill>
                <a:latin typeface="+mj-ea"/>
                <a:ea typeface="+mj-ea"/>
              </a:rPr>
              <a:t>08</a:t>
            </a:r>
            <a:endParaRPr lang="ko-KR" altLang="en-US" sz="4800" spc="-150" dirty="0">
              <a:solidFill>
                <a:srgbClr val="52A2BE"/>
              </a:solidFill>
              <a:latin typeface="+mj-ea"/>
              <a:ea typeface="+mj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473658"/>
              </p:ext>
            </p:extLst>
          </p:nvPr>
        </p:nvGraphicFramePr>
        <p:xfrm>
          <a:off x="1224136" y="1628799"/>
          <a:ext cx="6948264" cy="3744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0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8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8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이름</a:t>
                      </a:r>
                    </a:p>
                  </a:txBody>
                  <a:tcPr anchor="ctr">
                    <a:solidFill>
                      <a:srgbClr val="9BD7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업무</a:t>
                      </a:r>
                    </a:p>
                  </a:txBody>
                  <a:tcPr anchor="ctr">
                    <a:solidFill>
                      <a:srgbClr val="9BD7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신교선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Raspberry</a:t>
                      </a:r>
                      <a:r>
                        <a:rPr lang="en-US" altLang="ko-KR" sz="1800" baseline="0" dirty="0"/>
                        <a:t> pi &amp; Server(socket)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김세용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Web Server &amp; Database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김진우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Arduino &amp; Raspberry pi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7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김준영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Android App &amp; App UI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7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김유진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Arduino &amp; Raspberry pi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7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유정현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Android App &amp; App UI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-1" y="6031450"/>
            <a:ext cx="9144000" cy="826550"/>
          </a:xfrm>
          <a:prstGeom prst="rect">
            <a:avLst/>
          </a:prstGeom>
          <a:solidFill>
            <a:srgbClr val="55BCE3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979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6104" y="252519"/>
            <a:ext cx="6732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387D96"/>
                </a:solidFill>
                <a:latin typeface="+mj-ea"/>
                <a:ea typeface="+mj-ea"/>
              </a:rPr>
              <a:t>프로젝트 시연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016" y="221741"/>
            <a:ext cx="108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150" dirty="0">
                <a:solidFill>
                  <a:srgbClr val="9BD7EF"/>
                </a:solidFill>
                <a:latin typeface="+mj-ea"/>
                <a:ea typeface="+mj-ea"/>
              </a:rPr>
              <a:t>0</a:t>
            </a:r>
            <a:r>
              <a:rPr lang="en-US" altLang="ko-KR" sz="4800" spc="-150" dirty="0">
                <a:solidFill>
                  <a:srgbClr val="52A2BE"/>
                </a:solidFill>
                <a:latin typeface="+mj-ea"/>
                <a:ea typeface="+mj-ea"/>
              </a:rPr>
              <a:t>8</a:t>
            </a:r>
            <a:endParaRPr lang="ko-KR" altLang="en-US" sz="4800" spc="-150" dirty="0">
              <a:solidFill>
                <a:srgbClr val="52A2BE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6031450"/>
            <a:ext cx="9144000" cy="826550"/>
          </a:xfrm>
          <a:prstGeom prst="rect">
            <a:avLst/>
          </a:prstGeom>
          <a:solidFill>
            <a:srgbClr val="55BCE3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576" b="86978" l="6692" r="90000">
                        <a14:foregroundMark x1="48385" y1="47194" x2="50308" y2="60863"/>
                        <a14:foregroundMark x1="48385" y1="63094" x2="43538" y2="65252"/>
                        <a14:foregroundMark x1="39462" y1="52086" x2="40846" y2="56547"/>
                        <a14:foregroundMark x1="67308" y1="72086" x2="56846" y2="74604"/>
                        <a14:foregroundMark x1="51769" y1="31942" x2="62769" y2="63094"/>
                        <a14:foregroundMark x1="38615" y1="32950" x2="39308" y2="50647"/>
                        <a14:foregroundMark x1="49154" y1="26187" x2="45615" y2="29640"/>
                        <a14:foregroundMark x1="36538" y1="73813" x2="48769" y2="81511"/>
                        <a14:foregroundMark x1="15846" y1="47554" x2="24538" y2="47914"/>
                        <a14:foregroundMark x1="43000" y1="17698" x2="42769" y2="19496"/>
                        <a14:foregroundMark x1="33308" y1="25899" x2="31769" y2="28993"/>
                        <a14:foregroundMark x1="37923" y1="21007" x2="41385" y2="20791"/>
                        <a14:foregroundMark x1="47538" y1="11439" x2="46846" y2="134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57" t="14359" r="8328" b="12052"/>
          <a:stretch/>
        </p:blipFill>
        <p:spPr>
          <a:xfrm>
            <a:off x="6315428" y="3886789"/>
            <a:ext cx="2743151" cy="254780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B921B8E-1FD4-4140-930E-6258B94FC1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606" y="2254249"/>
            <a:ext cx="2583272" cy="344307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6E56154-F3D6-4BDB-AE31-AC250FCD48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992" y="256693"/>
            <a:ext cx="2654028" cy="353870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0356B24-29D3-4AF8-99E7-4B7BADC860D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43" y="1257886"/>
            <a:ext cx="2439340" cy="325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0788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D7EF">
            <a:alpha val="8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879812" y="1935500"/>
            <a:ext cx="3384376" cy="3384376"/>
            <a:chOff x="2627784" y="1556792"/>
            <a:chExt cx="3888432" cy="3888432"/>
          </a:xfrm>
        </p:grpSpPr>
        <p:sp>
          <p:nvSpPr>
            <p:cNvPr id="21" name="타원 20"/>
            <p:cNvSpPr/>
            <p:nvPr/>
          </p:nvSpPr>
          <p:spPr>
            <a:xfrm>
              <a:off x="2627784" y="1556792"/>
              <a:ext cx="3888432" cy="3888432"/>
            </a:xfrm>
            <a:prstGeom prst="ellipse">
              <a:avLst/>
            </a:prstGeom>
            <a:solidFill>
              <a:schemeClr val="bg1">
                <a:alpha val="27000"/>
              </a:schemeClr>
            </a:solidFill>
            <a:ln w="15875">
              <a:solidFill>
                <a:srgbClr val="52A2BE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9BD7EF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4" name="타원 3"/>
            <p:cNvSpPr/>
            <p:nvPr/>
          </p:nvSpPr>
          <p:spPr>
            <a:xfrm>
              <a:off x="2771800" y="1700808"/>
              <a:ext cx="3600399" cy="3600399"/>
            </a:xfrm>
            <a:prstGeom prst="ellipse">
              <a:avLst/>
            </a:prstGeom>
            <a:solidFill>
              <a:schemeClr val="bg1">
                <a:alpha val="76000"/>
              </a:schemeClr>
            </a:solidFill>
            <a:ln w="9525">
              <a:solidFill>
                <a:srgbClr val="52A2BE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rgbClr val="9BD7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971600" y="209800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30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defRPr>
            </a:lvl1pPr>
          </a:lstStyle>
          <a:p>
            <a:endParaRPr lang="en-US" altLang="ko-KR" sz="2800" spc="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4016" y="221741"/>
            <a:ext cx="108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4800" spc="-150" dirty="0">
              <a:solidFill>
                <a:schemeClr val="bg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59832" y="3242966"/>
            <a:ext cx="30243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300" dirty="0">
                <a:solidFill>
                  <a:srgbClr val="9BD7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Q&amp;A</a:t>
            </a:r>
            <a:endParaRPr lang="ko-KR" altLang="en-US" sz="4400" spc="300" dirty="0">
              <a:solidFill>
                <a:srgbClr val="9BD7E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515950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D7EF">
            <a:alpha val="8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2132856"/>
            <a:ext cx="9144000" cy="2520280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638890" y="2669721"/>
            <a:ext cx="35283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spc="600" dirty="0">
                <a:solidFill>
                  <a:srgbClr val="52A2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THANK YOU</a:t>
            </a:r>
            <a:endParaRPr lang="ko-KR" altLang="en-US" sz="4800" spc="600" dirty="0">
              <a:solidFill>
                <a:srgbClr val="52A2B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24672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유진\Desktop\교선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698" y="1412776"/>
            <a:ext cx="1633483" cy="192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유진\Desktop\정현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4262827"/>
            <a:ext cx="1504253" cy="180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유진\Desktop\준동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140" y="4109163"/>
            <a:ext cx="1491042" cy="196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유진\Desktop\유진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147256"/>
            <a:ext cx="1584176" cy="1868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유진\Desktop\진우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255" y="4206923"/>
            <a:ext cx="1432244" cy="186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유진\Desktop\세용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63" y="4185347"/>
            <a:ext cx="1445458" cy="195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009" y="467961"/>
            <a:ext cx="1891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52A2BE"/>
                </a:solidFill>
                <a:latin typeface="+mj-ea"/>
                <a:ea typeface="+mj-ea"/>
              </a:rPr>
              <a:t>팀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원구성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467009" y="1052736"/>
            <a:ext cx="810195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/>
          <p:cNvGrpSpPr/>
          <p:nvPr/>
        </p:nvGrpSpPr>
        <p:grpSpPr>
          <a:xfrm>
            <a:off x="3809028" y="3255340"/>
            <a:ext cx="1567523" cy="749177"/>
            <a:chOff x="2510153" y="3212976"/>
            <a:chExt cx="1678993" cy="660460"/>
          </a:xfrm>
        </p:grpSpPr>
        <p:sp>
          <p:nvSpPr>
            <p:cNvPr id="49" name="TextBox 48"/>
            <p:cNvSpPr txBox="1"/>
            <p:nvPr/>
          </p:nvSpPr>
          <p:spPr>
            <a:xfrm>
              <a:off x="2510154" y="3547840"/>
              <a:ext cx="1678992" cy="325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n w="12700">
                    <a:noFill/>
                    <a:prstDash val="solid"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201401703</a:t>
              </a:r>
              <a:endParaRPr lang="ko-KR" altLang="en-US" dirty="0">
                <a:ln w="12700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510153" y="3212976"/>
              <a:ext cx="1663644" cy="325596"/>
            </a:xfrm>
            <a:prstGeom prst="rect">
              <a:avLst/>
            </a:prstGeom>
            <a:solidFill>
              <a:srgbClr val="52A2BE"/>
            </a:solidFill>
          </p:spPr>
          <p:txBody>
            <a:bodyPr wrap="square">
              <a:spAutoFit/>
            </a:bodyPr>
            <a:lstStyle/>
            <a:p>
              <a:pPr algn="ctr" fontAlgn="base"/>
              <a:r>
                <a:rPr lang="ko-KR" altLang="en-US" dirty="0">
                  <a:solidFill>
                    <a:schemeClr val="bg1"/>
                  </a:solidFill>
                  <a:latin typeface="+mj-ea"/>
                  <a:ea typeface="+mj-ea"/>
                </a:rPr>
                <a:t>팀장</a:t>
              </a:r>
              <a:r>
                <a:rPr lang="en-US" altLang="ko-KR" dirty="0">
                  <a:solidFill>
                    <a:schemeClr val="bg1"/>
                  </a:solidFill>
                  <a:latin typeface="+mj-ea"/>
                  <a:ea typeface="+mj-ea"/>
                </a:rPr>
                <a:t>:</a:t>
              </a:r>
              <a:r>
                <a:rPr lang="ko-KR" altLang="en-US" dirty="0">
                  <a:solidFill>
                    <a:schemeClr val="bg1"/>
                  </a:solidFill>
                  <a:latin typeface="+mj-ea"/>
                  <a:ea typeface="+mj-ea"/>
                </a:rPr>
                <a:t>신교선</a:t>
              </a: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7524328" y="5956626"/>
            <a:ext cx="1445458" cy="738661"/>
            <a:chOff x="2494807" y="3291569"/>
            <a:chExt cx="1678992" cy="651189"/>
          </a:xfrm>
        </p:grpSpPr>
        <p:sp>
          <p:nvSpPr>
            <p:cNvPr id="45" name="TextBox 44"/>
            <p:cNvSpPr txBox="1"/>
            <p:nvPr/>
          </p:nvSpPr>
          <p:spPr>
            <a:xfrm>
              <a:off x="2494807" y="3617162"/>
              <a:ext cx="1678992" cy="325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n w="12700">
                    <a:noFill/>
                    <a:prstDash val="solid"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201502085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494807" y="3291569"/>
              <a:ext cx="1663644" cy="325596"/>
            </a:xfrm>
            <a:prstGeom prst="rect">
              <a:avLst/>
            </a:prstGeom>
            <a:solidFill>
              <a:srgbClr val="52A2BE"/>
            </a:solidFill>
          </p:spPr>
          <p:txBody>
            <a:bodyPr wrap="square">
              <a:spAutoFit/>
            </a:bodyPr>
            <a:lstStyle/>
            <a:p>
              <a:pPr algn="ctr" fontAlgn="base"/>
              <a:r>
                <a:rPr lang="ko-KR" altLang="en-US" dirty="0">
                  <a:solidFill>
                    <a:schemeClr val="bg1"/>
                  </a:solidFill>
                  <a:latin typeface="+mj-ea"/>
                  <a:ea typeface="+mj-ea"/>
                </a:rPr>
                <a:t>유정현</a:t>
              </a: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3930533" y="5956621"/>
            <a:ext cx="1445458" cy="739764"/>
            <a:chOff x="2502479" y="3212976"/>
            <a:chExt cx="1678992" cy="652162"/>
          </a:xfrm>
        </p:grpSpPr>
        <p:sp>
          <p:nvSpPr>
            <p:cNvPr id="41" name="TextBox 40"/>
            <p:cNvSpPr txBox="1"/>
            <p:nvPr/>
          </p:nvSpPr>
          <p:spPr>
            <a:xfrm>
              <a:off x="2502479" y="3539542"/>
              <a:ext cx="1678992" cy="325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n w="12700">
                    <a:noFill/>
                    <a:prstDash val="solid"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201300817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510154" y="3212976"/>
              <a:ext cx="1663644" cy="325596"/>
            </a:xfrm>
            <a:prstGeom prst="rect">
              <a:avLst/>
            </a:prstGeom>
            <a:solidFill>
              <a:srgbClr val="52A2BE"/>
            </a:solidFill>
          </p:spPr>
          <p:txBody>
            <a:bodyPr wrap="square">
              <a:spAutoFit/>
            </a:bodyPr>
            <a:lstStyle/>
            <a:p>
              <a:pPr algn="ctr" fontAlgn="base"/>
              <a:r>
                <a:rPr lang="ko-KR" altLang="en-US" dirty="0">
                  <a:solidFill>
                    <a:schemeClr val="bg1"/>
                  </a:solidFill>
                  <a:latin typeface="+mj-ea"/>
                  <a:ea typeface="+mj-ea"/>
                </a:rPr>
                <a:t>김준영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2094255" y="5956623"/>
            <a:ext cx="1584787" cy="738664"/>
            <a:chOff x="2557504" y="3212976"/>
            <a:chExt cx="1840831" cy="651190"/>
          </a:xfrm>
        </p:grpSpPr>
        <p:sp>
          <p:nvSpPr>
            <p:cNvPr id="37" name="TextBox 36"/>
            <p:cNvSpPr txBox="1"/>
            <p:nvPr/>
          </p:nvSpPr>
          <p:spPr>
            <a:xfrm>
              <a:off x="2557504" y="3538570"/>
              <a:ext cx="1840831" cy="325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n w="12700">
                    <a:noFill/>
                    <a:prstDash val="solid"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201300883</a:t>
              </a: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583399" y="3212976"/>
              <a:ext cx="1663644" cy="325596"/>
            </a:xfrm>
            <a:prstGeom prst="rect">
              <a:avLst/>
            </a:prstGeom>
            <a:solidFill>
              <a:srgbClr val="52A2BE"/>
            </a:solidFill>
          </p:spPr>
          <p:txBody>
            <a:bodyPr wrap="square">
              <a:spAutoFit/>
            </a:bodyPr>
            <a:lstStyle/>
            <a:p>
              <a:pPr algn="ctr" fontAlgn="base"/>
              <a:r>
                <a:rPr lang="ko-KR" altLang="en-US" dirty="0">
                  <a:solidFill>
                    <a:schemeClr val="bg1"/>
                  </a:solidFill>
                  <a:latin typeface="+mj-ea"/>
                  <a:ea typeface="+mj-ea"/>
                </a:rPr>
                <a:t>김진우</a:t>
              </a: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5737341" y="5956622"/>
            <a:ext cx="1459466" cy="739763"/>
            <a:chOff x="2510154" y="3212976"/>
            <a:chExt cx="1695263" cy="652161"/>
          </a:xfrm>
        </p:grpSpPr>
        <p:sp>
          <p:nvSpPr>
            <p:cNvPr id="28" name="TextBox 27"/>
            <p:cNvSpPr txBox="1"/>
            <p:nvPr/>
          </p:nvSpPr>
          <p:spPr>
            <a:xfrm>
              <a:off x="2526425" y="3539541"/>
              <a:ext cx="1678992" cy="325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n w="12700">
                    <a:noFill/>
                    <a:prstDash val="solid"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201500697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510154" y="3212976"/>
              <a:ext cx="1663644" cy="325596"/>
            </a:xfrm>
            <a:prstGeom prst="rect">
              <a:avLst/>
            </a:prstGeom>
            <a:solidFill>
              <a:srgbClr val="52A2BE"/>
            </a:solidFill>
          </p:spPr>
          <p:txBody>
            <a:bodyPr wrap="square">
              <a:spAutoFit/>
            </a:bodyPr>
            <a:lstStyle/>
            <a:p>
              <a:pPr algn="ctr" fontAlgn="base"/>
              <a:r>
                <a:rPr lang="ko-KR" altLang="en-US" dirty="0">
                  <a:solidFill>
                    <a:schemeClr val="bg1"/>
                  </a:solidFill>
                  <a:latin typeface="+mj-ea"/>
                  <a:ea typeface="+mj-ea"/>
                </a:rPr>
                <a:t>김유진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396263" y="5956622"/>
            <a:ext cx="1445458" cy="738664"/>
            <a:chOff x="2510154" y="3212976"/>
            <a:chExt cx="1678992" cy="651192"/>
          </a:xfrm>
        </p:grpSpPr>
        <p:sp>
          <p:nvSpPr>
            <p:cNvPr id="54" name="TextBox 53"/>
            <p:cNvSpPr txBox="1"/>
            <p:nvPr/>
          </p:nvSpPr>
          <p:spPr>
            <a:xfrm>
              <a:off x="2510154" y="3538572"/>
              <a:ext cx="1678992" cy="325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n w="12700">
                    <a:noFill/>
                    <a:prstDash val="solid"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201300545</a:t>
              </a: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510154" y="3212976"/>
              <a:ext cx="1663644" cy="325596"/>
            </a:xfrm>
            <a:prstGeom prst="rect">
              <a:avLst/>
            </a:prstGeom>
            <a:solidFill>
              <a:srgbClr val="52A2BE"/>
            </a:solidFill>
          </p:spPr>
          <p:txBody>
            <a:bodyPr wrap="square">
              <a:spAutoFit/>
            </a:bodyPr>
            <a:lstStyle/>
            <a:p>
              <a:pPr algn="ctr" fontAlgn="base"/>
              <a:r>
                <a:rPr lang="ko-KR" altLang="en-US" dirty="0">
                  <a:solidFill>
                    <a:schemeClr val="bg1"/>
                  </a:solidFill>
                  <a:latin typeface="+mj-ea"/>
                  <a:ea typeface="+mj-ea"/>
                </a:rPr>
                <a:t>김세용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769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576" b="86978" l="6692" r="90000">
                        <a14:foregroundMark x1="48385" y1="47194" x2="50308" y2="60863"/>
                        <a14:foregroundMark x1="48385" y1="63094" x2="43538" y2="65252"/>
                        <a14:foregroundMark x1="39462" y1="52086" x2="40846" y2="56547"/>
                        <a14:foregroundMark x1="67308" y1="72086" x2="56846" y2="74604"/>
                        <a14:foregroundMark x1="51769" y1="31942" x2="62769" y2="63094"/>
                        <a14:foregroundMark x1="38615" y1="32950" x2="39308" y2="50647"/>
                        <a14:foregroundMark x1="49154" y1="26187" x2="45615" y2="29640"/>
                        <a14:foregroundMark x1="36538" y1="73813" x2="48769" y2="81511"/>
                        <a14:foregroundMark x1="15846" y1="47554" x2="24538" y2="47914"/>
                        <a14:foregroundMark x1="43000" y1="17698" x2="42769" y2="19496"/>
                        <a14:foregroundMark x1="33308" y1="25899" x2="31769" y2="28993"/>
                        <a14:foregroundMark x1="37923" y1="21007" x2="41385" y2="20791"/>
                        <a14:foregroundMark x1="47538" y1="11439" x2="46846" y2="134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57" t="14359" r="8328" b="12052"/>
          <a:stretch/>
        </p:blipFill>
        <p:spPr>
          <a:xfrm>
            <a:off x="6420006" y="3886789"/>
            <a:ext cx="2743151" cy="2547809"/>
          </a:xfrm>
          <a:prstGeom prst="rect">
            <a:avLst/>
          </a:prstGeom>
        </p:spPr>
      </p:pic>
      <p:cxnSp>
        <p:nvCxnSpPr>
          <p:cNvPr id="36" name="직선 연결선 35"/>
          <p:cNvCxnSpPr/>
          <p:nvPr/>
        </p:nvCxnSpPr>
        <p:spPr>
          <a:xfrm>
            <a:off x="608915" y="1109672"/>
            <a:ext cx="75161" cy="447120"/>
          </a:xfrm>
          <a:prstGeom prst="line">
            <a:avLst/>
          </a:prstGeom>
          <a:ln w="28575">
            <a:solidFill>
              <a:srgbClr val="9BD7E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43608" y="0"/>
            <a:ext cx="51313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pc="300" dirty="0">
              <a:solidFill>
                <a:srgbClr val="387D96"/>
              </a:solidFill>
              <a:latin typeface="+mj-ea"/>
              <a:ea typeface="+mj-ea"/>
            </a:endParaRPr>
          </a:p>
          <a:p>
            <a:r>
              <a:rPr lang="ko-KR" altLang="en-US" sz="4800" dirty="0">
                <a:solidFill>
                  <a:srgbClr val="387D96"/>
                </a:solidFill>
                <a:latin typeface="+mj-ea"/>
                <a:ea typeface="+mj-ea"/>
              </a:rPr>
              <a:t>프로젝트 개요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016" y="221741"/>
            <a:ext cx="108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150" dirty="0">
                <a:solidFill>
                  <a:srgbClr val="9BD7EF"/>
                </a:solidFill>
                <a:latin typeface="+mj-ea"/>
                <a:ea typeface="+mj-ea"/>
              </a:rPr>
              <a:t>0</a:t>
            </a:r>
            <a:r>
              <a:rPr lang="en-US" altLang="ko-KR" sz="4800" spc="-150" dirty="0">
                <a:solidFill>
                  <a:srgbClr val="52A2BE"/>
                </a:solidFill>
                <a:latin typeface="+mj-ea"/>
                <a:ea typeface="+mj-ea"/>
              </a:rPr>
              <a:t>1 </a:t>
            </a:r>
            <a:endParaRPr lang="ko-KR" altLang="en-US" sz="4800" spc="-150" dirty="0">
              <a:solidFill>
                <a:srgbClr val="52A2BE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6031450"/>
            <a:ext cx="9144000" cy="826550"/>
          </a:xfrm>
          <a:prstGeom prst="rect">
            <a:avLst/>
          </a:prstGeom>
          <a:solidFill>
            <a:srgbClr val="55BCE3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896" y="73143"/>
            <a:ext cx="1128192" cy="1128192"/>
          </a:xfrm>
          <a:prstGeom prst="ellipse">
            <a:avLst/>
          </a:prstGeom>
          <a:solidFill>
            <a:srgbClr val="9BD7EF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2107" y="1654951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70C0"/>
                </a:solidFill>
              </a:rPr>
              <a:t>목적</a:t>
            </a:r>
            <a:endParaRPr lang="en-US" altLang="ko-KR" sz="2000" dirty="0">
              <a:solidFill>
                <a:srgbClr val="0070C0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34887" y="1512116"/>
            <a:ext cx="666540" cy="655003"/>
            <a:chOff x="233053" y="1424011"/>
            <a:chExt cx="792088" cy="792088"/>
          </a:xfrm>
        </p:grpSpPr>
        <p:sp>
          <p:nvSpPr>
            <p:cNvPr id="11" name="타원 10"/>
            <p:cNvSpPr/>
            <p:nvPr/>
          </p:nvSpPr>
          <p:spPr>
            <a:xfrm>
              <a:off x="233053" y="1424011"/>
              <a:ext cx="792088" cy="792088"/>
            </a:xfrm>
            <a:prstGeom prst="ellipse">
              <a:avLst/>
            </a:prstGeom>
            <a:solidFill>
              <a:srgbClr val="9BD7EF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277" b="34894" l="889" r="28000">
                          <a14:foregroundMark x1="21333" y1="9574" x2="12889" y2="27021"/>
                          <a14:foregroundMark x1="23111" y1="9787" x2="19333" y2="2255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7" r="69692" b="63552"/>
            <a:stretch/>
          </p:blipFill>
          <p:spPr>
            <a:xfrm rot="21059703">
              <a:off x="388111" y="1457737"/>
              <a:ext cx="481972" cy="648072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292644" y="2178915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b="1" dirty="0">
                <a:solidFill>
                  <a:srgbClr val="FFC000"/>
                </a:solidFill>
              </a:rPr>
              <a:t>무인</a:t>
            </a:r>
            <a:r>
              <a:rPr lang="ko-KR" altLang="ko-KR" dirty="0"/>
              <a:t>으로 운영되어지는 </a:t>
            </a:r>
            <a:r>
              <a:rPr lang="ko-KR" altLang="ko-KR" b="1" dirty="0">
                <a:solidFill>
                  <a:srgbClr val="FFC000"/>
                </a:solidFill>
              </a:rPr>
              <a:t>공용 세탁기 및 건조기</a:t>
            </a:r>
            <a:r>
              <a:rPr lang="ko-KR" altLang="ko-KR" dirty="0"/>
              <a:t>를 관리하고</a:t>
            </a:r>
            <a:r>
              <a:rPr lang="en-US" altLang="ko-KR" dirty="0"/>
              <a:t>,</a:t>
            </a:r>
            <a:r>
              <a:rPr lang="ko-KR" altLang="ko-KR" dirty="0"/>
              <a:t> 이용함에 있어서 </a:t>
            </a:r>
            <a:r>
              <a:rPr lang="ko-KR" altLang="ko-KR" b="1" dirty="0">
                <a:solidFill>
                  <a:srgbClr val="FFC000"/>
                </a:solidFill>
              </a:rPr>
              <a:t>어플리케이션</a:t>
            </a:r>
            <a:r>
              <a:rPr lang="ko-KR" altLang="ko-KR" dirty="0"/>
              <a:t> 하나로 </a:t>
            </a:r>
            <a:r>
              <a:rPr lang="ko-KR" altLang="ko-KR" b="1" dirty="0">
                <a:solidFill>
                  <a:srgbClr val="FFC000"/>
                </a:solidFill>
              </a:rPr>
              <a:t>편리함</a:t>
            </a:r>
            <a:r>
              <a:rPr lang="ko-KR" altLang="ko-KR" dirty="0"/>
              <a:t>과 </a:t>
            </a:r>
            <a:r>
              <a:rPr lang="ko-KR" altLang="ko-KR" b="1" dirty="0">
                <a:solidFill>
                  <a:srgbClr val="FFC000"/>
                </a:solidFill>
              </a:rPr>
              <a:t>효율성</a:t>
            </a:r>
            <a:r>
              <a:rPr lang="ko-KR" altLang="ko-KR" dirty="0"/>
              <a:t>을 제공</a:t>
            </a:r>
            <a:r>
              <a:rPr lang="ko-KR" altLang="en-US" dirty="0"/>
              <a:t>하기 위함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234887" y="3886789"/>
            <a:ext cx="7344816" cy="722342"/>
            <a:chOff x="1463358" y="3522246"/>
            <a:chExt cx="7344816" cy="722342"/>
          </a:xfrm>
        </p:grpSpPr>
        <p:sp>
          <p:nvSpPr>
            <p:cNvPr id="17" name="TextBox 16"/>
            <p:cNvSpPr txBox="1"/>
            <p:nvPr/>
          </p:nvSpPr>
          <p:spPr>
            <a:xfrm>
              <a:off x="1463358" y="3522246"/>
              <a:ext cx="7344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+mj-ea"/>
                  <a:ea typeface="+mj-ea"/>
                </a:rPr>
                <a:t>사용자</a:t>
              </a:r>
              <a:r>
                <a:rPr lang="en-US" altLang="ko-KR" dirty="0">
                  <a:latin typeface="+mj-ea"/>
                  <a:ea typeface="+mj-ea"/>
                </a:rPr>
                <a:t>: </a:t>
              </a:r>
              <a:r>
                <a:rPr lang="ko-KR" altLang="en-US" dirty="0">
                  <a:latin typeface="+mj-ea"/>
                  <a:ea typeface="+mj-ea"/>
                </a:rPr>
                <a:t>무인 공용 </a:t>
              </a:r>
              <a:r>
                <a:rPr lang="ko-KR" altLang="ko-KR" dirty="0">
                  <a:latin typeface="+mj-ea"/>
                  <a:ea typeface="+mj-ea"/>
                </a:rPr>
                <a:t>세탁기의 </a:t>
              </a:r>
              <a:r>
                <a:rPr lang="ko-KR" altLang="ko-KR" b="1" dirty="0">
                  <a:solidFill>
                    <a:srgbClr val="FFC000"/>
                  </a:solidFill>
                  <a:latin typeface="+mj-ea"/>
                  <a:ea typeface="+mj-ea"/>
                </a:rPr>
                <a:t>가용 여부</a:t>
              </a:r>
              <a:r>
                <a:rPr lang="ko-KR" altLang="ko-KR" dirty="0">
                  <a:latin typeface="+mj-ea"/>
                  <a:ea typeface="+mj-ea"/>
                </a:rPr>
                <a:t>를 모른다</a:t>
              </a:r>
              <a:r>
                <a:rPr lang="en-US" altLang="ko-KR" dirty="0">
                  <a:latin typeface="+mj-ea"/>
                  <a:ea typeface="+mj-ea"/>
                </a:rPr>
                <a:t>.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63358" y="3875256"/>
              <a:ext cx="7344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+mj-ea"/>
                  <a:ea typeface="+mj-ea"/>
                </a:rPr>
                <a:t>관리자</a:t>
              </a:r>
              <a:r>
                <a:rPr lang="en-US" altLang="ko-KR" dirty="0">
                  <a:latin typeface="+mj-ea"/>
                  <a:ea typeface="+mj-ea"/>
                </a:rPr>
                <a:t>: </a:t>
              </a:r>
              <a:r>
                <a:rPr lang="ko-KR" altLang="en-US" dirty="0">
                  <a:latin typeface="+mj-ea"/>
                  <a:ea typeface="+mj-ea"/>
                </a:rPr>
                <a:t>무인 공용 </a:t>
              </a:r>
              <a:r>
                <a:rPr lang="ko-KR" altLang="ko-KR" dirty="0">
                  <a:latin typeface="+mj-ea"/>
                  <a:ea typeface="+mj-ea"/>
                </a:rPr>
                <a:t>세탁기들을 </a:t>
              </a:r>
              <a:r>
                <a:rPr lang="ko-KR" altLang="ko-KR" b="1" dirty="0">
                  <a:solidFill>
                    <a:srgbClr val="FFC000"/>
                  </a:solidFill>
                  <a:latin typeface="+mj-ea"/>
                  <a:ea typeface="+mj-ea"/>
                </a:rPr>
                <a:t>실시간으로 </a:t>
              </a:r>
              <a:r>
                <a:rPr lang="ko-KR" altLang="en-US" b="1" dirty="0">
                  <a:solidFill>
                    <a:srgbClr val="FFC000"/>
                  </a:solidFill>
                  <a:latin typeface="+mj-ea"/>
                  <a:ea typeface="+mj-ea"/>
                </a:rPr>
                <a:t>관리 감독</a:t>
              </a:r>
              <a:r>
                <a:rPr lang="ko-KR" altLang="ko-KR" dirty="0">
                  <a:latin typeface="+mj-ea"/>
                  <a:ea typeface="+mj-ea"/>
                </a:rPr>
                <a:t>하는 것이</a:t>
              </a:r>
              <a:r>
                <a:rPr lang="ko-KR" altLang="en-US" dirty="0">
                  <a:latin typeface="+mj-ea"/>
                  <a:ea typeface="+mj-ea"/>
                </a:rPr>
                <a:t> 어렵다</a:t>
              </a:r>
              <a:r>
                <a:rPr lang="en-US" altLang="ko-KR" dirty="0">
                  <a:latin typeface="+mj-ea"/>
                  <a:ea typeface="+mj-ea"/>
                </a:rPr>
                <a:t>.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32722" y="3140968"/>
            <a:ext cx="666540" cy="655003"/>
            <a:chOff x="233053" y="1424011"/>
            <a:chExt cx="792088" cy="792088"/>
          </a:xfrm>
        </p:grpSpPr>
        <p:sp>
          <p:nvSpPr>
            <p:cNvPr id="24" name="타원 23"/>
            <p:cNvSpPr/>
            <p:nvPr/>
          </p:nvSpPr>
          <p:spPr>
            <a:xfrm>
              <a:off x="233053" y="1424011"/>
              <a:ext cx="792088" cy="792088"/>
            </a:xfrm>
            <a:prstGeom prst="ellipse">
              <a:avLst/>
            </a:prstGeom>
            <a:solidFill>
              <a:srgbClr val="9BD7EF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277" b="34894" l="889" r="28000">
                          <a14:foregroundMark x1="21333" y1="9574" x2="12889" y2="27021"/>
                          <a14:foregroundMark x1="23111" y1="9787" x2="19333" y2="2255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7" r="69692" b="63552"/>
            <a:stretch/>
          </p:blipFill>
          <p:spPr>
            <a:xfrm rot="21059703">
              <a:off x="388111" y="1457737"/>
              <a:ext cx="481972" cy="648072"/>
            </a:xfrm>
            <a:prstGeom prst="rect">
              <a:avLst/>
            </a:prstGeom>
          </p:spPr>
        </p:pic>
      </p:grpSp>
      <p:sp>
        <p:nvSpPr>
          <p:cNvPr id="26" name="TextBox 25"/>
          <p:cNvSpPr txBox="1"/>
          <p:nvPr/>
        </p:nvSpPr>
        <p:spPr>
          <a:xfrm>
            <a:off x="912107" y="3268414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70C0"/>
                </a:solidFill>
              </a:rPr>
              <a:t>배경</a:t>
            </a:r>
            <a:endParaRPr lang="en-US" altLang="ko-KR" sz="2000" dirty="0">
              <a:solidFill>
                <a:srgbClr val="0070C0"/>
              </a:solidFill>
            </a:endParaRPr>
          </a:p>
        </p:txBody>
      </p:sp>
      <p:cxnSp>
        <p:nvCxnSpPr>
          <p:cNvPr id="45" name="직선 연결선 44"/>
          <p:cNvCxnSpPr/>
          <p:nvPr/>
        </p:nvCxnSpPr>
        <p:spPr>
          <a:xfrm flipH="1">
            <a:off x="549615" y="2782926"/>
            <a:ext cx="75161" cy="447120"/>
          </a:xfrm>
          <a:prstGeom prst="line">
            <a:avLst/>
          </a:prstGeom>
          <a:ln w="28575">
            <a:solidFill>
              <a:srgbClr val="9BD7E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109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576" b="86978" l="6692" r="90000">
                        <a14:foregroundMark x1="48385" y1="47194" x2="50308" y2="60863"/>
                        <a14:foregroundMark x1="48385" y1="63094" x2="43538" y2="65252"/>
                        <a14:foregroundMark x1="39462" y1="52086" x2="40846" y2="56547"/>
                        <a14:foregroundMark x1="67308" y1="72086" x2="56846" y2="74604"/>
                        <a14:foregroundMark x1="51769" y1="31942" x2="62769" y2="63094"/>
                        <a14:foregroundMark x1="38615" y1="32950" x2="39308" y2="50647"/>
                        <a14:foregroundMark x1="49154" y1="26187" x2="45615" y2="29640"/>
                        <a14:foregroundMark x1="36538" y1="73813" x2="48769" y2="81511"/>
                        <a14:foregroundMark x1="15846" y1="47554" x2="24538" y2="47914"/>
                        <a14:foregroundMark x1="43000" y1="17698" x2="42769" y2="19496"/>
                        <a14:foregroundMark x1="33308" y1="25899" x2="31769" y2="28993"/>
                        <a14:foregroundMark x1="37923" y1="21007" x2="41385" y2="20791"/>
                        <a14:foregroundMark x1="47538" y1="11439" x2="46846" y2="134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57" t="14359" r="8328" b="12052"/>
          <a:stretch/>
        </p:blipFill>
        <p:spPr>
          <a:xfrm>
            <a:off x="6420006" y="3886789"/>
            <a:ext cx="2743151" cy="2547809"/>
          </a:xfrm>
          <a:prstGeom prst="rect">
            <a:avLst/>
          </a:prstGeom>
        </p:spPr>
      </p:pic>
      <p:cxnSp>
        <p:nvCxnSpPr>
          <p:cNvPr id="36" name="직선 연결선 35"/>
          <p:cNvCxnSpPr/>
          <p:nvPr/>
        </p:nvCxnSpPr>
        <p:spPr>
          <a:xfrm>
            <a:off x="608915" y="1109672"/>
            <a:ext cx="75161" cy="447120"/>
          </a:xfrm>
          <a:prstGeom prst="line">
            <a:avLst/>
          </a:prstGeom>
          <a:ln w="28575">
            <a:solidFill>
              <a:srgbClr val="9BD7E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43608" y="0"/>
            <a:ext cx="51313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pc="300" dirty="0">
              <a:solidFill>
                <a:srgbClr val="387D96"/>
              </a:solidFill>
              <a:latin typeface="+mj-ea"/>
              <a:ea typeface="+mj-ea"/>
            </a:endParaRPr>
          </a:p>
          <a:p>
            <a:r>
              <a:rPr lang="ko-KR" altLang="en-US" sz="4800" dirty="0">
                <a:solidFill>
                  <a:srgbClr val="387D96"/>
                </a:solidFill>
                <a:latin typeface="+mj-ea"/>
                <a:ea typeface="+mj-ea"/>
              </a:rPr>
              <a:t>프로젝트 개요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016" y="221741"/>
            <a:ext cx="108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150" dirty="0">
                <a:solidFill>
                  <a:srgbClr val="9BD7EF"/>
                </a:solidFill>
                <a:latin typeface="+mj-ea"/>
                <a:ea typeface="+mj-ea"/>
              </a:rPr>
              <a:t>0</a:t>
            </a:r>
            <a:r>
              <a:rPr lang="en-US" altLang="ko-KR" sz="4800" spc="-150" dirty="0">
                <a:solidFill>
                  <a:srgbClr val="52A2BE"/>
                </a:solidFill>
                <a:latin typeface="+mj-ea"/>
                <a:ea typeface="+mj-ea"/>
              </a:rPr>
              <a:t>1 </a:t>
            </a:r>
            <a:endParaRPr lang="ko-KR" altLang="en-US" sz="4800" spc="-150" dirty="0">
              <a:solidFill>
                <a:srgbClr val="52A2BE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6031450"/>
            <a:ext cx="9144000" cy="826550"/>
          </a:xfrm>
          <a:prstGeom prst="rect">
            <a:avLst/>
          </a:prstGeom>
          <a:solidFill>
            <a:srgbClr val="55BCE3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896" y="73143"/>
            <a:ext cx="1128192" cy="1128192"/>
          </a:xfrm>
          <a:prstGeom prst="ellipse">
            <a:avLst/>
          </a:prstGeom>
          <a:solidFill>
            <a:srgbClr val="9BD7EF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2107" y="1654951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70C0"/>
                </a:solidFill>
              </a:rPr>
              <a:t>목적</a:t>
            </a:r>
            <a:endParaRPr lang="en-US" altLang="ko-KR" sz="2000" dirty="0">
              <a:solidFill>
                <a:srgbClr val="0070C0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34887" y="1512116"/>
            <a:ext cx="666540" cy="655003"/>
            <a:chOff x="233053" y="1424011"/>
            <a:chExt cx="792088" cy="792088"/>
          </a:xfrm>
        </p:grpSpPr>
        <p:sp>
          <p:nvSpPr>
            <p:cNvPr id="11" name="타원 10"/>
            <p:cNvSpPr/>
            <p:nvPr/>
          </p:nvSpPr>
          <p:spPr>
            <a:xfrm>
              <a:off x="233053" y="1424011"/>
              <a:ext cx="792088" cy="792088"/>
            </a:xfrm>
            <a:prstGeom prst="ellipse">
              <a:avLst/>
            </a:prstGeom>
            <a:solidFill>
              <a:srgbClr val="9BD7EF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277" b="34894" l="889" r="28000">
                          <a14:foregroundMark x1="21333" y1="9574" x2="12889" y2="27021"/>
                          <a14:foregroundMark x1="23111" y1="9787" x2="19333" y2="2255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7" r="69692" b="63552"/>
            <a:stretch/>
          </p:blipFill>
          <p:spPr>
            <a:xfrm rot="21059703">
              <a:off x="388111" y="1457737"/>
              <a:ext cx="481972" cy="648072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292644" y="2178915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b="1" dirty="0">
                <a:solidFill>
                  <a:srgbClr val="FFC000"/>
                </a:solidFill>
              </a:rPr>
              <a:t>무인</a:t>
            </a:r>
            <a:r>
              <a:rPr lang="ko-KR" altLang="ko-KR" dirty="0"/>
              <a:t>으로 운영되어지는 </a:t>
            </a:r>
            <a:r>
              <a:rPr lang="ko-KR" altLang="ko-KR" b="1" dirty="0">
                <a:solidFill>
                  <a:srgbClr val="FFC000"/>
                </a:solidFill>
              </a:rPr>
              <a:t>공용 세탁기 및 건조기</a:t>
            </a:r>
            <a:r>
              <a:rPr lang="ko-KR" altLang="ko-KR" dirty="0"/>
              <a:t>를 관리하고</a:t>
            </a:r>
            <a:r>
              <a:rPr lang="en-US" altLang="ko-KR" dirty="0"/>
              <a:t>,</a:t>
            </a:r>
            <a:r>
              <a:rPr lang="ko-KR" altLang="ko-KR" dirty="0"/>
              <a:t> 이용함에 있어서 </a:t>
            </a:r>
            <a:r>
              <a:rPr lang="ko-KR" altLang="ko-KR" b="1" dirty="0">
                <a:solidFill>
                  <a:srgbClr val="FFC000"/>
                </a:solidFill>
              </a:rPr>
              <a:t>어플리케이션</a:t>
            </a:r>
            <a:r>
              <a:rPr lang="ko-KR" altLang="ko-KR" dirty="0"/>
              <a:t> 하나로 </a:t>
            </a:r>
            <a:r>
              <a:rPr lang="ko-KR" altLang="ko-KR" b="1" dirty="0">
                <a:solidFill>
                  <a:srgbClr val="FFC000"/>
                </a:solidFill>
              </a:rPr>
              <a:t>편리함</a:t>
            </a:r>
            <a:r>
              <a:rPr lang="ko-KR" altLang="ko-KR" dirty="0"/>
              <a:t>과 </a:t>
            </a:r>
            <a:r>
              <a:rPr lang="ko-KR" altLang="ko-KR" b="1" dirty="0">
                <a:solidFill>
                  <a:srgbClr val="FFC000"/>
                </a:solidFill>
              </a:rPr>
              <a:t>효율성</a:t>
            </a:r>
            <a:r>
              <a:rPr lang="ko-KR" altLang="ko-KR" dirty="0"/>
              <a:t>을 제공</a:t>
            </a:r>
            <a:r>
              <a:rPr lang="ko-KR" altLang="en-US" dirty="0"/>
              <a:t>하기 위함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234887" y="3886789"/>
            <a:ext cx="7344816" cy="722342"/>
            <a:chOff x="1463358" y="3522246"/>
            <a:chExt cx="7344816" cy="722342"/>
          </a:xfrm>
        </p:grpSpPr>
        <p:sp>
          <p:nvSpPr>
            <p:cNvPr id="17" name="TextBox 16"/>
            <p:cNvSpPr txBox="1"/>
            <p:nvPr/>
          </p:nvSpPr>
          <p:spPr>
            <a:xfrm>
              <a:off x="1463358" y="3522246"/>
              <a:ext cx="7344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+mj-ea"/>
                  <a:ea typeface="+mj-ea"/>
                </a:rPr>
                <a:t>사용자</a:t>
              </a:r>
              <a:r>
                <a:rPr lang="en-US" altLang="ko-KR" dirty="0">
                  <a:latin typeface="+mj-ea"/>
                  <a:ea typeface="+mj-ea"/>
                </a:rPr>
                <a:t>: </a:t>
              </a:r>
              <a:r>
                <a:rPr lang="ko-KR" altLang="en-US" dirty="0">
                  <a:latin typeface="+mj-ea"/>
                  <a:ea typeface="+mj-ea"/>
                </a:rPr>
                <a:t>무인 공용 </a:t>
              </a:r>
              <a:r>
                <a:rPr lang="ko-KR" altLang="ko-KR" dirty="0">
                  <a:latin typeface="+mj-ea"/>
                  <a:ea typeface="+mj-ea"/>
                </a:rPr>
                <a:t>세탁기의 </a:t>
              </a:r>
              <a:r>
                <a:rPr lang="ko-KR" altLang="ko-KR" b="1" dirty="0">
                  <a:solidFill>
                    <a:srgbClr val="FFC000"/>
                  </a:solidFill>
                  <a:latin typeface="+mj-ea"/>
                  <a:ea typeface="+mj-ea"/>
                </a:rPr>
                <a:t>가용 여부</a:t>
              </a:r>
              <a:r>
                <a:rPr lang="ko-KR" altLang="ko-KR" dirty="0">
                  <a:latin typeface="+mj-ea"/>
                  <a:ea typeface="+mj-ea"/>
                </a:rPr>
                <a:t>를 모른다</a:t>
              </a:r>
              <a:r>
                <a:rPr lang="en-US" altLang="ko-KR" dirty="0">
                  <a:latin typeface="+mj-ea"/>
                  <a:ea typeface="+mj-ea"/>
                </a:rPr>
                <a:t>.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63358" y="3875256"/>
              <a:ext cx="7344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+mj-ea"/>
                </a:rPr>
                <a:t>관리자</a:t>
              </a:r>
              <a:r>
                <a:rPr lang="en-US" altLang="ko-KR" dirty="0">
                  <a:latin typeface="+mj-ea"/>
                </a:rPr>
                <a:t>: </a:t>
              </a:r>
              <a:r>
                <a:rPr lang="ko-KR" altLang="en-US" dirty="0">
                  <a:latin typeface="+mj-ea"/>
                </a:rPr>
                <a:t>무인 공용 </a:t>
              </a:r>
              <a:r>
                <a:rPr lang="ko-KR" altLang="ko-KR" dirty="0">
                  <a:latin typeface="+mj-ea"/>
                </a:rPr>
                <a:t>세탁기들을 </a:t>
              </a:r>
              <a:r>
                <a:rPr lang="ko-KR" altLang="ko-KR" b="1" dirty="0">
                  <a:solidFill>
                    <a:srgbClr val="FFC000"/>
                  </a:solidFill>
                  <a:latin typeface="+mj-ea"/>
                </a:rPr>
                <a:t>실시간으로 </a:t>
              </a:r>
              <a:r>
                <a:rPr lang="ko-KR" altLang="en-US" b="1" dirty="0">
                  <a:solidFill>
                    <a:srgbClr val="FFC000"/>
                  </a:solidFill>
                  <a:latin typeface="+mj-ea"/>
                </a:rPr>
                <a:t>관리 감독</a:t>
              </a:r>
              <a:r>
                <a:rPr lang="ko-KR" altLang="ko-KR" dirty="0">
                  <a:latin typeface="+mj-ea"/>
                </a:rPr>
                <a:t>하는 것이</a:t>
              </a:r>
              <a:r>
                <a:rPr lang="ko-KR" altLang="en-US" dirty="0">
                  <a:latin typeface="+mj-ea"/>
                </a:rPr>
                <a:t> 어렵다</a:t>
              </a:r>
              <a:r>
                <a:rPr lang="en-US" altLang="ko-KR" dirty="0">
                  <a:latin typeface="+mj-ea"/>
                </a:rPr>
                <a:t>.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32722" y="3140968"/>
            <a:ext cx="666540" cy="655003"/>
            <a:chOff x="233053" y="1424011"/>
            <a:chExt cx="792088" cy="792088"/>
          </a:xfrm>
        </p:grpSpPr>
        <p:sp>
          <p:nvSpPr>
            <p:cNvPr id="24" name="타원 23"/>
            <p:cNvSpPr/>
            <p:nvPr/>
          </p:nvSpPr>
          <p:spPr>
            <a:xfrm>
              <a:off x="233053" y="1424011"/>
              <a:ext cx="792088" cy="792088"/>
            </a:xfrm>
            <a:prstGeom prst="ellipse">
              <a:avLst/>
            </a:prstGeom>
            <a:solidFill>
              <a:srgbClr val="9BD7EF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277" b="34894" l="889" r="28000">
                          <a14:foregroundMark x1="21333" y1="9574" x2="12889" y2="27021"/>
                          <a14:foregroundMark x1="23111" y1="9787" x2="19333" y2="2255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7" r="69692" b="63552"/>
            <a:stretch/>
          </p:blipFill>
          <p:spPr>
            <a:xfrm rot="21059703">
              <a:off x="388111" y="1457737"/>
              <a:ext cx="481972" cy="648072"/>
            </a:xfrm>
            <a:prstGeom prst="rect">
              <a:avLst/>
            </a:prstGeom>
          </p:spPr>
        </p:pic>
      </p:grpSp>
      <p:sp>
        <p:nvSpPr>
          <p:cNvPr id="26" name="TextBox 25"/>
          <p:cNvSpPr txBox="1"/>
          <p:nvPr/>
        </p:nvSpPr>
        <p:spPr>
          <a:xfrm>
            <a:off x="912107" y="3268414"/>
            <a:ext cx="707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70C0"/>
                </a:solidFill>
              </a:rPr>
              <a:t>배경</a:t>
            </a:r>
            <a:endParaRPr lang="en-US" altLang="ko-KR" sz="2000" dirty="0">
              <a:solidFill>
                <a:srgbClr val="0070C0"/>
              </a:solidFill>
            </a:endParaRPr>
          </a:p>
        </p:txBody>
      </p:sp>
      <p:sp>
        <p:nvSpPr>
          <p:cNvPr id="29" name="오른쪽 화살표 28"/>
          <p:cNvSpPr/>
          <p:nvPr/>
        </p:nvSpPr>
        <p:spPr>
          <a:xfrm rot="5400000">
            <a:off x="2964536" y="4785029"/>
            <a:ext cx="360040" cy="313464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912107" y="5317132"/>
            <a:ext cx="5507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편리한 이용 </a:t>
            </a:r>
            <a:r>
              <a:rPr lang="en-US" altLang="ko-KR" dirty="0">
                <a:solidFill>
                  <a:srgbClr val="0070C0"/>
                </a:solidFill>
              </a:rPr>
              <a:t>+ </a:t>
            </a:r>
            <a:r>
              <a:rPr lang="ko-KR" altLang="en-US" dirty="0">
                <a:solidFill>
                  <a:srgbClr val="0070C0"/>
                </a:solidFill>
              </a:rPr>
              <a:t>효율적인 운영 시스템 </a:t>
            </a:r>
            <a:r>
              <a:rPr lang="en-US" altLang="ko-KR" dirty="0">
                <a:solidFill>
                  <a:srgbClr val="0070C0"/>
                </a:solidFill>
              </a:rPr>
              <a:t>= </a:t>
            </a:r>
            <a:r>
              <a:rPr lang="en-US" altLang="ko-KR" sz="2400" b="1" dirty="0">
                <a:solidFill>
                  <a:srgbClr val="0070C0"/>
                </a:solidFill>
              </a:rPr>
              <a:t>LAMA!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cxnSp>
        <p:nvCxnSpPr>
          <p:cNvPr id="45" name="직선 연결선 44"/>
          <p:cNvCxnSpPr/>
          <p:nvPr/>
        </p:nvCxnSpPr>
        <p:spPr>
          <a:xfrm flipH="1">
            <a:off x="549615" y="2782926"/>
            <a:ext cx="75161" cy="447120"/>
          </a:xfrm>
          <a:prstGeom prst="line">
            <a:avLst/>
          </a:prstGeom>
          <a:ln w="28575">
            <a:solidFill>
              <a:srgbClr val="9BD7E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788024" y="5653781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>
                <a:solidFill>
                  <a:srgbClr val="00B050"/>
                </a:solidFill>
              </a:rPr>
              <a:t>(</a:t>
            </a:r>
            <a:r>
              <a:rPr lang="en-US" altLang="ko-KR" sz="2000" b="1" u="sng" dirty="0">
                <a:solidFill>
                  <a:srgbClr val="00B050"/>
                </a:solidFill>
              </a:rPr>
              <a:t>LA</a:t>
            </a:r>
            <a:r>
              <a:rPr lang="en-US" altLang="ko-KR" dirty="0">
                <a:solidFill>
                  <a:srgbClr val="00B050"/>
                </a:solidFill>
              </a:rPr>
              <a:t>UNDRY</a:t>
            </a:r>
            <a:r>
              <a:rPr lang="en-US" altLang="ko-KR" sz="2000" dirty="0">
                <a:solidFill>
                  <a:srgbClr val="00B050"/>
                </a:solidFill>
              </a:rPr>
              <a:t> </a:t>
            </a:r>
            <a:r>
              <a:rPr lang="en-US" altLang="ko-KR" sz="2000" b="1" u="sng" dirty="0">
                <a:solidFill>
                  <a:srgbClr val="00B050"/>
                </a:solidFill>
              </a:rPr>
              <a:t>MA</a:t>
            </a:r>
            <a:r>
              <a:rPr lang="en-US" altLang="ko-KR" dirty="0">
                <a:solidFill>
                  <a:srgbClr val="00B050"/>
                </a:solidFill>
              </a:rPr>
              <a:t>TE) </a:t>
            </a:r>
            <a:endParaRPr lang="en-US" altLang="ko-KR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66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2784" y="-55258"/>
            <a:ext cx="69315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pc="300" dirty="0">
              <a:solidFill>
                <a:srgbClr val="387D96"/>
              </a:solidFill>
              <a:latin typeface="+mj-ea"/>
              <a:ea typeface="+mj-ea"/>
            </a:endParaRPr>
          </a:p>
          <a:p>
            <a:r>
              <a:rPr lang="ko-KR" altLang="en-US" sz="4800" dirty="0">
                <a:solidFill>
                  <a:srgbClr val="387D96"/>
                </a:solidFill>
                <a:latin typeface="+mj-ea"/>
                <a:ea typeface="+mj-ea"/>
              </a:rPr>
              <a:t>서비스 소개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016" y="221741"/>
            <a:ext cx="108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150" dirty="0">
                <a:solidFill>
                  <a:srgbClr val="9BD7EF"/>
                </a:solidFill>
                <a:latin typeface="+mj-ea"/>
                <a:ea typeface="+mj-ea"/>
              </a:rPr>
              <a:t>0</a:t>
            </a:r>
            <a:r>
              <a:rPr lang="en-US" altLang="ko-KR" sz="4800" spc="-150" dirty="0">
                <a:solidFill>
                  <a:srgbClr val="52A2BE"/>
                </a:solidFill>
                <a:latin typeface="+mj-ea"/>
                <a:ea typeface="+mj-ea"/>
              </a:rPr>
              <a:t>2 </a:t>
            </a:r>
            <a:endParaRPr lang="ko-KR" altLang="en-US" sz="4800" spc="-150" dirty="0">
              <a:solidFill>
                <a:srgbClr val="52A2BE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6031450"/>
            <a:ext cx="9144000" cy="826550"/>
          </a:xfrm>
          <a:prstGeom prst="rect">
            <a:avLst/>
          </a:prstGeom>
          <a:solidFill>
            <a:srgbClr val="55BCE3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231940" y="3781560"/>
            <a:ext cx="666540" cy="655003"/>
            <a:chOff x="233053" y="1424011"/>
            <a:chExt cx="792088" cy="792088"/>
          </a:xfrm>
        </p:grpSpPr>
        <p:sp>
          <p:nvSpPr>
            <p:cNvPr id="24" name="타원 23"/>
            <p:cNvSpPr/>
            <p:nvPr/>
          </p:nvSpPr>
          <p:spPr>
            <a:xfrm>
              <a:off x="233053" y="1424011"/>
              <a:ext cx="792088" cy="792088"/>
            </a:xfrm>
            <a:prstGeom prst="ellipse">
              <a:avLst/>
            </a:prstGeom>
            <a:solidFill>
              <a:srgbClr val="9BD7EF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277" b="34894" l="889" r="28000">
                          <a14:foregroundMark x1="21333" y1="9574" x2="12889" y2="27021"/>
                          <a14:foregroundMark x1="23111" y1="9787" x2="19333" y2="2255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7" r="69692" b="63552"/>
            <a:stretch/>
          </p:blipFill>
          <p:spPr>
            <a:xfrm rot="21059703">
              <a:off x="388111" y="1457737"/>
              <a:ext cx="481972" cy="648072"/>
            </a:xfrm>
            <a:prstGeom prst="rect">
              <a:avLst/>
            </a:prstGeom>
          </p:spPr>
        </p:pic>
      </p:grpSp>
      <p:sp>
        <p:nvSpPr>
          <p:cNvPr id="4" name="직사각형 3"/>
          <p:cNvSpPr/>
          <p:nvPr/>
        </p:nvSpPr>
        <p:spPr>
          <a:xfrm>
            <a:off x="981048" y="1674674"/>
            <a:ext cx="8028384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70C0"/>
                </a:solidFill>
              </a:rPr>
              <a:t>User mode(</a:t>
            </a:r>
            <a:r>
              <a:rPr lang="ko-KR" altLang="ko-KR" sz="2000" dirty="0">
                <a:solidFill>
                  <a:srgbClr val="0070C0"/>
                </a:solidFill>
              </a:rPr>
              <a:t>사용자 모드</a:t>
            </a:r>
            <a:r>
              <a:rPr lang="en-US" altLang="ko-KR" sz="2000" dirty="0">
                <a:solidFill>
                  <a:srgbClr val="0070C0"/>
                </a:solidFill>
              </a:rPr>
              <a:t>)</a:t>
            </a:r>
            <a:r>
              <a:rPr lang="en-US" altLang="ko-KR" sz="2000" dirty="0">
                <a:solidFill>
                  <a:schemeClr val="tx2"/>
                </a:solidFill>
              </a:rPr>
              <a:t>:</a:t>
            </a:r>
          </a:p>
          <a:p>
            <a:endParaRPr lang="en-US" altLang="ko-KR" sz="2000" dirty="0">
              <a:solidFill>
                <a:schemeClr val="tx2"/>
              </a:solidFill>
            </a:endParaRPr>
          </a:p>
          <a:p>
            <a:r>
              <a:rPr lang="ko-KR" altLang="ko-KR" dirty="0"/>
              <a:t>세탁기별 </a:t>
            </a:r>
            <a:r>
              <a:rPr lang="ko-KR" altLang="ko-KR" b="1" dirty="0">
                <a:solidFill>
                  <a:srgbClr val="FFC000"/>
                </a:solidFill>
              </a:rPr>
              <a:t>가동현</a:t>
            </a:r>
            <a:r>
              <a:rPr lang="ko-KR" altLang="en-US" b="1" dirty="0">
                <a:solidFill>
                  <a:srgbClr val="FFC000"/>
                </a:solidFill>
              </a:rPr>
              <a:t>황 </a:t>
            </a:r>
            <a:r>
              <a:rPr lang="ko-KR" altLang="en-US" dirty="0"/>
              <a:t>및 </a:t>
            </a:r>
            <a:r>
              <a:rPr lang="ko-KR" altLang="ko-KR" b="1" dirty="0">
                <a:solidFill>
                  <a:srgbClr val="FFC000"/>
                </a:solidFill>
              </a:rPr>
              <a:t>남은 시간</a:t>
            </a:r>
            <a:r>
              <a:rPr lang="en-US" altLang="ko-KR" b="1" dirty="0">
                <a:solidFill>
                  <a:srgbClr val="FFC000"/>
                </a:solidFill>
              </a:rPr>
              <a:t> </a:t>
            </a:r>
            <a:r>
              <a:rPr lang="ko-KR" altLang="en-US" dirty="0"/>
              <a:t>확인</a:t>
            </a:r>
            <a:endParaRPr lang="en-US" altLang="ko-KR" dirty="0"/>
          </a:p>
          <a:p>
            <a:r>
              <a:rPr lang="ko-KR" altLang="ko-KR" dirty="0"/>
              <a:t>가동 중인 세탁기의 종료시간이</a:t>
            </a:r>
            <a:r>
              <a:rPr lang="en-US" altLang="ko-KR" dirty="0"/>
              <a:t> 5</a:t>
            </a:r>
            <a:r>
              <a:rPr lang="ko-KR" altLang="ko-KR" dirty="0"/>
              <a:t>분 남았음을 알려주는 </a:t>
            </a:r>
            <a:r>
              <a:rPr lang="ko-KR" altLang="ko-KR" b="1" dirty="0" err="1">
                <a:solidFill>
                  <a:srgbClr val="FFC000"/>
                </a:solidFill>
              </a:rPr>
              <a:t>푸</a:t>
            </a:r>
            <a:r>
              <a:rPr lang="ko-KR" altLang="en-US" b="1" dirty="0" err="1">
                <a:solidFill>
                  <a:srgbClr val="FFC000"/>
                </a:solidFill>
              </a:rPr>
              <a:t>쉬</a:t>
            </a:r>
            <a:r>
              <a:rPr lang="ko-KR" altLang="ko-KR" b="1" dirty="0">
                <a:solidFill>
                  <a:srgbClr val="FFC000"/>
                </a:solidFill>
              </a:rPr>
              <a:t> 알림 서비스 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992844" y="3933056"/>
            <a:ext cx="8028384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70C0"/>
                </a:solidFill>
              </a:rPr>
              <a:t>Root mode(</a:t>
            </a:r>
            <a:r>
              <a:rPr lang="ko-KR" altLang="en-US" sz="2000" dirty="0">
                <a:solidFill>
                  <a:srgbClr val="0070C0"/>
                </a:solidFill>
              </a:rPr>
              <a:t>관리자</a:t>
            </a:r>
            <a:r>
              <a:rPr lang="ko-KR" altLang="ko-KR" sz="2000" dirty="0">
                <a:solidFill>
                  <a:srgbClr val="0070C0"/>
                </a:solidFill>
              </a:rPr>
              <a:t> 모드</a:t>
            </a:r>
            <a:r>
              <a:rPr lang="en-US" altLang="ko-KR" sz="2000" dirty="0">
                <a:solidFill>
                  <a:srgbClr val="0070C0"/>
                </a:solidFill>
              </a:rPr>
              <a:t>)</a:t>
            </a:r>
            <a:r>
              <a:rPr lang="en-US" altLang="ko-KR" sz="2000" dirty="0">
                <a:solidFill>
                  <a:schemeClr val="tx2"/>
                </a:solidFill>
              </a:rPr>
              <a:t>:</a:t>
            </a:r>
          </a:p>
          <a:p>
            <a:endParaRPr lang="en-US" altLang="ko-KR" sz="2000" dirty="0"/>
          </a:p>
          <a:p>
            <a:r>
              <a:rPr lang="ko-KR" altLang="ko-KR" dirty="0"/>
              <a:t>세탁기별 </a:t>
            </a:r>
            <a:r>
              <a:rPr lang="ko-KR" altLang="ko-KR" b="1" dirty="0">
                <a:solidFill>
                  <a:srgbClr val="FFC000"/>
                </a:solidFill>
              </a:rPr>
              <a:t>남은 시간</a:t>
            </a:r>
            <a:r>
              <a:rPr lang="en-US" altLang="ko-KR" b="1" dirty="0">
                <a:solidFill>
                  <a:srgbClr val="FFC000"/>
                </a:solidFill>
              </a:rPr>
              <a:t> </a:t>
            </a:r>
            <a:r>
              <a:rPr lang="ko-KR" altLang="en-US" dirty="0"/>
              <a:t>및</a:t>
            </a:r>
            <a:r>
              <a:rPr lang="ko-KR" altLang="ko-KR" dirty="0"/>
              <a:t> </a:t>
            </a:r>
            <a:r>
              <a:rPr lang="ko-KR" altLang="ko-KR" b="1" dirty="0">
                <a:solidFill>
                  <a:srgbClr val="FFC000"/>
                </a:solidFill>
              </a:rPr>
              <a:t>가동현황</a:t>
            </a:r>
            <a:r>
              <a:rPr lang="ko-KR" altLang="en-US" b="1" dirty="0">
                <a:solidFill>
                  <a:srgbClr val="FFC000"/>
                </a:solidFill>
              </a:rPr>
              <a:t> </a:t>
            </a:r>
            <a:r>
              <a:rPr lang="ko-KR" altLang="en-US" dirty="0"/>
              <a:t>확인</a:t>
            </a:r>
            <a:endParaRPr lang="en-US" altLang="ko-KR" dirty="0"/>
          </a:p>
          <a:p>
            <a:r>
              <a:rPr lang="ko-KR" altLang="ko-KR" b="1" dirty="0">
                <a:solidFill>
                  <a:srgbClr val="FFC000"/>
                </a:solidFill>
              </a:rPr>
              <a:t>일별 </a:t>
            </a:r>
            <a:r>
              <a:rPr lang="ko-KR" altLang="ko-KR" dirty="0"/>
              <a:t>및</a:t>
            </a:r>
            <a:r>
              <a:rPr lang="ko-KR" altLang="ko-KR" b="1" dirty="0">
                <a:solidFill>
                  <a:srgbClr val="FFC000"/>
                </a:solidFill>
              </a:rPr>
              <a:t> 월별 </a:t>
            </a:r>
            <a:r>
              <a:rPr lang="ko-KR" altLang="ko-KR" dirty="0"/>
              <a:t>세탁기</a:t>
            </a:r>
            <a:r>
              <a:rPr lang="ko-KR" altLang="ko-KR" b="1" dirty="0">
                <a:solidFill>
                  <a:srgbClr val="FFC000"/>
                </a:solidFill>
              </a:rPr>
              <a:t> 가동횟수</a:t>
            </a:r>
            <a:r>
              <a:rPr lang="en-US" altLang="ko-KR" dirty="0"/>
              <a:t> </a:t>
            </a:r>
            <a:r>
              <a:rPr lang="ko-KR" altLang="en-US" dirty="0"/>
              <a:t>및</a:t>
            </a:r>
            <a:r>
              <a:rPr lang="ko-KR" altLang="ko-KR" dirty="0"/>
              <a:t> </a:t>
            </a:r>
            <a:r>
              <a:rPr lang="ko-KR" altLang="ko-KR" b="1" dirty="0">
                <a:solidFill>
                  <a:srgbClr val="FFC000"/>
                </a:solidFill>
              </a:rPr>
              <a:t>예상 수익</a:t>
            </a:r>
            <a:r>
              <a:rPr lang="en-US" altLang="ko-KR" b="1" dirty="0">
                <a:solidFill>
                  <a:srgbClr val="FFC000"/>
                </a:solidFill>
              </a:rPr>
              <a:t> </a:t>
            </a:r>
            <a:r>
              <a:rPr lang="ko-KR" altLang="en-US" dirty="0"/>
              <a:t>확인</a:t>
            </a:r>
            <a:endParaRPr lang="en-US" altLang="ko-KR" dirty="0"/>
          </a:p>
          <a:p>
            <a:r>
              <a:rPr lang="ko-KR" altLang="en-US" dirty="0"/>
              <a:t>세탁기 </a:t>
            </a:r>
            <a:r>
              <a:rPr lang="ko-KR" altLang="en-US" b="1" dirty="0">
                <a:solidFill>
                  <a:srgbClr val="FFC000"/>
                </a:solidFill>
              </a:rPr>
              <a:t>고장여부</a:t>
            </a:r>
            <a:r>
              <a:rPr lang="en-US" altLang="ko-KR" dirty="0"/>
              <a:t>(</a:t>
            </a:r>
            <a:r>
              <a:rPr lang="ko-KR" altLang="en-US" dirty="0"/>
              <a:t>점검 중 상태</a:t>
            </a:r>
            <a:r>
              <a:rPr lang="en-US" altLang="ko-KR" dirty="0"/>
              <a:t>)</a:t>
            </a:r>
            <a:r>
              <a:rPr lang="en-US" altLang="ko-KR" dirty="0">
                <a:solidFill>
                  <a:srgbClr val="FFC000"/>
                </a:solidFill>
              </a:rPr>
              <a:t> </a:t>
            </a:r>
            <a:r>
              <a:rPr lang="ko-KR" altLang="ko-KR" b="1" dirty="0">
                <a:solidFill>
                  <a:srgbClr val="FFC000"/>
                </a:solidFill>
              </a:rPr>
              <a:t>설정</a:t>
            </a:r>
            <a:endParaRPr lang="en-US" altLang="ko-KR" b="1" dirty="0">
              <a:solidFill>
                <a:srgbClr val="FFC000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565210" y="2202146"/>
            <a:ext cx="0" cy="1579414"/>
          </a:xfrm>
          <a:prstGeom prst="line">
            <a:avLst/>
          </a:prstGeom>
          <a:ln w="28575">
            <a:solidFill>
              <a:srgbClr val="9BD7E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234887" y="1512116"/>
            <a:ext cx="666540" cy="655003"/>
            <a:chOff x="233053" y="1424011"/>
            <a:chExt cx="792088" cy="792088"/>
          </a:xfrm>
        </p:grpSpPr>
        <p:sp>
          <p:nvSpPr>
            <p:cNvPr id="15" name="타원 14"/>
            <p:cNvSpPr/>
            <p:nvPr/>
          </p:nvSpPr>
          <p:spPr>
            <a:xfrm>
              <a:off x="233053" y="1424011"/>
              <a:ext cx="792088" cy="792088"/>
            </a:xfrm>
            <a:prstGeom prst="ellipse">
              <a:avLst/>
            </a:prstGeom>
            <a:solidFill>
              <a:srgbClr val="9BD7EF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277" b="34894" l="889" r="28000">
                          <a14:foregroundMark x1="21333" y1="9574" x2="12889" y2="27021"/>
                          <a14:foregroundMark x1="23111" y1="9787" x2="19333" y2="2255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7" r="69692" b="63552"/>
            <a:stretch/>
          </p:blipFill>
          <p:spPr>
            <a:xfrm rot="21059703">
              <a:off x="388111" y="1457737"/>
              <a:ext cx="4819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0126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0081" y="252519"/>
            <a:ext cx="579613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300" dirty="0">
                <a:solidFill>
                  <a:srgbClr val="387D96"/>
                </a:solidFill>
                <a:latin typeface="+mj-ea"/>
                <a:ea typeface="+mj-ea"/>
              </a:rPr>
              <a:t>#</a:t>
            </a:r>
            <a:r>
              <a:rPr lang="ko-KR" altLang="en-US" spc="300" dirty="0">
                <a:solidFill>
                  <a:srgbClr val="387D96"/>
                </a:solidFill>
                <a:latin typeface="+mj-ea"/>
                <a:ea typeface="+mj-ea"/>
              </a:rPr>
              <a:t>시스템 구성도</a:t>
            </a:r>
            <a:endParaRPr lang="en-US" altLang="ko-KR" spc="300" dirty="0">
              <a:solidFill>
                <a:srgbClr val="387D96"/>
              </a:solidFill>
              <a:latin typeface="+mj-ea"/>
              <a:ea typeface="+mj-ea"/>
            </a:endParaRPr>
          </a:p>
          <a:p>
            <a:r>
              <a:rPr lang="en-US" altLang="ko-KR" sz="2800" dirty="0">
                <a:solidFill>
                  <a:srgbClr val="387D96"/>
                </a:solidFill>
                <a:latin typeface="+mj-ea"/>
                <a:ea typeface="+mj-ea"/>
              </a:rPr>
              <a:t>3.1 </a:t>
            </a:r>
            <a:r>
              <a:rPr lang="ko-KR" altLang="en-US" sz="2800" dirty="0">
                <a:solidFill>
                  <a:srgbClr val="387D96"/>
                </a:solidFill>
                <a:latin typeface="+mj-ea"/>
                <a:ea typeface="+mj-ea"/>
              </a:rPr>
              <a:t>전체 시스템 구성도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016" y="221741"/>
            <a:ext cx="108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150" dirty="0">
                <a:solidFill>
                  <a:srgbClr val="9BD7EF"/>
                </a:solidFill>
                <a:latin typeface="+mj-ea"/>
                <a:ea typeface="+mj-ea"/>
              </a:rPr>
              <a:t>0</a:t>
            </a:r>
            <a:r>
              <a:rPr lang="en-US" altLang="ko-KR" sz="4800" spc="-150" dirty="0">
                <a:solidFill>
                  <a:srgbClr val="52A2BE"/>
                </a:solidFill>
                <a:latin typeface="+mj-ea"/>
                <a:ea typeface="+mj-ea"/>
              </a:rPr>
              <a:t>3</a:t>
            </a:r>
            <a:endParaRPr lang="ko-KR" altLang="en-US" sz="4800" spc="-150" dirty="0">
              <a:solidFill>
                <a:srgbClr val="52A2BE"/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1" y="6031450"/>
            <a:ext cx="9144000" cy="826550"/>
          </a:xfrm>
          <a:prstGeom prst="rect">
            <a:avLst/>
          </a:prstGeom>
          <a:solidFill>
            <a:srgbClr val="55BCE3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C093FE4-A3EB-4DC0-A7C8-464461ACB97A}"/>
              </a:ext>
            </a:extLst>
          </p:cNvPr>
          <p:cNvSpPr/>
          <p:nvPr/>
        </p:nvSpPr>
        <p:spPr>
          <a:xfrm>
            <a:off x="2987824" y="1806242"/>
            <a:ext cx="3168352" cy="3168352"/>
          </a:xfrm>
          <a:prstGeom prst="ellipse">
            <a:avLst/>
          </a:prstGeom>
          <a:solidFill>
            <a:schemeClr val="accent2">
              <a:lumMod val="40000"/>
              <a:lumOff val="60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2D4DA37-058E-4F93-8881-8EA10B158063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823" b="70197" l="6834" r="92938">
                        <a14:foregroundMark x1="18793" y1="40640" x2="19704" y2="39409"/>
                        <a14:foregroundMark x1="21071" y1="33744" x2="21071" y2="33744"/>
                        <a14:foregroundMark x1="15262" y1="35961" x2="15262" y2="35961"/>
                        <a14:foregroundMark x1="17198" y1="25862" x2="17198" y2="25862"/>
                        <a14:foregroundMark x1="17768" y1="23153" x2="17768" y2="23153"/>
                        <a14:foregroundMark x1="20273" y1="26847" x2="20273" y2="26847"/>
                        <a14:foregroundMark x1="21982" y1="27586" x2="21982" y2="27586"/>
                        <a14:foregroundMark x1="23349" y1="25123" x2="23349" y2="25123"/>
                        <a14:foregroundMark x1="25513" y1="35222" x2="25513" y2="35222"/>
                        <a14:foregroundMark x1="25285" y1="41626" x2="25285" y2="41626"/>
                        <a14:foregroundMark x1="14579" y1="45074" x2="14579" y2="45074"/>
                        <a14:foregroundMark x1="15490" y1="54680" x2="15490" y2="54680"/>
                        <a14:foregroundMark x1="22779" y1="53202" x2="22779" y2="53202"/>
                        <a14:foregroundMark x1="21185" y1="62808" x2="21185" y2="62808"/>
                        <a14:foregroundMark x1="26765" y1="53695" x2="26765" y2="53695"/>
                        <a14:foregroundMark x1="28132" y1="44089" x2="28132" y2="44089"/>
                        <a14:foregroundMark x1="21071" y1="45813" x2="21071" y2="45813"/>
                        <a14:foregroundMark x1="17995" y1="35468" x2="17995" y2="35468"/>
                        <a14:foregroundMark x1="17768" y1="51970" x2="17768" y2="51970"/>
                        <a14:foregroundMark x1="19134" y1="58621" x2="19134" y2="58621"/>
                        <a14:foregroundMark x1="24715" y1="61576" x2="24715" y2="61576"/>
                        <a14:foregroundMark x1="28474" y1="51970" x2="28474" y2="51970"/>
                        <a14:foregroundMark x1="13554" y1="39901" x2="13554" y2="39901"/>
                        <a14:foregroundMark x1="12984" y1="22906" x2="12984" y2="22906"/>
                        <a14:foregroundMark x1="16401" y1="17241" x2="16401" y2="17241"/>
                        <a14:foregroundMark x1="25626" y1="17241" x2="25626" y2="17241"/>
                        <a14:foregroundMark x1="27790" y1="26847" x2="27790" y2="26847"/>
                        <a14:foregroundMark x1="28929" y1="18966" x2="28929" y2="189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825295"/>
            <a:ext cx="4824536" cy="2376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911FF3B-DF27-4177-AAA1-FD3BE5C1D5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246" y="4098333"/>
            <a:ext cx="892816" cy="67270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8FC7DFF-F521-4141-9B0F-63912B881C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128" b="94894" l="9948" r="9528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628800"/>
            <a:ext cx="1250159" cy="165618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D605E12-DCA5-4E20-B00C-1B5C33C5435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08" y="1628800"/>
            <a:ext cx="1547998" cy="145858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6269D1D-C308-40B7-9ADA-814767E517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47137" y1="61502" x2="47137" y2="61502"/>
                        <a14:foregroundMark x1="47577" y1="53052" x2="47577" y2="53052"/>
                        <a14:foregroundMark x1="51982" y1="54930" x2="51982" y2="54930"/>
                        <a14:foregroundMark x1="57709" y1="56808" x2="57709" y2="56808"/>
                        <a14:foregroundMark x1="62115" y1="55869" x2="62115" y2="55869"/>
                        <a14:foregroundMark x1="65198" y1="53991" x2="65198" y2="53991"/>
                        <a14:foregroundMark x1="67841" y1="55399" x2="67841" y2="55399"/>
                        <a14:foregroundMark x1="68282" y1="51174" x2="68282" y2="51174"/>
                        <a14:foregroundMark x1="70485" y1="56338" x2="70485" y2="56338"/>
                        <a14:foregroundMark x1="53304" y1="63380" x2="53304" y2="63380"/>
                        <a14:foregroundMark x1="61233" y1="64319" x2="61233" y2="64319"/>
                        <a14:foregroundMark x1="62996" y1="63850" x2="62996" y2="63850"/>
                        <a14:foregroundMark x1="68722" y1="63850" x2="68722" y2="63850"/>
                        <a14:foregroundMark x1="73128" y1="63850" x2="73128" y2="63850"/>
                        <a14:foregroundMark x1="81498" y1="64319" x2="81498" y2="64319"/>
                        <a14:foregroundMark x1="85463" y1="63380" x2="85463" y2="633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181" y="1431441"/>
            <a:ext cx="1928785" cy="1809829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32A7627-989A-4EFA-98B3-4CEEF681F656}"/>
              </a:ext>
            </a:extLst>
          </p:cNvPr>
          <p:cNvCxnSpPr>
            <a:cxnSpLocks/>
          </p:cNvCxnSpPr>
          <p:nvPr/>
        </p:nvCxnSpPr>
        <p:spPr>
          <a:xfrm>
            <a:off x="2528822" y="2387207"/>
            <a:ext cx="963058" cy="0"/>
          </a:xfrm>
          <a:prstGeom prst="straightConnector1">
            <a:avLst/>
          </a:prstGeom>
          <a:ln w="47625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32A7627-989A-4EFA-98B3-4CEEF681F656}"/>
              </a:ext>
            </a:extLst>
          </p:cNvPr>
          <p:cNvCxnSpPr>
            <a:cxnSpLocks/>
          </p:cNvCxnSpPr>
          <p:nvPr/>
        </p:nvCxnSpPr>
        <p:spPr>
          <a:xfrm>
            <a:off x="5638161" y="2405867"/>
            <a:ext cx="975282" cy="0"/>
          </a:xfrm>
          <a:prstGeom prst="straightConnector1">
            <a:avLst/>
          </a:prstGeom>
          <a:ln w="47625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32A7627-989A-4EFA-98B3-4CEEF681F656}"/>
              </a:ext>
            </a:extLst>
          </p:cNvPr>
          <p:cNvCxnSpPr>
            <a:cxnSpLocks/>
          </p:cNvCxnSpPr>
          <p:nvPr/>
        </p:nvCxnSpPr>
        <p:spPr>
          <a:xfrm flipV="1">
            <a:off x="7481850" y="3317126"/>
            <a:ext cx="0" cy="851930"/>
          </a:xfrm>
          <a:prstGeom prst="straightConnector1">
            <a:avLst/>
          </a:prstGeom>
          <a:ln w="47625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7" name="Picture 3" descr="C:\Users\유진\Desktop\wifi.PNG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971" r="100000">
                        <a14:foregroundMark x1="65049" y1="46667" x2="65049" y2="46667"/>
                        <a14:foregroundMark x1="58252" y1="60000" x2="58252" y2="60000"/>
                        <a14:foregroundMark x1="48544" y1="85000" x2="48544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420" y="3743091"/>
            <a:ext cx="7842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유진\Desktop\tpxkrrl.PNG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667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17" y="4838077"/>
            <a:ext cx="1952248" cy="105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F403B18-35CE-464E-AFE4-04BA426FC94A}"/>
              </a:ext>
            </a:extLst>
          </p:cNvPr>
          <p:cNvSpPr txBox="1"/>
          <p:nvPr/>
        </p:nvSpPr>
        <p:spPr>
          <a:xfrm>
            <a:off x="4049893" y="5366505"/>
            <a:ext cx="1252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Raspberry Pi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403B18-35CE-464E-AFE4-04BA426FC94A}"/>
              </a:ext>
            </a:extLst>
          </p:cNvPr>
          <p:cNvSpPr txBox="1"/>
          <p:nvPr/>
        </p:nvSpPr>
        <p:spPr>
          <a:xfrm>
            <a:off x="6962869" y="5436634"/>
            <a:ext cx="1252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Amazon EC2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403B18-35CE-464E-AFE4-04BA426FC94A}"/>
              </a:ext>
            </a:extLst>
          </p:cNvPr>
          <p:cNvSpPr txBox="1"/>
          <p:nvPr/>
        </p:nvSpPr>
        <p:spPr>
          <a:xfrm>
            <a:off x="6855663" y="2933493"/>
            <a:ext cx="1252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Amazon RDS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403B18-35CE-464E-AFE4-04BA426FC94A}"/>
              </a:ext>
            </a:extLst>
          </p:cNvPr>
          <p:cNvSpPr txBox="1"/>
          <p:nvPr/>
        </p:nvSpPr>
        <p:spPr>
          <a:xfrm>
            <a:off x="2528822" y="4666817"/>
            <a:ext cx="1252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Serial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403B18-35CE-464E-AFE4-04BA426FC94A}"/>
              </a:ext>
            </a:extLst>
          </p:cNvPr>
          <p:cNvSpPr txBox="1"/>
          <p:nvPr/>
        </p:nvSpPr>
        <p:spPr>
          <a:xfrm>
            <a:off x="2384164" y="2113111"/>
            <a:ext cx="1252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HTTP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403B18-35CE-464E-AFE4-04BA426FC94A}"/>
              </a:ext>
            </a:extLst>
          </p:cNvPr>
          <p:cNvSpPr txBox="1"/>
          <p:nvPr/>
        </p:nvSpPr>
        <p:spPr>
          <a:xfrm>
            <a:off x="950689" y="3078122"/>
            <a:ext cx="125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387D96"/>
                </a:solidFill>
              </a:rPr>
              <a:t>LM App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80530" y="1431441"/>
            <a:ext cx="1546376" cy="2016013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31970" y="3656412"/>
            <a:ext cx="2211837" cy="235487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F403B18-35CE-464E-AFE4-04BA426FC94A}"/>
              </a:ext>
            </a:extLst>
          </p:cNvPr>
          <p:cNvSpPr txBox="1"/>
          <p:nvPr/>
        </p:nvSpPr>
        <p:spPr>
          <a:xfrm>
            <a:off x="778908" y="3657926"/>
            <a:ext cx="1953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C000"/>
                </a:solidFill>
              </a:rPr>
              <a:t>LM </a:t>
            </a:r>
            <a:r>
              <a:rPr lang="en-US" altLang="ko-KR" b="1" dirty="0" err="1">
                <a:solidFill>
                  <a:srgbClr val="FFC000"/>
                </a:solidFill>
              </a:rPr>
              <a:t>SensorNode</a:t>
            </a:r>
            <a:endParaRPr lang="en-US" altLang="ko-KR" b="1" dirty="0">
              <a:solidFill>
                <a:srgbClr val="FFC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559613" y="3614101"/>
            <a:ext cx="2211837" cy="2417349"/>
          </a:xfrm>
          <a:prstGeom prst="rect">
            <a:avLst/>
          </a:prstGeom>
          <a:noFill/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F403B18-35CE-464E-AFE4-04BA426FC94A}"/>
              </a:ext>
            </a:extLst>
          </p:cNvPr>
          <p:cNvSpPr txBox="1"/>
          <p:nvPr/>
        </p:nvSpPr>
        <p:spPr>
          <a:xfrm>
            <a:off x="3699144" y="5590522"/>
            <a:ext cx="1953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7030A0"/>
                </a:solidFill>
              </a:rPr>
              <a:t>LM Gateway</a:t>
            </a:r>
          </a:p>
        </p:txBody>
      </p:sp>
      <p:cxnSp>
        <p:nvCxnSpPr>
          <p:cNvPr id="40" name="직선 연결선 39"/>
          <p:cNvCxnSpPr/>
          <p:nvPr/>
        </p:nvCxnSpPr>
        <p:spPr>
          <a:xfrm>
            <a:off x="3696066" y="1196752"/>
            <a:ext cx="4620350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687879" y="1196752"/>
            <a:ext cx="0" cy="204965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3696066" y="3284983"/>
            <a:ext cx="3010151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6736061" y="3246402"/>
            <a:ext cx="0" cy="2764885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8300595" y="1196752"/>
            <a:ext cx="15821" cy="4834698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6706217" y="6031450"/>
            <a:ext cx="164004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F403B18-35CE-464E-AFE4-04BA426FC94A}"/>
              </a:ext>
            </a:extLst>
          </p:cNvPr>
          <p:cNvSpPr txBox="1"/>
          <p:nvPr/>
        </p:nvSpPr>
        <p:spPr>
          <a:xfrm>
            <a:off x="3796181" y="1259468"/>
            <a:ext cx="44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LM Web &amp; Logic Server + LM DB</a:t>
            </a:r>
          </a:p>
        </p:txBody>
      </p:sp>
      <p:pic>
        <p:nvPicPr>
          <p:cNvPr id="1029" name="Picture 5" descr="C:\Users\유진\Desktop\번개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24658" b="78539" l="22000" r="7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12709">
            <a:off x="645269" y="4076094"/>
            <a:ext cx="910909" cy="79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F403B18-35CE-464E-AFE4-04BA426FC94A}"/>
              </a:ext>
            </a:extLst>
          </p:cNvPr>
          <p:cNvSpPr txBox="1"/>
          <p:nvPr/>
        </p:nvSpPr>
        <p:spPr>
          <a:xfrm>
            <a:off x="5499615" y="4705650"/>
            <a:ext cx="1252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Socket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32A7627-989A-4EFA-98B3-4CEEF681F656}"/>
              </a:ext>
            </a:extLst>
          </p:cNvPr>
          <p:cNvCxnSpPr>
            <a:cxnSpLocks/>
          </p:cNvCxnSpPr>
          <p:nvPr/>
        </p:nvCxnSpPr>
        <p:spPr>
          <a:xfrm>
            <a:off x="5508104" y="4974594"/>
            <a:ext cx="1198113" cy="0"/>
          </a:xfrm>
          <a:prstGeom prst="straightConnector1">
            <a:avLst/>
          </a:prstGeom>
          <a:ln w="47625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32A7627-989A-4EFA-98B3-4CEEF681F656}"/>
              </a:ext>
            </a:extLst>
          </p:cNvPr>
          <p:cNvCxnSpPr>
            <a:cxnSpLocks/>
          </p:cNvCxnSpPr>
          <p:nvPr/>
        </p:nvCxnSpPr>
        <p:spPr>
          <a:xfrm>
            <a:off x="2528822" y="4954431"/>
            <a:ext cx="1252373" cy="0"/>
          </a:xfrm>
          <a:prstGeom prst="straightConnector1">
            <a:avLst/>
          </a:prstGeom>
          <a:ln w="47625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567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0081" y="252519"/>
            <a:ext cx="579613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300" dirty="0">
                <a:solidFill>
                  <a:srgbClr val="387D96"/>
                </a:solidFill>
                <a:latin typeface="+mj-ea"/>
                <a:ea typeface="+mj-ea"/>
              </a:rPr>
              <a:t>#</a:t>
            </a:r>
            <a:r>
              <a:rPr lang="ko-KR" altLang="en-US" spc="300" dirty="0">
                <a:solidFill>
                  <a:srgbClr val="387D96"/>
                </a:solidFill>
                <a:latin typeface="+mj-ea"/>
                <a:ea typeface="+mj-ea"/>
              </a:rPr>
              <a:t>시스템 구성도</a:t>
            </a:r>
            <a:endParaRPr lang="en-US" altLang="ko-KR" spc="300" dirty="0">
              <a:solidFill>
                <a:srgbClr val="387D96"/>
              </a:solidFill>
              <a:latin typeface="+mj-ea"/>
              <a:ea typeface="+mj-ea"/>
            </a:endParaRPr>
          </a:p>
          <a:p>
            <a:r>
              <a:rPr lang="en-US" altLang="ko-KR" sz="2800" dirty="0">
                <a:solidFill>
                  <a:srgbClr val="387D96"/>
                </a:solidFill>
                <a:latin typeface="+mj-ea"/>
                <a:ea typeface="+mj-ea"/>
              </a:rPr>
              <a:t>3.2 </a:t>
            </a:r>
            <a:r>
              <a:rPr lang="ko-KR" altLang="en-US" sz="2800" dirty="0">
                <a:solidFill>
                  <a:srgbClr val="387D96"/>
                </a:solidFill>
                <a:latin typeface="+mj-ea"/>
                <a:ea typeface="+mj-ea"/>
              </a:rPr>
              <a:t>세부 시스템 구성도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016" y="221741"/>
            <a:ext cx="108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150" dirty="0">
                <a:solidFill>
                  <a:srgbClr val="9BD7EF"/>
                </a:solidFill>
                <a:latin typeface="+mj-ea"/>
                <a:ea typeface="+mj-ea"/>
              </a:rPr>
              <a:t>0</a:t>
            </a:r>
            <a:r>
              <a:rPr lang="en-US" altLang="ko-KR" sz="4800" spc="-150" dirty="0">
                <a:solidFill>
                  <a:srgbClr val="52A2BE"/>
                </a:solidFill>
                <a:latin typeface="+mj-ea"/>
                <a:ea typeface="+mj-ea"/>
              </a:rPr>
              <a:t>3</a:t>
            </a:r>
            <a:endParaRPr lang="ko-KR" altLang="en-US" sz="4800" spc="-150" dirty="0">
              <a:solidFill>
                <a:srgbClr val="52A2BE"/>
              </a:solidFill>
              <a:latin typeface="+mj-ea"/>
              <a:ea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-1" y="6031450"/>
            <a:ext cx="9144000" cy="826550"/>
          </a:xfrm>
          <a:prstGeom prst="rect">
            <a:avLst/>
          </a:prstGeom>
          <a:solidFill>
            <a:srgbClr val="55BCE3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259632" y="1530162"/>
            <a:ext cx="7250493" cy="3811268"/>
            <a:chOff x="1353955" y="1484784"/>
            <a:chExt cx="7250493" cy="3811268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C093FE4-A3EB-4DC0-A7C8-464461ACB97A}"/>
                </a:ext>
              </a:extLst>
            </p:cNvPr>
            <p:cNvSpPr/>
            <p:nvPr/>
          </p:nvSpPr>
          <p:spPr>
            <a:xfrm>
              <a:off x="2987824" y="1806242"/>
              <a:ext cx="3168352" cy="316835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277" b="69936"/>
            <a:stretch/>
          </p:blipFill>
          <p:spPr>
            <a:xfrm>
              <a:off x="5703005" y="3348511"/>
              <a:ext cx="2901443" cy="177036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277" b="69936"/>
            <a:stretch/>
          </p:blipFill>
          <p:spPr>
            <a:xfrm>
              <a:off x="5703005" y="1511861"/>
              <a:ext cx="2901443" cy="177036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277" b="69936"/>
            <a:stretch/>
          </p:blipFill>
          <p:spPr>
            <a:xfrm>
              <a:off x="3191630" y="1484784"/>
              <a:ext cx="2901443" cy="1770360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1452632" y="2080815"/>
              <a:ext cx="1413518" cy="9161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91680" y="2144177"/>
              <a:ext cx="9361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LM App</a:t>
              </a:r>
              <a:endParaRPr lang="ko-KR" altLang="en-US" sz="1600" dirty="0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545626" y="2533394"/>
              <a:ext cx="1218230" cy="325857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Android</a:t>
              </a:r>
              <a:endParaRPr lang="ko-KR" alt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68199" y="1972033"/>
              <a:ext cx="1813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LM Web </a:t>
              </a:r>
              <a:r>
                <a:rPr lang="en-US" altLang="ko-KR" dirty="0"/>
                <a:t>Server</a:t>
              </a:r>
              <a:endParaRPr lang="ko-KR" altLang="en-US" dirty="0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3991382" y="2324217"/>
              <a:ext cx="1218230" cy="696971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Django</a:t>
              </a:r>
              <a:r>
                <a:rPr lang="en-US" altLang="ko-KR" dirty="0"/>
                <a:t> </a:t>
              </a:r>
              <a:r>
                <a:rPr lang="en-US" altLang="ko-KR" sz="1400" dirty="0"/>
                <a:t>Web</a:t>
              </a:r>
            </a:p>
            <a:p>
              <a:pPr algn="ctr"/>
              <a:r>
                <a:rPr lang="en-US" altLang="ko-KR" sz="1400" dirty="0"/>
                <a:t>Framework</a:t>
              </a:r>
              <a:endParaRPr lang="ko-KR" altLang="en-US" sz="1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446445" y="1972033"/>
              <a:ext cx="15995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LM Database</a:t>
              </a:r>
              <a:endParaRPr lang="ko-KR" altLang="en-US" sz="1600" dirty="0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6539438" y="2260854"/>
              <a:ext cx="1218230" cy="272374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RDS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DB</a:t>
              </a: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6539438" y="2542282"/>
              <a:ext cx="1218230" cy="425423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MySQL</a:t>
              </a:r>
            </a:p>
            <a:p>
              <a:pPr algn="ctr"/>
              <a:r>
                <a:rPr lang="en-US" altLang="ko-KR" sz="1400" dirty="0"/>
                <a:t>Engine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275209" y="3830547"/>
              <a:ext cx="19419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LM Logic server</a:t>
              </a:r>
              <a:endParaRPr lang="ko-KR" altLang="en-US" sz="1600" dirty="0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6539438" y="4143583"/>
              <a:ext cx="1218230" cy="272374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AWS EC2</a:t>
              </a: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6539438" y="4425010"/>
              <a:ext cx="1218230" cy="425423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Socket</a:t>
              </a:r>
            </a:p>
            <a:p>
              <a:pPr algn="ctr"/>
              <a:r>
                <a:rPr lang="en-US" altLang="ko-KR" sz="1400" dirty="0"/>
                <a:t>API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768200" y="3709756"/>
              <a:ext cx="1646005" cy="15862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982087" y="3765148"/>
              <a:ext cx="15995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LM Gateway</a:t>
              </a:r>
              <a:endParaRPr lang="ko-KR" altLang="en-US" sz="1600" dirty="0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3931158" y="4103702"/>
              <a:ext cx="1311229" cy="272374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Raspberry pi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359643" y="3602086"/>
              <a:ext cx="1646005" cy="16803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353955" y="3622893"/>
              <a:ext cx="16924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LM </a:t>
              </a:r>
              <a:r>
                <a:rPr lang="en-US" altLang="ko-KR" sz="1600" dirty="0" err="1"/>
                <a:t>SensorNode</a:t>
              </a:r>
              <a:endParaRPr lang="ko-KR" altLang="en-US" sz="1600" dirty="0"/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1582825" y="4293592"/>
              <a:ext cx="1218230" cy="896205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Non-Invasive AC Current Sensor</a:t>
              </a:r>
              <a:endParaRPr lang="ko-KR" altLang="en-US" sz="1400" dirty="0"/>
            </a:p>
          </p:txBody>
        </p:sp>
        <p:cxnSp>
          <p:nvCxnSpPr>
            <p:cNvPr id="31" name="직선 화살표 연결선 30"/>
            <p:cNvCxnSpPr/>
            <p:nvPr/>
          </p:nvCxnSpPr>
          <p:spPr>
            <a:xfrm>
              <a:off x="2940546" y="2533229"/>
              <a:ext cx="74395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>
              <a:off x="5497898" y="4434060"/>
              <a:ext cx="74395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>
              <a:off x="3098639" y="4425010"/>
              <a:ext cx="55796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5414205" y="2515127"/>
              <a:ext cx="90205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7139258" y="3121583"/>
              <a:ext cx="0" cy="6698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2892065" y="2260854"/>
              <a:ext cx="9000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&lt;HTTP</a:t>
              </a:r>
              <a:r>
                <a:rPr lang="en-US" altLang="ko-KR" dirty="0"/>
                <a:t>&gt;</a:t>
              </a:r>
              <a:endParaRPr lang="ko-KR" alt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414205" y="4163784"/>
              <a:ext cx="9711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&lt;Socket&gt;</a:t>
              </a:r>
              <a:endParaRPr lang="ko-KR" altLang="en-US" sz="1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52007" y="4143584"/>
              <a:ext cx="8755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&lt;Serial&gt;</a:t>
              </a:r>
              <a:endParaRPr lang="ko-KR" altLang="en-US" sz="1400" dirty="0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1582825" y="3951361"/>
              <a:ext cx="1218230" cy="325857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Arduino</a:t>
              </a:r>
              <a:endParaRPr lang="ko-KR" altLang="en-US" sz="1400" dirty="0"/>
            </a:p>
          </p:txBody>
        </p:sp>
      </p:grpSp>
      <p:sp>
        <p:nvSpPr>
          <p:cNvPr id="40" name="모서리가 둥근 직사각형 29">
            <a:extLst>
              <a:ext uri="{FF2B5EF4-FFF2-40B4-BE49-F238E27FC236}">
                <a16:creationId xmlns:a16="http://schemas.microsoft.com/office/drawing/2014/main" id="{C7AB6D39-4059-478E-B154-6C9B680D9308}"/>
              </a:ext>
            </a:extLst>
          </p:cNvPr>
          <p:cNvSpPr/>
          <p:nvPr/>
        </p:nvSpPr>
        <p:spPr>
          <a:xfrm>
            <a:off x="3863987" y="4428942"/>
            <a:ext cx="1218230" cy="80623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Serial, Socket</a:t>
            </a:r>
          </a:p>
          <a:p>
            <a:pPr algn="ctr"/>
            <a:r>
              <a:rPr lang="en-US" altLang="ko-KR" sz="1400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3732441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0080" y="252519"/>
            <a:ext cx="675826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300" dirty="0">
                <a:solidFill>
                  <a:srgbClr val="387D96"/>
                </a:solidFill>
                <a:latin typeface="+mj-ea"/>
                <a:ea typeface="+mj-ea"/>
              </a:rPr>
              <a:t>#</a:t>
            </a:r>
            <a:r>
              <a:rPr lang="ko-KR" altLang="en-US" spc="300" dirty="0">
                <a:solidFill>
                  <a:srgbClr val="387D96"/>
                </a:solidFill>
                <a:latin typeface="+mj-ea"/>
                <a:ea typeface="+mj-ea"/>
              </a:rPr>
              <a:t>시스템 구성도</a:t>
            </a:r>
            <a:endParaRPr lang="en-US" altLang="ko-KR" spc="300" dirty="0">
              <a:solidFill>
                <a:srgbClr val="387D96"/>
              </a:solidFill>
              <a:latin typeface="+mj-ea"/>
              <a:ea typeface="+mj-ea"/>
            </a:endParaRPr>
          </a:p>
          <a:p>
            <a:r>
              <a:rPr lang="en-US" altLang="ko-KR" sz="2800" dirty="0">
                <a:solidFill>
                  <a:srgbClr val="387D96"/>
                </a:solidFill>
                <a:latin typeface="+mj-ea"/>
                <a:ea typeface="+mj-ea"/>
              </a:rPr>
              <a:t>3.3.1 </a:t>
            </a:r>
            <a:r>
              <a:rPr lang="ko-KR" altLang="en-US" sz="2800" dirty="0">
                <a:solidFill>
                  <a:srgbClr val="387D96"/>
                </a:solidFill>
                <a:latin typeface="+mj-ea"/>
                <a:ea typeface="+mj-ea"/>
              </a:rPr>
              <a:t>센서 → </a:t>
            </a:r>
            <a:r>
              <a:rPr lang="ko-KR" altLang="en-US" sz="2800" dirty="0" err="1">
                <a:solidFill>
                  <a:srgbClr val="387D96"/>
                </a:solidFill>
                <a:latin typeface="+mj-ea"/>
                <a:ea typeface="+mj-ea"/>
              </a:rPr>
              <a:t>아두이노</a:t>
            </a:r>
            <a:r>
              <a:rPr lang="ko-KR" altLang="en-US" sz="2800" dirty="0">
                <a:solidFill>
                  <a:srgbClr val="387D96"/>
                </a:solidFill>
                <a:latin typeface="+mj-ea"/>
                <a:ea typeface="+mj-ea"/>
              </a:rPr>
              <a:t> </a:t>
            </a:r>
            <a:r>
              <a:rPr lang="ko-KR" altLang="en-US" sz="2800" dirty="0">
                <a:solidFill>
                  <a:srgbClr val="387D96"/>
                </a:solidFill>
                <a:latin typeface="+mj-ea"/>
              </a:rPr>
              <a:t>→ </a:t>
            </a:r>
            <a:r>
              <a:rPr lang="ko-KR" altLang="en-US" sz="2800" dirty="0" err="1">
                <a:solidFill>
                  <a:srgbClr val="387D96"/>
                </a:solidFill>
                <a:latin typeface="+mj-ea"/>
              </a:rPr>
              <a:t>라즈베리파이</a:t>
            </a:r>
            <a:r>
              <a:rPr lang="ko-KR" altLang="en-US" sz="2800" dirty="0">
                <a:solidFill>
                  <a:srgbClr val="387D96"/>
                </a:solidFill>
                <a:latin typeface="+mj-ea"/>
                <a:ea typeface="+mj-ea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016" y="221741"/>
            <a:ext cx="108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150" dirty="0">
                <a:solidFill>
                  <a:srgbClr val="9BD7EF"/>
                </a:solidFill>
                <a:latin typeface="+mj-ea"/>
                <a:ea typeface="+mj-ea"/>
              </a:rPr>
              <a:t>0</a:t>
            </a:r>
            <a:r>
              <a:rPr lang="en-US" altLang="ko-KR" sz="4800" spc="-150" dirty="0">
                <a:solidFill>
                  <a:srgbClr val="52A2BE"/>
                </a:solidFill>
                <a:latin typeface="+mj-ea"/>
                <a:ea typeface="+mj-ea"/>
              </a:rPr>
              <a:t>3</a:t>
            </a:r>
            <a:endParaRPr lang="ko-KR" altLang="en-US" sz="4800" spc="-150" dirty="0">
              <a:solidFill>
                <a:srgbClr val="52A2BE"/>
              </a:solidFill>
              <a:latin typeface="+mj-ea"/>
              <a:ea typeface="+mj-ea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C093FE4-A3EB-4DC0-A7C8-464461ACB97A}"/>
              </a:ext>
            </a:extLst>
          </p:cNvPr>
          <p:cNvSpPr/>
          <p:nvPr/>
        </p:nvSpPr>
        <p:spPr>
          <a:xfrm>
            <a:off x="3160686" y="1743581"/>
            <a:ext cx="3168352" cy="3168352"/>
          </a:xfrm>
          <a:prstGeom prst="ellipse">
            <a:avLst/>
          </a:prstGeom>
          <a:solidFill>
            <a:schemeClr val="accent2">
              <a:lumMod val="40000"/>
              <a:lumOff val="60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911FF3B-DF27-4177-AAA1-FD3BE5C1D5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592" y="2701424"/>
            <a:ext cx="1662539" cy="1252665"/>
          </a:xfrm>
          <a:prstGeom prst="rect">
            <a:avLst/>
          </a:prstGeom>
        </p:spPr>
      </p:pic>
      <p:cxnSp>
        <p:nvCxnSpPr>
          <p:cNvPr id="16" name="직선 화살표 연결선 15"/>
          <p:cNvCxnSpPr/>
          <p:nvPr/>
        </p:nvCxnSpPr>
        <p:spPr>
          <a:xfrm>
            <a:off x="2493211" y="3435713"/>
            <a:ext cx="122413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C6E7F09-998D-498A-B0F3-FF51EC2EC805}"/>
              </a:ext>
            </a:extLst>
          </p:cNvPr>
          <p:cNvSpPr txBox="1"/>
          <p:nvPr/>
        </p:nvSpPr>
        <p:spPr>
          <a:xfrm>
            <a:off x="532859" y="4352096"/>
            <a:ext cx="2382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Non-Invasive AC Current Sensor</a:t>
            </a:r>
            <a:endParaRPr lang="ko-KR" altLang="en-US" sz="2000" dirty="0"/>
          </a:p>
        </p:txBody>
      </p:sp>
      <p:pic>
        <p:nvPicPr>
          <p:cNvPr id="2050" name="Picture 2" descr="C:\Users\유진\Desktop\Non-Invasive AC Current Sens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87" b="94688" l="10000" r="94219">
                        <a14:foregroundMark x1="76406" y1="88594" x2="76406" y2="88594"/>
                        <a14:foregroundMark x1="77656" y1="85625" x2="77656" y2="85625"/>
                        <a14:foregroundMark x1="72500" y1="91875" x2="72500" y2="918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27808"/>
            <a:ext cx="2304256" cy="2358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-1" y="5301208"/>
            <a:ext cx="9144000" cy="1556792"/>
          </a:xfrm>
          <a:prstGeom prst="rect">
            <a:avLst/>
          </a:prstGeom>
          <a:solidFill>
            <a:srgbClr val="55BCE3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LM </a:t>
            </a:r>
            <a:r>
              <a:rPr lang="en-US" altLang="ko-KR" dirty="0" err="1">
                <a:solidFill>
                  <a:schemeClr val="tx1"/>
                </a:solidFill>
              </a:rPr>
              <a:t>SensorNode</a:t>
            </a:r>
            <a:r>
              <a:rPr lang="ko-KR" altLang="en-US" dirty="0">
                <a:solidFill>
                  <a:schemeClr val="tx1"/>
                </a:solidFill>
              </a:rPr>
              <a:t>는 </a:t>
            </a:r>
            <a:r>
              <a:rPr lang="ko-KR" altLang="en-US" dirty="0" err="1">
                <a:solidFill>
                  <a:schemeClr val="tx1"/>
                </a:solidFill>
              </a:rPr>
              <a:t>비접촉</a:t>
            </a:r>
            <a:r>
              <a:rPr lang="ko-KR" altLang="en-US" dirty="0">
                <a:solidFill>
                  <a:schemeClr val="tx1"/>
                </a:solidFill>
              </a:rPr>
              <a:t> 전류센서와 </a:t>
            </a:r>
            <a:r>
              <a:rPr lang="en-US" altLang="ko-KR" dirty="0">
                <a:solidFill>
                  <a:schemeClr val="tx1"/>
                </a:solidFill>
              </a:rPr>
              <a:t>Arduino</a:t>
            </a:r>
            <a:r>
              <a:rPr lang="ko-KR" altLang="en-US" dirty="0">
                <a:solidFill>
                  <a:schemeClr val="tx1"/>
                </a:solidFill>
              </a:rPr>
              <a:t>를 이용하여 </a:t>
            </a:r>
            <a:r>
              <a:rPr lang="ko-KR" altLang="en-US" dirty="0" err="1">
                <a:solidFill>
                  <a:schemeClr val="tx1"/>
                </a:solidFill>
              </a:rPr>
              <a:t>전류값을</a:t>
            </a:r>
            <a:r>
              <a:rPr lang="ko-KR" altLang="en-US" dirty="0">
                <a:solidFill>
                  <a:schemeClr val="tx1"/>
                </a:solidFill>
              </a:rPr>
              <a:t> 측정한다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측정된 값을 </a:t>
            </a:r>
            <a:r>
              <a:rPr lang="ko-KR" altLang="en-US" dirty="0" err="1">
                <a:solidFill>
                  <a:schemeClr val="tx1"/>
                </a:solidFill>
              </a:rPr>
              <a:t>라즈베리</a:t>
            </a:r>
            <a:r>
              <a:rPr lang="ko-KR" altLang="en-US" dirty="0">
                <a:solidFill>
                  <a:schemeClr val="tx1"/>
                </a:solidFill>
              </a:rPr>
              <a:t> 파이에서 시리얼 통신을 이용하여 </a:t>
            </a:r>
            <a:r>
              <a:rPr lang="ko-KR" altLang="en-US" dirty="0" err="1">
                <a:solidFill>
                  <a:schemeClr val="tx1"/>
                </a:solidFill>
              </a:rPr>
              <a:t>아두이노로부터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읽어들인다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961B42-29CC-4D07-A13A-A3FB13CB3E79}"/>
              </a:ext>
            </a:extLst>
          </p:cNvPr>
          <p:cNvSpPr txBox="1"/>
          <p:nvPr/>
        </p:nvSpPr>
        <p:spPr>
          <a:xfrm>
            <a:off x="2627784" y="3066381"/>
            <a:ext cx="1030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Sensing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1CB8C8-B4E2-4529-A365-A2CC9DFE98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3455" y="2436921"/>
            <a:ext cx="2009775" cy="2047875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0EAE3B8-0826-4B03-AFB6-97D277263C74}"/>
              </a:ext>
            </a:extLst>
          </p:cNvPr>
          <p:cNvCxnSpPr/>
          <p:nvPr/>
        </p:nvCxnSpPr>
        <p:spPr>
          <a:xfrm>
            <a:off x="5786616" y="3460859"/>
            <a:ext cx="122413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8557BF4-356E-43DD-8B9E-4DDC7070C4C5}"/>
              </a:ext>
            </a:extLst>
          </p:cNvPr>
          <p:cNvSpPr txBox="1"/>
          <p:nvPr/>
        </p:nvSpPr>
        <p:spPr>
          <a:xfrm>
            <a:off x="6754124" y="4186620"/>
            <a:ext cx="1828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Raspberry Pi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9AA5B5-9975-4D2B-95C0-A03C385088E1}"/>
              </a:ext>
            </a:extLst>
          </p:cNvPr>
          <p:cNvSpPr txBox="1"/>
          <p:nvPr/>
        </p:nvSpPr>
        <p:spPr>
          <a:xfrm>
            <a:off x="5979943" y="3091527"/>
            <a:ext cx="1030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Serial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8550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12134</TotalTime>
  <Words>934</Words>
  <Application>Microsoft Office PowerPoint</Application>
  <PresentationFormat>화면 슬라이드 쇼(4:3)</PresentationFormat>
  <Paragraphs>272</Paragraphs>
  <Slides>26</Slides>
  <Notes>0</Notes>
  <HiddenSlides>2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210 맨발의청춘 B</vt:lpstr>
      <vt:lpstr>210 맨발의청춘 R</vt:lpstr>
      <vt:lpstr>a옛날목욕탕B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조예림</dc:creator>
  <cp:lastModifiedBy>Shin Gyo Sun</cp:lastModifiedBy>
  <cp:revision>422</cp:revision>
  <dcterms:created xsi:type="dcterms:W3CDTF">2016-04-04T22:45:45Z</dcterms:created>
  <dcterms:modified xsi:type="dcterms:W3CDTF">2018-06-24T19:28:14Z</dcterms:modified>
</cp:coreProperties>
</file>