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96" r:id="rId4"/>
  </p:sldMasterIdLst>
  <p:notesMasterIdLst>
    <p:notesMasterId r:id="rId6"/>
  </p:notesMasterIdLst>
  <p:handoutMasterIdLst>
    <p:handoutMasterId r:id="rId7"/>
  </p:handoutMasterIdLst>
  <p:sldIdLst>
    <p:sldId id="334" r:id="rId5"/>
  </p:sldIdLst>
  <p:sldSz cx="6858000" cy="9144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FF"/>
    <a:srgbClr val="003F5C"/>
    <a:srgbClr val="4358C1"/>
    <a:srgbClr val="C9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206" autoAdjust="0"/>
  </p:normalViewPr>
  <p:slideViewPr>
    <p:cSldViewPr>
      <p:cViewPr varScale="1">
        <p:scale>
          <a:sx n="87" d="100"/>
          <a:sy n="87" d="100"/>
        </p:scale>
        <p:origin x="327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1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9C6B7-4232-4199-88F8-2C0220A1267B}" type="datetimeFigureOut">
              <a:rPr lang="es-ES" smtClean="0"/>
              <a:t>02/06/2020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02DC0-3A48-4F78-9AA0-B89719F9249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58238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6333"/>
          </a:xfrm>
          <a:prstGeom prst="rect">
            <a:avLst/>
          </a:prstGeom>
        </p:spPr>
        <p:txBody>
          <a:bodyPr vert="horz" lIns="91436" tIns="45720" rIns="91436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6333"/>
          </a:xfrm>
          <a:prstGeom prst="rect">
            <a:avLst/>
          </a:prstGeom>
        </p:spPr>
        <p:txBody>
          <a:bodyPr vert="horz" lIns="91436" tIns="45720" rIns="91436" bIns="45720" rtlCol="0"/>
          <a:lstStyle>
            <a:lvl1pPr algn="r">
              <a:defRPr sz="1200"/>
            </a:lvl1pPr>
          </a:lstStyle>
          <a:p>
            <a:fld id="{61C30E5A-97AC-40E6-B327-71DFA6168CB4}" type="datetimeFigureOut">
              <a:rPr lang="es-ES_tradnl" smtClean="0"/>
              <a:t>02/06/2020</a:t>
            </a:fld>
            <a:endParaRPr lang="es-ES_tradn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20" rIns="91436" bIns="45720" rtlCol="0" anchor="ctr"/>
          <a:lstStyle/>
          <a:p>
            <a:endParaRPr lang="es-ES_tradn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</p:spPr>
        <p:txBody>
          <a:bodyPr vert="horz" lIns="91436" tIns="45720" rIns="91436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3" y="9428583"/>
            <a:ext cx="2945659" cy="496333"/>
          </a:xfrm>
          <a:prstGeom prst="rect">
            <a:avLst/>
          </a:prstGeom>
        </p:spPr>
        <p:txBody>
          <a:bodyPr vert="horz" lIns="91436" tIns="45720" rIns="91436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6" y="9428583"/>
            <a:ext cx="2945659" cy="496333"/>
          </a:xfrm>
          <a:prstGeom prst="rect">
            <a:avLst/>
          </a:prstGeom>
        </p:spPr>
        <p:txBody>
          <a:bodyPr vert="horz" lIns="91436" tIns="45720" rIns="91436" bIns="45720" rtlCol="0" anchor="b"/>
          <a:lstStyle>
            <a:lvl1pPr algn="r">
              <a:defRPr sz="1200"/>
            </a:lvl1pPr>
          </a:lstStyle>
          <a:p>
            <a:fld id="{72C4E364-025E-4CD3-9162-2E6C615AE814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98112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003425" y="744538"/>
            <a:ext cx="2790825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750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iste-rgb"/>
          <p:cNvPicPr>
            <a:picLocks noChangeAspect="1" noChangeArrowheads="1"/>
          </p:cNvPicPr>
          <p:nvPr userDrawn="1"/>
        </p:nvPicPr>
        <p:blipFill>
          <a:blip r:embed="rId2">
            <a:lum bright="-24000"/>
          </a:blip>
          <a:srcRect/>
          <a:stretch>
            <a:fillRect/>
          </a:stretch>
        </p:blipFill>
        <p:spPr bwMode="auto">
          <a:xfrm>
            <a:off x="38101" y="8680452"/>
            <a:ext cx="1176338" cy="53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-8335" y="0"/>
            <a:ext cx="1431132" cy="9144000"/>
          </a:xfrm>
          <a:prstGeom prst="rect">
            <a:avLst/>
          </a:prstGeom>
          <a:solidFill>
            <a:srgbClr val="8E8E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FFFFFF"/>
              </a:solidFill>
              <a:latin typeface="Century Gothic" pitchFamily="34" charset="0"/>
              <a:cs typeface="Arial" charset="0"/>
            </a:endParaRPr>
          </a:p>
        </p:txBody>
      </p:sp>
      <p:pic>
        <p:nvPicPr>
          <p:cNvPr id="6" name="Picture 13" descr="siste cmyk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8000"/>
          </a:blip>
          <a:srcRect/>
          <a:stretch>
            <a:fillRect/>
          </a:stretch>
        </p:blipFill>
        <p:spPr bwMode="auto">
          <a:xfrm>
            <a:off x="19052" y="8559800"/>
            <a:ext cx="1350169" cy="62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3" y="4379387"/>
            <a:ext cx="1431131" cy="973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431134" y="4379387"/>
            <a:ext cx="5560219" cy="97367"/>
          </a:xfrm>
          <a:prstGeom prst="rect">
            <a:avLst/>
          </a:prstGeom>
          <a:solidFill>
            <a:srgbClr val="8E8E8E"/>
          </a:solidFill>
          <a:ln w="9525">
            <a:solidFill>
              <a:srgbClr val="8E8E8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405" y="2840570"/>
            <a:ext cx="4642247" cy="1960033"/>
          </a:xfrm>
        </p:spPr>
        <p:txBody>
          <a:bodyPr wrap="square"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cambiar el estilo de título	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06166" y="4764617"/>
            <a:ext cx="4800600" cy="2336800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s-ES" noProof="0" smtClean="0"/>
              <a:t>Gestión de Mantenimiento de Instalaciones de Seguridad y PCI.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888456" y="8849784"/>
            <a:ext cx="1600200" cy="635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D314AB1-0615-4CD0-97DA-C2E91D6499D2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4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5pPr>
              <a:defRPr sz="12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D8340-4F07-4793-B7D0-5FEBFED5213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6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CC25D-B3F8-453C-9871-24B8EF1C5FE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95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244" y="1477433"/>
            <a:ext cx="3290888" cy="7222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50433" y="1477433"/>
            <a:ext cx="3292079" cy="7222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EA3F-CA93-4490-B9F1-64990525E56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90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B3AB8-A9DC-4A7D-B769-D5ADFCAB8EE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86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B7281-7C2D-4AF6-AC08-78A420481C25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9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E4CD6-5513-490D-9FB5-0617E5147B1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388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114B-8E1F-46C3-B551-76CCCCB21EF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6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0A5C0-EBFE-4873-9F97-C9D2CE9B11A9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35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0D617-4345-450B-8390-AFCE9CA19F5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86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058966" y="385233"/>
            <a:ext cx="1683544" cy="831426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144" y="385233"/>
            <a:ext cx="4937522" cy="83142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E35EF-B55F-4EA9-A962-261541354E98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65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4" y="385233"/>
            <a:ext cx="6172200" cy="63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244" y="1477433"/>
            <a:ext cx="3290888" cy="722206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3450433" y="1477437"/>
            <a:ext cx="3292079" cy="350943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3450433" y="5190070"/>
            <a:ext cx="3292079" cy="350943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2C587-73F6-4AB6-BCA0-CB62C3CF6231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73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siste-rgb"/>
          <p:cNvPicPr>
            <a:picLocks noChangeAspect="1" noChangeArrowheads="1"/>
          </p:cNvPicPr>
          <p:nvPr userDrawn="1"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8680452"/>
            <a:ext cx="1176338" cy="53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-8335" y="0"/>
            <a:ext cx="1431132" cy="9144000"/>
          </a:xfrm>
          <a:prstGeom prst="rect">
            <a:avLst/>
          </a:prstGeom>
          <a:solidFill>
            <a:srgbClr val="8E8E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FFFFFF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5" name="Picture 13" descr="siste cmyk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" y="8559800"/>
            <a:ext cx="1350169" cy="62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14"/>
          <p:cNvSpPr>
            <a:spLocks noChangeArrowheads="1"/>
          </p:cNvSpPr>
          <p:nvPr userDrawn="1"/>
        </p:nvSpPr>
        <p:spPr bwMode="auto">
          <a:xfrm>
            <a:off x="3" y="4379387"/>
            <a:ext cx="1431131" cy="973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1431134" y="4379387"/>
            <a:ext cx="5560219" cy="97367"/>
          </a:xfrm>
          <a:prstGeom prst="rect">
            <a:avLst/>
          </a:prstGeom>
          <a:solidFill>
            <a:srgbClr val="8E8E8E"/>
          </a:solidFill>
          <a:ln w="9525">
            <a:solidFill>
              <a:srgbClr val="8E8E8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405" y="2840570"/>
            <a:ext cx="4642247" cy="1960033"/>
          </a:xfrm>
        </p:spPr>
        <p:txBody>
          <a:bodyPr wrap="square"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cambiar el estilo de título	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888456" y="8849784"/>
            <a:ext cx="1600200" cy="6350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207F26E-D0EF-4A97-8182-62B3A7B7FA87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37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iste-rgb"/>
          <p:cNvPicPr>
            <a:picLocks noChangeAspect="1" noChangeArrowheads="1"/>
          </p:cNvPicPr>
          <p:nvPr userDrawn="1"/>
        </p:nvPicPr>
        <p:blipFill>
          <a:blip r:embed="rId2">
            <a:lum bright="-24000"/>
          </a:blip>
          <a:srcRect/>
          <a:stretch>
            <a:fillRect/>
          </a:stretch>
        </p:blipFill>
        <p:spPr bwMode="auto">
          <a:xfrm>
            <a:off x="38101" y="8680452"/>
            <a:ext cx="1176338" cy="53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-8335" y="0"/>
            <a:ext cx="1431132" cy="9144000"/>
          </a:xfrm>
          <a:prstGeom prst="rect">
            <a:avLst/>
          </a:prstGeom>
          <a:solidFill>
            <a:srgbClr val="8E8E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FFFFFF"/>
              </a:solidFill>
              <a:latin typeface="Century Gothic" pitchFamily="34" charset="0"/>
              <a:cs typeface="Arial" charset="0"/>
            </a:endParaRPr>
          </a:p>
        </p:txBody>
      </p:sp>
      <p:pic>
        <p:nvPicPr>
          <p:cNvPr id="6" name="Picture 13" descr="siste cmyk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8000"/>
          </a:blip>
          <a:srcRect/>
          <a:stretch>
            <a:fillRect/>
          </a:stretch>
        </p:blipFill>
        <p:spPr bwMode="auto">
          <a:xfrm>
            <a:off x="19052" y="8559800"/>
            <a:ext cx="1350169" cy="62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3" y="4379387"/>
            <a:ext cx="1431131" cy="973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431134" y="4379387"/>
            <a:ext cx="5560219" cy="97367"/>
          </a:xfrm>
          <a:prstGeom prst="rect">
            <a:avLst/>
          </a:prstGeom>
          <a:solidFill>
            <a:srgbClr val="8E8E8E"/>
          </a:solidFill>
          <a:ln w="9525">
            <a:solidFill>
              <a:srgbClr val="8E8E8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405" y="2840570"/>
            <a:ext cx="4642247" cy="1960033"/>
          </a:xfrm>
        </p:spPr>
        <p:txBody>
          <a:bodyPr wrap="square"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cambiar el estilo de título	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06166" y="4764617"/>
            <a:ext cx="4800600" cy="2336800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s-ES" noProof="0" smtClean="0"/>
              <a:t>Gestión de Mantenimiento de Instalaciones de Seguridad y PCI.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888456" y="8849784"/>
            <a:ext cx="1600200" cy="635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D314AB1-0615-4CD0-97DA-C2E91D6499D2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1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5pPr>
              <a:defRPr sz="12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D8340-4F07-4793-B7D0-5FEBFED5213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165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CC25D-B3F8-453C-9871-24B8EF1C5FE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244" y="1477433"/>
            <a:ext cx="3290888" cy="7222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50433" y="1477433"/>
            <a:ext cx="3292079" cy="7222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EA3F-CA93-4490-B9F1-64990525E56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1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B3AB8-A9DC-4A7D-B769-D5ADFCAB8EE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67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B7281-7C2D-4AF6-AC08-78A420481C25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7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E4CD6-5513-490D-9FB5-0617E5147B1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57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114B-8E1F-46C3-B551-76CCCCB21EF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50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0A5C0-EBFE-4873-9F97-C9D2CE9B11A9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58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0D617-4345-450B-8390-AFCE9CA19F5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290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058966" y="385233"/>
            <a:ext cx="1683544" cy="831426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144" y="385233"/>
            <a:ext cx="4937522" cy="83142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E35EF-B55F-4EA9-A962-261541354E98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92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4" y="385233"/>
            <a:ext cx="6172200" cy="63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244" y="1477433"/>
            <a:ext cx="3290888" cy="722206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3450433" y="1477437"/>
            <a:ext cx="3292079" cy="350943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3450433" y="5190070"/>
            <a:ext cx="3292079" cy="350943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2C587-73F6-4AB6-BCA0-CB62C3CF6231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010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siste-rgb"/>
          <p:cNvPicPr>
            <a:picLocks noChangeAspect="1" noChangeArrowheads="1"/>
          </p:cNvPicPr>
          <p:nvPr userDrawn="1"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8680452"/>
            <a:ext cx="1176338" cy="53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-8335" y="0"/>
            <a:ext cx="1431132" cy="9144000"/>
          </a:xfrm>
          <a:prstGeom prst="rect">
            <a:avLst/>
          </a:prstGeom>
          <a:solidFill>
            <a:srgbClr val="8E8E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FFFFFF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5" name="Picture 13" descr="siste cmyk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" y="8559800"/>
            <a:ext cx="1350169" cy="62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14"/>
          <p:cNvSpPr>
            <a:spLocks noChangeArrowheads="1"/>
          </p:cNvSpPr>
          <p:nvPr userDrawn="1"/>
        </p:nvSpPr>
        <p:spPr bwMode="auto">
          <a:xfrm>
            <a:off x="3" y="4379387"/>
            <a:ext cx="1431131" cy="973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1431134" y="4379387"/>
            <a:ext cx="5560219" cy="97367"/>
          </a:xfrm>
          <a:prstGeom prst="rect">
            <a:avLst/>
          </a:prstGeom>
          <a:solidFill>
            <a:srgbClr val="8E8E8E"/>
          </a:solidFill>
          <a:ln w="9525">
            <a:solidFill>
              <a:srgbClr val="8E8E8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405" y="2840570"/>
            <a:ext cx="4642247" cy="1960033"/>
          </a:xfrm>
        </p:spPr>
        <p:txBody>
          <a:bodyPr wrap="square"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cambiar el estilo de título	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888456" y="8849784"/>
            <a:ext cx="1600200" cy="6350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207F26E-D0EF-4A97-8182-62B3A7B7FA87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395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0094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 bwMode="gray">
          <a:xfrm>
            <a:off x="188641" y="1691681"/>
            <a:ext cx="3190904" cy="3168187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3478063" y="1691681"/>
            <a:ext cx="3190904" cy="3168187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 bwMode="gray">
          <a:xfrm>
            <a:off x="188641" y="5052485"/>
            <a:ext cx="3190904" cy="3168187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3478063" y="5052485"/>
            <a:ext cx="3190904" cy="3168187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02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7999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 bwMode="gray">
          <a:xfrm>
            <a:off x="188641" y="1691680"/>
            <a:ext cx="3190904" cy="652872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3478063" y="1691680"/>
            <a:ext cx="3190904" cy="652872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8240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9917" y="-35984"/>
            <a:ext cx="5898540" cy="1240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9035" y="1691217"/>
            <a:ext cx="6479931" cy="672041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4450" y="8748184"/>
            <a:ext cx="194530" cy="3958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1D421A-7DDF-4859-A1AF-0A42720F1D8C}" type="slidenum">
              <a:rPr lang="en-GB">
                <a:solidFill>
                  <a:srgbClr val="000000"/>
                </a:solidFill>
              </a:rPr>
              <a:pPr/>
              <a:t>‹Nº›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120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iste-rgb"/>
          <p:cNvPicPr>
            <a:picLocks noChangeAspect="1" noChangeArrowheads="1"/>
          </p:cNvPicPr>
          <p:nvPr userDrawn="1"/>
        </p:nvPicPr>
        <p:blipFill>
          <a:blip r:embed="rId2">
            <a:lum bright="-24000"/>
          </a:blip>
          <a:srcRect/>
          <a:stretch>
            <a:fillRect/>
          </a:stretch>
        </p:blipFill>
        <p:spPr bwMode="auto">
          <a:xfrm>
            <a:off x="38101" y="8680452"/>
            <a:ext cx="1176338" cy="53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-8335" y="0"/>
            <a:ext cx="1431132" cy="9144000"/>
          </a:xfrm>
          <a:prstGeom prst="rect">
            <a:avLst/>
          </a:prstGeom>
          <a:solidFill>
            <a:srgbClr val="8E8E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FFFFFF"/>
              </a:solidFill>
              <a:latin typeface="Century Gothic" pitchFamily="34" charset="0"/>
              <a:cs typeface="Arial" charset="0"/>
            </a:endParaRPr>
          </a:p>
        </p:txBody>
      </p:sp>
      <p:pic>
        <p:nvPicPr>
          <p:cNvPr id="6" name="Picture 13" descr="siste cmyk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8000"/>
          </a:blip>
          <a:srcRect/>
          <a:stretch>
            <a:fillRect/>
          </a:stretch>
        </p:blipFill>
        <p:spPr bwMode="auto">
          <a:xfrm>
            <a:off x="19052" y="8559800"/>
            <a:ext cx="1350169" cy="62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3" y="4379387"/>
            <a:ext cx="1431131" cy="973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431134" y="4379387"/>
            <a:ext cx="5560219" cy="97367"/>
          </a:xfrm>
          <a:prstGeom prst="rect">
            <a:avLst/>
          </a:prstGeom>
          <a:solidFill>
            <a:srgbClr val="8E8E8E"/>
          </a:solidFill>
          <a:ln w="9525">
            <a:solidFill>
              <a:srgbClr val="8E8E8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405" y="2840570"/>
            <a:ext cx="4642247" cy="1960033"/>
          </a:xfrm>
          <a:prstGeom prst="rect">
            <a:avLst/>
          </a:prstGeom>
        </p:spPr>
        <p:txBody>
          <a:bodyPr wrap="square"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cambiar el estilo de título	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06166" y="4764617"/>
            <a:ext cx="4800600" cy="2336800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s-ES" noProof="0" smtClean="0"/>
              <a:t>Gestión de Mantenimiento de Instalaciones de Seguridad y PCI.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888456" y="8849784"/>
            <a:ext cx="1600200" cy="635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D314AB1-0615-4CD0-97DA-C2E91D6499D2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502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44" y="1477433"/>
            <a:ext cx="6697266" cy="722206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5pPr>
              <a:defRPr sz="12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D8340-4F07-4793-B7D0-5FEBFED5213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5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CC25D-B3F8-453C-9871-24B8EF1C5FE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7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244" y="1477433"/>
            <a:ext cx="3290888" cy="72220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50433" y="1477433"/>
            <a:ext cx="3292079" cy="72220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EA3F-CA93-4490-B9F1-64990525E56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28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B3AB8-A9DC-4A7D-B769-D5ADFCAB8EE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291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B7281-7C2D-4AF6-AC08-78A420481C25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86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E4CD6-5513-490D-9FB5-0617E5147B1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114B-8E1F-46C3-B551-76CCCCB21EF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7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0A5C0-EBFE-4873-9F97-C9D2CE9B11A9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785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244" y="1477433"/>
            <a:ext cx="6697266" cy="72220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0D617-4345-450B-8390-AFCE9CA19F5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63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058966" y="385233"/>
            <a:ext cx="1683544" cy="831426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144" y="385233"/>
            <a:ext cx="4937522" cy="83142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E35EF-B55F-4EA9-A962-261541354E98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53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244" y="1477433"/>
            <a:ext cx="3290888" cy="72220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3450433" y="1477437"/>
            <a:ext cx="3292079" cy="3509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3450433" y="5190070"/>
            <a:ext cx="3292079" cy="3509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2C587-73F6-4AB6-BCA0-CB62C3CF6231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180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siste-rgb"/>
          <p:cNvPicPr>
            <a:picLocks noChangeAspect="1" noChangeArrowheads="1"/>
          </p:cNvPicPr>
          <p:nvPr userDrawn="1"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8680452"/>
            <a:ext cx="1176338" cy="53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-8335" y="0"/>
            <a:ext cx="1431132" cy="9144000"/>
          </a:xfrm>
          <a:prstGeom prst="rect">
            <a:avLst/>
          </a:prstGeom>
          <a:solidFill>
            <a:srgbClr val="8E8E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FFFFFF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5" name="Picture 13" descr="siste cmyk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" y="8559800"/>
            <a:ext cx="1350169" cy="62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14"/>
          <p:cNvSpPr>
            <a:spLocks noChangeArrowheads="1"/>
          </p:cNvSpPr>
          <p:nvPr userDrawn="1"/>
        </p:nvSpPr>
        <p:spPr bwMode="auto">
          <a:xfrm>
            <a:off x="3" y="4379387"/>
            <a:ext cx="1431131" cy="973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1431134" y="4379387"/>
            <a:ext cx="5560219" cy="97367"/>
          </a:xfrm>
          <a:prstGeom prst="rect">
            <a:avLst/>
          </a:prstGeom>
          <a:solidFill>
            <a:srgbClr val="8E8E8E"/>
          </a:solidFill>
          <a:ln w="9525">
            <a:solidFill>
              <a:srgbClr val="8E8E8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405" y="2840570"/>
            <a:ext cx="4642247" cy="1960033"/>
          </a:xfrm>
          <a:prstGeom prst="rect">
            <a:avLst/>
          </a:prstGeom>
        </p:spPr>
        <p:txBody>
          <a:bodyPr wrap="square"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cambiar el estilo de título	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888456" y="8849784"/>
            <a:ext cx="1600200" cy="6350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207F26E-D0EF-4A97-8182-62B3A7B7FA87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756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 bwMode="gray">
          <a:xfrm>
            <a:off x="45244" y="1477433"/>
            <a:ext cx="6697266" cy="7222067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8991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 bwMode="gray">
          <a:xfrm>
            <a:off x="188641" y="1691681"/>
            <a:ext cx="3190904" cy="3168187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3478063" y="1691681"/>
            <a:ext cx="3190904" cy="3168187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 bwMode="gray">
          <a:xfrm>
            <a:off x="188641" y="5052485"/>
            <a:ext cx="3190904" cy="3168187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3478063" y="5052485"/>
            <a:ext cx="3190904" cy="3168187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7127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82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47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 bwMode="gray">
          <a:xfrm>
            <a:off x="188641" y="1691680"/>
            <a:ext cx="3190904" cy="6528725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3478063" y="1691680"/>
            <a:ext cx="3190904" cy="6528725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4523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9917" y="-35984"/>
            <a:ext cx="5898540" cy="12403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9035" y="1691217"/>
            <a:ext cx="6479931" cy="6720416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4450" y="8748184"/>
            <a:ext cx="194530" cy="3958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1D421A-7DDF-4859-A1AF-0A42720F1D8C}" type="slidenum">
              <a:rPr lang="en-GB">
                <a:solidFill>
                  <a:srgbClr val="000000"/>
                </a:solidFill>
              </a:rPr>
              <a:pPr/>
              <a:t>‹Nº›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222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 noChangeAspect="1"/>
          </p:cNvSpPr>
          <p:nvPr userDrawn="1"/>
        </p:nvSpPr>
        <p:spPr bwMode="gray">
          <a:xfrm>
            <a:off x="3" y="0"/>
            <a:ext cx="4747847" cy="9144000"/>
          </a:xfrm>
          <a:prstGeom prst="homePlate">
            <a:avLst>
              <a:gd name="adj" fmla="val 23175"/>
            </a:avLst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 bwMode="gray">
          <a:xfrm>
            <a:off x="238495" y="1691680"/>
            <a:ext cx="3838580" cy="249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3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GB" sz="3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GB" sz="3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GB" sz="3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en-GB" sz="3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  <a:lvl6pPr>
              <a:defRPr lang="en-GB" sz="3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6pPr>
            <a:lvl7pPr>
              <a:defRPr lang="en-GB" sz="3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7pPr>
            <a:lvl8pPr>
              <a:defRPr lang="en-GB" sz="3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8pPr>
            <a:lvl9pPr>
              <a:defRPr lang="en-GB" sz="3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 algn="l" rtl="0" eaLnBrk="1" fontAlgn="base" hangingPunct="1">
              <a:spcBef>
                <a:spcPct val="4000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 bwMode="gray">
          <a:xfrm>
            <a:off x="238492" y="4475991"/>
            <a:ext cx="358932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lvl="0" indent="-342891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88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02/06/2020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44" y="385233"/>
            <a:ext cx="6172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244" y="1477433"/>
            <a:ext cx="6697266" cy="722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80928" y="8729133"/>
            <a:ext cx="100607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FA0781-1AC0-46F8-813F-D0D7FF90C335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auto">
          <a:xfrm>
            <a:off x="6453189" y="251887"/>
            <a:ext cx="404813" cy="95038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FFFFFF"/>
              </a:solidFill>
              <a:latin typeface="Century Gothic" pitchFamily="34" charset="0"/>
              <a:cs typeface="Arial" charset="0"/>
            </a:endParaRPr>
          </a:p>
        </p:txBody>
      </p:sp>
      <p:sp>
        <p:nvSpPr>
          <p:cNvPr id="1030" name="Rectangle 10"/>
          <p:cNvSpPr>
            <a:spLocks noChangeArrowheads="1"/>
          </p:cNvSpPr>
          <p:nvPr userDrawn="1"/>
        </p:nvSpPr>
        <p:spPr bwMode="auto">
          <a:xfrm>
            <a:off x="6237686" y="251884"/>
            <a:ext cx="456009" cy="863600"/>
          </a:xfrm>
          <a:prstGeom prst="rect">
            <a:avLst/>
          </a:prstGeom>
          <a:solidFill>
            <a:srgbClr val="990033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pic>
        <p:nvPicPr>
          <p:cNvPr id="1031" name="Picture 12" descr="siste-rgb"/>
          <p:cNvPicPr>
            <a:picLocks noChangeAspect="1" noChangeArrowheads="1"/>
          </p:cNvPicPr>
          <p:nvPr userDrawn="1"/>
        </p:nvPicPr>
        <p:blipFill>
          <a:blip r:embed="rId15">
            <a:lum bright="-24000"/>
          </a:blip>
          <a:srcRect/>
          <a:stretch>
            <a:fillRect/>
          </a:stretch>
        </p:blipFill>
        <p:spPr bwMode="auto">
          <a:xfrm>
            <a:off x="38103" y="8729133"/>
            <a:ext cx="1069181" cy="491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14"/>
          <p:cNvSpPr>
            <a:spLocks noChangeArrowheads="1"/>
          </p:cNvSpPr>
          <p:nvPr userDrawn="1"/>
        </p:nvSpPr>
        <p:spPr bwMode="auto">
          <a:xfrm>
            <a:off x="-121444" y="1102788"/>
            <a:ext cx="6561535" cy="9524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6453190" y="836088"/>
            <a:ext cx="432197" cy="374649"/>
          </a:xfrm>
          <a:prstGeom prst="rect">
            <a:avLst/>
          </a:prstGeom>
          <a:solidFill>
            <a:srgbClr val="000066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034" name="Text Box 26"/>
          <p:cNvSpPr txBox="1">
            <a:spLocks noChangeArrowheads="1"/>
          </p:cNvSpPr>
          <p:nvPr userDrawn="1"/>
        </p:nvSpPr>
        <p:spPr bwMode="auto">
          <a:xfrm>
            <a:off x="1" y="1107019"/>
            <a:ext cx="5805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fr-FR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75" indent="-3175" algn="l" rtl="0" eaLnBrk="0" fontAlgn="base" hangingPunct="0">
        <a:lnSpc>
          <a:spcPct val="110000"/>
        </a:lnSpc>
        <a:spcBef>
          <a:spcPct val="25000"/>
        </a:spcBef>
        <a:spcAft>
          <a:spcPct val="2500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354004" indent="-174621" algn="l" rtl="0" eaLnBrk="0" fontAlgn="base" hangingPunct="0">
        <a:spcBef>
          <a:spcPct val="25000"/>
        </a:spcBef>
        <a:spcAft>
          <a:spcPct val="25000"/>
        </a:spcAft>
        <a:buClr>
          <a:srgbClr val="666699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2pPr>
      <a:lvl3pPr marL="761981" indent="-228594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Char char="•"/>
        <a:defRPr sz="1200">
          <a:solidFill>
            <a:schemeClr val="tx1"/>
          </a:solidFill>
          <a:latin typeface="+mn-lt"/>
        </a:defRPr>
      </a:lvl3pPr>
      <a:lvl4pPr marL="1169959" indent="-228594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577935" indent="-22859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035124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492312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49501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06689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44" y="385233"/>
            <a:ext cx="6172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244" y="1477433"/>
            <a:ext cx="6697266" cy="722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80928" y="8729133"/>
            <a:ext cx="100607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FA0781-1AC0-46F8-813F-D0D7FF90C335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auto">
          <a:xfrm>
            <a:off x="6453189" y="251887"/>
            <a:ext cx="404813" cy="95038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FFFFFF"/>
              </a:solidFill>
              <a:latin typeface="Century Gothic" pitchFamily="34" charset="0"/>
              <a:cs typeface="Arial" charset="0"/>
            </a:endParaRPr>
          </a:p>
        </p:txBody>
      </p:sp>
      <p:sp>
        <p:nvSpPr>
          <p:cNvPr id="1030" name="Rectangle 10"/>
          <p:cNvSpPr>
            <a:spLocks noChangeArrowheads="1"/>
          </p:cNvSpPr>
          <p:nvPr userDrawn="1"/>
        </p:nvSpPr>
        <p:spPr bwMode="auto">
          <a:xfrm>
            <a:off x="6237686" y="251884"/>
            <a:ext cx="456009" cy="863600"/>
          </a:xfrm>
          <a:prstGeom prst="rect">
            <a:avLst/>
          </a:prstGeom>
          <a:solidFill>
            <a:srgbClr val="990033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pic>
        <p:nvPicPr>
          <p:cNvPr id="1031" name="Picture 12" descr="siste-rgb"/>
          <p:cNvPicPr>
            <a:picLocks noChangeAspect="1" noChangeArrowheads="1"/>
          </p:cNvPicPr>
          <p:nvPr userDrawn="1"/>
        </p:nvPicPr>
        <p:blipFill>
          <a:blip r:embed="rId20">
            <a:lum bright="-24000"/>
          </a:blip>
          <a:srcRect/>
          <a:stretch>
            <a:fillRect/>
          </a:stretch>
        </p:blipFill>
        <p:spPr bwMode="auto">
          <a:xfrm>
            <a:off x="38103" y="8729133"/>
            <a:ext cx="1069181" cy="491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14"/>
          <p:cNvSpPr>
            <a:spLocks noChangeArrowheads="1"/>
          </p:cNvSpPr>
          <p:nvPr userDrawn="1"/>
        </p:nvSpPr>
        <p:spPr bwMode="auto">
          <a:xfrm>
            <a:off x="-121444" y="1102788"/>
            <a:ext cx="6561535" cy="9524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6453190" y="836088"/>
            <a:ext cx="432197" cy="374649"/>
          </a:xfrm>
          <a:prstGeom prst="rect">
            <a:avLst/>
          </a:prstGeom>
          <a:solidFill>
            <a:srgbClr val="000066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034" name="Text Box 26"/>
          <p:cNvSpPr txBox="1">
            <a:spLocks noChangeArrowheads="1"/>
          </p:cNvSpPr>
          <p:nvPr userDrawn="1"/>
        </p:nvSpPr>
        <p:spPr bwMode="auto">
          <a:xfrm>
            <a:off x="1" y="1107019"/>
            <a:ext cx="5805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fr-FR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6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2" r:id="rId16"/>
    <p:sldLayoutId id="2147483693" r:id="rId17"/>
    <p:sldLayoutId id="214748369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75" indent="-3175" algn="l" rtl="0" eaLnBrk="0" fontAlgn="base" hangingPunct="0">
        <a:lnSpc>
          <a:spcPct val="110000"/>
        </a:lnSpc>
        <a:spcBef>
          <a:spcPct val="25000"/>
        </a:spcBef>
        <a:spcAft>
          <a:spcPct val="2500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354004" indent="-174621" algn="l" rtl="0" eaLnBrk="0" fontAlgn="base" hangingPunct="0">
        <a:spcBef>
          <a:spcPct val="25000"/>
        </a:spcBef>
        <a:spcAft>
          <a:spcPct val="25000"/>
        </a:spcAft>
        <a:buClr>
          <a:srgbClr val="666699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2pPr>
      <a:lvl3pPr marL="761981" indent="-228594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Char char="•"/>
        <a:defRPr sz="1200">
          <a:solidFill>
            <a:schemeClr val="tx1"/>
          </a:solidFill>
          <a:latin typeface="+mn-lt"/>
        </a:defRPr>
      </a:lvl3pPr>
      <a:lvl4pPr marL="1169959" indent="-228594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577935" indent="-22859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035124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492312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49501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06689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80928" y="8729133"/>
            <a:ext cx="100607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FA0781-1AC0-46F8-813F-D0D7FF90C335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3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75" indent="-3175" algn="l" rtl="0" eaLnBrk="0" fontAlgn="base" hangingPunct="0">
        <a:lnSpc>
          <a:spcPct val="110000"/>
        </a:lnSpc>
        <a:spcBef>
          <a:spcPct val="25000"/>
        </a:spcBef>
        <a:spcAft>
          <a:spcPct val="2500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354004" indent="-174621" algn="l" rtl="0" eaLnBrk="0" fontAlgn="base" hangingPunct="0">
        <a:spcBef>
          <a:spcPct val="25000"/>
        </a:spcBef>
        <a:spcAft>
          <a:spcPct val="25000"/>
        </a:spcAft>
        <a:buClr>
          <a:srgbClr val="666699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2pPr>
      <a:lvl3pPr marL="761981" indent="-228594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Char char="•"/>
        <a:defRPr sz="1200">
          <a:solidFill>
            <a:schemeClr val="tx1"/>
          </a:solidFill>
          <a:latin typeface="+mn-lt"/>
        </a:defRPr>
      </a:lvl3pPr>
      <a:lvl4pPr marL="1169959" indent="-228594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577935" indent="-22859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035124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492312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49501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06689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0">
            <a:extLst>
              <a:ext uri="{FF2B5EF4-FFF2-40B4-BE49-F238E27FC236}">
                <a16:creationId xmlns:a16="http://schemas.microsoft.com/office/drawing/2014/main" id="{B8CD88A1-C6B7-4057-98FC-5F95E5E76401}"/>
              </a:ext>
            </a:extLst>
          </p:cNvPr>
          <p:cNvSpPr/>
          <p:nvPr/>
        </p:nvSpPr>
        <p:spPr>
          <a:xfrm>
            <a:off x="2868302" y="777548"/>
            <a:ext cx="4011515" cy="377681"/>
          </a:xfrm>
          <a:prstGeom prst="rect">
            <a:avLst/>
          </a:prstGeom>
          <a:solidFill>
            <a:srgbClr val="A7B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55720"/>
              </p:ext>
            </p:extLst>
          </p:nvPr>
        </p:nvGraphicFramePr>
        <p:xfrm>
          <a:off x="24042" y="1364232"/>
          <a:ext cx="6809915" cy="7782880"/>
        </p:xfrm>
        <a:graphic>
          <a:graphicData uri="http://schemas.openxmlformats.org/drawingml/2006/table">
            <a:tbl>
              <a:tblPr/>
              <a:tblGrid>
                <a:gridCol w="56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65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173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ANTES: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0">
                  <a:txBody>
                    <a:bodyPr/>
                    <a:lstStyle/>
                    <a:p>
                      <a:pPr algn="ctr" fontAlgn="b"/>
                      <a:endParaRPr lang="es-ES" sz="9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DESPUÉS: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2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PROBLEMA: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377" rtl="0" eaLnBrk="1" fontAlgn="b" latinLnBrk="0" hangingPunct="1"/>
                      <a:r>
                        <a:rPr lang="es-ES" sz="9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SOLUCIÓN:</a:t>
                      </a:r>
                      <a:endParaRPr lang="es-E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rgbClr val="5C5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126085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366891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9663625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51735">
                <a:tc gridSpan="2">
                  <a:txBody>
                    <a:bodyPr/>
                    <a:lstStyle/>
                    <a:p>
                      <a:pPr marL="0" algn="ctr" defTabSz="914377" rtl="0" eaLnBrk="1" fontAlgn="b" latinLnBrk="0" hangingPunct="1"/>
                      <a:endParaRPr lang="es-E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s-E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endParaRPr lang="es-E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s-E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377" rtl="0" eaLnBrk="1" fontAlgn="b" latinLnBrk="0" hangingPunct="1"/>
                      <a:r>
                        <a:rPr lang="es-ES" sz="9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BENEFICIOS:</a:t>
                      </a:r>
                      <a:endParaRPr lang="es-E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71195"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rgbClr val="5C5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5173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52" name="TextBox 9">
            <a:extLst>
              <a:ext uri="{FF2B5EF4-FFF2-40B4-BE49-F238E27FC236}">
                <a16:creationId xmlns:a16="http://schemas.microsoft.com/office/drawing/2014/main" id="{93022B92-49DF-4FF7-9B97-19DA6DE66B4A}"/>
              </a:ext>
            </a:extLst>
          </p:cNvPr>
          <p:cNvSpPr txBox="1"/>
          <p:nvPr/>
        </p:nvSpPr>
        <p:spPr>
          <a:xfrm>
            <a:off x="0" y="1070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 rtl="0" eaLnBrk="1" latinLnBrk="0" hangingPunct="1"/>
            <a:r>
              <a:rPr lang="es-ES" sz="2000" b="1" kern="1200" dirty="0" smtClean="0">
                <a:solidFill>
                  <a:srgbClr val="003F5C"/>
                </a:solidFill>
                <a:latin typeface="Gotham Bold" panose="02000803030000020004" pitchFamily="2" charset="0"/>
                <a:ea typeface="+mn-ea"/>
                <a:cs typeface="+mn-cs"/>
              </a:rPr>
              <a:t>HOJA DE EXITO</a:t>
            </a:r>
            <a:endParaRPr lang="es-ES" sz="2000" b="1" kern="1200" dirty="0">
              <a:solidFill>
                <a:srgbClr val="003F5C"/>
              </a:solidFill>
              <a:latin typeface="Gotham Bold" panose="02000803030000020004" pitchFamily="2" charset="0"/>
              <a:ea typeface="+mn-ea"/>
              <a:cs typeface="+mn-cs"/>
            </a:endParaRPr>
          </a:p>
        </p:txBody>
      </p:sp>
      <p:pic>
        <p:nvPicPr>
          <p:cNvPr id="55" name="Imagen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8" y="12837"/>
            <a:ext cx="1656185" cy="360473"/>
          </a:xfrm>
          <a:prstGeom prst="rect">
            <a:avLst/>
          </a:prstGeom>
        </p:spPr>
      </p:pic>
      <p:sp>
        <p:nvSpPr>
          <p:cNvPr id="38" name="Rectangle 10">
            <a:extLst>
              <a:ext uri="{FF2B5EF4-FFF2-40B4-BE49-F238E27FC236}">
                <a16:creationId xmlns:a16="http://schemas.microsoft.com/office/drawing/2014/main" id="{B8CD88A1-C6B7-4057-98FC-5F95E5E76401}"/>
              </a:ext>
            </a:extLst>
          </p:cNvPr>
          <p:cNvSpPr/>
          <p:nvPr/>
        </p:nvSpPr>
        <p:spPr>
          <a:xfrm>
            <a:off x="3280" y="777548"/>
            <a:ext cx="3641744" cy="377682"/>
          </a:xfrm>
          <a:prstGeom prst="rect">
            <a:avLst/>
          </a:prstGeom>
          <a:solidFill>
            <a:srgbClr val="A7B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>
                <a:solidFill>
                  <a:schemeClr val="bg1"/>
                </a:solidFill>
              </a:rPr>
              <a:t>Área:  KD1 – LE – METODOS Y TIEMPOS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569670E5-25BD-4F12-ACB8-C6422266AF14}"/>
              </a:ext>
            </a:extLst>
          </p:cNvPr>
          <p:cNvSpPr/>
          <p:nvPr/>
        </p:nvSpPr>
        <p:spPr>
          <a:xfrm>
            <a:off x="4414305" y="415598"/>
            <a:ext cx="2465512" cy="358228"/>
          </a:xfrm>
          <a:prstGeom prst="rect">
            <a:avLst/>
          </a:prstGeom>
          <a:solidFill>
            <a:srgbClr val="00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63" dirty="0" smtClean="0">
                <a:solidFill>
                  <a:schemeClr val="bg1"/>
                </a:solidFill>
                <a:latin typeface="Gotham Bold" panose="02000803030000020004" pitchFamily="2" charset="0"/>
              </a:rPr>
              <a:t>Fecha: 03/06/2020</a:t>
            </a:r>
            <a:endParaRPr lang="es-ES" sz="1463" dirty="0">
              <a:solidFill>
                <a:schemeClr val="bg1"/>
              </a:solidFill>
              <a:latin typeface="Gotham Bold" panose="02000803030000020004" pitchFamily="2" charset="0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569670E5-25BD-4F12-ACB8-C6422266AF14}"/>
              </a:ext>
            </a:extLst>
          </p:cNvPr>
          <p:cNvSpPr/>
          <p:nvPr/>
        </p:nvSpPr>
        <p:spPr>
          <a:xfrm>
            <a:off x="0" y="414532"/>
            <a:ext cx="4414305" cy="358228"/>
          </a:xfrm>
          <a:prstGeom prst="rect">
            <a:avLst/>
          </a:prstGeom>
          <a:solidFill>
            <a:srgbClr val="00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bg1"/>
                </a:solidFill>
                <a:latin typeface="Gotham Bold" panose="02000803030000020004" pitchFamily="2" charset="0"/>
              </a:rPr>
              <a:t>Titulo: RENDIMIENTO DE PROCESOS ABIERTOS</a:t>
            </a:r>
            <a:endParaRPr lang="es-ES" sz="1200" dirty="0">
              <a:solidFill>
                <a:schemeClr val="bg1"/>
              </a:solidFill>
              <a:latin typeface="Gotham Bold" panose="02000803030000020004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2" y="5436096"/>
            <a:ext cx="2420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smtClean="0">
                <a:solidFill>
                  <a:srgbClr val="003F5C"/>
                </a:solidFill>
              </a:rPr>
              <a:t>ES NECESARIO SABER EL TIEMPO RESTANTE PARA TERMINAR UN PROCESO CUMPLIENDO CON EL    ESTÁNDAR.</a:t>
            </a:r>
          </a:p>
          <a:p>
            <a:pPr algn="just"/>
            <a:endParaRPr lang="es-ES" sz="1200" b="1" dirty="0" smtClean="0">
              <a:solidFill>
                <a:srgbClr val="003F5C"/>
              </a:solidFill>
            </a:endParaRPr>
          </a:p>
          <a:p>
            <a:pPr algn="just"/>
            <a:r>
              <a:rPr lang="es-ES" sz="1200" b="1" dirty="0" smtClean="0">
                <a:solidFill>
                  <a:srgbClr val="003F5C"/>
                </a:solidFill>
              </a:rPr>
              <a:t>SE QUEDAN PROCESOS ABIERTOS SIN CERRAR.</a:t>
            </a:r>
          </a:p>
          <a:p>
            <a:pPr algn="just"/>
            <a:endParaRPr lang="es-ES" sz="1200" b="1" dirty="0" smtClean="0">
              <a:solidFill>
                <a:srgbClr val="003F5C"/>
              </a:solidFill>
            </a:endParaRPr>
          </a:p>
          <a:p>
            <a:pPr algn="just"/>
            <a:r>
              <a:rPr lang="es-ES" sz="1200" b="1" dirty="0" smtClean="0">
                <a:solidFill>
                  <a:srgbClr val="003F5C"/>
                </a:solidFill>
              </a:rPr>
              <a:t>SE DESCONOCE A QUÉ HORA VAN A TERMINARSE LAS OPERACIONES ANTERIORES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420887" y="4918631"/>
            <a:ext cx="44371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/>
            </a:lvl1pPr>
          </a:lstStyle>
          <a:p>
            <a:pPr marL="171450" indent="-171450">
              <a:buFontTx/>
              <a:buChar char="-"/>
            </a:pPr>
            <a:r>
              <a:rPr lang="es-ES" b="1" dirty="0" smtClean="0">
                <a:solidFill>
                  <a:srgbClr val="003F5C"/>
                </a:solidFill>
              </a:rPr>
              <a:t>TIEMPO REAL Vs TIEMPO ESTÁNDAR ONLINE</a:t>
            </a:r>
          </a:p>
          <a:p>
            <a:pPr marL="171450" indent="-171450">
              <a:buFontTx/>
              <a:buChar char="-"/>
            </a:pPr>
            <a:endParaRPr lang="es-ES" b="1" dirty="0" smtClean="0">
              <a:solidFill>
                <a:srgbClr val="003F5C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b="1" dirty="0" smtClean="0">
                <a:solidFill>
                  <a:srgbClr val="003F5C"/>
                </a:solidFill>
              </a:rPr>
              <a:t>INDICADOR PARA TODAS LAS PLANTAS Y PUESTOS DE AEROESTRUCTURAS</a:t>
            </a:r>
          </a:p>
          <a:p>
            <a:pPr marL="171450" indent="-171450">
              <a:buFontTx/>
              <a:buChar char="-"/>
            </a:pPr>
            <a:endParaRPr lang="es-ES" b="1" dirty="0">
              <a:solidFill>
                <a:srgbClr val="003F5C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b="1" dirty="0" smtClean="0">
                <a:solidFill>
                  <a:srgbClr val="003F5C"/>
                </a:solidFill>
              </a:rPr>
              <a:t>HORA DE INICIO DEL PROCESO, HORA A LA QUE DEBE TERMINAR, TIEMPO RESTANTE Y PORCENTAJE DE </a:t>
            </a:r>
            <a:r>
              <a:rPr lang="es-ES" b="1" dirty="0">
                <a:solidFill>
                  <a:srgbClr val="003F5C"/>
                </a:solidFill>
              </a:rPr>
              <a:t>EFICIENCIA</a:t>
            </a:r>
            <a:r>
              <a:rPr lang="es-ES" b="1" dirty="0" smtClean="0">
                <a:solidFill>
                  <a:srgbClr val="003F5C"/>
                </a:solidFill>
              </a:rPr>
              <a:t> CON RESPECTO A LA HORA ACTUAL</a:t>
            </a:r>
          </a:p>
          <a:p>
            <a:endParaRPr lang="es-ES" sz="1000" b="1" dirty="0" smtClean="0">
              <a:solidFill>
                <a:srgbClr val="003F5C"/>
              </a:solidFill>
            </a:endParaRPr>
          </a:p>
          <a:p>
            <a:r>
              <a:rPr lang="es-ES" sz="1000" b="1" dirty="0" smtClean="0">
                <a:solidFill>
                  <a:srgbClr val="003F5C"/>
                </a:solidFill>
              </a:rPr>
              <a:t>BOECILLO         </a:t>
            </a:r>
            <a:r>
              <a:rPr lang="es-ES" sz="1000" b="1" dirty="0" smtClean="0">
                <a:solidFill>
                  <a:srgbClr val="003F5C"/>
                </a:solidFill>
                <a:sym typeface="Wingdings" panose="05000000000000000000" pitchFamily="2" charset="2"/>
              </a:rPr>
              <a:t>   http</a:t>
            </a:r>
            <a:r>
              <a:rPr lang="es-ES" sz="1000" b="1" dirty="0">
                <a:solidFill>
                  <a:srgbClr val="003F5C"/>
                </a:solidFill>
                <a:sym typeface="Wingdings" panose="05000000000000000000" pitchFamily="2" charset="2"/>
              </a:rPr>
              <a:t>://</a:t>
            </a:r>
            <a:r>
              <a:rPr lang="es-ES" sz="1000" b="1" dirty="0" smtClean="0">
                <a:solidFill>
                  <a:srgbClr val="003F5C"/>
                </a:solidFill>
                <a:sym typeface="Wingdings" panose="05000000000000000000" pitchFamily="2" charset="2"/>
              </a:rPr>
              <a:t>srvpw02/conta3c/rto2.php?ct=31</a:t>
            </a:r>
          </a:p>
          <a:p>
            <a:r>
              <a:rPr lang="es-ES" sz="1000" b="1" dirty="0" smtClean="0">
                <a:solidFill>
                  <a:srgbClr val="003F5C"/>
                </a:solidFill>
              </a:rPr>
              <a:t>TRES CANTOS  </a:t>
            </a:r>
            <a:r>
              <a:rPr lang="es-ES" sz="1000" b="1" dirty="0" smtClean="0">
                <a:solidFill>
                  <a:srgbClr val="003F5C"/>
                </a:solidFill>
                <a:sym typeface="Wingdings" panose="05000000000000000000" pitchFamily="2" charset="2"/>
              </a:rPr>
              <a:t>   http</a:t>
            </a:r>
            <a:r>
              <a:rPr lang="es-ES" sz="1000" b="1" dirty="0">
                <a:solidFill>
                  <a:srgbClr val="003F5C"/>
                </a:solidFill>
                <a:sym typeface="Wingdings" panose="05000000000000000000" pitchFamily="2" charset="2"/>
              </a:rPr>
              <a:t>://</a:t>
            </a:r>
            <a:r>
              <a:rPr lang="es-ES" sz="1000" b="1" dirty="0" smtClean="0">
                <a:solidFill>
                  <a:srgbClr val="003F5C"/>
                </a:solidFill>
                <a:sym typeface="Wingdings" panose="05000000000000000000" pitchFamily="2" charset="2"/>
              </a:rPr>
              <a:t>srvpw02/conta3c/rto2.php?ct=32</a:t>
            </a:r>
          </a:p>
          <a:p>
            <a:r>
              <a:rPr lang="es-ES" sz="1000" b="1" dirty="0">
                <a:solidFill>
                  <a:srgbClr val="003F5C"/>
                </a:solidFill>
              </a:rPr>
              <a:t>AYUELAS         </a:t>
            </a:r>
            <a:r>
              <a:rPr lang="es-ES" sz="1000" b="1" dirty="0" smtClean="0">
                <a:solidFill>
                  <a:srgbClr val="003F5C"/>
                </a:solidFill>
              </a:rPr>
              <a:t> </a:t>
            </a:r>
            <a:r>
              <a:rPr lang="es-ES" sz="1000" b="1" dirty="0" smtClean="0">
                <a:solidFill>
                  <a:srgbClr val="003F5C"/>
                </a:solidFill>
                <a:sym typeface="Wingdings" panose="05000000000000000000" pitchFamily="2" charset="2"/>
              </a:rPr>
              <a:t>    </a:t>
            </a:r>
            <a:r>
              <a:rPr lang="es-ES" sz="1000" b="1" dirty="0">
                <a:solidFill>
                  <a:srgbClr val="003F5C"/>
                </a:solidFill>
                <a:sym typeface="Wingdings" panose="05000000000000000000" pitchFamily="2" charset="2"/>
              </a:rPr>
              <a:t>http://</a:t>
            </a:r>
            <a:r>
              <a:rPr lang="es-ES" sz="1000" b="1" dirty="0" smtClean="0">
                <a:solidFill>
                  <a:srgbClr val="003F5C"/>
                </a:solidFill>
                <a:sym typeface="Wingdings" panose="05000000000000000000" pitchFamily="2" charset="2"/>
              </a:rPr>
              <a:t>srvpw02/conta3c/rto2.php?ct=34</a:t>
            </a:r>
          </a:p>
          <a:p>
            <a:r>
              <a:rPr lang="es-ES" sz="1000" b="1" dirty="0" smtClean="0">
                <a:solidFill>
                  <a:srgbClr val="003F5C"/>
                </a:solidFill>
                <a:sym typeface="Wingdings" panose="05000000000000000000" pitchFamily="2" charset="2"/>
              </a:rPr>
              <a:t>ASSEMBLY           http</a:t>
            </a:r>
            <a:r>
              <a:rPr lang="es-ES" sz="1000" b="1" dirty="0">
                <a:solidFill>
                  <a:srgbClr val="003F5C"/>
                </a:solidFill>
                <a:sym typeface="Wingdings" panose="05000000000000000000" pitchFamily="2" charset="2"/>
              </a:rPr>
              <a:t>://</a:t>
            </a:r>
            <a:r>
              <a:rPr lang="es-ES" sz="1000" b="1" dirty="0" smtClean="0">
                <a:solidFill>
                  <a:srgbClr val="003F5C"/>
                </a:solidFill>
                <a:sym typeface="Wingdings" panose="05000000000000000000" pitchFamily="2" charset="2"/>
              </a:rPr>
              <a:t>srvpw02/conta3c/rto2.php?ct=51</a:t>
            </a:r>
            <a:endParaRPr lang="es-ES" sz="1000" b="1" dirty="0">
              <a:solidFill>
                <a:srgbClr val="003F5C"/>
              </a:solidFill>
              <a:sym typeface="Wingdings" panose="05000000000000000000" pitchFamily="2" charset="2"/>
            </a:endParaRPr>
          </a:p>
          <a:p>
            <a:r>
              <a:rPr lang="es-ES" sz="1000" b="1" dirty="0" smtClean="0">
                <a:solidFill>
                  <a:srgbClr val="003F5C"/>
                </a:solidFill>
              </a:rPr>
              <a:t>GETAFE            </a:t>
            </a:r>
            <a:r>
              <a:rPr lang="es-ES" sz="1000" b="1" dirty="0" smtClean="0">
                <a:solidFill>
                  <a:srgbClr val="003F5C"/>
                </a:solidFill>
                <a:sym typeface="Wingdings" panose="05000000000000000000" pitchFamily="2" charset="2"/>
              </a:rPr>
              <a:t>    </a:t>
            </a:r>
            <a:r>
              <a:rPr lang="es-ES" sz="1000" b="1" dirty="0" smtClean="0">
                <a:solidFill>
                  <a:srgbClr val="003F5C"/>
                </a:solidFill>
                <a:sym typeface="Wingdings" panose="05000000000000000000" pitchFamily="2" charset="2"/>
              </a:rPr>
              <a:t>http</a:t>
            </a:r>
            <a:r>
              <a:rPr lang="es-ES" sz="1000" b="1" dirty="0">
                <a:solidFill>
                  <a:srgbClr val="003F5C"/>
                </a:solidFill>
                <a:sym typeface="Wingdings" panose="05000000000000000000" pitchFamily="2" charset="2"/>
              </a:rPr>
              <a:t>://</a:t>
            </a:r>
            <a:r>
              <a:rPr lang="es-ES" sz="1000" b="1" dirty="0" smtClean="0">
                <a:solidFill>
                  <a:srgbClr val="003F5C"/>
                </a:solidFill>
                <a:sym typeface="Wingdings" panose="05000000000000000000" pitchFamily="2" charset="2"/>
              </a:rPr>
              <a:t>srvpw02/conta3c/rto2.php?ct=GE</a:t>
            </a:r>
            <a:endParaRPr lang="es-ES" sz="1000" b="1" dirty="0">
              <a:solidFill>
                <a:srgbClr val="003F5C"/>
              </a:solidFill>
              <a:sym typeface="Wingdings" panose="05000000000000000000" pitchFamily="2" charset="2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442313" y="7676748"/>
            <a:ext cx="4176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ES" sz="1050" b="1" dirty="0" smtClean="0">
                <a:solidFill>
                  <a:srgbClr val="003F5C"/>
                </a:solidFill>
              </a:rPr>
              <a:t>INDICADORES OPERATIVOS PARA ASEGURAR LLEGAR AL </a:t>
            </a:r>
            <a:r>
              <a:rPr lang="es-ES" sz="1050" b="1" dirty="0" smtClean="0">
                <a:solidFill>
                  <a:srgbClr val="003F5C"/>
                </a:solidFill>
              </a:rPr>
              <a:t>OBJETIVO</a:t>
            </a:r>
          </a:p>
          <a:p>
            <a:pPr marL="171450" indent="-171450">
              <a:buFontTx/>
              <a:buChar char="-"/>
            </a:pPr>
            <a:endParaRPr lang="es-ES" sz="1050" b="1" dirty="0" smtClean="0">
              <a:solidFill>
                <a:srgbClr val="003F5C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1050" b="1" dirty="0" smtClean="0">
                <a:solidFill>
                  <a:srgbClr val="003F5C"/>
                </a:solidFill>
              </a:rPr>
              <a:t>IDENTIFICAR LOS PROBLEMAS </a:t>
            </a:r>
            <a:r>
              <a:rPr lang="es-ES" sz="1050" b="1" dirty="0" smtClean="0">
                <a:solidFill>
                  <a:srgbClr val="003F5C"/>
                </a:solidFill>
              </a:rPr>
              <a:t>ONLINE</a:t>
            </a:r>
          </a:p>
          <a:p>
            <a:pPr marL="171450" indent="-171450">
              <a:buFontTx/>
              <a:buChar char="-"/>
            </a:pPr>
            <a:endParaRPr lang="es-ES" sz="1050" b="1" dirty="0" smtClean="0">
              <a:solidFill>
                <a:srgbClr val="003F5C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1050" b="1" dirty="0" smtClean="0">
                <a:solidFill>
                  <a:srgbClr val="003F5C"/>
                </a:solidFill>
              </a:rPr>
              <a:t>VISIÓN PARA TODAS LAS PERSONAS DE </a:t>
            </a:r>
            <a:r>
              <a:rPr lang="es-ES" sz="1050" b="1" dirty="0" smtClean="0">
                <a:solidFill>
                  <a:srgbClr val="003F5C"/>
                </a:solidFill>
              </a:rPr>
              <a:t>PLANTA</a:t>
            </a:r>
          </a:p>
          <a:p>
            <a:pPr marL="171450" indent="-171450">
              <a:buFontTx/>
              <a:buChar char="-"/>
            </a:pPr>
            <a:endParaRPr lang="es-ES" sz="1050" b="1" dirty="0" smtClean="0">
              <a:solidFill>
                <a:srgbClr val="003F5C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1050" b="1" dirty="0" smtClean="0">
                <a:solidFill>
                  <a:srgbClr val="003F5C"/>
                </a:solidFill>
              </a:rPr>
              <a:t>GENERACIÓN DE ACCIONES DE MEJORA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-7444208" y="435636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617" y="1763688"/>
            <a:ext cx="2418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s-ES" sz="1200" b="1" dirty="0" smtClean="0">
                <a:solidFill>
                  <a:srgbClr val="003F5C"/>
                </a:solidFill>
              </a:rPr>
              <a:t>NO SE SABEN LOS PROCESOS ABIERTOS POR PUESTO ONLINE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s-ES" sz="1200" b="1" dirty="0" smtClean="0">
              <a:solidFill>
                <a:srgbClr val="003F5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 smtClean="0">
                <a:solidFill>
                  <a:srgbClr val="003F5C"/>
                </a:solidFill>
              </a:rPr>
              <a:t>NI SU RENDIMIENTO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b="1" dirty="0" smtClean="0">
              <a:solidFill>
                <a:srgbClr val="003F5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 smtClean="0">
                <a:solidFill>
                  <a:srgbClr val="003F5C"/>
                </a:solidFill>
              </a:rPr>
              <a:t>NI A QUÉ HORA DEBEN DE TERMINAR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10" y="1718191"/>
            <a:ext cx="4402703" cy="27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iseño predeterminado">
  <a:themeElements>
    <a:clrScheme name="Sisteplant 1">
      <a:dk1>
        <a:srgbClr val="151515"/>
      </a:dk1>
      <a:lt1>
        <a:sysClr val="window" lastClr="FFFFFF"/>
      </a:lt1>
      <a:dk2>
        <a:srgbClr val="151515"/>
      </a:dk2>
      <a:lt2>
        <a:srgbClr val="7F7F7F"/>
      </a:lt2>
      <a:accent1>
        <a:srgbClr val="A50021"/>
      </a:accent1>
      <a:accent2>
        <a:srgbClr val="000066"/>
      </a:accent2>
      <a:accent3>
        <a:srgbClr val="5F5F5F"/>
      </a:accent3>
      <a:accent4>
        <a:srgbClr val="CC0000"/>
      </a:accent4>
      <a:accent5>
        <a:srgbClr val="ADADFF"/>
      </a:accent5>
      <a:accent6>
        <a:srgbClr val="D8D8D8"/>
      </a:accent6>
      <a:hlink>
        <a:srgbClr val="FFFFFF"/>
      </a:hlink>
      <a:folHlink>
        <a:srgbClr val="151515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iseño predeterminado">
  <a:themeElements>
    <a:clrScheme name="Sisteplant 1">
      <a:dk1>
        <a:srgbClr val="151515"/>
      </a:dk1>
      <a:lt1>
        <a:sysClr val="window" lastClr="FFFFFF"/>
      </a:lt1>
      <a:dk2>
        <a:srgbClr val="151515"/>
      </a:dk2>
      <a:lt2>
        <a:srgbClr val="7F7F7F"/>
      </a:lt2>
      <a:accent1>
        <a:srgbClr val="A50021"/>
      </a:accent1>
      <a:accent2>
        <a:srgbClr val="000066"/>
      </a:accent2>
      <a:accent3>
        <a:srgbClr val="5F5F5F"/>
      </a:accent3>
      <a:accent4>
        <a:srgbClr val="CC0000"/>
      </a:accent4>
      <a:accent5>
        <a:srgbClr val="ADADFF"/>
      </a:accent5>
      <a:accent6>
        <a:srgbClr val="D8D8D8"/>
      </a:accent6>
      <a:hlink>
        <a:srgbClr val="FFFFFF"/>
      </a:hlink>
      <a:folHlink>
        <a:srgbClr val="151515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12404</TotalTime>
  <Words>307</Words>
  <Application>Microsoft Office PowerPoint</Application>
  <PresentationFormat>Presentación en pantalla (4:3)</PresentationFormat>
  <Paragraphs>172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</vt:lpstr>
      <vt:lpstr>Calibri</vt:lpstr>
      <vt:lpstr>Century Gothic</vt:lpstr>
      <vt:lpstr>Gotham Bold</vt:lpstr>
      <vt:lpstr>Wingdings</vt:lpstr>
      <vt:lpstr>Tema de Office</vt:lpstr>
      <vt:lpstr>5_Diseño predeterminado</vt:lpstr>
      <vt:lpstr>4_Diseño predeterminado</vt:lpstr>
      <vt:lpstr>6_Diseño predeterminado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Caballero</dc:creator>
  <cp:lastModifiedBy>Eduardo Sanjurjo Martínez</cp:lastModifiedBy>
  <cp:revision>554</cp:revision>
  <cp:lastPrinted>2019-11-21T07:49:30Z</cp:lastPrinted>
  <dcterms:created xsi:type="dcterms:W3CDTF">2013-09-04T07:45:08Z</dcterms:created>
  <dcterms:modified xsi:type="dcterms:W3CDTF">2020-06-03T08:09:48Z</dcterms:modified>
</cp:coreProperties>
</file>