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96" r:id="rId4"/>
  </p:sldMasterIdLst>
  <p:notesMasterIdLst>
    <p:notesMasterId r:id="rId6"/>
  </p:notesMasterIdLst>
  <p:handoutMasterIdLst>
    <p:handoutMasterId r:id="rId7"/>
  </p:handoutMasterIdLst>
  <p:sldIdLst>
    <p:sldId id="334" r:id="rId5"/>
  </p:sldIdLst>
  <p:sldSz cx="6858000" cy="9144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5C"/>
    <a:srgbClr val="4358C1"/>
    <a:srgbClr val="0505FF"/>
    <a:srgbClr val="C9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206" autoAdjust="0"/>
  </p:normalViewPr>
  <p:slideViewPr>
    <p:cSldViewPr>
      <p:cViewPr varScale="1">
        <p:scale>
          <a:sx n="87" d="100"/>
          <a:sy n="87" d="100"/>
        </p:scale>
        <p:origin x="327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1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9C6B7-4232-4199-88F8-2C0220A1267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02DC0-3A48-4F78-9AA0-B89719F924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8238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6333"/>
          </a:xfrm>
          <a:prstGeom prst="rect">
            <a:avLst/>
          </a:prstGeom>
        </p:spPr>
        <p:txBody>
          <a:bodyPr vert="horz" lIns="91436" tIns="45720" rIns="91436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6333"/>
          </a:xfrm>
          <a:prstGeom prst="rect">
            <a:avLst/>
          </a:prstGeom>
        </p:spPr>
        <p:txBody>
          <a:bodyPr vert="horz" lIns="91436" tIns="45720" rIns="91436" bIns="45720" rtlCol="0"/>
          <a:lstStyle>
            <a:lvl1pPr algn="r">
              <a:defRPr sz="1200"/>
            </a:lvl1pPr>
          </a:lstStyle>
          <a:p>
            <a:fld id="{61C30E5A-97AC-40E6-B327-71DFA6168CB4}" type="datetimeFigureOut">
              <a:rPr lang="es-ES_tradnl" smtClean="0"/>
              <a:t>29/05/2019</a:t>
            </a:fld>
            <a:endParaRPr lang="es-ES_tradn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20" rIns="91436" bIns="45720" rtlCol="0" anchor="ctr"/>
          <a:lstStyle/>
          <a:p>
            <a:endParaRPr lang="es-ES_tradn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</p:spPr>
        <p:txBody>
          <a:bodyPr vert="horz" lIns="91436" tIns="45720" rIns="91436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3" y="9428583"/>
            <a:ext cx="2945659" cy="496333"/>
          </a:xfrm>
          <a:prstGeom prst="rect">
            <a:avLst/>
          </a:prstGeom>
        </p:spPr>
        <p:txBody>
          <a:bodyPr vert="horz" lIns="91436" tIns="45720" rIns="91436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6" y="9428583"/>
            <a:ext cx="2945659" cy="496333"/>
          </a:xfrm>
          <a:prstGeom prst="rect">
            <a:avLst/>
          </a:prstGeom>
        </p:spPr>
        <p:txBody>
          <a:bodyPr vert="horz" lIns="91436" tIns="45720" rIns="91436" bIns="45720" rtlCol="0" anchor="b"/>
          <a:lstStyle>
            <a:lvl1pPr algn="r">
              <a:defRPr sz="1200"/>
            </a:lvl1pPr>
          </a:lstStyle>
          <a:p>
            <a:fld id="{72C4E364-025E-4CD3-9162-2E6C615AE814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98112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003425" y="744538"/>
            <a:ext cx="2790825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750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iste-rgb"/>
          <p:cNvPicPr>
            <a:picLocks noChangeAspect="1" noChangeArrowheads="1"/>
          </p:cNvPicPr>
          <p:nvPr userDrawn="1"/>
        </p:nvPicPr>
        <p:blipFill>
          <a:blip r:embed="rId2">
            <a:lum bright="-24000"/>
          </a:blip>
          <a:srcRect/>
          <a:stretch>
            <a:fillRect/>
          </a:stretch>
        </p:blipFill>
        <p:spPr bwMode="auto">
          <a:xfrm>
            <a:off x="38101" y="8680452"/>
            <a:ext cx="1176338" cy="53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-8335" y="0"/>
            <a:ext cx="1431132" cy="9144000"/>
          </a:xfrm>
          <a:prstGeom prst="rect">
            <a:avLst/>
          </a:prstGeom>
          <a:solidFill>
            <a:srgbClr val="8E8E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FFFFFF"/>
              </a:solidFill>
              <a:latin typeface="Century Gothic" pitchFamily="34" charset="0"/>
              <a:cs typeface="Arial" charset="0"/>
            </a:endParaRPr>
          </a:p>
        </p:txBody>
      </p:sp>
      <p:pic>
        <p:nvPicPr>
          <p:cNvPr id="6" name="Picture 13" descr="siste cmyk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8000"/>
          </a:blip>
          <a:srcRect/>
          <a:stretch>
            <a:fillRect/>
          </a:stretch>
        </p:blipFill>
        <p:spPr bwMode="auto">
          <a:xfrm>
            <a:off x="19052" y="8559800"/>
            <a:ext cx="1350169" cy="62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3" y="4379387"/>
            <a:ext cx="1431131" cy="973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431134" y="4379387"/>
            <a:ext cx="5560219" cy="97367"/>
          </a:xfrm>
          <a:prstGeom prst="rect">
            <a:avLst/>
          </a:prstGeom>
          <a:solidFill>
            <a:srgbClr val="8E8E8E"/>
          </a:solidFill>
          <a:ln w="9525">
            <a:solidFill>
              <a:srgbClr val="8E8E8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405" y="2840570"/>
            <a:ext cx="4642247" cy="1960033"/>
          </a:xfrm>
        </p:spPr>
        <p:txBody>
          <a:bodyPr wrap="square"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cambiar el estilo de título	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06166" y="4764617"/>
            <a:ext cx="4800600" cy="2336800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s-ES" noProof="0" smtClean="0"/>
              <a:t>Gestión de Mantenimiento de Instalaciones de Seguridad y PCI.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888456" y="8849784"/>
            <a:ext cx="1600200" cy="635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D314AB1-0615-4CD0-97DA-C2E91D6499D2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4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5pPr>
              <a:defRPr sz="12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D8340-4F07-4793-B7D0-5FEBFED5213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6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CC25D-B3F8-453C-9871-24B8EF1C5FE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95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244" y="1477433"/>
            <a:ext cx="3290888" cy="7222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50433" y="1477433"/>
            <a:ext cx="3292079" cy="7222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EA3F-CA93-4490-B9F1-64990525E56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90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B3AB8-A9DC-4A7D-B769-D5ADFCAB8EE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86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B7281-7C2D-4AF6-AC08-78A420481C25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9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E4CD6-5513-490D-9FB5-0617E5147B1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388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114B-8E1F-46C3-B551-76CCCCB21EF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6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0A5C0-EBFE-4873-9F97-C9D2CE9B11A9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35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0D617-4345-450B-8390-AFCE9CA19F5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86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058966" y="385233"/>
            <a:ext cx="1683544" cy="831426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144" y="385233"/>
            <a:ext cx="4937522" cy="83142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E35EF-B55F-4EA9-A962-261541354E98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65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4" y="385233"/>
            <a:ext cx="6172200" cy="63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244" y="1477433"/>
            <a:ext cx="3290888" cy="722206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3450433" y="1477437"/>
            <a:ext cx="3292079" cy="350943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3450433" y="5190070"/>
            <a:ext cx="3292079" cy="350943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2C587-73F6-4AB6-BCA0-CB62C3CF6231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73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siste-rgb"/>
          <p:cNvPicPr>
            <a:picLocks noChangeAspect="1" noChangeArrowheads="1"/>
          </p:cNvPicPr>
          <p:nvPr userDrawn="1"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8680452"/>
            <a:ext cx="1176338" cy="53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-8335" y="0"/>
            <a:ext cx="1431132" cy="9144000"/>
          </a:xfrm>
          <a:prstGeom prst="rect">
            <a:avLst/>
          </a:prstGeom>
          <a:solidFill>
            <a:srgbClr val="8E8E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FFFFFF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5" name="Picture 13" descr="siste cmyk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" y="8559800"/>
            <a:ext cx="1350169" cy="62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14"/>
          <p:cNvSpPr>
            <a:spLocks noChangeArrowheads="1"/>
          </p:cNvSpPr>
          <p:nvPr userDrawn="1"/>
        </p:nvSpPr>
        <p:spPr bwMode="auto">
          <a:xfrm>
            <a:off x="3" y="4379387"/>
            <a:ext cx="1431131" cy="973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1431134" y="4379387"/>
            <a:ext cx="5560219" cy="97367"/>
          </a:xfrm>
          <a:prstGeom prst="rect">
            <a:avLst/>
          </a:prstGeom>
          <a:solidFill>
            <a:srgbClr val="8E8E8E"/>
          </a:solidFill>
          <a:ln w="9525">
            <a:solidFill>
              <a:srgbClr val="8E8E8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405" y="2840570"/>
            <a:ext cx="4642247" cy="1960033"/>
          </a:xfrm>
        </p:spPr>
        <p:txBody>
          <a:bodyPr wrap="square"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cambiar el estilo de título	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888456" y="8849784"/>
            <a:ext cx="1600200" cy="6350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207F26E-D0EF-4A97-8182-62B3A7B7FA87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37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iste-rgb"/>
          <p:cNvPicPr>
            <a:picLocks noChangeAspect="1" noChangeArrowheads="1"/>
          </p:cNvPicPr>
          <p:nvPr userDrawn="1"/>
        </p:nvPicPr>
        <p:blipFill>
          <a:blip r:embed="rId2">
            <a:lum bright="-24000"/>
          </a:blip>
          <a:srcRect/>
          <a:stretch>
            <a:fillRect/>
          </a:stretch>
        </p:blipFill>
        <p:spPr bwMode="auto">
          <a:xfrm>
            <a:off x="38101" y="8680452"/>
            <a:ext cx="1176338" cy="53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-8335" y="0"/>
            <a:ext cx="1431132" cy="9144000"/>
          </a:xfrm>
          <a:prstGeom prst="rect">
            <a:avLst/>
          </a:prstGeom>
          <a:solidFill>
            <a:srgbClr val="8E8E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FFFFFF"/>
              </a:solidFill>
              <a:latin typeface="Century Gothic" pitchFamily="34" charset="0"/>
              <a:cs typeface="Arial" charset="0"/>
            </a:endParaRPr>
          </a:p>
        </p:txBody>
      </p:sp>
      <p:pic>
        <p:nvPicPr>
          <p:cNvPr id="6" name="Picture 13" descr="siste cmyk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8000"/>
          </a:blip>
          <a:srcRect/>
          <a:stretch>
            <a:fillRect/>
          </a:stretch>
        </p:blipFill>
        <p:spPr bwMode="auto">
          <a:xfrm>
            <a:off x="19052" y="8559800"/>
            <a:ext cx="1350169" cy="62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3" y="4379387"/>
            <a:ext cx="1431131" cy="973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431134" y="4379387"/>
            <a:ext cx="5560219" cy="97367"/>
          </a:xfrm>
          <a:prstGeom prst="rect">
            <a:avLst/>
          </a:prstGeom>
          <a:solidFill>
            <a:srgbClr val="8E8E8E"/>
          </a:solidFill>
          <a:ln w="9525">
            <a:solidFill>
              <a:srgbClr val="8E8E8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405" y="2840570"/>
            <a:ext cx="4642247" cy="1960033"/>
          </a:xfrm>
        </p:spPr>
        <p:txBody>
          <a:bodyPr wrap="square"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cambiar el estilo de título	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06166" y="4764617"/>
            <a:ext cx="4800600" cy="2336800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s-ES" noProof="0" smtClean="0"/>
              <a:t>Gestión de Mantenimiento de Instalaciones de Seguridad y PCI.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888456" y="8849784"/>
            <a:ext cx="1600200" cy="635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D314AB1-0615-4CD0-97DA-C2E91D6499D2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1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5pPr>
              <a:defRPr sz="12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D8340-4F07-4793-B7D0-5FEBFED5213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165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CC25D-B3F8-453C-9871-24B8EF1C5FE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244" y="1477433"/>
            <a:ext cx="3290888" cy="7222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50433" y="1477433"/>
            <a:ext cx="3292079" cy="7222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EA3F-CA93-4490-B9F1-64990525E56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1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B3AB8-A9DC-4A7D-B769-D5ADFCAB8EE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67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B7281-7C2D-4AF6-AC08-78A420481C25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7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E4CD6-5513-490D-9FB5-0617E5147B1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57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114B-8E1F-46C3-B551-76CCCCB21EF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50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0A5C0-EBFE-4873-9F97-C9D2CE9B11A9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58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0D617-4345-450B-8390-AFCE9CA19F5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290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058966" y="385233"/>
            <a:ext cx="1683544" cy="831426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144" y="385233"/>
            <a:ext cx="4937522" cy="83142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E35EF-B55F-4EA9-A962-261541354E98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92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4" y="385233"/>
            <a:ext cx="6172200" cy="63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244" y="1477433"/>
            <a:ext cx="3290888" cy="722206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3450433" y="1477437"/>
            <a:ext cx="3292079" cy="350943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3450433" y="5190070"/>
            <a:ext cx="3292079" cy="350943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2C587-73F6-4AB6-BCA0-CB62C3CF6231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010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siste-rgb"/>
          <p:cNvPicPr>
            <a:picLocks noChangeAspect="1" noChangeArrowheads="1"/>
          </p:cNvPicPr>
          <p:nvPr userDrawn="1"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8680452"/>
            <a:ext cx="1176338" cy="53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-8335" y="0"/>
            <a:ext cx="1431132" cy="9144000"/>
          </a:xfrm>
          <a:prstGeom prst="rect">
            <a:avLst/>
          </a:prstGeom>
          <a:solidFill>
            <a:srgbClr val="8E8E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FFFFFF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5" name="Picture 13" descr="siste cmyk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" y="8559800"/>
            <a:ext cx="1350169" cy="62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14"/>
          <p:cNvSpPr>
            <a:spLocks noChangeArrowheads="1"/>
          </p:cNvSpPr>
          <p:nvPr userDrawn="1"/>
        </p:nvSpPr>
        <p:spPr bwMode="auto">
          <a:xfrm>
            <a:off x="3" y="4379387"/>
            <a:ext cx="1431131" cy="973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1431134" y="4379387"/>
            <a:ext cx="5560219" cy="97367"/>
          </a:xfrm>
          <a:prstGeom prst="rect">
            <a:avLst/>
          </a:prstGeom>
          <a:solidFill>
            <a:srgbClr val="8E8E8E"/>
          </a:solidFill>
          <a:ln w="9525">
            <a:solidFill>
              <a:srgbClr val="8E8E8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405" y="2840570"/>
            <a:ext cx="4642247" cy="1960033"/>
          </a:xfrm>
        </p:spPr>
        <p:txBody>
          <a:bodyPr wrap="square"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cambiar el estilo de título	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888456" y="8849784"/>
            <a:ext cx="1600200" cy="6350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207F26E-D0EF-4A97-8182-62B3A7B7FA87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395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0094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 bwMode="gray">
          <a:xfrm>
            <a:off x="188641" y="1691681"/>
            <a:ext cx="3190904" cy="3168187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3478063" y="1691681"/>
            <a:ext cx="3190904" cy="3168187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 bwMode="gray">
          <a:xfrm>
            <a:off x="188641" y="5052485"/>
            <a:ext cx="3190904" cy="3168187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3478063" y="5052485"/>
            <a:ext cx="3190904" cy="3168187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02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7999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 bwMode="gray">
          <a:xfrm>
            <a:off x="188641" y="1691680"/>
            <a:ext cx="3190904" cy="652872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3478063" y="1691680"/>
            <a:ext cx="3190904" cy="652872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8240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9917" y="-35984"/>
            <a:ext cx="5898540" cy="1240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9035" y="1691217"/>
            <a:ext cx="6479931" cy="672041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4450" y="8748184"/>
            <a:ext cx="194530" cy="3958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1D421A-7DDF-4859-A1AF-0A42720F1D8C}" type="slidenum">
              <a:rPr lang="en-GB">
                <a:solidFill>
                  <a:srgbClr val="000000"/>
                </a:solidFill>
              </a:rPr>
              <a:pPr/>
              <a:t>‹Nº›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120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iste-rgb"/>
          <p:cNvPicPr>
            <a:picLocks noChangeAspect="1" noChangeArrowheads="1"/>
          </p:cNvPicPr>
          <p:nvPr userDrawn="1"/>
        </p:nvPicPr>
        <p:blipFill>
          <a:blip r:embed="rId2">
            <a:lum bright="-24000"/>
          </a:blip>
          <a:srcRect/>
          <a:stretch>
            <a:fillRect/>
          </a:stretch>
        </p:blipFill>
        <p:spPr bwMode="auto">
          <a:xfrm>
            <a:off x="38101" y="8680452"/>
            <a:ext cx="1176338" cy="53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-8335" y="0"/>
            <a:ext cx="1431132" cy="9144000"/>
          </a:xfrm>
          <a:prstGeom prst="rect">
            <a:avLst/>
          </a:prstGeom>
          <a:solidFill>
            <a:srgbClr val="8E8E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FFFFFF"/>
              </a:solidFill>
              <a:latin typeface="Century Gothic" pitchFamily="34" charset="0"/>
              <a:cs typeface="Arial" charset="0"/>
            </a:endParaRPr>
          </a:p>
        </p:txBody>
      </p:sp>
      <p:pic>
        <p:nvPicPr>
          <p:cNvPr id="6" name="Picture 13" descr="siste cmyk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8000"/>
          </a:blip>
          <a:srcRect/>
          <a:stretch>
            <a:fillRect/>
          </a:stretch>
        </p:blipFill>
        <p:spPr bwMode="auto">
          <a:xfrm>
            <a:off x="19052" y="8559800"/>
            <a:ext cx="1350169" cy="62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3" y="4379387"/>
            <a:ext cx="1431131" cy="973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431134" y="4379387"/>
            <a:ext cx="5560219" cy="97367"/>
          </a:xfrm>
          <a:prstGeom prst="rect">
            <a:avLst/>
          </a:prstGeom>
          <a:solidFill>
            <a:srgbClr val="8E8E8E"/>
          </a:solidFill>
          <a:ln w="9525">
            <a:solidFill>
              <a:srgbClr val="8E8E8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405" y="2840570"/>
            <a:ext cx="4642247" cy="1960033"/>
          </a:xfrm>
          <a:prstGeom prst="rect">
            <a:avLst/>
          </a:prstGeom>
        </p:spPr>
        <p:txBody>
          <a:bodyPr wrap="square"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cambiar el estilo de título	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06166" y="4764617"/>
            <a:ext cx="4800600" cy="2336800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s-ES" noProof="0" smtClean="0"/>
              <a:t>Gestión de Mantenimiento de Instalaciones de Seguridad y PCI.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888456" y="8849784"/>
            <a:ext cx="1600200" cy="635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D314AB1-0615-4CD0-97DA-C2E91D6499D2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502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44" y="1477433"/>
            <a:ext cx="6697266" cy="722206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5pPr>
              <a:defRPr sz="12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D8340-4F07-4793-B7D0-5FEBFED5213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5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CC25D-B3F8-453C-9871-24B8EF1C5FE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7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244" y="1477433"/>
            <a:ext cx="3290888" cy="72220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50433" y="1477433"/>
            <a:ext cx="3292079" cy="72220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EA3F-CA93-4490-B9F1-64990525E56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28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B3AB8-A9DC-4A7D-B769-D5ADFCAB8EEB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291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B7281-7C2D-4AF6-AC08-78A420481C25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86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E4CD6-5513-490D-9FB5-0617E5147B1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114B-8E1F-46C3-B551-76CCCCB21EF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7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0A5C0-EBFE-4873-9F97-C9D2CE9B11A9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785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244" y="1477433"/>
            <a:ext cx="6697266" cy="72220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0D617-4345-450B-8390-AFCE9CA19F5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63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058966" y="385233"/>
            <a:ext cx="1683544" cy="831426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144" y="385233"/>
            <a:ext cx="4937522" cy="83142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E35EF-B55F-4EA9-A962-261541354E98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53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244" y="1477433"/>
            <a:ext cx="3290888" cy="72220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3450433" y="1477437"/>
            <a:ext cx="3292079" cy="3509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3450433" y="5190070"/>
            <a:ext cx="3292079" cy="3509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2C587-73F6-4AB6-BCA0-CB62C3CF6231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180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siste-rgb"/>
          <p:cNvPicPr>
            <a:picLocks noChangeAspect="1" noChangeArrowheads="1"/>
          </p:cNvPicPr>
          <p:nvPr userDrawn="1"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8680452"/>
            <a:ext cx="1176338" cy="53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-8335" y="0"/>
            <a:ext cx="1431132" cy="9144000"/>
          </a:xfrm>
          <a:prstGeom prst="rect">
            <a:avLst/>
          </a:prstGeom>
          <a:solidFill>
            <a:srgbClr val="8E8E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FFFFFF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5" name="Picture 13" descr="siste cmyk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" y="8559800"/>
            <a:ext cx="1350169" cy="62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14"/>
          <p:cNvSpPr>
            <a:spLocks noChangeArrowheads="1"/>
          </p:cNvSpPr>
          <p:nvPr userDrawn="1"/>
        </p:nvSpPr>
        <p:spPr bwMode="auto">
          <a:xfrm>
            <a:off x="3" y="4379387"/>
            <a:ext cx="1431131" cy="973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1431134" y="4379387"/>
            <a:ext cx="5560219" cy="97367"/>
          </a:xfrm>
          <a:prstGeom prst="rect">
            <a:avLst/>
          </a:prstGeom>
          <a:solidFill>
            <a:srgbClr val="8E8E8E"/>
          </a:solidFill>
          <a:ln w="9525">
            <a:solidFill>
              <a:srgbClr val="8E8E8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405" y="2840570"/>
            <a:ext cx="4642247" cy="1960033"/>
          </a:xfrm>
          <a:prstGeom prst="rect">
            <a:avLst/>
          </a:prstGeom>
        </p:spPr>
        <p:txBody>
          <a:bodyPr wrap="square"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cambiar el estilo de título	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888456" y="8849784"/>
            <a:ext cx="1600200" cy="6350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207F26E-D0EF-4A97-8182-62B3A7B7FA87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756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 bwMode="gray">
          <a:xfrm>
            <a:off x="45244" y="1477433"/>
            <a:ext cx="6697266" cy="7222067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8991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 bwMode="gray">
          <a:xfrm>
            <a:off x="188641" y="1691681"/>
            <a:ext cx="3190904" cy="3168187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3478063" y="1691681"/>
            <a:ext cx="3190904" cy="3168187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 bwMode="gray">
          <a:xfrm>
            <a:off x="188641" y="5052485"/>
            <a:ext cx="3190904" cy="3168187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3478063" y="5052485"/>
            <a:ext cx="3190904" cy="3168187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7127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82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47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>
          <a:xfrm>
            <a:off x="7144" y="385233"/>
            <a:ext cx="6172200" cy="635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 bwMode="gray">
          <a:xfrm>
            <a:off x="188641" y="1691680"/>
            <a:ext cx="3190904" cy="6528725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3478063" y="1691680"/>
            <a:ext cx="3190904" cy="6528725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4523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9917" y="-35984"/>
            <a:ext cx="5898540" cy="12403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9035" y="1691217"/>
            <a:ext cx="6479931" cy="6720416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4450" y="8748184"/>
            <a:ext cx="194530" cy="3958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1D421A-7DDF-4859-A1AF-0A42720F1D8C}" type="slidenum">
              <a:rPr lang="en-GB">
                <a:solidFill>
                  <a:srgbClr val="000000"/>
                </a:solidFill>
              </a:rPr>
              <a:pPr/>
              <a:t>‹Nº›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222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 noChangeAspect="1"/>
          </p:cNvSpPr>
          <p:nvPr userDrawn="1"/>
        </p:nvSpPr>
        <p:spPr bwMode="gray">
          <a:xfrm>
            <a:off x="3" y="0"/>
            <a:ext cx="4747847" cy="9144000"/>
          </a:xfrm>
          <a:prstGeom prst="homePlate">
            <a:avLst>
              <a:gd name="adj" fmla="val 23175"/>
            </a:avLst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 bwMode="gray">
          <a:xfrm>
            <a:off x="238495" y="1691680"/>
            <a:ext cx="3838580" cy="249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3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GB" sz="3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GB" sz="3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GB" sz="3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en-GB" sz="3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  <a:lvl6pPr>
              <a:defRPr lang="en-GB" sz="3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6pPr>
            <a:lvl7pPr>
              <a:defRPr lang="en-GB" sz="3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7pPr>
            <a:lvl8pPr>
              <a:defRPr lang="en-GB" sz="3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8pPr>
            <a:lvl9pPr>
              <a:defRPr lang="en-GB" sz="3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 algn="l" rtl="0" eaLnBrk="1" fontAlgn="base" hangingPunct="1">
              <a:spcBef>
                <a:spcPct val="4000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 bwMode="gray">
          <a:xfrm>
            <a:off x="238492" y="4475991"/>
            <a:ext cx="358932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lvl="0" indent="-342891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88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29/05/2019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44" y="385233"/>
            <a:ext cx="6172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244" y="1477433"/>
            <a:ext cx="6697266" cy="722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80928" y="8729133"/>
            <a:ext cx="100607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FA0781-1AC0-46F8-813F-D0D7FF90C335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auto">
          <a:xfrm>
            <a:off x="6453189" y="251887"/>
            <a:ext cx="404813" cy="95038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FFFFFF"/>
              </a:solidFill>
              <a:latin typeface="Century Gothic" pitchFamily="34" charset="0"/>
              <a:cs typeface="Arial" charset="0"/>
            </a:endParaRPr>
          </a:p>
        </p:txBody>
      </p:sp>
      <p:sp>
        <p:nvSpPr>
          <p:cNvPr id="1030" name="Rectangle 10"/>
          <p:cNvSpPr>
            <a:spLocks noChangeArrowheads="1"/>
          </p:cNvSpPr>
          <p:nvPr userDrawn="1"/>
        </p:nvSpPr>
        <p:spPr bwMode="auto">
          <a:xfrm>
            <a:off x="6237686" y="251884"/>
            <a:ext cx="456009" cy="863600"/>
          </a:xfrm>
          <a:prstGeom prst="rect">
            <a:avLst/>
          </a:prstGeom>
          <a:solidFill>
            <a:srgbClr val="990033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pic>
        <p:nvPicPr>
          <p:cNvPr id="1031" name="Picture 12" descr="siste-rgb"/>
          <p:cNvPicPr>
            <a:picLocks noChangeAspect="1" noChangeArrowheads="1"/>
          </p:cNvPicPr>
          <p:nvPr userDrawn="1"/>
        </p:nvPicPr>
        <p:blipFill>
          <a:blip r:embed="rId15">
            <a:lum bright="-24000"/>
          </a:blip>
          <a:srcRect/>
          <a:stretch>
            <a:fillRect/>
          </a:stretch>
        </p:blipFill>
        <p:spPr bwMode="auto">
          <a:xfrm>
            <a:off x="38103" y="8729133"/>
            <a:ext cx="1069181" cy="491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14"/>
          <p:cNvSpPr>
            <a:spLocks noChangeArrowheads="1"/>
          </p:cNvSpPr>
          <p:nvPr userDrawn="1"/>
        </p:nvSpPr>
        <p:spPr bwMode="auto">
          <a:xfrm>
            <a:off x="-121444" y="1102788"/>
            <a:ext cx="6561535" cy="9524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6453190" y="836088"/>
            <a:ext cx="432197" cy="374649"/>
          </a:xfrm>
          <a:prstGeom prst="rect">
            <a:avLst/>
          </a:prstGeom>
          <a:solidFill>
            <a:srgbClr val="000066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034" name="Text Box 26"/>
          <p:cNvSpPr txBox="1">
            <a:spLocks noChangeArrowheads="1"/>
          </p:cNvSpPr>
          <p:nvPr userDrawn="1"/>
        </p:nvSpPr>
        <p:spPr bwMode="auto">
          <a:xfrm>
            <a:off x="1" y="1107019"/>
            <a:ext cx="5805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fr-FR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75" indent="-3175" algn="l" rtl="0" eaLnBrk="0" fontAlgn="base" hangingPunct="0">
        <a:lnSpc>
          <a:spcPct val="110000"/>
        </a:lnSpc>
        <a:spcBef>
          <a:spcPct val="25000"/>
        </a:spcBef>
        <a:spcAft>
          <a:spcPct val="2500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354004" indent="-174621" algn="l" rtl="0" eaLnBrk="0" fontAlgn="base" hangingPunct="0">
        <a:spcBef>
          <a:spcPct val="25000"/>
        </a:spcBef>
        <a:spcAft>
          <a:spcPct val="25000"/>
        </a:spcAft>
        <a:buClr>
          <a:srgbClr val="666699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2pPr>
      <a:lvl3pPr marL="761981" indent="-228594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Char char="•"/>
        <a:defRPr sz="1200">
          <a:solidFill>
            <a:schemeClr val="tx1"/>
          </a:solidFill>
          <a:latin typeface="+mn-lt"/>
        </a:defRPr>
      </a:lvl3pPr>
      <a:lvl4pPr marL="1169959" indent="-228594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577935" indent="-22859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035124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492312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49501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06689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44" y="385233"/>
            <a:ext cx="6172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244" y="1477433"/>
            <a:ext cx="6697266" cy="722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80928" y="8729133"/>
            <a:ext cx="100607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FA0781-1AC0-46F8-813F-D0D7FF90C335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auto">
          <a:xfrm>
            <a:off x="6453189" y="251887"/>
            <a:ext cx="404813" cy="95038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FFFFFF"/>
              </a:solidFill>
              <a:latin typeface="Century Gothic" pitchFamily="34" charset="0"/>
              <a:cs typeface="Arial" charset="0"/>
            </a:endParaRPr>
          </a:p>
        </p:txBody>
      </p:sp>
      <p:sp>
        <p:nvSpPr>
          <p:cNvPr id="1030" name="Rectangle 10"/>
          <p:cNvSpPr>
            <a:spLocks noChangeArrowheads="1"/>
          </p:cNvSpPr>
          <p:nvPr userDrawn="1"/>
        </p:nvSpPr>
        <p:spPr bwMode="auto">
          <a:xfrm>
            <a:off x="6237686" y="251884"/>
            <a:ext cx="456009" cy="863600"/>
          </a:xfrm>
          <a:prstGeom prst="rect">
            <a:avLst/>
          </a:prstGeom>
          <a:solidFill>
            <a:srgbClr val="990033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pic>
        <p:nvPicPr>
          <p:cNvPr id="1031" name="Picture 12" descr="siste-rgb"/>
          <p:cNvPicPr>
            <a:picLocks noChangeAspect="1" noChangeArrowheads="1"/>
          </p:cNvPicPr>
          <p:nvPr userDrawn="1"/>
        </p:nvPicPr>
        <p:blipFill>
          <a:blip r:embed="rId20">
            <a:lum bright="-24000"/>
          </a:blip>
          <a:srcRect/>
          <a:stretch>
            <a:fillRect/>
          </a:stretch>
        </p:blipFill>
        <p:spPr bwMode="auto">
          <a:xfrm>
            <a:off x="38103" y="8729133"/>
            <a:ext cx="1069181" cy="491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14"/>
          <p:cNvSpPr>
            <a:spLocks noChangeArrowheads="1"/>
          </p:cNvSpPr>
          <p:nvPr userDrawn="1"/>
        </p:nvSpPr>
        <p:spPr bwMode="auto">
          <a:xfrm>
            <a:off x="-121444" y="1102788"/>
            <a:ext cx="6561535" cy="9524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6453190" y="836088"/>
            <a:ext cx="432197" cy="374649"/>
          </a:xfrm>
          <a:prstGeom prst="rect">
            <a:avLst/>
          </a:prstGeom>
          <a:solidFill>
            <a:srgbClr val="000066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800" dirty="0">
              <a:solidFill>
                <a:srgbClr val="000000"/>
              </a:solidFill>
            </a:endParaRPr>
          </a:p>
        </p:txBody>
      </p:sp>
      <p:sp>
        <p:nvSpPr>
          <p:cNvPr id="1034" name="Text Box 26"/>
          <p:cNvSpPr txBox="1">
            <a:spLocks noChangeArrowheads="1"/>
          </p:cNvSpPr>
          <p:nvPr userDrawn="1"/>
        </p:nvSpPr>
        <p:spPr bwMode="auto">
          <a:xfrm>
            <a:off x="1" y="1107019"/>
            <a:ext cx="5805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fr-FR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6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2" r:id="rId16"/>
    <p:sldLayoutId id="2147483693" r:id="rId17"/>
    <p:sldLayoutId id="214748369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75" indent="-3175" algn="l" rtl="0" eaLnBrk="0" fontAlgn="base" hangingPunct="0">
        <a:lnSpc>
          <a:spcPct val="110000"/>
        </a:lnSpc>
        <a:spcBef>
          <a:spcPct val="25000"/>
        </a:spcBef>
        <a:spcAft>
          <a:spcPct val="2500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354004" indent="-174621" algn="l" rtl="0" eaLnBrk="0" fontAlgn="base" hangingPunct="0">
        <a:spcBef>
          <a:spcPct val="25000"/>
        </a:spcBef>
        <a:spcAft>
          <a:spcPct val="25000"/>
        </a:spcAft>
        <a:buClr>
          <a:srgbClr val="666699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2pPr>
      <a:lvl3pPr marL="761981" indent="-228594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Char char="•"/>
        <a:defRPr sz="1200">
          <a:solidFill>
            <a:schemeClr val="tx1"/>
          </a:solidFill>
          <a:latin typeface="+mn-lt"/>
        </a:defRPr>
      </a:lvl3pPr>
      <a:lvl4pPr marL="1169959" indent="-228594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577935" indent="-22859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035124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492312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49501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06689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80928" y="8729133"/>
            <a:ext cx="100607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FA0781-1AC0-46F8-813F-D0D7FF90C335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3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75" indent="-3175" algn="l" rtl="0" eaLnBrk="0" fontAlgn="base" hangingPunct="0">
        <a:lnSpc>
          <a:spcPct val="110000"/>
        </a:lnSpc>
        <a:spcBef>
          <a:spcPct val="25000"/>
        </a:spcBef>
        <a:spcAft>
          <a:spcPct val="2500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354004" indent="-174621" algn="l" rtl="0" eaLnBrk="0" fontAlgn="base" hangingPunct="0">
        <a:spcBef>
          <a:spcPct val="25000"/>
        </a:spcBef>
        <a:spcAft>
          <a:spcPct val="25000"/>
        </a:spcAft>
        <a:buClr>
          <a:srgbClr val="666699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2pPr>
      <a:lvl3pPr marL="761981" indent="-228594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Char char="•"/>
        <a:defRPr sz="1200">
          <a:solidFill>
            <a:schemeClr val="tx1"/>
          </a:solidFill>
          <a:latin typeface="+mn-lt"/>
        </a:defRPr>
      </a:lvl3pPr>
      <a:lvl4pPr marL="1169959" indent="-228594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577935" indent="-22859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035124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492312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49501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06689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278200"/>
              </p:ext>
            </p:extLst>
          </p:nvPr>
        </p:nvGraphicFramePr>
        <p:xfrm>
          <a:off x="24043" y="1207786"/>
          <a:ext cx="6809915" cy="7913400"/>
        </p:xfrm>
        <a:graphic>
          <a:graphicData uri="http://schemas.openxmlformats.org/drawingml/2006/table">
            <a:tbl>
              <a:tblPr/>
              <a:tblGrid>
                <a:gridCol w="56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33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46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ANTES: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0">
                  <a:txBody>
                    <a:bodyPr/>
                    <a:lstStyle/>
                    <a:p>
                      <a:pPr algn="ctr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DESPUÉS: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6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PROBLEMA: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377" rtl="0" eaLnBrk="1" fontAlgn="b" latinLnBrk="0" hangingPunct="1"/>
                      <a:r>
                        <a:rPr lang="es-ES" sz="9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SOLUCIÓN:</a:t>
                      </a:r>
                      <a:endParaRPr lang="es-E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rgbClr val="5C5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54636">
                <a:tc gridSpan="2">
                  <a:txBody>
                    <a:bodyPr/>
                    <a:lstStyle/>
                    <a:p>
                      <a:pPr marL="0" algn="ctr" defTabSz="914377" rtl="0" eaLnBrk="1" fontAlgn="b" latinLnBrk="0" hangingPunct="1"/>
                      <a:r>
                        <a:rPr lang="es-ES" sz="9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CAUSAS RAICES:</a:t>
                      </a:r>
                      <a:endParaRPr lang="es-E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s-E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endParaRPr lang="es-E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s-E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377" rtl="0" eaLnBrk="1" fontAlgn="b" latinLnBrk="0" hangingPunct="1"/>
                      <a:r>
                        <a:rPr lang="es-ES" sz="9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BENEFICIOS:</a:t>
                      </a:r>
                      <a:endParaRPr lang="es-E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rgbClr val="5C5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5463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6" name="2 CuadroTexto"/>
          <p:cNvSpPr txBox="1"/>
          <p:nvPr/>
        </p:nvSpPr>
        <p:spPr>
          <a:xfrm>
            <a:off x="-17864" y="4981713"/>
            <a:ext cx="3230840" cy="338554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>
              <a:defRPr lang="es-ES"/>
            </a:defPPr>
            <a:lvl1pPr lvl="0">
              <a:defRPr sz="700" i="1">
                <a:solidFill>
                  <a:schemeClr val="bg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" sz="800" dirty="0">
                <a:solidFill>
                  <a:schemeClr val="bg1">
                    <a:lumMod val="50000"/>
                  </a:schemeClr>
                </a:solidFill>
              </a:rPr>
              <a:t>Imagen (foto, esquema, diagrama) de la situación antes de la mejora. Resaltar los problemas</a:t>
            </a:r>
          </a:p>
        </p:txBody>
      </p:sp>
      <p:sp>
        <p:nvSpPr>
          <p:cNvPr id="7" name="3 CuadroTexto"/>
          <p:cNvSpPr txBox="1"/>
          <p:nvPr/>
        </p:nvSpPr>
        <p:spPr>
          <a:xfrm>
            <a:off x="3395166" y="4861890"/>
            <a:ext cx="3414747" cy="458377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>
              <a:defRPr lang="es-ES"/>
            </a:defPPr>
            <a:lvl1pPr lvl="0" algn="ctr">
              <a:defRPr sz="800" i="1">
                <a:solidFill>
                  <a:srgbClr val="DDDDDD"/>
                </a:solidFill>
              </a:defRPr>
            </a:lvl1pPr>
          </a:lstStyle>
          <a:p>
            <a:pPr algn="l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Imagen (foto, esquema, diagrama) de la situación después de la mejora. Resaltar los cambios y mejoras. A ser posible que la imagen sea desde el mismo ángulo para que sea mas visible el cambio</a:t>
            </a:r>
          </a:p>
        </p:txBody>
      </p:sp>
      <p:sp>
        <p:nvSpPr>
          <p:cNvPr id="8" name="4 CuadroTexto"/>
          <p:cNvSpPr txBox="1"/>
          <p:nvPr/>
        </p:nvSpPr>
        <p:spPr>
          <a:xfrm>
            <a:off x="-60693" y="7124419"/>
            <a:ext cx="3685091" cy="215444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>
              <a:defRPr lang="es-ES"/>
            </a:defPPr>
            <a:lvl1pPr lvl="0" algn="ctr">
              <a:defRPr sz="800" i="1">
                <a:solidFill>
                  <a:srgbClr val="DDDDDD"/>
                </a:solidFill>
              </a:defRPr>
            </a:lvl1pPr>
          </a:lstStyle>
          <a:p>
            <a:pPr algn="l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Descripción del tipo de problema, como ocurre, sus efectos y sus causas</a:t>
            </a:r>
          </a:p>
        </p:txBody>
      </p:sp>
      <p:sp>
        <p:nvSpPr>
          <p:cNvPr id="9" name="5 CuadroTexto"/>
          <p:cNvSpPr txBox="1"/>
          <p:nvPr/>
        </p:nvSpPr>
        <p:spPr>
          <a:xfrm>
            <a:off x="-17864" y="8817618"/>
            <a:ext cx="3413030" cy="338554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>
              <a:defRPr lang="es-ES"/>
            </a:defPPr>
            <a:lvl1pPr lvl="0" algn="ctr">
              <a:defRPr sz="800" i="1">
                <a:solidFill>
                  <a:srgbClr val="DDDDDD"/>
                </a:solidFill>
              </a:defRPr>
            </a:lvl1pPr>
          </a:lstStyle>
          <a:p>
            <a:pPr algn="l"/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Valores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del problema en números: tiempo perdido, material rechazado, costes, distancias de movimientos,.....</a:t>
            </a:r>
          </a:p>
        </p:txBody>
      </p:sp>
      <p:sp>
        <p:nvSpPr>
          <p:cNvPr id="10" name="6 CuadroTexto"/>
          <p:cNvSpPr txBox="1"/>
          <p:nvPr/>
        </p:nvSpPr>
        <p:spPr>
          <a:xfrm>
            <a:off x="3395166" y="7019306"/>
            <a:ext cx="3442589" cy="338554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>
              <a:defRPr lang="es-ES"/>
            </a:defPPr>
            <a:lvl1pPr lvl="0" algn="ctr">
              <a:defRPr sz="800" i="1">
                <a:solidFill>
                  <a:srgbClr val="DDDDDD"/>
                </a:solidFill>
              </a:defRPr>
            </a:lvl1pPr>
          </a:lstStyle>
          <a:p>
            <a:pPr algn="l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Descripción de la solución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implementada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, acciones, materiales,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proveedor, herramientas utilizadas ….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7 CuadroTexto"/>
          <p:cNvSpPr txBox="1"/>
          <p:nvPr/>
        </p:nvSpPr>
        <p:spPr>
          <a:xfrm>
            <a:off x="3395166" y="8811540"/>
            <a:ext cx="3363620" cy="344632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>
              <a:defRPr lang="es-ES"/>
            </a:defPPr>
            <a:lvl1pPr lvl="0" algn="ctr">
              <a:defRPr sz="800" i="1">
                <a:solidFill>
                  <a:srgbClr val="DDDDDD"/>
                </a:solidFill>
              </a:defRPr>
            </a:lvl1pPr>
          </a:lstStyle>
          <a:p>
            <a:pPr algn="l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Resultado de la acción: tiempo ahorrado, reducción de rechazo, ahorros, ....¡ en números!</a:t>
            </a:r>
          </a:p>
        </p:txBody>
      </p:sp>
      <p:sp>
        <p:nvSpPr>
          <p:cNvPr id="43" name="2 CuadroTexto"/>
          <p:cNvSpPr txBox="1"/>
          <p:nvPr/>
        </p:nvSpPr>
        <p:spPr>
          <a:xfrm>
            <a:off x="11969" y="5541017"/>
            <a:ext cx="3417031" cy="1570430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>
              <a:defRPr lang="es-ES"/>
            </a:defPPr>
            <a:lvl1pPr lvl="0">
              <a:defRPr sz="700" i="1">
                <a:solidFill>
                  <a:schemeClr val="bg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067" b="1" i="0" dirty="0" smtClean="0">
                <a:solidFill>
                  <a:srgbClr val="003F5C"/>
                </a:solidFill>
              </a:rPr>
              <a:t>Alto riesgo de confusión entre lo grabado en la etiqueta de la pieza y la documentación de envío.</a:t>
            </a:r>
          </a:p>
          <a:p>
            <a:pPr>
              <a:lnSpc>
                <a:spcPct val="150000"/>
              </a:lnSpc>
            </a:pPr>
            <a:r>
              <a:rPr lang="es-ES" sz="1067" b="1" i="0" dirty="0" smtClean="0">
                <a:solidFill>
                  <a:srgbClr val="003F5C"/>
                </a:solidFill>
              </a:rPr>
              <a:t>Riesgo de enviar piezas de más o de menos de alguna referencia.</a:t>
            </a:r>
          </a:p>
          <a:p>
            <a:pPr>
              <a:lnSpc>
                <a:spcPct val="150000"/>
              </a:lnSpc>
            </a:pPr>
            <a:endParaRPr lang="es-ES" sz="1067" b="1" i="0" dirty="0" smtClean="0">
              <a:solidFill>
                <a:srgbClr val="003F5C"/>
              </a:solidFill>
            </a:endParaRPr>
          </a:p>
          <a:p>
            <a:pPr>
              <a:lnSpc>
                <a:spcPct val="150000"/>
              </a:lnSpc>
            </a:pPr>
            <a:endParaRPr lang="es-ES" sz="1067" b="1" i="0" dirty="0">
              <a:solidFill>
                <a:srgbClr val="003F5C"/>
              </a:solidFill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569670E5-25BD-4F12-ACB8-C6422266AF14}"/>
              </a:ext>
            </a:extLst>
          </p:cNvPr>
          <p:cNvSpPr/>
          <p:nvPr/>
        </p:nvSpPr>
        <p:spPr>
          <a:xfrm>
            <a:off x="1" y="423252"/>
            <a:ext cx="4880263" cy="361950"/>
          </a:xfrm>
          <a:prstGeom prst="rect">
            <a:avLst/>
          </a:prstGeom>
          <a:solidFill>
            <a:srgbClr val="00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 smtClean="0"/>
              <a:t>Sistema de control de lotes contra notas de entrega en expediciones mediante código de barras</a:t>
            </a:r>
            <a:endParaRPr lang="es-ES" sz="1200" dirty="0">
              <a:effectLst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93022B92-49DF-4FF7-9B97-19DA6DE66B4A}"/>
              </a:ext>
            </a:extLst>
          </p:cNvPr>
          <p:cNvSpPr txBox="1"/>
          <p:nvPr/>
        </p:nvSpPr>
        <p:spPr>
          <a:xfrm>
            <a:off x="0" y="10700"/>
            <a:ext cx="644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 rtl="0" eaLnBrk="1" latinLnBrk="0" hangingPunct="1"/>
            <a:r>
              <a:rPr lang="es-ES" sz="2000" b="1" kern="1200" dirty="0" smtClean="0">
                <a:solidFill>
                  <a:srgbClr val="003F5C"/>
                </a:solidFill>
                <a:latin typeface="Gotham Bold" panose="02000803030000020004" pitchFamily="2" charset="0"/>
                <a:ea typeface="+mn-ea"/>
                <a:cs typeface="+mn-cs"/>
              </a:rPr>
              <a:t>HOJA DE EXITO</a:t>
            </a:r>
            <a:endParaRPr lang="es-ES" sz="2000" b="1" kern="1200" dirty="0">
              <a:solidFill>
                <a:srgbClr val="003F5C"/>
              </a:solidFill>
              <a:latin typeface="Gotham Bold" panose="02000803030000020004" pitchFamily="2" charset="0"/>
              <a:ea typeface="+mn-ea"/>
              <a:cs typeface="+mn-cs"/>
            </a:endParaRP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B8CD88A1-C6B7-4057-98FC-5F95E5E76401}"/>
              </a:ext>
            </a:extLst>
          </p:cNvPr>
          <p:cNvSpPr/>
          <p:nvPr/>
        </p:nvSpPr>
        <p:spPr>
          <a:xfrm>
            <a:off x="1" y="774151"/>
            <a:ext cx="3212976" cy="386679"/>
          </a:xfrm>
          <a:prstGeom prst="rect">
            <a:avLst/>
          </a:prstGeom>
          <a:solidFill>
            <a:srgbClr val="A7B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>
                <a:solidFill>
                  <a:schemeClr val="bg1"/>
                </a:solidFill>
              </a:rPr>
              <a:t>Área: Almacén Ayuelas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1201379" y="1274773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u="sng" dirty="0" smtClean="0">
                <a:solidFill>
                  <a:srgbClr val="003F5C"/>
                </a:solidFill>
              </a:rPr>
              <a:t>CONTROL VISUAL</a:t>
            </a:r>
            <a:endParaRPr lang="es-ES" sz="900" b="1" u="sng" dirty="0">
              <a:solidFill>
                <a:srgbClr val="003F5C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35281" y="4588757"/>
            <a:ext cx="3337020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50" b="1" dirty="0" smtClean="0">
                <a:solidFill>
                  <a:srgbClr val="003F5C"/>
                </a:solidFill>
              </a:rPr>
              <a:t>SE COMPRUEBA A MANO QUE COINCIDEN LAS DENOMINACIONES DE LA PEGATINA EN LAS PIEZAS CON LAS DE LAS NOTAS DE ENVIO</a:t>
            </a:r>
            <a:endParaRPr lang="es-ES" sz="1050" b="1" dirty="0">
              <a:solidFill>
                <a:srgbClr val="003F5C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4597495" y="1274773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u="sng" dirty="0" smtClean="0">
                <a:solidFill>
                  <a:srgbClr val="003F5C"/>
                </a:solidFill>
              </a:rPr>
              <a:t>CONTROL CON CODIGO DE BARRAS</a:t>
            </a:r>
            <a:endParaRPr lang="es-ES" sz="900" b="1" u="sng" dirty="0">
              <a:solidFill>
                <a:srgbClr val="003F5C"/>
              </a:solidFill>
            </a:endParaRPr>
          </a:p>
        </p:txBody>
      </p:sp>
      <p:sp>
        <p:nvSpPr>
          <p:cNvPr id="68" name="2 CuadroTexto"/>
          <p:cNvSpPr txBox="1"/>
          <p:nvPr/>
        </p:nvSpPr>
        <p:spPr>
          <a:xfrm>
            <a:off x="3462786" y="5571590"/>
            <a:ext cx="3337337" cy="1627369"/>
          </a:xfrm>
          <a:prstGeom prst="rect">
            <a:avLst/>
          </a:prstGeom>
          <a:solidFill>
            <a:schemeClr val="bg1"/>
          </a:solidFill>
        </p:spPr>
        <p:txBody>
          <a:bodyPr wrap="square" numCol="1">
            <a:spAutoFit/>
          </a:bodyPr>
          <a:lstStyle>
            <a:defPPr>
              <a:defRPr lang="es-ES"/>
            </a:defPPr>
            <a:lvl1pPr lvl="0">
              <a:defRPr sz="700" i="1">
                <a:solidFill>
                  <a:schemeClr val="bg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950" b="1" i="0" dirty="0" smtClean="0">
                <a:solidFill>
                  <a:srgbClr val="003F5C"/>
                </a:solidFill>
              </a:rPr>
              <a:t>Sistema de control mediante código de barras que compara la denominación en la pieza con la del documento de envío.</a:t>
            </a:r>
          </a:p>
          <a:p>
            <a:pPr>
              <a:lnSpc>
                <a:spcPct val="150000"/>
              </a:lnSpc>
            </a:pPr>
            <a:r>
              <a:rPr lang="es-ES" sz="950" b="1" i="0" dirty="0" smtClean="0">
                <a:solidFill>
                  <a:srgbClr val="003F5C"/>
                </a:solidFill>
              </a:rPr>
              <a:t>La idea original y contacto con un proveedor externo fue de Angel Altemir y Eduardo Sanjurjo con la colaboración del equipo del almacén vio la posibilidad de ejecutarlo internamente evitando el coste asociado.</a:t>
            </a:r>
            <a:endParaRPr lang="es-ES" sz="950" b="1" i="0" dirty="0">
              <a:solidFill>
                <a:srgbClr val="003F5C"/>
              </a:solidFill>
            </a:endParaRPr>
          </a:p>
        </p:txBody>
      </p:sp>
      <p:sp>
        <p:nvSpPr>
          <p:cNvPr id="76" name="2 CuadroTexto"/>
          <p:cNvSpPr txBox="1"/>
          <p:nvPr/>
        </p:nvSpPr>
        <p:spPr>
          <a:xfrm>
            <a:off x="-17864" y="7566692"/>
            <a:ext cx="3417031" cy="1324080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>
              <a:defRPr lang="es-ES"/>
            </a:defPPr>
            <a:lvl1pPr lvl="0">
              <a:defRPr sz="700" i="1">
                <a:solidFill>
                  <a:schemeClr val="bg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067" b="1" i="0" dirty="0" smtClean="0">
                <a:solidFill>
                  <a:srgbClr val="003F5C"/>
                </a:solidFill>
              </a:rPr>
              <a:t>La denominación en la pegatina a veces no esta clara. </a:t>
            </a:r>
          </a:p>
          <a:p>
            <a:pPr>
              <a:lnSpc>
                <a:spcPct val="150000"/>
              </a:lnSpc>
            </a:pPr>
            <a:r>
              <a:rPr lang="es-ES" sz="1067" b="1" i="0" dirty="0" smtClean="0">
                <a:solidFill>
                  <a:srgbClr val="003F5C"/>
                </a:solidFill>
              </a:rPr>
              <a:t>El estar mucho tiempo teniendo que ver números pequeños incrementa el riesgo de error humano.</a:t>
            </a:r>
          </a:p>
          <a:p>
            <a:pPr>
              <a:lnSpc>
                <a:spcPct val="150000"/>
              </a:lnSpc>
            </a:pPr>
            <a:endParaRPr lang="es-ES" sz="1067" b="1" i="0" dirty="0" smtClean="0">
              <a:solidFill>
                <a:srgbClr val="003F5C"/>
              </a:solidFill>
            </a:endParaRPr>
          </a:p>
        </p:txBody>
      </p:sp>
      <p:sp>
        <p:nvSpPr>
          <p:cNvPr id="77" name="2 CuadroTexto"/>
          <p:cNvSpPr txBox="1"/>
          <p:nvPr/>
        </p:nvSpPr>
        <p:spPr>
          <a:xfrm>
            <a:off x="3429000" y="7545040"/>
            <a:ext cx="3417031" cy="1324080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>
              <a:defRPr lang="es-ES"/>
            </a:defPPr>
            <a:lvl1pPr lvl="0">
              <a:defRPr sz="700" i="1">
                <a:solidFill>
                  <a:schemeClr val="bg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067" b="1" i="0" dirty="0" smtClean="0">
                <a:solidFill>
                  <a:srgbClr val="003F5C"/>
                </a:solidFill>
              </a:rPr>
              <a:t>Ahorro de 45’ por turno en la expedición.</a:t>
            </a:r>
          </a:p>
          <a:p>
            <a:pPr>
              <a:lnSpc>
                <a:spcPct val="150000"/>
              </a:lnSpc>
            </a:pPr>
            <a:r>
              <a:rPr lang="es-ES" sz="1067" b="1" i="0" dirty="0">
                <a:solidFill>
                  <a:srgbClr val="003F5C"/>
                </a:solidFill>
              </a:rPr>
              <a:t>L</a:t>
            </a:r>
            <a:r>
              <a:rPr lang="es-ES" sz="1067" b="1" i="0" dirty="0" smtClean="0">
                <a:solidFill>
                  <a:srgbClr val="003F5C"/>
                </a:solidFill>
              </a:rPr>
              <a:t>a </a:t>
            </a:r>
            <a:r>
              <a:rPr lang="es-ES" sz="1067" b="1" i="0" dirty="0">
                <a:solidFill>
                  <a:srgbClr val="003F5C"/>
                </a:solidFill>
              </a:rPr>
              <a:t>mejora más importante es en </a:t>
            </a:r>
            <a:r>
              <a:rPr lang="es-ES" sz="1067" b="1" i="0" dirty="0" smtClean="0">
                <a:solidFill>
                  <a:srgbClr val="003F5C"/>
                </a:solidFill>
              </a:rPr>
              <a:t>seguridad, </a:t>
            </a:r>
            <a:r>
              <a:rPr lang="es-ES" sz="1067" b="1" i="0" dirty="0">
                <a:solidFill>
                  <a:srgbClr val="003F5C"/>
                </a:solidFill>
              </a:rPr>
              <a:t>ya que se elimina el riesgo de confusión al comparar el registro en el etiquetado con el de la documentación de </a:t>
            </a:r>
            <a:r>
              <a:rPr lang="es-ES" sz="1067" b="1" i="0" dirty="0" smtClean="0">
                <a:solidFill>
                  <a:srgbClr val="003F5C"/>
                </a:solidFill>
              </a:rPr>
              <a:t>envío. </a:t>
            </a:r>
            <a:endParaRPr lang="es-ES" sz="1067" b="1" i="0" dirty="0">
              <a:solidFill>
                <a:srgbClr val="003F5C"/>
              </a:solidFill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B8CD88A1-C6B7-4057-98FC-5F95E5E76401}"/>
              </a:ext>
            </a:extLst>
          </p:cNvPr>
          <p:cNvSpPr/>
          <p:nvPr/>
        </p:nvSpPr>
        <p:spPr>
          <a:xfrm>
            <a:off x="3068960" y="774151"/>
            <a:ext cx="3789041" cy="386679"/>
          </a:xfrm>
          <a:prstGeom prst="rect">
            <a:avLst/>
          </a:prstGeom>
          <a:solidFill>
            <a:srgbClr val="A7B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bg1"/>
                </a:solidFill>
              </a:rPr>
              <a:t>Responsable de la mejora: Eduardo Sanjurjo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569670E5-25BD-4F12-ACB8-C6422266AF14}"/>
              </a:ext>
            </a:extLst>
          </p:cNvPr>
          <p:cNvSpPr/>
          <p:nvPr/>
        </p:nvSpPr>
        <p:spPr>
          <a:xfrm>
            <a:off x="4881625" y="414324"/>
            <a:ext cx="1977737" cy="361950"/>
          </a:xfrm>
          <a:prstGeom prst="rect">
            <a:avLst/>
          </a:prstGeom>
          <a:solidFill>
            <a:srgbClr val="00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63" dirty="0" smtClean="0">
                <a:solidFill>
                  <a:schemeClr val="bg1"/>
                </a:solidFill>
                <a:latin typeface="Gotham Bold" panose="02000803030000020004" pitchFamily="2" charset="0"/>
              </a:rPr>
              <a:t>Fecha: 23/10/2018</a:t>
            </a:r>
            <a:endParaRPr lang="es-ES" sz="1463" dirty="0">
              <a:solidFill>
                <a:schemeClr val="bg1"/>
              </a:solidFill>
              <a:latin typeface="Gotham Bold" panose="0200080303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1312" y="2254282"/>
            <a:ext cx="2898030" cy="163014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4145" y="3763762"/>
            <a:ext cx="1887280" cy="106159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90816" y="2247606"/>
            <a:ext cx="2911487" cy="16377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4146" y="1844280"/>
            <a:ext cx="1887279" cy="106159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r="22637"/>
          <a:stretch/>
        </p:blipFill>
        <p:spPr>
          <a:xfrm>
            <a:off x="4785636" y="1484628"/>
            <a:ext cx="1980701" cy="161055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6" r="18890"/>
          <a:stretch/>
        </p:blipFill>
        <p:spPr>
          <a:xfrm>
            <a:off x="4728990" y="3564196"/>
            <a:ext cx="2037348" cy="1635425"/>
          </a:xfrm>
          <a:prstGeom prst="rect">
            <a:avLst/>
          </a:prstGeom>
        </p:spPr>
      </p:pic>
      <p:cxnSp>
        <p:nvCxnSpPr>
          <p:cNvPr id="39" name="Conector recto de flecha 38"/>
          <p:cNvCxnSpPr/>
          <p:nvPr/>
        </p:nvCxnSpPr>
        <p:spPr>
          <a:xfrm flipV="1">
            <a:off x="3920511" y="2596349"/>
            <a:ext cx="122868" cy="1698210"/>
          </a:xfrm>
          <a:prstGeom prst="straightConnector1">
            <a:avLst/>
          </a:prstGeom>
          <a:ln w="57150">
            <a:solidFill>
              <a:srgbClr val="003F5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3554170" y="1630109"/>
            <a:ext cx="9672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smtClean="0">
                <a:solidFill>
                  <a:srgbClr val="003F5C"/>
                </a:solidFill>
              </a:rPr>
              <a:t>Se lee la nota de envío</a:t>
            </a:r>
            <a:endParaRPr lang="es-ES" sz="800" b="1" dirty="0">
              <a:solidFill>
                <a:srgbClr val="003F5C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3528591" y="4621808"/>
            <a:ext cx="10182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smtClean="0">
                <a:solidFill>
                  <a:srgbClr val="003F5C"/>
                </a:solidFill>
              </a:rPr>
              <a:t>Cada pieza que leemos va completando su casilla</a:t>
            </a:r>
            <a:endParaRPr lang="es-ES" sz="800" b="1" dirty="0">
              <a:solidFill>
                <a:srgbClr val="003F5C"/>
              </a:solidFill>
            </a:endParaRPr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9" t="21277" r="31347" b="48663"/>
          <a:stretch/>
        </p:blipFill>
        <p:spPr>
          <a:xfrm>
            <a:off x="4653319" y="2178695"/>
            <a:ext cx="1152128" cy="1106621"/>
          </a:xfrm>
          <a:prstGeom prst="rect">
            <a:avLst/>
          </a:prstGeom>
        </p:spPr>
      </p:pic>
      <p:cxnSp>
        <p:nvCxnSpPr>
          <p:cNvPr id="61" name="Conector recto de flecha 60"/>
          <p:cNvCxnSpPr/>
          <p:nvPr/>
        </p:nvCxnSpPr>
        <p:spPr>
          <a:xfrm flipV="1">
            <a:off x="4055453" y="3127385"/>
            <a:ext cx="726386" cy="933816"/>
          </a:xfrm>
          <a:prstGeom prst="straightConnector1">
            <a:avLst/>
          </a:prstGeom>
          <a:ln w="57150">
            <a:solidFill>
              <a:srgbClr val="003F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4886069" y="4648332"/>
            <a:ext cx="1815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 smtClean="0">
                <a:solidFill>
                  <a:srgbClr val="003F5C"/>
                </a:solidFill>
              </a:rPr>
              <a:t>Cuando hemos completado la nota de envío el sistema nos da el visto bueno.</a:t>
            </a:r>
            <a:endParaRPr lang="es-ES" sz="800" b="1" dirty="0">
              <a:solidFill>
                <a:srgbClr val="003F5C"/>
              </a:solidFill>
            </a:endParaRPr>
          </a:p>
        </p:txBody>
      </p:sp>
      <p:sp>
        <p:nvSpPr>
          <p:cNvPr id="74" name="Elipse 73"/>
          <p:cNvSpPr/>
          <p:nvPr/>
        </p:nvSpPr>
        <p:spPr>
          <a:xfrm>
            <a:off x="4187431" y="2082896"/>
            <a:ext cx="353663" cy="353663"/>
          </a:xfrm>
          <a:prstGeom prst="ellipse">
            <a:avLst/>
          </a:prstGeom>
          <a:solidFill>
            <a:srgbClr val="003F5C"/>
          </a:solidFill>
          <a:ln>
            <a:solidFill>
              <a:srgbClr val="003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5153728" y="1568855"/>
            <a:ext cx="353663" cy="353663"/>
          </a:xfrm>
          <a:prstGeom prst="ellipse">
            <a:avLst/>
          </a:prstGeom>
          <a:solidFill>
            <a:srgbClr val="003F5C"/>
          </a:solidFill>
          <a:ln>
            <a:solidFill>
              <a:srgbClr val="003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4182542" y="4205076"/>
            <a:ext cx="353663" cy="353663"/>
          </a:xfrm>
          <a:prstGeom prst="ellipse">
            <a:avLst/>
          </a:prstGeom>
          <a:solidFill>
            <a:srgbClr val="003F5C"/>
          </a:solidFill>
          <a:ln>
            <a:solidFill>
              <a:srgbClr val="003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2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6334200" y="4229662"/>
            <a:ext cx="353663" cy="353663"/>
          </a:xfrm>
          <a:prstGeom prst="ellipse">
            <a:avLst/>
          </a:prstGeom>
          <a:solidFill>
            <a:srgbClr val="003F5C"/>
          </a:solidFill>
          <a:ln>
            <a:solidFill>
              <a:srgbClr val="003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3" name="Elipse 62"/>
          <p:cNvSpPr/>
          <p:nvPr/>
        </p:nvSpPr>
        <p:spPr>
          <a:xfrm>
            <a:off x="5303916" y="2830084"/>
            <a:ext cx="353663" cy="353663"/>
          </a:xfrm>
          <a:prstGeom prst="ellipse">
            <a:avLst/>
          </a:prstGeom>
          <a:solidFill>
            <a:srgbClr val="003F5C"/>
          </a:solidFill>
          <a:ln>
            <a:solidFill>
              <a:srgbClr val="003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2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iseño predeterminado">
  <a:themeElements>
    <a:clrScheme name="Sisteplant 1">
      <a:dk1>
        <a:srgbClr val="151515"/>
      </a:dk1>
      <a:lt1>
        <a:sysClr val="window" lastClr="FFFFFF"/>
      </a:lt1>
      <a:dk2>
        <a:srgbClr val="151515"/>
      </a:dk2>
      <a:lt2>
        <a:srgbClr val="7F7F7F"/>
      </a:lt2>
      <a:accent1>
        <a:srgbClr val="A50021"/>
      </a:accent1>
      <a:accent2>
        <a:srgbClr val="000066"/>
      </a:accent2>
      <a:accent3>
        <a:srgbClr val="5F5F5F"/>
      </a:accent3>
      <a:accent4>
        <a:srgbClr val="CC0000"/>
      </a:accent4>
      <a:accent5>
        <a:srgbClr val="ADADFF"/>
      </a:accent5>
      <a:accent6>
        <a:srgbClr val="D8D8D8"/>
      </a:accent6>
      <a:hlink>
        <a:srgbClr val="FFFFFF"/>
      </a:hlink>
      <a:folHlink>
        <a:srgbClr val="151515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iseño predeterminado">
  <a:themeElements>
    <a:clrScheme name="Sisteplant 1">
      <a:dk1>
        <a:srgbClr val="151515"/>
      </a:dk1>
      <a:lt1>
        <a:sysClr val="window" lastClr="FFFFFF"/>
      </a:lt1>
      <a:dk2>
        <a:srgbClr val="151515"/>
      </a:dk2>
      <a:lt2>
        <a:srgbClr val="7F7F7F"/>
      </a:lt2>
      <a:accent1>
        <a:srgbClr val="A50021"/>
      </a:accent1>
      <a:accent2>
        <a:srgbClr val="000066"/>
      </a:accent2>
      <a:accent3>
        <a:srgbClr val="5F5F5F"/>
      </a:accent3>
      <a:accent4>
        <a:srgbClr val="CC0000"/>
      </a:accent4>
      <a:accent5>
        <a:srgbClr val="ADADFF"/>
      </a:accent5>
      <a:accent6>
        <a:srgbClr val="D8D8D8"/>
      </a:accent6>
      <a:hlink>
        <a:srgbClr val="FFFFFF"/>
      </a:hlink>
      <a:folHlink>
        <a:srgbClr val="151515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11189</TotalTime>
  <Words>386</Words>
  <Application>Microsoft Office PowerPoint</Application>
  <PresentationFormat>Presentación en pantalla (4:3)</PresentationFormat>
  <Paragraphs>188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</vt:lpstr>
      <vt:lpstr>Calibri</vt:lpstr>
      <vt:lpstr>Century Gothic</vt:lpstr>
      <vt:lpstr>Gotham Bold</vt:lpstr>
      <vt:lpstr>Wingdings</vt:lpstr>
      <vt:lpstr>Tema de Office</vt:lpstr>
      <vt:lpstr>5_Diseño predeterminado</vt:lpstr>
      <vt:lpstr>4_Diseño predeterminado</vt:lpstr>
      <vt:lpstr>6_Diseño predeterminado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Caballero</dc:creator>
  <cp:lastModifiedBy>Eduardo Sanjurjo Martínez</cp:lastModifiedBy>
  <cp:revision>487</cp:revision>
  <cp:lastPrinted>2018-10-24T11:35:08Z</cp:lastPrinted>
  <dcterms:created xsi:type="dcterms:W3CDTF">2013-09-04T07:45:08Z</dcterms:created>
  <dcterms:modified xsi:type="dcterms:W3CDTF">2019-05-29T11:28:35Z</dcterms:modified>
</cp:coreProperties>
</file>