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sldIdLst>
    <p:sldId id="256" r:id="rId2"/>
    <p:sldId id="272" r:id="rId3"/>
    <p:sldId id="273" r:id="rId4"/>
    <p:sldId id="257" r:id="rId5"/>
    <p:sldId id="259" r:id="rId6"/>
    <p:sldId id="258" r:id="rId7"/>
    <p:sldId id="263" r:id="rId8"/>
    <p:sldId id="264" r:id="rId9"/>
    <p:sldId id="268" r:id="rId10"/>
    <p:sldId id="265" r:id="rId11"/>
    <p:sldId id="269" r:id="rId12"/>
    <p:sldId id="266" r:id="rId13"/>
    <p:sldId id="267" r:id="rId14"/>
    <p:sldId id="270" r:id="rId15"/>
    <p:sldId id="271" r:id="rId16"/>
    <p:sldId id="262" r:id="rId17"/>
    <p:sldId id="260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5CC9A-66A6-45FF-8318-771BE5A283CD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A2733-744A-49CA-8CBE-FD573705F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403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2733-744A-49CA-8CBE-FD573705FE8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97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A2733-744A-49CA-8CBE-FD573705FE8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559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A2733-744A-49CA-8CBE-FD573705FE8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13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66ABC8-CCA4-4B8F-AB89-07F5D2750DA2}" type="datetime1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78826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6C0C-0181-4AE0-9192-D81222B2D20A}" type="datetime1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45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542A-98D2-4CE2-990B-09C7C6D79F03}" type="datetime1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93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D1A4-D51B-4D2D-BD92-4BF85C0DF7A4}" type="datetime1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98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CC7EFD-6DCF-4647-9ECF-450C7CAC28A9}" type="datetime1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24236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FF07-D32F-481F-8463-2CAF87641EC9}" type="datetime1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91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C29C-3F57-4B5F-A42C-CCFF03788800}" type="datetime1">
              <a:rPr lang="ru-RU" smtClean="0"/>
              <a:t>07.06.2023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90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38C4-9857-49AF-8273-155DF56839E0}" type="datetime1">
              <a:rPr lang="ru-RU" smtClean="0"/>
              <a:t>07.06.2023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8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3AA-613E-4D90-B5DA-8CE9DCAA60B5}" type="datetime1">
              <a:rPr lang="ru-RU" smtClean="0"/>
              <a:t>07.06.2023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35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CCD433-B5F7-42E0-8F6B-4F9E85F2F6EA}" type="datetime1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494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14164E-9A4F-4FED-95EC-A52A8F7A63E0}" type="datetime1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789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1797F4D-44A0-4C0A-83EF-257632FD2AE3}" type="datetime1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74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636094E-05C8-5E54-0E94-BEE90A46E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092338"/>
            <a:ext cx="8361229" cy="1341327"/>
          </a:xfrm>
        </p:spPr>
        <p:txBody>
          <a:bodyPr>
            <a:noAutofit/>
          </a:bodyPr>
          <a:lstStyle/>
          <a:p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/>
              <a:t>Единая система автоматизации поликлиник (ЕСАП)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95CF3911-9861-1499-8B86-7B180FD60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0400" y="4374484"/>
            <a:ext cx="2570479" cy="1284636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ru-RU" dirty="0"/>
              <a:t>Подготовил:</a:t>
            </a:r>
          </a:p>
          <a:p>
            <a:pPr algn="l">
              <a:lnSpc>
                <a:spcPct val="100000"/>
              </a:lnSpc>
            </a:pPr>
            <a:r>
              <a:rPr lang="ru-RU" dirty="0"/>
              <a:t>Карабанов А. А.</a:t>
            </a:r>
          </a:p>
          <a:p>
            <a:pPr algn="l">
              <a:lnSpc>
                <a:spcPct val="100000"/>
              </a:lnSpc>
            </a:pPr>
            <a:r>
              <a:rPr lang="ru-RU" dirty="0"/>
              <a:t>Буланов В. А.</a:t>
            </a:r>
          </a:p>
        </p:txBody>
      </p:sp>
    </p:spTree>
    <p:extLst>
      <p:ext uri="{BB962C8B-B14F-4D97-AF65-F5344CB8AC3E}">
        <p14:creationId xmlns:p14="http://schemas.microsoft.com/office/powerpoint/2010/main" val="204220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FB7650D-4B4D-C29E-5ECF-18014408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939" y="161679"/>
            <a:ext cx="10150151" cy="91694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HQL 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Запрос для получения медицинской карты по фильтру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10</a:t>
            </a:fld>
            <a:endParaRPr lang="ru-RU"/>
          </a:p>
        </p:txBody>
      </p:sp>
      <p:pic>
        <p:nvPicPr>
          <p:cNvPr id="1026" name="Picture 2" descr="https://cdn.discordapp.com/attachments/1031976390297391104/1115973465246269490/2023-06-07_1458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27" y="2825620"/>
            <a:ext cx="11324188" cy="178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97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FB7650D-4B4D-C29E-5ECF-18014408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070" y="152349"/>
            <a:ext cx="9919996" cy="916940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Тест план</a:t>
            </a: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5760" y="975361"/>
            <a:ext cx="4226560" cy="536448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76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FB7650D-4B4D-C29E-5ECF-18014408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400" y="170180"/>
            <a:ext cx="9601200" cy="916940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Результаты тестирования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12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7290EF19-A7A2-3029-DA30-BF11D1BBFC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1" t="21474" r="-455" b="53147"/>
          <a:stretch/>
        </p:blipFill>
        <p:spPr bwMode="auto">
          <a:xfrm>
            <a:off x="789715" y="2295832"/>
            <a:ext cx="11366097" cy="20615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1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FB7650D-4B4D-C29E-5ECF-18014408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80340"/>
            <a:ext cx="9601200" cy="916940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Время ответа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13</a:t>
            </a:fld>
            <a:endParaRPr lang="ru-RU"/>
          </a:p>
        </p:txBody>
      </p:sp>
      <p:pic>
        <p:nvPicPr>
          <p:cNvPr id="6" name="Объект 5" descr="D:\zagryzki\o9NmPHinP_k.jpg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3" t="30442"/>
          <a:stretch/>
        </p:blipFill>
        <p:spPr bwMode="auto">
          <a:xfrm>
            <a:off x="1563106" y="853244"/>
            <a:ext cx="9125213" cy="55069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093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FB7650D-4B4D-C29E-5ECF-18014408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40" y="88900"/>
            <a:ext cx="9601200" cy="916940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Проблемы, выявленные при тестировании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14</a:t>
            </a:fld>
            <a:endParaRPr lang="ru-RU"/>
          </a:p>
        </p:txBody>
      </p:sp>
      <p:pic>
        <p:nvPicPr>
          <p:cNvPr id="6" name="Объект 5" descr="D:\zagryzki\V1AC7Sn4Apw.jpg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7" t="32629" r="9294"/>
          <a:stretch/>
        </p:blipFill>
        <p:spPr bwMode="auto">
          <a:xfrm>
            <a:off x="1666240" y="1123573"/>
            <a:ext cx="8859520" cy="5212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24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FB7650D-4B4D-C29E-5ECF-18014408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949" y="99060"/>
            <a:ext cx="10003971" cy="916940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Обработка ошибок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15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9" y="747355"/>
            <a:ext cx="9842337" cy="5749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72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98E6272-2F88-31CE-C51B-FEC2CE51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87960"/>
            <a:ext cx="9601200" cy="553720"/>
          </a:xfrm>
        </p:spPr>
        <p:txBody>
          <a:bodyPr>
            <a:noAutofit/>
          </a:bodyPr>
          <a:lstStyle/>
          <a:p>
            <a:pPr algn="ctr"/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Кастомная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валидация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16</a:t>
            </a:fld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003" y="934720"/>
            <a:ext cx="8965516" cy="246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79" y="3539966"/>
            <a:ext cx="5894417" cy="1489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432" y="5100320"/>
            <a:ext cx="7991087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588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discordapp.com/attachments/1031976390297391104/1115978717525721201/d25b6fb1ce3b42a7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96" y="689772"/>
            <a:ext cx="6370974" cy="345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41DB593-C3BC-4B43-8E23-BE456D77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1208"/>
            <a:ext cx="9601200" cy="569991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Демонстрация работы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17</a:t>
            </a:fld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" y="2089605"/>
            <a:ext cx="5619595" cy="3084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96" y="3779520"/>
            <a:ext cx="6323364" cy="292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38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6F55DD9-CAA4-EED6-C531-8A0313B1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4360" y="2686050"/>
            <a:ext cx="5923280" cy="148590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65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9AFA4D5-F016-9065-B2B7-76969D8B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6D9E93B-D88E-530E-A848-B4A92E737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403840" cy="3581400"/>
          </a:xfrm>
        </p:spPr>
        <p:txBody>
          <a:bodyPr>
            <a:normAutofit/>
          </a:bodyPr>
          <a:lstStyle/>
          <a:p>
            <a:r>
              <a:rPr lang="ru-RU" sz="2800" dirty="0"/>
              <a:t>Основная цель проекта – это разработать централизованную систему здравоохранения, позволяющую усовершенствовать информационную и программную поддержку основных процессов поликлиник.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EA7E5E3C-4CF5-2E23-A52A-669E4F37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84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624A74D-EC9B-8D3E-E88B-DA00CC643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828" y="0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Проблема и решение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F92081E0-D6EB-A2FC-03EE-79A1F8DC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858B7D9-DBC4-B200-414B-27B73094D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308" y="1082023"/>
            <a:ext cx="5721784" cy="381003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50645A9C-2D93-9839-0B83-601013E7B8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94" y="2713615"/>
            <a:ext cx="5256106" cy="394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7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5098CEA-47C9-5818-3D89-2573730D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569" y="289560"/>
            <a:ext cx="9601200" cy="675640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О системе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985520" y="1239520"/>
            <a:ext cx="5455920" cy="4650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Врач:</a:t>
            </a:r>
          </a:p>
          <a:p>
            <a:pPr lvl="0"/>
            <a:r>
              <a:rPr lang="ru-RU" sz="2400" dirty="0"/>
              <a:t>Может просматривать расписание приема пациентов;</a:t>
            </a:r>
          </a:p>
          <a:p>
            <a:pPr lvl="0"/>
            <a:r>
              <a:rPr lang="ru-RU" sz="2400" dirty="0"/>
              <a:t>Может создавать, изменять и удалять записи на прием;</a:t>
            </a:r>
          </a:p>
          <a:p>
            <a:pPr lvl="0"/>
            <a:r>
              <a:rPr lang="ru-RU" sz="2400" dirty="0"/>
              <a:t>Может просматривать медицинскую историю пациента;</a:t>
            </a:r>
          </a:p>
          <a:p>
            <a:pPr lvl="0"/>
            <a:r>
              <a:rPr lang="ru-RU" sz="2400" dirty="0"/>
              <a:t>Может добавлять записи;</a:t>
            </a:r>
          </a:p>
          <a:p>
            <a:pPr lvl="0"/>
            <a:r>
              <a:rPr lang="ru-RU" sz="2400" dirty="0"/>
              <a:t>Может вносить диагнозы и рекомендации для пациентов;</a:t>
            </a:r>
          </a:p>
          <a:p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7" name="Объект 3"/>
          <p:cNvSpPr txBox="1">
            <a:spLocks/>
          </p:cNvSpPr>
          <p:nvPr/>
        </p:nvSpPr>
        <p:spPr>
          <a:xfrm>
            <a:off x="6532880" y="1239520"/>
            <a:ext cx="5659120" cy="5618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Регистратор:</a:t>
            </a:r>
          </a:p>
          <a:p>
            <a:pPr lvl="0"/>
            <a:r>
              <a:rPr lang="ru-RU" sz="2400" dirty="0"/>
              <a:t>Может создавать новых пациентов в системе;</a:t>
            </a:r>
          </a:p>
          <a:p>
            <a:pPr lvl="0"/>
            <a:r>
              <a:rPr lang="ru-RU" sz="2400" dirty="0"/>
              <a:t>Может записывать пациентов на прием к врачам;</a:t>
            </a:r>
          </a:p>
          <a:p>
            <a:pPr lvl="0"/>
            <a:r>
              <a:rPr lang="ru-RU" sz="2400" dirty="0"/>
              <a:t>Может просматривать и редактировать информацию о пациентах;</a:t>
            </a:r>
          </a:p>
          <a:p>
            <a:pPr lvl="0"/>
            <a:r>
              <a:rPr lang="ru-RU" sz="2400" dirty="0"/>
              <a:t>Может проверять доступность и свободное время в расписании врачей;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ru-RU" sz="2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6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8E0D8E1-BC96-F0D1-8711-F1A93136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18440"/>
            <a:ext cx="10820400" cy="665480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Общие принципы организации системы</a:t>
            </a:r>
          </a:p>
        </p:txBody>
      </p:sp>
      <p:pic>
        <p:nvPicPr>
          <p:cNvPr id="2050" name="Picture 2" descr="C:\Users\vladb\Desktop\6252ab051e670d13f9599d59_REST-API-Image_c0dd9870585de555571305f8b182d4828de0c88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1535053"/>
            <a:ext cx="8127999" cy="426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1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5CBDFC-06C4-0019-13CB-25CAB2B2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920" y="0"/>
            <a:ext cx="7787640" cy="599440"/>
          </a:xfrm>
        </p:spPr>
        <p:txBody>
          <a:bodyPr>
            <a:noAutofit/>
          </a:bodyPr>
          <a:lstStyle/>
          <a:p>
            <a:r>
              <a:rPr lang="ru-RU" sz="4000" dirty="0"/>
              <a:t>Диаграмма классов-сущностей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636" y="637326"/>
            <a:ext cx="6835684" cy="6232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41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730E0CA-195E-6035-59DA-C5E99C8EF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40" y="116840"/>
            <a:ext cx="9601200" cy="624840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Диаграмма классов уровня бизнес-логики</a:t>
            </a:r>
          </a:p>
        </p:txBody>
      </p:sp>
      <p:pic>
        <p:nvPicPr>
          <p:cNvPr id="3074" name="Picture 2" descr="C:\Users\vladb\Desktop\esap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490" y="792098"/>
            <a:ext cx="8570070" cy="606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79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FB7650D-4B4D-C29E-5ECF-18014408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720" y="312420"/>
            <a:ext cx="9601200" cy="916940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Сервис «</a:t>
            </a:r>
            <a:r>
              <a:rPr lang="en-US" sz="4000" dirty="0"/>
              <a:t>Schedule</a:t>
            </a:r>
            <a:r>
              <a:rPr lang="ru-RU" sz="4000" dirty="0"/>
              <a:t>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8</a:t>
            </a:fld>
            <a:endParaRPr lang="ru-RU"/>
          </a:p>
        </p:txBody>
      </p:sp>
      <p:pic>
        <p:nvPicPr>
          <p:cNvPr id="3074" name="Picture 2" descr="https://cdn.discordapp.com/attachments/1031976390297391104/1115984630676475984/2023-06-07_1543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72" y="1280075"/>
            <a:ext cx="11042650" cy="428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06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FB7650D-4B4D-C29E-5ECF-18014408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9860"/>
            <a:ext cx="9601200" cy="916940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Сервис «</a:t>
            </a:r>
            <a:r>
              <a:rPr lang="en-US" sz="3200" dirty="0" err="1"/>
              <a:t>MedicalCard</a:t>
            </a:r>
            <a:r>
              <a:rPr lang="ru-RU" sz="3200" dirty="0"/>
              <a:t>»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00" y="2565400"/>
            <a:ext cx="11431300" cy="223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62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916</TotalTime>
  <Words>177</Words>
  <Application>Microsoft Office PowerPoint</Application>
  <PresentationFormat>Произвольный</PresentationFormat>
  <Paragraphs>53</Paragraphs>
  <Slides>18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Уголки</vt:lpstr>
      <vt:lpstr> Единая система автоматизации поликлиник (ЕСАП)</vt:lpstr>
      <vt:lpstr>Цель проекта</vt:lpstr>
      <vt:lpstr>Проблема и решение</vt:lpstr>
      <vt:lpstr>О системе</vt:lpstr>
      <vt:lpstr>Общие принципы организации системы</vt:lpstr>
      <vt:lpstr>Диаграмма классов-сущностей</vt:lpstr>
      <vt:lpstr>Диаграмма классов уровня бизнес-логики</vt:lpstr>
      <vt:lpstr>Сервис «Schedule»</vt:lpstr>
      <vt:lpstr>Сервис «MedicalCard»</vt:lpstr>
      <vt:lpstr>HQL Запрос для получения медицинской карты по фильтру</vt:lpstr>
      <vt:lpstr>Тест план</vt:lpstr>
      <vt:lpstr>Результаты тестирования</vt:lpstr>
      <vt:lpstr>Время ответа</vt:lpstr>
      <vt:lpstr>Проблемы, выявленные при тестировании</vt:lpstr>
      <vt:lpstr>Обработка ошибок</vt:lpstr>
      <vt:lpstr>Кастомная валидация</vt:lpstr>
      <vt:lpstr>Демонстрация работы</vt:lpstr>
      <vt:lpstr>Спасибо за внимание!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ЕСАП. Полная информационная модель подсистем «Деятельность регистратуры» и «врачебная деятельность»</dc:title>
  <dc:creator>The Wyolar</dc:creator>
  <cp:lastModifiedBy>Влад Буланов</cp:lastModifiedBy>
  <cp:revision>88</cp:revision>
  <dcterms:created xsi:type="dcterms:W3CDTF">2023-05-21T17:41:24Z</dcterms:created>
  <dcterms:modified xsi:type="dcterms:W3CDTF">2023-06-07T13:27:27Z</dcterms:modified>
</cp:coreProperties>
</file>