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inzel Decorative Bold" charset="1" panose="00000800000000000000"/>
      <p:regular r:id="rId15"/>
    </p:embeddedFont>
    <p:embeddedFont>
      <p:font typeface="Cagliostro"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44689">
            <a:off x="-1942" y="74136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488530">
            <a:off x="15838881" y="8034157"/>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135818">
            <a:off x="16477957" y="5068371"/>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6816" y="1679991"/>
            <a:ext cx="11244887" cy="5499772"/>
          </a:xfrm>
          <a:custGeom>
            <a:avLst/>
            <a:gdLst/>
            <a:ahLst/>
            <a:cxnLst/>
            <a:rect r="r" b="b" t="t" l="l"/>
            <a:pathLst>
              <a:path h="5499772" w="11244887">
                <a:moveTo>
                  <a:pt x="0" y="0"/>
                </a:moveTo>
                <a:lnTo>
                  <a:pt x="11244887" y="0"/>
                </a:lnTo>
                <a:lnTo>
                  <a:pt x="11244887" y="5499772"/>
                </a:lnTo>
                <a:lnTo>
                  <a:pt x="0" y="5499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285550">
            <a:off x="13163977" y="1774619"/>
            <a:ext cx="2207272" cy="2086236"/>
          </a:xfrm>
          <a:custGeom>
            <a:avLst/>
            <a:gdLst/>
            <a:ahLst/>
            <a:cxnLst/>
            <a:rect r="r" b="b" t="t" l="l"/>
            <a:pathLst>
              <a:path h="2086236" w="2207272">
                <a:moveTo>
                  <a:pt x="0" y="0"/>
                </a:moveTo>
                <a:lnTo>
                  <a:pt x="2207272" y="0"/>
                </a:lnTo>
                <a:lnTo>
                  <a:pt x="2207272" y="2086236"/>
                </a:lnTo>
                <a:lnTo>
                  <a:pt x="0" y="2086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22913" y="2263530"/>
            <a:ext cx="9192692" cy="4245965"/>
          </a:xfrm>
          <a:prstGeom prst="rect">
            <a:avLst/>
          </a:prstGeom>
        </p:spPr>
        <p:txBody>
          <a:bodyPr anchor="t" rtlCol="false" tIns="0" lIns="0" bIns="0" rIns="0">
            <a:spAutoFit/>
          </a:bodyPr>
          <a:lstStyle/>
          <a:p>
            <a:pPr algn="ctr">
              <a:lnSpc>
                <a:spcPts val="11213"/>
              </a:lnSpc>
            </a:pPr>
            <a:r>
              <a:rPr lang="en-US" sz="8970" spc="260">
                <a:solidFill>
                  <a:srgbClr val="797A1D"/>
                </a:solidFill>
                <a:latin typeface="Cinzel Decorative Bold"/>
              </a:rPr>
              <a:t>uas</a:t>
            </a:r>
          </a:p>
          <a:p>
            <a:pPr algn="ctr">
              <a:lnSpc>
                <a:spcPts val="11213"/>
              </a:lnSpc>
            </a:pPr>
            <a:r>
              <a:rPr lang="en-US" sz="8970" spc="260">
                <a:solidFill>
                  <a:srgbClr val="797A1D"/>
                </a:solidFill>
                <a:latin typeface="Cinzel Decorative Bold"/>
              </a:rPr>
              <a:t>SISTEM</a:t>
            </a:r>
          </a:p>
          <a:p>
            <a:pPr algn="ctr">
              <a:lnSpc>
                <a:spcPts val="11213"/>
              </a:lnSpc>
            </a:pPr>
            <a:r>
              <a:rPr lang="en-US" sz="8970" spc="260">
                <a:solidFill>
                  <a:srgbClr val="797A1D"/>
                </a:solidFill>
                <a:latin typeface="Cinzel Decorative Bold"/>
              </a:rPr>
              <a:t>OPERASI</a:t>
            </a:r>
          </a:p>
        </p:txBody>
      </p:sp>
      <p:sp>
        <p:nvSpPr>
          <p:cNvPr name="Freeform 9" id="9"/>
          <p:cNvSpPr/>
          <p:nvPr/>
        </p:nvSpPr>
        <p:spPr>
          <a:xfrm flipH="false" flipV="true" rot="5285550">
            <a:off x="2839980" y="5000604"/>
            <a:ext cx="2360814" cy="2231359"/>
          </a:xfrm>
          <a:custGeom>
            <a:avLst/>
            <a:gdLst/>
            <a:ahLst/>
            <a:cxnLst/>
            <a:rect r="r" b="b" t="t" l="l"/>
            <a:pathLst>
              <a:path h="2231359" w="2360814">
                <a:moveTo>
                  <a:pt x="0" y="2231359"/>
                </a:moveTo>
                <a:lnTo>
                  <a:pt x="2360813" y="2231359"/>
                </a:lnTo>
                <a:lnTo>
                  <a:pt x="2360813" y="0"/>
                </a:lnTo>
                <a:lnTo>
                  <a:pt x="0" y="0"/>
                </a:lnTo>
                <a:lnTo>
                  <a:pt x="0" y="22313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752737" y="7835550"/>
            <a:ext cx="8782526" cy="771525"/>
          </a:xfrm>
          <a:prstGeom prst="rect">
            <a:avLst/>
          </a:prstGeom>
        </p:spPr>
        <p:txBody>
          <a:bodyPr anchor="t" rtlCol="false" tIns="0" lIns="0" bIns="0" rIns="0">
            <a:spAutoFit/>
          </a:bodyPr>
          <a:lstStyle/>
          <a:p>
            <a:pPr algn="ctr">
              <a:lnSpc>
                <a:spcPts val="6299"/>
              </a:lnSpc>
            </a:pPr>
            <a:r>
              <a:rPr lang="en-US" sz="4500">
                <a:solidFill>
                  <a:srgbClr val="C4791C"/>
                </a:solidFill>
                <a:latin typeface="Cagliostro"/>
              </a:rPr>
              <a:t>ESA PRATAMA PUTRI - TI 1B</a:t>
            </a:r>
          </a:p>
        </p:txBody>
      </p:sp>
      <p:sp>
        <p:nvSpPr>
          <p:cNvPr name="Freeform 11" id="11"/>
          <p:cNvSpPr/>
          <p:nvPr/>
        </p:nvSpPr>
        <p:spPr>
          <a:xfrm flipH="false" flipV="true" rot="0">
            <a:off x="17061389" y="-1259031"/>
            <a:ext cx="5539640" cy="5669356"/>
          </a:xfrm>
          <a:custGeom>
            <a:avLst/>
            <a:gdLst/>
            <a:ahLst/>
            <a:cxnLst/>
            <a:rect r="r" b="b" t="t" l="l"/>
            <a:pathLst>
              <a:path h="5669356" w="5539640">
                <a:moveTo>
                  <a:pt x="0" y="5669356"/>
                </a:moveTo>
                <a:lnTo>
                  <a:pt x="5539640" y="5669356"/>
                </a:lnTo>
                <a:lnTo>
                  <a:pt x="5539640" y="0"/>
                </a:lnTo>
                <a:lnTo>
                  <a:pt x="0" y="0"/>
                </a:lnTo>
                <a:lnTo>
                  <a:pt x="0" y="5669356"/>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140456" y="5710261"/>
            <a:ext cx="5539640" cy="5669356"/>
          </a:xfrm>
          <a:custGeom>
            <a:avLst/>
            <a:gdLst/>
            <a:ahLst/>
            <a:cxnLst/>
            <a:rect r="r" b="b" t="t" l="l"/>
            <a:pathLst>
              <a:path h="5669356" w="5539640">
                <a:moveTo>
                  <a:pt x="5539641" y="0"/>
                </a:moveTo>
                <a:lnTo>
                  <a:pt x="0" y="0"/>
                </a:lnTo>
                <a:lnTo>
                  <a:pt x="0" y="5669356"/>
                </a:lnTo>
                <a:lnTo>
                  <a:pt x="5539641" y="5669356"/>
                </a:lnTo>
                <a:lnTo>
                  <a:pt x="553964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05161" y="3919646"/>
            <a:ext cx="14276603" cy="4908550"/>
          </a:xfrm>
          <a:prstGeom prst="rect">
            <a:avLst/>
          </a:prstGeom>
        </p:spPr>
        <p:txBody>
          <a:bodyPr anchor="t" rtlCol="false" tIns="0" lIns="0" bIns="0" rIns="0">
            <a:spAutoFit/>
          </a:bodyPr>
          <a:lstStyle/>
          <a:p>
            <a:pPr algn="ctr">
              <a:lnSpc>
                <a:spcPts val="5599"/>
              </a:lnSpc>
            </a:pPr>
            <a:r>
              <a:rPr lang="en-US" sz="3999">
                <a:solidFill>
                  <a:srgbClr val="C4791C"/>
                </a:solidFill>
                <a:latin typeface="Cagliostro"/>
              </a:rPr>
              <a:t>Shell dalam sistem operasi adalah antarmuka yang memungkinkan pengguna berinteraksi dengan sistem melalui perintah teks (CLI) atau elemen grafis (GUI). CLI, seperti Bash di Linux, menggunakan teks untuk menjalankan perintah, sementara GUI, seperti Windows Explorer, menggunakan ikon dan jendela untuk navigasi dan pengelolaan sistem. Shell berfungsi sebagai penerjemah perintah dan pengelola tugas pengguna.</a:t>
            </a:r>
          </a:p>
        </p:txBody>
      </p:sp>
      <p:sp>
        <p:nvSpPr>
          <p:cNvPr name="Freeform 5" id="5"/>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7" id="7"/>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3341457" y="1203406"/>
            <a:ext cx="11605086" cy="1956063"/>
            <a:chOff x="0" y="0"/>
            <a:chExt cx="3056484" cy="515177"/>
          </a:xfrm>
        </p:grpSpPr>
        <p:sp>
          <p:nvSpPr>
            <p:cNvPr name="Freeform 10" id="10"/>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1" id="11"/>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497775" y="1579428"/>
            <a:ext cx="11047342" cy="1181100"/>
          </a:xfrm>
          <a:prstGeom prst="rect">
            <a:avLst/>
          </a:prstGeom>
        </p:spPr>
        <p:txBody>
          <a:bodyPr anchor="t" rtlCol="false" tIns="0" lIns="0" bIns="0" rIns="0">
            <a:spAutoFit/>
          </a:bodyPr>
          <a:lstStyle/>
          <a:p>
            <a:pPr algn="ctr">
              <a:lnSpc>
                <a:spcPts val="9375"/>
              </a:lnSpc>
            </a:pPr>
            <a:r>
              <a:rPr lang="en-US" sz="7500" spc="217">
                <a:solidFill>
                  <a:srgbClr val="797A1D"/>
                </a:solidFill>
                <a:latin typeface="Cinzel Decorative Bold"/>
              </a:rPr>
              <a:t>Pengertian SHELL</a:t>
            </a:r>
          </a:p>
        </p:txBody>
      </p:sp>
      <p:sp>
        <p:nvSpPr>
          <p:cNvPr name="Freeform 14" id="14"/>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268253" y="4566361"/>
            <a:ext cx="3751494" cy="2894139"/>
          </a:xfrm>
          <a:custGeom>
            <a:avLst/>
            <a:gdLst/>
            <a:ahLst/>
            <a:cxnLst/>
            <a:rect r="r" b="b" t="t" l="l"/>
            <a:pathLst>
              <a:path h="2894139" w="3751494">
                <a:moveTo>
                  <a:pt x="0" y="0"/>
                </a:moveTo>
                <a:lnTo>
                  <a:pt x="3751494" y="0"/>
                </a:lnTo>
                <a:lnTo>
                  <a:pt x="3751494" y="2894139"/>
                </a:lnTo>
                <a:lnTo>
                  <a:pt x="0" y="28941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798279">
            <a:off x="6547081" y="4407052"/>
            <a:ext cx="1127853" cy="318618"/>
          </a:xfrm>
          <a:custGeom>
            <a:avLst/>
            <a:gdLst/>
            <a:ahLst/>
            <a:cxnLst/>
            <a:rect r="r" b="b" t="t" l="l"/>
            <a:pathLst>
              <a:path h="318618" w="1127853">
                <a:moveTo>
                  <a:pt x="0" y="0"/>
                </a:moveTo>
                <a:lnTo>
                  <a:pt x="1127853" y="0"/>
                </a:lnTo>
                <a:lnTo>
                  <a:pt x="1127853" y="318618"/>
                </a:lnTo>
                <a:lnTo>
                  <a:pt x="0" y="3186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85500" y="3923378"/>
            <a:ext cx="790701" cy="790701"/>
          </a:xfrm>
          <a:custGeom>
            <a:avLst/>
            <a:gdLst/>
            <a:ahLst/>
            <a:cxnLst/>
            <a:rect r="r" b="b" t="t" l="l"/>
            <a:pathLst>
              <a:path h="790701" w="790701">
                <a:moveTo>
                  <a:pt x="0" y="0"/>
                </a:moveTo>
                <a:lnTo>
                  <a:pt x="790701" y="0"/>
                </a:lnTo>
                <a:lnTo>
                  <a:pt x="790701" y="790701"/>
                </a:lnTo>
                <a:lnTo>
                  <a:pt x="0" y="7907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166866" y="4123186"/>
            <a:ext cx="790701" cy="790701"/>
          </a:xfrm>
          <a:custGeom>
            <a:avLst/>
            <a:gdLst/>
            <a:ahLst/>
            <a:cxnLst/>
            <a:rect r="r" b="b" t="t" l="l"/>
            <a:pathLst>
              <a:path h="790701" w="790701">
                <a:moveTo>
                  <a:pt x="0" y="0"/>
                </a:moveTo>
                <a:lnTo>
                  <a:pt x="790701" y="0"/>
                </a:lnTo>
                <a:lnTo>
                  <a:pt x="790701" y="790701"/>
                </a:lnTo>
                <a:lnTo>
                  <a:pt x="0" y="7907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5890388" y="6977523"/>
            <a:ext cx="790701" cy="790701"/>
          </a:xfrm>
          <a:custGeom>
            <a:avLst/>
            <a:gdLst/>
            <a:ahLst/>
            <a:cxnLst/>
            <a:rect r="r" b="b" t="t" l="l"/>
            <a:pathLst>
              <a:path h="790701" w="790701">
                <a:moveTo>
                  <a:pt x="0" y="0"/>
                </a:moveTo>
                <a:lnTo>
                  <a:pt x="790701" y="0"/>
                </a:lnTo>
                <a:lnTo>
                  <a:pt x="790701" y="790701"/>
                </a:lnTo>
                <a:lnTo>
                  <a:pt x="0" y="7907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true" rot="-733749">
            <a:off x="9861702" y="4084081"/>
            <a:ext cx="1127853" cy="318618"/>
          </a:xfrm>
          <a:custGeom>
            <a:avLst/>
            <a:gdLst/>
            <a:ahLst/>
            <a:cxnLst/>
            <a:rect r="r" b="b" t="t" l="l"/>
            <a:pathLst>
              <a:path h="318618" w="1127853">
                <a:moveTo>
                  <a:pt x="0" y="318618"/>
                </a:moveTo>
                <a:lnTo>
                  <a:pt x="1127853" y="318618"/>
                </a:lnTo>
                <a:lnTo>
                  <a:pt x="1127853" y="0"/>
                </a:lnTo>
                <a:lnTo>
                  <a:pt x="0" y="0"/>
                </a:lnTo>
                <a:lnTo>
                  <a:pt x="0" y="31861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10201040">
            <a:off x="6843043" y="7354261"/>
            <a:ext cx="1127853" cy="318618"/>
          </a:xfrm>
          <a:custGeom>
            <a:avLst/>
            <a:gdLst/>
            <a:ahLst/>
            <a:cxnLst/>
            <a:rect r="r" b="b" t="t" l="l"/>
            <a:pathLst>
              <a:path h="318618" w="1127853">
                <a:moveTo>
                  <a:pt x="0" y="318618"/>
                </a:moveTo>
                <a:lnTo>
                  <a:pt x="1127853" y="318618"/>
                </a:lnTo>
                <a:lnTo>
                  <a:pt x="1127853" y="0"/>
                </a:lnTo>
                <a:lnTo>
                  <a:pt x="0" y="0"/>
                </a:lnTo>
                <a:lnTo>
                  <a:pt x="0" y="31861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91224">
            <a:off x="9561988" y="7544676"/>
            <a:ext cx="1127853" cy="318618"/>
          </a:xfrm>
          <a:custGeom>
            <a:avLst/>
            <a:gdLst/>
            <a:ahLst/>
            <a:cxnLst/>
            <a:rect r="r" b="b" t="t" l="l"/>
            <a:pathLst>
              <a:path h="318618" w="1127853">
                <a:moveTo>
                  <a:pt x="0" y="0"/>
                </a:moveTo>
                <a:lnTo>
                  <a:pt x="1127852" y="0"/>
                </a:lnTo>
                <a:lnTo>
                  <a:pt x="1127852" y="318618"/>
                </a:lnTo>
                <a:lnTo>
                  <a:pt x="0" y="3186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3185587" y="1026428"/>
            <a:ext cx="12135955"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fitur - fitur</a:t>
            </a:r>
          </a:p>
        </p:txBody>
      </p:sp>
      <p:sp>
        <p:nvSpPr>
          <p:cNvPr name="TextBox 14" id="14"/>
          <p:cNvSpPr txBox="true"/>
          <p:nvPr/>
        </p:nvSpPr>
        <p:spPr>
          <a:xfrm rot="0">
            <a:off x="12362777" y="4152203"/>
            <a:ext cx="4307343" cy="523875"/>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C4791C"/>
                </a:solidFill>
                <a:latin typeface="Cagliostro"/>
              </a:rPr>
              <a:t>Fitur Awk</a:t>
            </a:r>
          </a:p>
        </p:txBody>
      </p:sp>
      <p:sp>
        <p:nvSpPr>
          <p:cNvPr name="TextBox 15" id="15"/>
          <p:cNvSpPr txBox="true"/>
          <p:nvPr/>
        </p:nvSpPr>
        <p:spPr>
          <a:xfrm rot="0">
            <a:off x="1421487" y="7075855"/>
            <a:ext cx="4173627" cy="523875"/>
          </a:xfrm>
          <a:prstGeom prst="rect">
            <a:avLst/>
          </a:prstGeom>
        </p:spPr>
        <p:txBody>
          <a:bodyPr anchor="t" rtlCol="false" tIns="0" lIns="0" bIns="0" rIns="0">
            <a:spAutoFit/>
          </a:bodyPr>
          <a:lstStyle/>
          <a:p>
            <a:pPr algn="r" marL="0" indent="0" lvl="0">
              <a:lnSpc>
                <a:spcPts val="4200"/>
              </a:lnSpc>
              <a:spcBef>
                <a:spcPct val="0"/>
              </a:spcBef>
            </a:pPr>
            <a:r>
              <a:rPr lang="en-US" sz="3000">
                <a:solidFill>
                  <a:srgbClr val="C4791C"/>
                </a:solidFill>
                <a:latin typeface="Cagliostro"/>
              </a:rPr>
              <a:t>Fitur Sed</a:t>
            </a:r>
          </a:p>
        </p:txBody>
      </p:sp>
      <p:sp>
        <p:nvSpPr>
          <p:cNvPr name="TextBox 16" id="16"/>
          <p:cNvSpPr txBox="true"/>
          <p:nvPr/>
        </p:nvSpPr>
        <p:spPr>
          <a:xfrm rot="0">
            <a:off x="1095249" y="3856703"/>
            <a:ext cx="4180676" cy="523875"/>
          </a:xfrm>
          <a:prstGeom prst="rect">
            <a:avLst/>
          </a:prstGeom>
        </p:spPr>
        <p:txBody>
          <a:bodyPr anchor="t" rtlCol="false" tIns="0" lIns="0" bIns="0" rIns="0">
            <a:spAutoFit/>
          </a:bodyPr>
          <a:lstStyle/>
          <a:p>
            <a:pPr algn="r" marL="0" indent="0" lvl="0">
              <a:lnSpc>
                <a:spcPts val="4200"/>
              </a:lnSpc>
              <a:spcBef>
                <a:spcPct val="0"/>
              </a:spcBef>
            </a:pPr>
            <a:r>
              <a:rPr lang="en-US" sz="3000">
                <a:solidFill>
                  <a:srgbClr val="C4791C"/>
                </a:solidFill>
                <a:latin typeface="Cagliostro"/>
              </a:rPr>
              <a:t>Fitur Grep</a:t>
            </a:r>
          </a:p>
        </p:txBody>
      </p:sp>
      <p:sp>
        <p:nvSpPr>
          <p:cNvPr name="Freeform 17" id="17"/>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8" id="18"/>
          <p:cNvGrpSpPr/>
          <p:nvPr/>
        </p:nvGrpSpPr>
        <p:grpSpPr>
          <a:xfrm rot="0">
            <a:off x="3341457" y="694509"/>
            <a:ext cx="11605086" cy="1956063"/>
            <a:chOff x="0" y="0"/>
            <a:chExt cx="3056484" cy="515177"/>
          </a:xfrm>
        </p:grpSpPr>
        <p:sp>
          <p:nvSpPr>
            <p:cNvPr name="Freeform 19" id="19"/>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20" id="20"/>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823309" y="1203406"/>
            <a:ext cx="12641382" cy="1956063"/>
            <a:chOff x="0" y="0"/>
            <a:chExt cx="3329417" cy="515177"/>
          </a:xfrm>
        </p:grpSpPr>
        <p:sp>
          <p:nvSpPr>
            <p:cNvPr name="Freeform 5" id="5"/>
            <p:cNvSpPr/>
            <p:nvPr/>
          </p:nvSpPr>
          <p:spPr>
            <a:xfrm flipH="false" flipV="false" rot="0">
              <a:off x="0" y="0"/>
              <a:ext cx="3329417" cy="515177"/>
            </a:xfrm>
            <a:custGeom>
              <a:avLst/>
              <a:gdLst/>
              <a:ahLst/>
              <a:cxnLst/>
              <a:rect r="r" b="b" t="t" l="l"/>
              <a:pathLst>
                <a:path h="515177" w="3329417">
                  <a:moveTo>
                    <a:pt x="3126218" y="0"/>
                  </a:moveTo>
                  <a:cubicBezTo>
                    <a:pt x="3238442" y="0"/>
                    <a:pt x="3329417" y="115326"/>
                    <a:pt x="3329417" y="257588"/>
                  </a:cubicBezTo>
                  <a:cubicBezTo>
                    <a:pt x="3329417" y="399851"/>
                    <a:pt x="3238442" y="515177"/>
                    <a:pt x="3126218"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329417"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36860" y="4495609"/>
            <a:ext cx="4484739" cy="3719783"/>
          </a:xfrm>
          <a:custGeom>
            <a:avLst/>
            <a:gdLst/>
            <a:ahLst/>
            <a:cxnLst/>
            <a:rect r="r" b="b" t="t" l="l"/>
            <a:pathLst>
              <a:path h="3719783" w="4484739">
                <a:moveTo>
                  <a:pt x="0" y="0"/>
                </a:moveTo>
                <a:lnTo>
                  <a:pt x="4484739" y="0"/>
                </a:lnTo>
                <a:lnTo>
                  <a:pt x="4484739" y="3719783"/>
                </a:lnTo>
                <a:lnTo>
                  <a:pt x="0" y="37197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421599" y="3698025"/>
            <a:ext cx="11507369" cy="2657475"/>
          </a:xfrm>
          <a:prstGeom prst="rect">
            <a:avLst/>
          </a:prstGeom>
        </p:spPr>
        <p:txBody>
          <a:bodyPr anchor="t" rtlCol="false" tIns="0" lIns="0" bIns="0" rIns="0">
            <a:spAutoFit/>
          </a:bodyPr>
          <a:lstStyle/>
          <a:p>
            <a:pPr algn="l">
              <a:lnSpc>
                <a:spcPts val="4200"/>
              </a:lnSpc>
            </a:pPr>
            <a:r>
              <a:rPr lang="en-US" sz="3000">
                <a:solidFill>
                  <a:srgbClr val="797A1D"/>
                </a:solidFill>
                <a:latin typeface="Cagliostro"/>
              </a:rPr>
              <a:t>Menu Ditampilkan: Menggunakan echo untuk menampilkan menu pilihan operasi kepada pengguna.</a:t>
            </a:r>
          </a:p>
          <a:p>
            <a:pPr algn="l">
              <a:lnSpc>
                <a:spcPts val="4200"/>
              </a:lnSpc>
            </a:pPr>
            <a:r>
              <a:rPr lang="en-US" sz="3000">
                <a:solidFill>
                  <a:srgbClr val="797A1D"/>
                </a:solidFill>
                <a:latin typeface="Cagliostro"/>
              </a:rPr>
              <a:t>Membaca Pilihan Pengguna: Menggunakan read untuk membaca input dari pengguna.</a:t>
            </a:r>
          </a:p>
          <a:p>
            <a:pPr algn="l">
              <a:lnSpc>
                <a:spcPts val="4200"/>
              </a:lnSpc>
            </a:pPr>
          </a:p>
        </p:txBody>
      </p:sp>
      <p:sp>
        <p:nvSpPr>
          <p:cNvPr name="Freeform 11" id="11"/>
          <p:cNvSpPr/>
          <p:nvPr/>
        </p:nvSpPr>
        <p:spPr>
          <a:xfrm flipH="false" flipV="false" rot="0">
            <a:off x="5725590" y="6287895"/>
            <a:ext cx="10005575" cy="2970405"/>
          </a:xfrm>
          <a:custGeom>
            <a:avLst/>
            <a:gdLst/>
            <a:ahLst/>
            <a:cxnLst/>
            <a:rect r="r" b="b" t="t" l="l"/>
            <a:pathLst>
              <a:path h="2970405" w="10005575">
                <a:moveTo>
                  <a:pt x="0" y="0"/>
                </a:moveTo>
                <a:lnTo>
                  <a:pt x="10005576" y="0"/>
                </a:lnTo>
                <a:lnTo>
                  <a:pt x="10005576" y="2970405"/>
                </a:lnTo>
                <a:lnTo>
                  <a:pt x="0" y="2970405"/>
                </a:lnTo>
                <a:lnTo>
                  <a:pt x="0" y="0"/>
                </a:lnTo>
                <a:close/>
              </a:path>
            </a:pathLst>
          </a:custGeom>
          <a:blipFill>
            <a:blip r:embed="rId8"/>
            <a:stretch>
              <a:fillRect l="0" t="0" r="0" b="0"/>
            </a:stretch>
          </a:blipFill>
        </p:spPr>
      </p:sp>
      <p:sp>
        <p:nvSpPr>
          <p:cNvPr name="TextBox 12" id="12"/>
          <p:cNvSpPr txBox="true"/>
          <p:nvPr/>
        </p:nvSpPr>
        <p:spPr>
          <a:xfrm rot="0">
            <a:off x="3076022" y="1610041"/>
            <a:ext cx="12135955"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Menu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1203406"/>
            <a:ext cx="11605086" cy="1956063"/>
            <a:chOff x="0" y="0"/>
            <a:chExt cx="3056484" cy="515177"/>
          </a:xfrm>
        </p:grpSpPr>
        <p:sp>
          <p:nvSpPr>
            <p:cNvPr name="Freeform 5" id="5"/>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821179" y="5301861"/>
            <a:ext cx="5922878" cy="4797867"/>
            <a:chOff x="0" y="0"/>
            <a:chExt cx="812800" cy="658414"/>
          </a:xfrm>
        </p:grpSpPr>
        <p:sp>
          <p:nvSpPr>
            <p:cNvPr name="Freeform 10" id="10"/>
            <p:cNvSpPr/>
            <p:nvPr/>
          </p:nvSpPr>
          <p:spPr>
            <a:xfrm flipH="false" flipV="false" rot="0">
              <a:off x="0" y="0"/>
              <a:ext cx="812800" cy="658414"/>
            </a:xfrm>
            <a:custGeom>
              <a:avLst/>
              <a:gdLst/>
              <a:ahLst/>
              <a:cxnLst/>
              <a:rect r="r" b="b" t="t" l="l"/>
              <a:pathLst>
                <a:path h="658414" w="812800">
                  <a:moveTo>
                    <a:pt x="60128" y="0"/>
                  </a:moveTo>
                  <a:lnTo>
                    <a:pt x="752672" y="0"/>
                  </a:lnTo>
                  <a:cubicBezTo>
                    <a:pt x="768619" y="0"/>
                    <a:pt x="783913" y="6335"/>
                    <a:pt x="795189" y="17611"/>
                  </a:cubicBezTo>
                  <a:cubicBezTo>
                    <a:pt x="806465" y="28887"/>
                    <a:pt x="812800" y="44181"/>
                    <a:pt x="812800" y="60128"/>
                  </a:cubicBezTo>
                  <a:lnTo>
                    <a:pt x="812800" y="598287"/>
                  </a:lnTo>
                  <a:cubicBezTo>
                    <a:pt x="812800" y="614233"/>
                    <a:pt x="806465" y="629527"/>
                    <a:pt x="795189" y="640803"/>
                  </a:cubicBezTo>
                  <a:cubicBezTo>
                    <a:pt x="783913" y="652079"/>
                    <a:pt x="768619" y="658414"/>
                    <a:pt x="752672" y="658414"/>
                  </a:cubicBezTo>
                  <a:lnTo>
                    <a:pt x="60128" y="658414"/>
                  </a:lnTo>
                  <a:cubicBezTo>
                    <a:pt x="44181" y="658414"/>
                    <a:pt x="28887" y="652079"/>
                    <a:pt x="17611" y="640803"/>
                  </a:cubicBezTo>
                  <a:cubicBezTo>
                    <a:pt x="6335" y="629527"/>
                    <a:pt x="0" y="614233"/>
                    <a:pt x="0" y="59828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sp>
        <p:sp>
          <p:nvSpPr>
            <p:cNvPr name="TextBox 11" id="11"/>
            <p:cNvSpPr txBox="true"/>
            <p:nvPr/>
          </p:nvSpPr>
          <p:spPr>
            <a:xfrm>
              <a:off x="0" y="-38100"/>
              <a:ext cx="812800" cy="69651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543943" y="3654356"/>
            <a:ext cx="5922878" cy="1489144"/>
            <a:chOff x="0" y="0"/>
            <a:chExt cx="812800" cy="204356"/>
          </a:xfrm>
        </p:grpSpPr>
        <p:sp>
          <p:nvSpPr>
            <p:cNvPr name="Freeform 13" id="13"/>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14" id="14"/>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821179" y="3654356"/>
            <a:ext cx="5922878" cy="1489144"/>
            <a:chOff x="0" y="0"/>
            <a:chExt cx="812800" cy="204356"/>
          </a:xfrm>
        </p:grpSpPr>
        <p:sp>
          <p:nvSpPr>
            <p:cNvPr name="Freeform 16" id="16"/>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17" id="17"/>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8364210" y="9693482"/>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4482648" y="8866511"/>
            <a:ext cx="463896" cy="463896"/>
          </a:xfrm>
          <a:custGeom>
            <a:avLst/>
            <a:gdLst/>
            <a:ahLst/>
            <a:cxnLst/>
            <a:rect r="r" b="b" t="t" l="l"/>
            <a:pathLst>
              <a:path h="463896" w="463896">
                <a:moveTo>
                  <a:pt x="0" y="0"/>
                </a:moveTo>
                <a:lnTo>
                  <a:pt x="463895" y="0"/>
                </a:lnTo>
                <a:lnTo>
                  <a:pt x="463895"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9619064" y="5538242"/>
            <a:ext cx="8123686" cy="3560217"/>
          </a:xfrm>
          <a:custGeom>
            <a:avLst/>
            <a:gdLst/>
            <a:ahLst/>
            <a:cxnLst/>
            <a:rect r="r" b="b" t="t" l="l"/>
            <a:pathLst>
              <a:path h="3560217" w="8123686">
                <a:moveTo>
                  <a:pt x="0" y="0"/>
                </a:moveTo>
                <a:lnTo>
                  <a:pt x="8123686" y="0"/>
                </a:lnTo>
                <a:lnTo>
                  <a:pt x="8123686" y="3560217"/>
                </a:lnTo>
                <a:lnTo>
                  <a:pt x="0" y="3560217"/>
                </a:lnTo>
                <a:lnTo>
                  <a:pt x="0" y="0"/>
                </a:lnTo>
                <a:close/>
              </a:path>
            </a:pathLst>
          </a:custGeom>
          <a:blipFill>
            <a:blip r:embed="rId12"/>
            <a:stretch>
              <a:fillRect l="0" t="-1131" r="0" b="-1131"/>
            </a:stretch>
          </a:blipFill>
        </p:spPr>
      </p:sp>
      <p:sp>
        <p:nvSpPr>
          <p:cNvPr name="TextBox 23" id="23"/>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Fitur grep</a:t>
            </a:r>
          </a:p>
        </p:txBody>
      </p:sp>
      <p:sp>
        <p:nvSpPr>
          <p:cNvPr name="TextBox 24" id="24"/>
          <p:cNvSpPr txBox="true"/>
          <p:nvPr/>
        </p:nvSpPr>
        <p:spPr>
          <a:xfrm rot="0">
            <a:off x="2887626" y="5631823"/>
            <a:ext cx="5789984" cy="4566202"/>
          </a:xfrm>
          <a:prstGeom prst="rect">
            <a:avLst/>
          </a:prstGeom>
        </p:spPr>
        <p:txBody>
          <a:bodyPr anchor="t" rtlCol="false" tIns="0" lIns="0" bIns="0" rIns="0">
            <a:spAutoFit/>
          </a:bodyPr>
          <a:lstStyle/>
          <a:p>
            <a:pPr algn="ctr">
              <a:lnSpc>
                <a:spcPts val="3325"/>
              </a:lnSpc>
            </a:pPr>
            <a:r>
              <a:rPr lang="en-US" sz="2375">
                <a:solidFill>
                  <a:srgbClr val="797A1D"/>
                </a:solidFill>
                <a:latin typeface="Cagliostro"/>
              </a:rPr>
              <a:t>Opsi 1 (Pencarian teks menggunakan grep):</a:t>
            </a:r>
          </a:p>
          <a:p>
            <a:pPr algn="ctr">
              <a:lnSpc>
                <a:spcPts val="3325"/>
              </a:lnSpc>
            </a:pPr>
            <a:r>
              <a:rPr lang="en-US" sz="2375">
                <a:solidFill>
                  <a:srgbClr val="797A1D"/>
                </a:solidFill>
                <a:latin typeface="Cagliostro"/>
              </a:rPr>
              <a:t>Meminta Nama File: Menggunakan read untuk menerima input nama file dari pengguna.</a:t>
            </a:r>
          </a:p>
          <a:p>
            <a:pPr algn="ctr">
              <a:lnSpc>
                <a:spcPts val="3325"/>
              </a:lnSpc>
            </a:pPr>
            <a:r>
              <a:rPr lang="en-US" sz="2375">
                <a:solidFill>
                  <a:srgbClr val="797A1D"/>
                </a:solidFill>
                <a:latin typeface="Cagliostro"/>
              </a:rPr>
              <a:t>Meminta Teks yang Ingin Dicari: Menggunakan read untuk menerima input teks yang ingin dicari.</a:t>
            </a:r>
          </a:p>
          <a:p>
            <a:pPr algn="ctr">
              <a:lnSpc>
                <a:spcPts val="3325"/>
              </a:lnSpc>
            </a:pPr>
            <a:r>
              <a:rPr lang="en-US" sz="2375">
                <a:solidFill>
                  <a:srgbClr val="797A1D"/>
                </a:solidFill>
                <a:latin typeface="Cagliostro"/>
              </a:rPr>
              <a:t>Menjalankan grep: Menjalankan perintah grep dengan teks yang diberikan pada file yang ditentukan.</a:t>
            </a:r>
          </a:p>
          <a:p>
            <a:pPr algn="ctr">
              <a:lnSpc>
                <a:spcPts val="3325"/>
              </a:lnSpc>
            </a:pPr>
          </a:p>
        </p:txBody>
      </p:sp>
      <p:sp>
        <p:nvSpPr>
          <p:cNvPr name="TextBox 25" id="25"/>
          <p:cNvSpPr txBox="true"/>
          <p:nvPr/>
        </p:nvSpPr>
        <p:spPr>
          <a:xfrm rot="0">
            <a:off x="3201026" y="4064207"/>
            <a:ext cx="5163184"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Grep</a:t>
            </a:r>
          </a:p>
        </p:txBody>
      </p:sp>
      <p:sp>
        <p:nvSpPr>
          <p:cNvPr name="TextBox 26" id="26"/>
          <p:cNvSpPr txBox="true"/>
          <p:nvPr/>
        </p:nvSpPr>
        <p:spPr>
          <a:xfrm rot="0">
            <a:off x="9543943" y="4064207"/>
            <a:ext cx="5922878"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Contoh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370415" y="1203406"/>
            <a:ext cx="9547170" cy="1956063"/>
            <a:chOff x="0" y="0"/>
            <a:chExt cx="2514481" cy="515177"/>
          </a:xfrm>
        </p:grpSpPr>
        <p:sp>
          <p:nvSpPr>
            <p:cNvPr name="Freeform 4" id="4"/>
            <p:cNvSpPr/>
            <p:nvPr/>
          </p:nvSpPr>
          <p:spPr>
            <a:xfrm flipH="false" flipV="false" rot="0">
              <a:off x="0" y="0"/>
              <a:ext cx="2514481" cy="515177"/>
            </a:xfrm>
            <a:custGeom>
              <a:avLst/>
              <a:gdLst/>
              <a:ahLst/>
              <a:cxnLst/>
              <a:rect r="r" b="b" t="t" l="l"/>
              <a:pathLst>
                <a:path h="515177" w="2514481">
                  <a:moveTo>
                    <a:pt x="2311281" y="0"/>
                  </a:moveTo>
                  <a:cubicBezTo>
                    <a:pt x="2423505" y="0"/>
                    <a:pt x="2514481" y="115326"/>
                    <a:pt x="2514481" y="257588"/>
                  </a:cubicBezTo>
                  <a:cubicBezTo>
                    <a:pt x="2514481" y="399851"/>
                    <a:pt x="2423505" y="515177"/>
                    <a:pt x="2311281"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2514481"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383756" y="1000125"/>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45324" y="29021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821179" y="5301861"/>
            <a:ext cx="5922878" cy="4737537"/>
            <a:chOff x="0" y="0"/>
            <a:chExt cx="812800" cy="650135"/>
          </a:xfrm>
        </p:grpSpPr>
        <p:sp>
          <p:nvSpPr>
            <p:cNvPr name="Freeform 10" id="10"/>
            <p:cNvSpPr/>
            <p:nvPr/>
          </p:nvSpPr>
          <p:spPr>
            <a:xfrm flipH="false" flipV="false" rot="0">
              <a:off x="0" y="0"/>
              <a:ext cx="812800" cy="650135"/>
            </a:xfrm>
            <a:custGeom>
              <a:avLst/>
              <a:gdLst/>
              <a:ahLst/>
              <a:cxnLst/>
              <a:rect r="r" b="b" t="t" l="l"/>
              <a:pathLst>
                <a:path h="650135" w="812800">
                  <a:moveTo>
                    <a:pt x="60128" y="0"/>
                  </a:moveTo>
                  <a:lnTo>
                    <a:pt x="752672" y="0"/>
                  </a:lnTo>
                  <a:cubicBezTo>
                    <a:pt x="768619" y="0"/>
                    <a:pt x="783913" y="6335"/>
                    <a:pt x="795189" y="17611"/>
                  </a:cubicBezTo>
                  <a:cubicBezTo>
                    <a:pt x="806465" y="28887"/>
                    <a:pt x="812800" y="44181"/>
                    <a:pt x="812800" y="60128"/>
                  </a:cubicBezTo>
                  <a:lnTo>
                    <a:pt x="812800" y="590007"/>
                  </a:lnTo>
                  <a:cubicBezTo>
                    <a:pt x="812800" y="605954"/>
                    <a:pt x="806465" y="621248"/>
                    <a:pt x="795189" y="632524"/>
                  </a:cubicBezTo>
                  <a:cubicBezTo>
                    <a:pt x="783913" y="643800"/>
                    <a:pt x="768619" y="650135"/>
                    <a:pt x="752672" y="650135"/>
                  </a:cubicBezTo>
                  <a:lnTo>
                    <a:pt x="60128" y="650135"/>
                  </a:lnTo>
                  <a:cubicBezTo>
                    <a:pt x="44181" y="650135"/>
                    <a:pt x="28887" y="643800"/>
                    <a:pt x="17611" y="632524"/>
                  </a:cubicBezTo>
                  <a:cubicBezTo>
                    <a:pt x="6335" y="621248"/>
                    <a:pt x="0" y="605954"/>
                    <a:pt x="0" y="59000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sp>
        <p:sp>
          <p:nvSpPr>
            <p:cNvPr name="TextBox 11" id="11"/>
            <p:cNvSpPr txBox="true"/>
            <p:nvPr/>
          </p:nvSpPr>
          <p:spPr>
            <a:xfrm>
              <a:off x="0" y="-38100"/>
              <a:ext cx="812800" cy="68823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543943" y="5301861"/>
            <a:ext cx="5922878" cy="3956439"/>
            <a:chOff x="0" y="0"/>
            <a:chExt cx="812800" cy="542944"/>
          </a:xfrm>
        </p:grpSpPr>
        <p:sp>
          <p:nvSpPr>
            <p:cNvPr name="Freeform 13" id="13"/>
            <p:cNvSpPr/>
            <p:nvPr/>
          </p:nvSpPr>
          <p:spPr>
            <a:xfrm flipH="false" flipV="false" rot="0">
              <a:off x="0" y="0"/>
              <a:ext cx="812800" cy="542944"/>
            </a:xfrm>
            <a:custGeom>
              <a:avLst/>
              <a:gdLst/>
              <a:ahLst/>
              <a:cxnLst/>
              <a:rect r="r" b="b" t="t" l="l"/>
              <a:pathLst>
                <a:path h="542944" w="812800">
                  <a:moveTo>
                    <a:pt x="60128" y="0"/>
                  </a:moveTo>
                  <a:lnTo>
                    <a:pt x="752672" y="0"/>
                  </a:lnTo>
                  <a:cubicBezTo>
                    <a:pt x="768619" y="0"/>
                    <a:pt x="783913" y="6335"/>
                    <a:pt x="795189" y="17611"/>
                  </a:cubicBezTo>
                  <a:cubicBezTo>
                    <a:pt x="806465" y="28887"/>
                    <a:pt x="812800" y="44181"/>
                    <a:pt x="812800" y="60128"/>
                  </a:cubicBezTo>
                  <a:lnTo>
                    <a:pt x="812800" y="482817"/>
                  </a:lnTo>
                  <a:cubicBezTo>
                    <a:pt x="812800" y="516024"/>
                    <a:pt x="785880" y="542944"/>
                    <a:pt x="752672" y="542944"/>
                  </a:cubicBezTo>
                  <a:lnTo>
                    <a:pt x="60128" y="542944"/>
                  </a:lnTo>
                  <a:cubicBezTo>
                    <a:pt x="44181" y="542944"/>
                    <a:pt x="28887" y="536610"/>
                    <a:pt x="17611" y="525333"/>
                  </a:cubicBezTo>
                  <a:cubicBezTo>
                    <a:pt x="6335" y="514057"/>
                    <a:pt x="0" y="498764"/>
                    <a:pt x="0" y="48281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sp>
        <p:sp>
          <p:nvSpPr>
            <p:cNvPr name="TextBox 14" id="14"/>
            <p:cNvSpPr txBox="true"/>
            <p:nvPr/>
          </p:nvSpPr>
          <p:spPr>
            <a:xfrm>
              <a:off x="0" y="-38100"/>
              <a:ext cx="812800" cy="58104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543943" y="3654356"/>
            <a:ext cx="5922878" cy="1489144"/>
            <a:chOff x="0" y="0"/>
            <a:chExt cx="812800" cy="204356"/>
          </a:xfrm>
        </p:grpSpPr>
        <p:sp>
          <p:nvSpPr>
            <p:cNvPr name="Freeform 16" id="16"/>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17" id="17"/>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821179" y="3654356"/>
            <a:ext cx="5922878" cy="1489144"/>
            <a:chOff x="0" y="0"/>
            <a:chExt cx="812800" cy="204356"/>
          </a:xfrm>
        </p:grpSpPr>
        <p:sp>
          <p:nvSpPr>
            <p:cNvPr name="Freeform 19" id="19"/>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20" id="20"/>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2617807" y="6023198"/>
            <a:ext cx="463896" cy="463896"/>
          </a:xfrm>
          <a:custGeom>
            <a:avLst/>
            <a:gdLst/>
            <a:ahLst/>
            <a:cxnLst/>
            <a:rect r="r" b="b" t="t" l="l"/>
            <a:pathLst>
              <a:path h="463896" w="463896">
                <a:moveTo>
                  <a:pt x="0" y="0"/>
                </a:moveTo>
                <a:lnTo>
                  <a:pt x="463895" y="0"/>
                </a:lnTo>
                <a:lnTo>
                  <a:pt x="463895"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5225348" y="8025863"/>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2380190" y="7627179"/>
            <a:ext cx="5229944" cy="2923606"/>
          </a:xfrm>
          <a:custGeom>
            <a:avLst/>
            <a:gdLst/>
            <a:ahLst/>
            <a:cxnLst/>
            <a:rect r="r" b="b" t="t" l="l"/>
            <a:pathLst>
              <a:path h="2923606" w="5229944">
                <a:moveTo>
                  <a:pt x="0" y="0"/>
                </a:moveTo>
                <a:lnTo>
                  <a:pt x="5229944" y="0"/>
                </a:lnTo>
                <a:lnTo>
                  <a:pt x="5229944" y="2923606"/>
                </a:lnTo>
                <a:lnTo>
                  <a:pt x="0" y="2923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4689152" y="694509"/>
            <a:ext cx="3598848" cy="2215761"/>
          </a:xfrm>
          <a:custGeom>
            <a:avLst/>
            <a:gdLst/>
            <a:ahLst/>
            <a:cxnLst/>
            <a:rect r="r" b="b" t="t" l="l"/>
            <a:pathLst>
              <a:path h="2215761" w="3598848">
                <a:moveTo>
                  <a:pt x="0" y="0"/>
                </a:moveTo>
                <a:lnTo>
                  <a:pt x="3598848" y="0"/>
                </a:lnTo>
                <a:lnTo>
                  <a:pt x="3598848" y="2215761"/>
                </a:lnTo>
                <a:lnTo>
                  <a:pt x="0" y="22157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9543943" y="5324475"/>
            <a:ext cx="7319877" cy="4333735"/>
          </a:xfrm>
          <a:custGeom>
            <a:avLst/>
            <a:gdLst/>
            <a:ahLst/>
            <a:cxnLst/>
            <a:rect r="r" b="b" t="t" l="l"/>
            <a:pathLst>
              <a:path h="4333735" w="7319877">
                <a:moveTo>
                  <a:pt x="0" y="0"/>
                </a:moveTo>
                <a:lnTo>
                  <a:pt x="7319877" y="0"/>
                </a:lnTo>
                <a:lnTo>
                  <a:pt x="7319877" y="4333735"/>
                </a:lnTo>
                <a:lnTo>
                  <a:pt x="0" y="4333735"/>
                </a:lnTo>
                <a:lnTo>
                  <a:pt x="0" y="0"/>
                </a:lnTo>
                <a:close/>
              </a:path>
            </a:pathLst>
          </a:custGeom>
          <a:blipFill>
            <a:blip r:embed="rId12"/>
            <a:stretch>
              <a:fillRect l="0" t="0" r="0" b="0"/>
            </a:stretch>
          </a:blipFill>
        </p:spPr>
      </p:sp>
      <p:sp>
        <p:nvSpPr>
          <p:cNvPr name="TextBox 26" id="26"/>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Fitur awk</a:t>
            </a:r>
          </a:p>
        </p:txBody>
      </p:sp>
      <p:sp>
        <p:nvSpPr>
          <p:cNvPr name="TextBox 27" id="27"/>
          <p:cNvSpPr txBox="true"/>
          <p:nvPr/>
        </p:nvSpPr>
        <p:spPr>
          <a:xfrm rot="0">
            <a:off x="2950409" y="5425076"/>
            <a:ext cx="5664419" cy="4443483"/>
          </a:xfrm>
          <a:prstGeom prst="rect">
            <a:avLst/>
          </a:prstGeom>
        </p:spPr>
        <p:txBody>
          <a:bodyPr anchor="t" rtlCol="false" tIns="0" lIns="0" bIns="0" rIns="0">
            <a:spAutoFit/>
          </a:bodyPr>
          <a:lstStyle/>
          <a:p>
            <a:pPr algn="ctr">
              <a:lnSpc>
                <a:spcPts val="3511"/>
              </a:lnSpc>
            </a:pPr>
            <a:r>
              <a:rPr lang="en-US" sz="2508">
                <a:solidFill>
                  <a:srgbClr val="797A1D"/>
                </a:solidFill>
                <a:latin typeface="Cagliostro"/>
              </a:rPr>
              <a:t>Opsi 2 (Manipulasi teks menggunakan awk):</a:t>
            </a:r>
          </a:p>
          <a:p>
            <a:pPr algn="ctr">
              <a:lnSpc>
                <a:spcPts val="3511"/>
              </a:lnSpc>
            </a:pPr>
            <a:r>
              <a:rPr lang="en-US" sz="2508">
                <a:solidFill>
                  <a:srgbClr val="797A1D"/>
                </a:solidFill>
                <a:latin typeface="Cagliostro"/>
              </a:rPr>
              <a:t>Meminta Nama File: Menggunakan read untuk menerima input nama file dari pengguna.</a:t>
            </a:r>
          </a:p>
          <a:p>
            <a:pPr algn="ctr">
              <a:lnSpc>
                <a:spcPts val="3511"/>
              </a:lnSpc>
            </a:pPr>
            <a:r>
              <a:rPr lang="en-US" sz="2508">
                <a:solidFill>
                  <a:srgbClr val="797A1D"/>
                </a:solidFill>
                <a:latin typeface="Cagliostro"/>
              </a:rPr>
              <a:t>Meminta Pola awk: Menggunakan read untuk menerima input pola awk.</a:t>
            </a:r>
          </a:p>
          <a:p>
            <a:pPr algn="ctr">
              <a:lnSpc>
                <a:spcPts val="3511"/>
              </a:lnSpc>
            </a:pPr>
            <a:r>
              <a:rPr lang="en-US" sz="2508">
                <a:solidFill>
                  <a:srgbClr val="797A1D"/>
                </a:solidFill>
                <a:latin typeface="Cagliostro"/>
              </a:rPr>
              <a:t>Menjalankan awk: Menjalankan perintah awk dengan pola yang diberikan pada file yang ditentukan.</a:t>
            </a:r>
          </a:p>
        </p:txBody>
      </p:sp>
      <p:sp>
        <p:nvSpPr>
          <p:cNvPr name="TextBox 28" id="28"/>
          <p:cNvSpPr txBox="true"/>
          <p:nvPr/>
        </p:nvSpPr>
        <p:spPr>
          <a:xfrm rot="0">
            <a:off x="3201026" y="4064207"/>
            <a:ext cx="5163184"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Awk</a:t>
            </a:r>
          </a:p>
        </p:txBody>
      </p:sp>
      <p:sp>
        <p:nvSpPr>
          <p:cNvPr name="TextBox 29" id="29"/>
          <p:cNvSpPr txBox="true"/>
          <p:nvPr/>
        </p:nvSpPr>
        <p:spPr>
          <a:xfrm rot="0">
            <a:off x="9543943" y="4064207"/>
            <a:ext cx="5922878"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Contoh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1203406"/>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2821179" y="5334000"/>
            <a:ext cx="5922878" cy="4795396"/>
            <a:chOff x="0" y="0"/>
            <a:chExt cx="812800" cy="658075"/>
          </a:xfrm>
        </p:grpSpPr>
        <p:sp>
          <p:nvSpPr>
            <p:cNvPr name="Freeform 12" id="12"/>
            <p:cNvSpPr/>
            <p:nvPr/>
          </p:nvSpPr>
          <p:spPr>
            <a:xfrm flipH="false" flipV="false" rot="0">
              <a:off x="0" y="0"/>
              <a:ext cx="812800" cy="658075"/>
            </a:xfrm>
            <a:custGeom>
              <a:avLst/>
              <a:gdLst/>
              <a:ahLst/>
              <a:cxnLst/>
              <a:rect r="r" b="b" t="t" l="l"/>
              <a:pathLst>
                <a:path h="658075" w="812800">
                  <a:moveTo>
                    <a:pt x="60128" y="0"/>
                  </a:moveTo>
                  <a:lnTo>
                    <a:pt x="752672" y="0"/>
                  </a:lnTo>
                  <a:cubicBezTo>
                    <a:pt x="768619" y="0"/>
                    <a:pt x="783913" y="6335"/>
                    <a:pt x="795189" y="17611"/>
                  </a:cubicBezTo>
                  <a:cubicBezTo>
                    <a:pt x="806465" y="28887"/>
                    <a:pt x="812800" y="44181"/>
                    <a:pt x="812800" y="60128"/>
                  </a:cubicBezTo>
                  <a:lnTo>
                    <a:pt x="812800" y="597947"/>
                  </a:lnTo>
                  <a:cubicBezTo>
                    <a:pt x="812800" y="613894"/>
                    <a:pt x="806465" y="629188"/>
                    <a:pt x="795189" y="640464"/>
                  </a:cubicBezTo>
                  <a:cubicBezTo>
                    <a:pt x="783913" y="651740"/>
                    <a:pt x="768619" y="658075"/>
                    <a:pt x="752672" y="658075"/>
                  </a:cubicBezTo>
                  <a:lnTo>
                    <a:pt x="60128" y="658075"/>
                  </a:lnTo>
                  <a:cubicBezTo>
                    <a:pt x="44181" y="658075"/>
                    <a:pt x="28887" y="651740"/>
                    <a:pt x="17611" y="640464"/>
                  </a:cubicBezTo>
                  <a:cubicBezTo>
                    <a:pt x="6335" y="629188"/>
                    <a:pt x="0" y="613894"/>
                    <a:pt x="0" y="59794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sp>
        <p:sp>
          <p:nvSpPr>
            <p:cNvPr name="TextBox 13" id="13"/>
            <p:cNvSpPr txBox="true"/>
            <p:nvPr/>
          </p:nvSpPr>
          <p:spPr>
            <a:xfrm>
              <a:off x="0" y="-38100"/>
              <a:ext cx="812800" cy="69617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543943" y="3654356"/>
            <a:ext cx="5922878" cy="1489144"/>
            <a:chOff x="0" y="0"/>
            <a:chExt cx="812800" cy="204356"/>
          </a:xfrm>
        </p:grpSpPr>
        <p:sp>
          <p:nvSpPr>
            <p:cNvPr name="Freeform 15" id="15"/>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16" id="16"/>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821179" y="3654356"/>
            <a:ext cx="5922878" cy="1489144"/>
            <a:chOff x="0" y="0"/>
            <a:chExt cx="812800" cy="204356"/>
          </a:xfrm>
        </p:grpSpPr>
        <p:sp>
          <p:nvSpPr>
            <p:cNvPr name="Freeform 18" id="18"/>
            <p:cNvSpPr/>
            <p:nvPr/>
          </p:nvSpPr>
          <p:spPr>
            <a:xfrm flipH="false" flipV="false" rot="0">
              <a:off x="0" y="0"/>
              <a:ext cx="812800" cy="204356"/>
            </a:xfrm>
            <a:custGeom>
              <a:avLst/>
              <a:gdLst/>
              <a:ahLst/>
              <a:cxnLst/>
              <a:rect r="r" b="b" t="t" l="l"/>
              <a:pathLst>
                <a:path h="204356" w="812800">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rgbClr val="797A1D"/>
            </a:solidFill>
            <a:ln cap="rnd">
              <a:noFill/>
              <a:prstDash val="solid"/>
              <a:round/>
            </a:ln>
          </p:spPr>
        </p:sp>
        <p:sp>
          <p:nvSpPr>
            <p:cNvPr name="TextBox 19" id="19"/>
            <p:cNvSpPr txBox="true"/>
            <p:nvPr/>
          </p:nvSpPr>
          <p:spPr>
            <a:xfrm>
              <a:off x="0" y="-38100"/>
              <a:ext cx="812800" cy="242456"/>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5234873" y="6023198"/>
            <a:ext cx="463896" cy="463896"/>
          </a:xfrm>
          <a:custGeom>
            <a:avLst/>
            <a:gdLst/>
            <a:ahLst/>
            <a:cxnLst/>
            <a:rect r="r" b="b" t="t" l="l"/>
            <a:pathLst>
              <a:path h="463896" w="463896">
                <a:moveTo>
                  <a:pt x="0" y="0"/>
                </a:moveTo>
                <a:lnTo>
                  <a:pt x="463895" y="0"/>
                </a:lnTo>
                <a:lnTo>
                  <a:pt x="463895"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9563207" y="5433288"/>
            <a:ext cx="8496246" cy="3770125"/>
          </a:xfrm>
          <a:custGeom>
            <a:avLst/>
            <a:gdLst/>
            <a:ahLst/>
            <a:cxnLst/>
            <a:rect r="r" b="b" t="t" l="l"/>
            <a:pathLst>
              <a:path h="3770125" w="8496246">
                <a:moveTo>
                  <a:pt x="0" y="0"/>
                </a:moveTo>
                <a:lnTo>
                  <a:pt x="8496246" y="0"/>
                </a:lnTo>
                <a:lnTo>
                  <a:pt x="8496246" y="3770125"/>
                </a:lnTo>
                <a:lnTo>
                  <a:pt x="0" y="3770125"/>
                </a:lnTo>
                <a:lnTo>
                  <a:pt x="0" y="0"/>
                </a:lnTo>
                <a:close/>
              </a:path>
            </a:pathLst>
          </a:custGeom>
          <a:blipFill>
            <a:blip r:embed="rId10"/>
            <a:stretch>
              <a:fillRect l="0" t="0" r="0" b="0"/>
            </a:stretch>
          </a:blipFill>
        </p:spPr>
      </p:sp>
      <p:sp>
        <p:nvSpPr>
          <p:cNvPr name="TextBox 23" id="23"/>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fitur sed</a:t>
            </a:r>
          </a:p>
        </p:txBody>
      </p:sp>
      <p:sp>
        <p:nvSpPr>
          <p:cNvPr name="TextBox 24" id="24"/>
          <p:cNvSpPr txBox="true"/>
          <p:nvPr/>
        </p:nvSpPr>
        <p:spPr>
          <a:xfrm rot="0">
            <a:off x="2884386" y="5480445"/>
            <a:ext cx="5859671" cy="4445355"/>
          </a:xfrm>
          <a:prstGeom prst="rect">
            <a:avLst/>
          </a:prstGeom>
        </p:spPr>
        <p:txBody>
          <a:bodyPr anchor="t" rtlCol="false" tIns="0" lIns="0" bIns="0" rIns="0">
            <a:spAutoFit/>
          </a:bodyPr>
          <a:lstStyle/>
          <a:p>
            <a:pPr algn="ctr">
              <a:lnSpc>
                <a:spcPts val="3505"/>
              </a:lnSpc>
            </a:pPr>
            <a:r>
              <a:rPr lang="en-US" sz="2503">
                <a:solidFill>
                  <a:srgbClr val="797A1D"/>
                </a:solidFill>
                <a:latin typeface="Cagliostro"/>
              </a:rPr>
              <a:t>Opsi 3 (Manipulasi teks menggunakan sed):</a:t>
            </a:r>
          </a:p>
          <a:p>
            <a:pPr algn="ctr">
              <a:lnSpc>
                <a:spcPts val="3505"/>
              </a:lnSpc>
            </a:pPr>
            <a:r>
              <a:rPr lang="en-US" sz="2503">
                <a:solidFill>
                  <a:srgbClr val="797A1D"/>
                </a:solidFill>
                <a:latin typeface="Cagliostro"/>
              </a:rPr>
              <a:t>Meminta Nama File: Menggunakan read untuk menerima input nama file dari pengguna.</a:t>
            </a:r>
          </a:p>
          <a:p>
            <a:pPr algn="ctr">
              <a:lnSpc>
                <a:spcPts val="3505"/>
              </a:lnSpc>
            </a:pPr>
            <a:r>
              <a:rPr lang="en-US" sz="2503">
                <a:solidFill>
                  <a:srgbClr val="797A1D"/>
                </a:solidFill>
                <a:latin typeface="Cagliostro"/>
              </a:rPr>
              <a:t>Meminta Perintah sed: Menggunakan read untuk menerima input perintah sed.</a:t>
            </a:r>
          </a:p>
          <a:p>
            <a:pPr algn="ctr">
              <a:lnSpc>
                <a:spcPts val="3505"/>
              </a:lnSpc>
            </a:pPr>
            <a:r>
              <a:rPr lang="en-US" sz="2503">
                <a:solidFill>
                  <a:srgbClr val="797A1D"/>
                </a:solidFill>
                <a:latin typeface="Cagliostro"/>
              </a:rPr>
              <a:t>Menjalankan sed: Menjalankan perintah sed dengan perintah yang diberikan pada file yang ditentukan.</a:t>
            </a:r>
          </a:p>
        </p:txBody>
      </p:sp>
      <p:sp>
        <p:nvSpPr>
          <p:cNvPr name="TextBox 25" id="25"/>
          <p:cNvSpPr txBox="true"/>
          <p:nvPr/>
        </p:nvSpPr>
        <p:spPr>
          <a:xfrm rot="0">
            <a:off x="3201026" y="4064207"/>
            <a:ext cx="5163184"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Sed</a:t>
            </a:r>
          </a:p>
        </p:txBody>
      </p:sp>
      <p:sp>
        <p:nvSpPr>
          <p:cNvPr name="TextBox 26" id="26"/>
          <p:cNvSpPr txBox="true"/>
          <p:nvPr/>
        </p:nvSpPr>
        <p:spPr>
          <a:xfrm rot="0">
            <a:off x="9543943" y="4064207"/>
            <a:ext cx="5922878" cy="679450"/>
          </a:xfrm>
          <a:prstGeom prst="rect">
            <a:avLst/>
          </a:prstGeom>
        </p:spPr>
        <p:txBody>
          <a:bodyPr anchor="t" rtlCol="false" tIns="0" lIns="0" bIns="0" rIns="0">
            <a:spAutoFit/>
          </a:bodyPr>
          <a:lstStyle/>
          <a:p>
            <a:pPr algn="ctr">
              <a:lnSpc>
                <a:spcPts val="5599"/>
              </a:lnSpc>
            </a:pPr>
            <a:r>
              <a:rPr lang="en-US" sz="3999">
                <a:solidFill>
                  <a:srgbClr val="FFFFF1"/>
                </a:solidFill>
                <a:latin typeface="Cagliostro"/>
              </a:rPr>
              <a:t>Contoh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370415" y="1203406"/>
            <a:ext cx="9547170" cy="1956063"/>
            <a:chOff x="0" y="0"/>
            <a:chExt cx="2514481" cy="515177"/>
          </a:xfrm>
        </p:grpSpPr>
        <p:sp>
          <p:nvSpPr>
            <p:cNvPr name="Freeform 4" id="4"/>
            <p:cNvSpPr/>
            <p:nvPr/>
          </p:nvSpPr>
          <p:spPr>
            <a:xfrm flipH="false" flipV="false" rot="0">
              <a:off x="0" y="0"/>
              <a:ext cx="2514481" cy="515177"/>
            </a:xfrm>
            <a:custGeom>
              <a:avLst/>
              <a:gdLst/>
              <a:ahLst/>
              <a:cxnLst/>
              <a:rect r="r" b="b" t="t" l="l"/>
              <a:pathLst>
                <a:path h="515177" w="2514481">
                  <a:moveTo>
                    <a:pt x="2311281" y="0"/>
                  </a:moveTo>
                  <a:cubicBezTo>
                    <a:pt x="2423505" y="0"/>
                    <a:pt x="2514481" y="115326"/>
                    <a:pt x="2514481" y="257588"/>
                  </a:cubicBezTo>
                  <a:cubicBezTo>
                    <a:pt x="2514481" y="399851"/>
                    <a:pt x="2423505" y="515177"/>
                    <a:pt x="2311281"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2514481"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383756" y="1000125"/>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45324" y="29021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799686" y="806633"/>
            <a:ext cx="2772456" cy="4114800"/>
          </a:xfrm>
          <a:custGeom>
            <a:avLst/>
            <a:gdLst/>
            <a:ahLst/>
            <a:cxnLst/>
            <a:rect r="r" b="b" t="t" l="l"/>
            <a:pathLst>
              <a:path h="4114800" w="2772456">
                <a:moveTo>
                  <a:pt x="0" y="0"/>
                </a:moveTo>
                <a:lnTo>
                  <a:pt x="2772457" y="0"/>
                </a:lnTo>
                <a:lnTo>
                  <a:pt x="277245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211621">
            <a:off x="-4508401" y="8200764"/>
            <a:ext cx="6314776" cy="3381245"/>
          </a:xfrm>
          <a:custGeom>
            <a:avLst/>
            <a:gdLst/>
            <a:ahLst/>
            <a:cxnLst/>
            <a:rect r="r" b="b" t="t" l="l"/>
            <a:pathLst>
              <a:path h="3381245" w="6314776">
                <a:moveTo>
                  <a:pt x="0" y="0"/>
                </a:moveTo>
                <a:lnTo>
                  <a:pt x="6314776" y="0"/>
                </a:lnTo>
                <a:lnTo>
                  <a:pt x="6314776" y="3381245"/>
                </a:lnTo>
                <a:lnTo>
                  <a:pt x="0" y="3381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899202" y="3536512"/>
            <a:ext cx="10489597" cy="3507775"/>
          </a:xfrm>
          <a:custGeom>
            <a:avLst/>
            <a:gdLst/>
            <a:ahLst/>
            <a:cxnLst/>
            <a:rect r="r" b="b" t="t" l="l"/>
            <a:pathLst>
              <a:path h="3507775" w="10489597">
                <a:moveTo>
                  <a:pt x="0" y="0"/>
                </a:moveTo>
                <a:lnTo>
                  <a:pt x="10489596" y="0"/>
                </a:lnTo>
                <a:lnTo>
                  <a:pt x="10489596" y="3507775"/>
                </a:lnTo>
                <a:lnTo>
                  <a:pt x="0" y="3507775"/>
                </a:lnTo>
                <a:lnTo>
                  <a:pt x="0" y="0"/>
                </a:lnTo>
                <a:close/>
              </a:path>
            </a:pathLst>
          </a:custGeom>
          <a:blipFill>
            <a:blip r:embed="rId10"/>
            <a:stretch>
              <a:fillRect l="0" t="0" r="0" b="0"/>
            </a:stretch>
          </a:blipFill>
        </p:spPr>
      </p:sp>
      <p:sp>
        <p:nvSpPr>
          <p:cNvPr name="TextBox 12" id="12"/>
          <p:cNvSpPr txBox="true"/>
          <p:nvPr/>
        </p:nvSpPr>
        <p:spPr>
          <a:xfrm rot="0">
            <a:off x="3899202" y="1610041"/>
            <a:ext cx="10489597" cy="1253993"/>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Results</a:t>
            </a:r>
          </a:p>
        </p:txBody>
      </p:sp>
      <p:sp>
        <p:nvSpPr>
          <p:cNvPr name="TextBox 13" id="13"/>
          <p:cNvSpPr txBox="true"/>
          <p:nvPr/>
        </p:nvSpPr>
        <p:spPr>
          <a:xfrm rot="0">
            <a:off x="3899202" y="7377662"/>
            <a:ext cx="10830563" cy="3338368"/>
          </a:xfrm>
          <a:prstGeom prst="rect">
            <a:avLst/>
          </a:prstGeom>
        </p:spPr>
        <p:txBody>
          <a:bodyPr anchor="t" rtlCol="false" tIns="0" lIns="0" bIns="0" rIns="0">
            <a:spAutoFit/>
          </a:bodyPr>
          <a:lstStyle/>
          <a:p>
            <a:pPr algn="l">
              <a:lnSpc>
                <a:spcPts val="3798"/>
              </a:lnSpc>
            </a:pPr>
            <a:r>
              <a:rPr lang="en-US" sz="2713">
                <a:solidFill>
                  <a:srgbClr val="797A1D"/>
                </a:solidFill>
                <a:latin typeface="Cagliostro"/>
              </a:rPr>
              <a:t>Opsi 4 (Keluar):</a:t>
            </a:r>
          </a:p>
          <a:p>
            <a:pPr algn="l">
              <a:lnSpc>
                <a:spcPts val="3798"/>
              </a:lnSpc>
            </a:pPr>
            <a:r>
              <a:rPr lang="en-US" sz="2713">
                <a:solidFill>
                  <a:srgbClr val="797A1D"/>
                </a:solidFill>
                <a:latin typeface="Cagliostro"/>
              </a:rPr>
              <a:t>Keluar dari Program: Menampilkan pesan keluar dan mengakhiri skrip dengan exit 0.</a:t>
            </a:r>
          </a:p>
          <a:p>
            <a:pPr algn="l">
              <a:lnSpc>
                <a:spcPts val="3798"/>
              </a:lnSpc>
            </a:pPr>
            <a:r>
              <a:rPr lang="en-US" sz="2713">
                <a:solidFill>
                  <a:srgbClr val="797A1D"/>
                </a:solidFill>
                <a:latin typeface="Cagliostro"/>
              </a:rPr>
              <a:t>Pilihan Tidak Valid:</a:t>
            </a:r>
          </a:p>
          <a:p>
            <a:pPr algn="l">
              <a:lnSpc>
                <a:spcPts val="3798"/>
              </a:lnSpc>
            </a:pPr>
            <a:r>
              <a:rPr lang="en-US" sz="2713">
                <a:solidFill>
                  <a:srgbClr val="797A1D"/>
                </a:solidFill>
                <a:latin typeface="Cagliostro"/>
              </a:rPr>
              <a:t>Pesan Kesalahan: Menampilkan pesan kesalahan jika pilihan tidak valid dan kembali ke menu utama.</a:t>
            </a:r>
          </a:p>
          <a:p>
            <a:pPr algn="l">
              <a:lnSpc>
                <a:spcPts val="379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3858" y="-1996974"/>
            <a:ext cx="13620284" cy="13620284"/>
          </a:xfrm>
          <a:custGeom>
            <a:avLst/>
            <a:gdLst/>
            <a:ahLst/>
            <a:cxnLst/>
            <a:rect r="r" b="b" t="t" l="l"/>
            <a:pathLst>
              <a:path h="13620284" w="13620284">
                <a:moveTo>
                  <a:pt x="0" y="0"/>
                </a:moveTo>
                <a:lnTo>
                  <a:pt x="13620284" y="0"/>
                </a:lnTo>
                <a:lnTo>
                  <a:pt x="13620284" y="13620284"/>
                </a:lnTo>
                <a:lnTo>
                  <a:pt x="0" y="13620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17442">
            <a:off x="-120582" y="207577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135818">
            <a:off x="16477957" y="3659792"/>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20387" y="3347439"/>
            <a:ext cx="10247227" cy="3473450"/>
          </a:xfrm>
          <a:prstGeom prst="rect">
            <a:avLst/>
          </a:prstGeom>
        </p:spPr>
        <p:txBody>
          <a:bodyPr anchor="t" rtlCol="false" tIns="0" lIns="0" bIns="0" rIns="0">
            <a:spAutoFit/>
          </a:bodyPr>
          <a:lstStyle/>
          <a:p>
            <a:pPr algn="ctr">
              <a:lnSpc>
                <a:spcPts val="13750"/>
              </a:lnSpc>
            </a:pPr>
            <a:r>
              <a:rPr lang="en-US" sz="11000" spc="319">
                <a:solidFill>
                  <a:srgbClr val="797A1D"/>
                </a:solidFill>
                <a:latin typeface="Cinzel Decorative Bold"/>
              </a:rPr>
              <a:t>Thank</a:t>
            </a:r>
          </a:p>
          <a:p>
            <a:pPr algn="ctr">
              <a:lnSpc>
                <a:spcPts val="13750"/>
              </a:lnSpc>
            </a:pPr>
            <a:r>
              <a:rPr lang="en-US" sz="11000" spc="319">
                <a:solidFill>
                  <a:srgbClr val="797A1D"/>
                </a:solidFill>
                <a:latin typeface="Cinzel Decorative Bold"/>
              </a:rPr>
              <a:t>You</a:t>
            </a:r>
          </a:p>
        </p:txBody>
      </p:sp>
      <p:sp>
        <p:nvSpPr>
          <p:cNvPr name="AutoShape 7" id="7"/>
          <p:cNvSpPr/>
          <p:nvPr/>
        </p:nvSpPr>
        <p:spPr>
          <a:xfrm flipV="true">
            <a:off x="-4207261" y="7452663"/>
            <a:ext cx="8414522" cy="28575"/>
          </a:xfrm>
          <a:prstGeom prst="line">
            <a:avLst/>
          </a:prstGeom>
          <a:ln cap="rnd" w="28575">
            <a:solidFill>
              <a:srgbClr val="797A1D"/>
            </a:solidFill>
            <a:prstDash val="solid"/>
            <a:headEnd type="none" len="sm" w="sm"/>
            <a:tailEnd type="none" len="sm" w="sm"/>
          </a:ln>
        </p:spPr>
      </p:sp>
      <p:sp>
        <p:nvSpPr>
          <p:cNvPr name="AutoShape 8" id="8"/>
          <p:cNvSpPr/>
          <p:nvPr/>
        </p:nvSpPr>
        <p:spPr>
          <a:xfrm flipV="true">
            <a:off x="13606431" y="2369676"/>
            <a:ext cx="8414522" cy="28575"/>
          </a:xfrm>
          <a:prstGeom prst="line">
            <a:avLst/>
          </a:prstGeom>
          <a:ln cap="rnd" w="28575">
            <a:solidFill>
              <a:srgbClr val="797A1D"/>
            </a:solidFill>
            <a:prstDash val="solid"/>
            <a:headEnd type="none" len="sm" w="sm"/>
            <a:tailEnd type="none" len="sm" w="sm"/>
          </a:ln>
        </p:spPr>
      </p:sp>
      <p:sp>
        <p:nvSpPr>
          <p:cNvPr name="Freeform 9" id="9"/>
          <p:cNvSpPr/>
          <p:nvPr/>
        </p:nvSpPr>
        <p:spPr>
          <a:xfrm flipH="false" flipV="true" rot="5285550">
            <a:off x="1171627" y="8237207"/>
            <a:ext cx="1488728" cy="1407094"/>
          </a:xfrm>
          <a:custGeom>
            <a:avLst/>
            <a:gdLst/>
            <a:ahLst/>
            <a:cxnLst/>
            <a:rect r="r" b="b" t="t" l="l"/>
            <a:pathLst>
              <a:path h="1407094" w="1488728">
                <a:moveTo>
                  <a:pt x="0" y="1407095"/>
                </a:moveTo>
                <a:lnTo>
                  <a:pt x="1488729" y="1407095"/>
                </a:lnTo>
                <a:lnTo>
                  <a:pt x="1488729" y="0"/>
                </a:lnTo>
                <a:lnTo>
                  <a:pt x="0" y="0"/>
                </a:lnTo>
                <a:lnTo>
                  <a:pt x="0" y="140709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317265" y="729432"/>
            <a:ext cx="1273754" cy="1203908"/>
          </a:xfrm>
          <a:custGeom>
            <a:avLst/>
            <a:gdLst/>
            <a:ahLst/>
            <a:cxnLst/>
            <a:rect r="r" b="b" t="t" l="l"/>
            <a:pathLst>
              <a:path h="1203908" w="1273754">
                <a:moveTo>
                  <a:pt x="0" y="0"/>
                </a:moveTo>
                <a:lnTo>
                  <a:pt x="1273754" y="0"/>
                </a:lnTo>
                <a:lnTo>
                  <a:pt x="1273754" y="1203908"/>
                </a:lnTo>
                <a:lnTo>
                  <a:pt x="0" y="12039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DAGFvLCvj14</dc:identifier>
  <dcterms:modified xsi:type="dcterms:W3CDTF">2011-08-01T06:04:30Z</dcterms:modified>
  <cp:revision>1</cp:revision>
  <dc:title>10_ESA PRATAMA PUTRI_2341720061_LAP PROGRES</dc:title>
</cp:coreProperties>
</file>