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62" r:id="rId4"/>
    <p:sldId id="267" r:id="rId5"/>
    <p:sldId id="263" r:id="rId6"/>
    <p:sldId id="265" r:id="rId7"/>
    <p:sldId id="270" r:id="rId8"/>
    <p:sldId id="271" r:id="rId9"/>
    <p:sldId id="272" r:id="rId10"/>
    <p:sldId id="25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183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FEF3B-49AA-4F5C-A360-04ACFF3348E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7DC90-6865-482C-B9C6-831FD29C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5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2DED-810A-48A9-9C5A-3D2FA87CE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0B6BE-9FD6-4413-B25A-1B0F825AF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FACAA-0DCB-4052-8834-5FE57881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701E-D89B-4EC3-95C4-B14A55B23F94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C285B-70A8-44F8-89FF-1ED80771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D540C-3F64-433E-93A3-185366C9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0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7475-C40B-44A2-ACC3-D5BF9B2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71E99-E560-44B9-B1C1-B3F3FC8ED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B66EB-AF13-4ED7-9003-979A9F45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676B-7638-4E63-B671-0B589029018E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B41DE-17E3-46CF-8454-809209AD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F55D-D925-4CCC-8E95-3340007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4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23ECA-AA9A-43DA-ADC2-8F5C91381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3B86A-D2F3-40ED-9513-909A840A3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1F756-F737-4CAE-96CC-3227E4D8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81E5-9EAA-4A0E-8603-1C5E3FC8EAD7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22F28-E242-4C11-8875-2F6C61F6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96DCF-098E-4BCA-9238-24328FB7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70C2-64AB-4272-BA4E-486366E4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4FE7E-D8CE-41EF-82AD-E7C9C8B77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3AE8D-7335-4F05-B06A-8FB9D6D1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EFCD-F14D-467C-880A-082222001A8F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CECA0-C9AC-4EC3-B038-7CF273C4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3193-7B2F-4E1D-9FF0-59255F77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9E34-2E74-4518-93F8-FC4A1751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DA011-23F9-4F7C-9E2D-3C0D83B4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6D29-ABA6-40B9-901A-707C2910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76E1-8D17-4AC9-BCF2-EF08B60C6FF5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2F0F0-BD9E-41CA-9D8F-3ACBFB4B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7D70F-A256-40E3-BDE5-89920967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F06E-F002-4C8E-AE1C-488DE352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0407-D0A3-47CB-A2ED-F3ECD7217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BA488-7B2C-4553-B68C-407D880EC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0E07A-531B-4FAF-91A9-102AC833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7511-8FBD-42DB-BF81-C60CDB296033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702EC-5F0B-410F-A40C-74CF2F4C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34DC0-7306-431B-891B-FB3D760D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3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DCE5-39C2-49BC-BE51-264EC07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95925-D451-426E-BD62-D0FF5862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4BC58-0598-4EC8-928D-796983600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F19D4-EB1C-4000-8809-D27488104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DE886-FF58-4C85-AF98-266A5000D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D6BD4-ABE4-441E-A2BE-322C9792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7A3B-1116-4FE7-B624-DC2CDA3ACB2F}" type="datetime1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2DD9A-D80F-44CF-92E2-F089D601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45ADB-58BF-4983-A65F-93F098B5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2D08-7008-442D-B157-310B6C7F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5A228-647C-4F03-A172-A5CF2A6C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DEAA-0B3D-413A-B180-DC5AF4564A20}" type="datetime1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201A0-3A84-42F3-9805-7C59651A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B5D96-F7EF-479E-81BC-732DEF86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2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C253B-BBF2-4AD3-98EA-2AB9A54D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0FA0-6BE4-45A6-A4AE-8788A3AA0036}" type="datetime1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D8B88-D98B-404C-BF9A-F8B37D62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EE3AD-25F6-4391-8149-C9F8CED5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1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8E4E-1367-4B0F-9A74-FB970764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CFC4-A242-4C53-9F2F-C3EA25E42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719C3-CA61-4AA9-9B5E-F2F0A3B70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03A38-5ACD-4830-B4A8-1BBB8545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22E9-ACEC-4D13-A515-E25B750C94AA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56FD6-FA7D-45BA-901A-3FC2723D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5A422-1F7C-4DE3-B25D-41906184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6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5635-CB5D-43D5-A45D-C73C8BDF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0D2BD-9785-4CA6-9A0D-E16D132A7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60903-15C1-48DB-AFC9-B83C99D8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9A59E-6830-4B6B-AC50-8029F6DB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D7A9-71BE-4D39-8527-40D9FCFB203B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17918-FB8D-4EA9-848A-A651DFFE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6EF3F-14C0-4C28-9D2B-7A51FDBD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6A0FA-04E3-4DB3-B533-B90BE06E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780E3-CCF3-4A50-BDD0-44A31A053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0A808-6DA4-48BE-9BBD-B0203D08B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451C-0CA3-47F9-A3CF-CEB5AE056AC9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04B47-E89E-4A4D-9394-4B9FFFB0D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F2830-5999-4ACF-B0F7-335B8DCF7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127" y="365125"/>
            <a:ext cx="847346" cy="5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0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C6A0-55B8-483A-BF45-3EFCA3BEF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Compressive Sensing and the Cocktail Party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6D0F9-9ED6-4628-926F-CFD942AC9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Huynh and Eli Saracino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0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053D-501A-495F-ADDB-4A2E3291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of this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340"/>
            <a:ext cx="5024718" cy="4691623"/>
          </a:xfrm>
        </p:spPr>
        <p:txBody>
          <a:bodyPr/>
          <a:lstStyle/>
          <a:p>
            <a:r>
              <a:rPr lang="en-US" dirty="0"/>
              <a:t>1 vs All Decomposition</a:t>
            </a:r>
          </a:p>
          <a:p>
            <a:pPr lvl="1"/>
            <a:r>
              <a:rPr lang="en-US" dirty="0"/>
              <a:t>Iterative method to obtain desired voice</a:t>
            </a:r>
          </a:p>
          <a:p>
            <a:r>
              <a:rPr lang="en-US" dirty="0"/>
              <a:t>Try principal component analysis (PCA) to find mixing matrix M</a:t>
            </a:r>
          </a:p>
          <a:p>
            <a:pPr lvl="1"/>
            <a:r>
              <a:rPr lang="en-US" dirty="0"/>
              <a:t>Largest eigenvalue corresponds to the most prominent voice</a:t>
            </a:r>
          </a:p>
          <a:p>
            <a:pPr lvl="1"/>
            <a:r>
              <a:rPr lang="en-US" dirty="0"/>
              <a:t>Subtract out largest voice after recovery</a:t>
            </a:r>
          </a:p>
          <a:p>
            <a:pPr lvl="1"/>
            <a:r>
              <a:rPr lang="en-US" dirty="0"/>
              <a:t>Extend to n-voice overs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9312" y="6143546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Xu T, Wang W. IEE Workshop on Statistical Signal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699312" y="1372451"/>
            <a:ext cx="3208421" cy="4804512"/>
            <a:chOff x="6484553" y="914181"/>
            <a:chExt cx="3750310" cy="544216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4553" y="914181"/>
              <a:ext cx="3750310" cy="276718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4554" y="3613893"/>
              <a:ext cx="3750309" cy="274245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9907733" y="1485340"/>
            <a:ext cx="17272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/>
              <a:t>Time domain</a:t>
            </a:r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r>
              <a:rPr lang="en-US" dirty="0"/>
              <a:t>Frequency domain</a:t>
            </a:r>
          </a:p>
        </p:txBody>
      </p:sp>
    </p:spTree>
    <p:extLst>
      <p:ext uri="{BB962C8B-B14F-4D97-AF65-F5344CB8AC3E}">
        <p14:creationId xmlns:p14="http://schemas.microsoft.com/office/powerpoint/2010/main" val="172340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95C8-84E8-490E-814D-7FD942AA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04467-F10A-443F-ACA2-CDE3E103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9769B-1222-49B8-BE31-76E5CC92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6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A500-CCE0-4512-81A4-7D183780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Cocktail Party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199B-06A8-4D7A-A63F-5FC4ADFC1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6943" cy="4351338"/>
          </a:xfrm>
        </p:spPr>
        <p:txBody>
          <a:bodyPr>
            <a:normAutofit/>
          </a:bodyPr>
          <a:lstStyle/>
          <a:p>
            <a:r>
              <a:rPr lang="en-US" dirty="0"/>
              <a:t>Humans can focus in on one voice with many in the background</a:t>
            </a:r>
          </a:p>
          <a:p>
            <a:r>
              <a:rPr lang="en-US" dirty="0"/>
              <a:t>Can we do the same thing on paper?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Image result for cocktail party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1870075"/>
            <a:ext cx="59055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66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BF93-063F-4764-90EA-7F989B75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24D5-3625-4635-89EF-4108CA86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Surveillance</a:t>
            </a:r>
          </a:p>
          <a:p>
            <a:r>
              <a:rPr lang="en-US" dirty="0"/>
              <a:t>Communications</a:t>
            </a:r>
          </a:p>
          <a:p>
            <a:r>
              <a:rPr lang="en-US" dirty="0"/>
              <a:t>Neuroimaging </a:t>
            </a:r>
          </a:p>
          <a:p>
            <a:endParaRPr lang="en-US" dirty="0"/>
          </a:p>
          <a:p>
            <a:r>
              <a:rPr lang="en-US" dirty="0"/>
              <a:t>Model</a:t>
            </a:r>
          </a:p>
          <a:p>
            <a:r>
              <a:rPr lang="en-US" dirty="0"/>
              <a:t>Let </a:t>
            </a:r>
            <a:r>
              <a:rPr lang="en-US" b="1" dirty="0"/>
              <a:t>S</a:t>
            </a:r>
            <a:r>
              <a:rPr lang="en-US" dirty="0"/>
              <a:t> be a set of source signals and </a:t>
            </a:r>
            <a:r>
              <a:rPr lang="en-US" b="1" dirty="0"/>
              <a:t>X</a:t>
            </a:r>
            <a:r>
              <a:rPr lang="en-US" dirty="0"/>
              <a:t> a</a:t>
            </a:r>
            <a:br>
              <a:rPr lang="en-US" dirty="0"/>
            </a:br>
            <a:r>
              <a:rPr lang="en-US" dirty="0"/>
              <a:t>mixture of these signals determined</a:t>
            </a:r>
            <a:br>
              <a:rPr lang="en-US" dirty="0"/>
            </a:br>
            <a:r>
              <a:rPr lang="en-US" dirty="0"/>
              <a:t>by </a:t>
            </a:r>
            <a:r>
              <a:rPr lang="en-US" b="1" dirty="0"/>
              <a:t>A</a:t>
            </a:r>
            <a:r>
              <a:rPr lang="en-US" dirty="0"/>
              <a:t>. Given </a:t>
            </a:r>
            <a:r>
              <a:rPr lang="en-US" b="1" dirty="0"/>
              <a:t>X</a:t>
            </a:r>
            <a:r>
              <a:rPr lang="en-US" dirty="0"/>
              <a:t> recover </a:t>
            </a:r>
            <a:r>
              <a:rPr lang="en-US" b="1" dirty="0"/>
              <a:t>S</a:t>
            </a:r>
            <a:r>
              <a:rPr lang="en-US" dirty="0"/>
              <a:t>.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71" y="5725193"/>
            <a:ext cx="2751823" cy="541464"/>
          </a:xfrm>
          <a:prstGeom prst="rect">
            <a:avLst/>
          </a:prstGeom>
        </p:spPr>
      </p:pic>
      <p:pic>
        <p:nvPicPr>
          <p:cNvPr id="2050" name="Picture 2" descr="https://upload.wikimedia.org/wikipedia/commons/5/5d/BSS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4" y="538392"/>
            <a:ext cx="3284278" cy="600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6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F0BB-8ACE-4EC2-BE11-6259C543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Interspeech</a:t>
            </a:r>
            <a:r>
              <a:rPr lang="en-US" dirty="0"/>
              <a:t> 2006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34B8-E434-4533-BD8A-41D7D4DA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Separation Challenge: recognize speech from a target talker in the presence of other speech. </a:t>
            </a:r>
          </a:p>
          <a:p>
            <a:r>
              <a:rPr lang="en-US" dirty="0"/>
              <a:t>Signals consisted of six word sentences of the form:</a:t>
            </a:r>
          </a:p>
          <a:p>
            <a:pPr lvl="1"/>
            <a:r>
              <a:rPr lang="en-US" dirty="0"/>
              <a:t> &lt;command&gt; &lt;color&gt; &lt;preposition&gt; &lt;letter&gt; &lt;number&gt; &lt;adverb&gt;</a:t>
            </a:r>
          </a:p>
          <a:p>
            <a:pPr lvl="1"/>
            <a:r>
              <a:rPr lang="en-US" dirty="0"/>
              <a:t>“Place white at L 3 now.”</a:t>
            </a:r>
          </a:p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Relatively narrow but easily confusable vocabulary</a:t>
            </a:r>
          </a:p>
          <a:p>
            <a:pPr lvl="1"/>
            <a:r>
              <a:rPr lang="en-US" dirty="0"/>
              <a:t>Makes no demands on higher-level language processing</a:t>
            </a:r>
          </a:p>
          <a:p>
            <a:pPr lvl="1"/>
            <a:r>
              <a:rPr lang="en-US" dirty="0"/>
              <a:t>Highly varied</a:t>
            </a:r>
          </a:p>
          <a:p>
            <a:pPr lvl="2"/>
            <a:r>
              <a:rPr lang="en-US" dirty="0"/>
              <a:t>Allows for different combinations: Male/Female voices, Male/Male voices,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t4_pwwk4a_m12_brae8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91898" y="357337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BADE-F30F-4011-B25C-BB55C9D9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Work: Non-negative Matrix Factorization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7C5BE-E751-48BA-808E-2F4C8C2B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Schmidt, Olsson. </a:t>
            </a:r>
            <a:r>
              <a:rPr lang="en-US" i="1" dirty="0"/>
              <a:t>“Single-channel speech separation using sparse non-negative matrix factorization”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 were not ideal:</a:t>
            </a:r>
          </a:p>
          <a:p>
            <a:pPr lvl="1"/>
            <a:r>
              <a:rPr lang="en-US" dirty="0"/>
              <a:t>Around 50-60% word recognition rates</a:t>
            </a:r>
          </a:p>
          <a:p>
            <a:r>
              <a:rPr lang="en-US" dirty="0"/>
              <a:t>Deep Learning and Hidden Markov Models have since surpassed this method of approaching the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67" y="2940860"/>
            <a:ext cx="7262066" cy="77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3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4180-9112-4D62-BBA1-59C74DB8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Work: Compressed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9723-A486-46FE-8F23-EF0C9B09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b="1" dirty="0"/>
              <a:t>S</a:t>
            </a:r>
            <a:r>
              <a:rPr lang="en-US" dirty="0"/>
              <a:t> be a set of source signals and </a:t>
            </a:r>
            <a:r>
              <a:rPr lang="en-US" b="1" dirty="0"/>
              <a:t>X</a:t>
            </a:r>
            <a:r>
              <a:rPr lang="en-US" dirty="0"/>
              <a:t> a mixture of these signals determined by </a:t>
            </a:r>
            <a:r>
              <a:rPr lang="en-US" b="1" dirty="0"/>
              <a:t>A</a:t>
            </a:r>
            <a:r>
              <a:rPr lang="en-US" dirty="0"/>
              <a:t>. Given </a:t>
            </a:r>
            <a:r>
              <a:rPr lang="en-US" b="1" dirty="0"/>
              <a:t>X</a:t>
            </a:r>
            <a:r>
              <a:rPr lang="en-US" dirty="0"/>
              <a:t> recover </a:t>
            </a:r>
            <a:r>
              <a:rPr lang="en-US" b="1" dirty="0"/>
              <a:t>S</a:t>
            </a:r>
            <a:r>
              <a:rPr lang="en-US" dirty="0"/>
              <a:t>.</a:t>
            </a:r>
            <a:endParaRPr lang="en-US" i="1" dirty="0"/>
          </a:p>
          <a:p>
            <a:r>
              <a:rPr lang="en-US" dirty="0"/>
              <a:t>Without external or with very little external information besides </a:t>
            </a:r>
            <a:r>
              <a:rPr lang="en-US" b="1" dirty="0"/>
              <a:t>X</a:t>
            </a:r>
          </a:p>
          <a:p>
            <a:endParaRPr lang="en-US" dirty="0"/>
          </a:p>
          <a:p>
            <a:r>
              <a:rPr lang="en-US" dirty="0" err="1"/>
              <a:t>Bao</a:t>
            </a:r>
            <a:r>
              <a:rPr lang="en-US" dirty="0"/>
              <a:t>, Ye, Xu, Zhou. “</a:t>
            </a:r>
            <a:r>
              <a:rPr lang="en-US" i="1" dirty="0"/>
              <a:t>A Compressed Sensing Approach to Blind Separation of Speech Mixture Based on a Two-Layer Sparsity Model”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88" y="5001694"/>
            <a:ext cx="2751823" cy="54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8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94" y="1686254"/>
            <a:ext cx="4710917" cy="130494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0895"/>
            <a:ext cx="10327105" cy="3015455"/>
          </a:xfrm>
        </p:spPr>
        <p:txBody>
          <a:bodyPr>
            <a:normAutofit/>
          </a:bodyPr>
          <a:lstStyle/>
          <a:p>
            <a:r>
              <a:rPr lang="en-US" dirty="0"/>
              <a:t>Computing mixing matrix A</a:t>
            </a:r>
          </a:p>
          <a:p>
            <a:pPr lvl="1"/>
            <a:r>
              <a:rPr lang="en-US" dirty="0"/>
              <a:t>Assume sources are sparse</a:t>
            </a:r>
          </a:p>
          <a:p>
            <a:pPr lvl="1"/>
            <a:r>
              <a:rPr lang="en-US" dirty="0"/>
              <a:t>At each time instance, 1 source is nonzero</a:t>
            </a:r>
          </a:p>
          <a:p>
            <a:r>
              <a:rPr lang="en-US" dirty="0"/>
              <a:t>Time Frequency domain is sparser</a:t>
            </a:r>
          </a:p>
          <a:p>
            <a:r>
              <a:rPr lang="en-US" dirty="0"/>
              <a:t>Points lie on a line given by columns of A</a:t>
            </a:r>
          </a:p>
          <a:p>
            <a:r>
              <a:rPr lang="en-US" dirty="0"/>
              <a:t>K-Means to find these representations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238927" y="1372450"/>
            <a:ext cx="3208421" cy="4804512"/>
            <a:chOff x="6484553" y="914181"/>
            <a:chExt cx="3750310" cy="544216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4553" y="914181"/>
              <a:ext cx="3750310" cy="276718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4554" y="3613893"/>
              <a:ext cx="3750309" cy="274245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0447348" y="1431407"/>
            <a:ext cx="17272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/>
              <a:t>Time domain</a:t>
            </a:r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r>
              <a:rPr lang="en-US" dirty="0"/>
              <a:t>Transform domain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38927" y="6220935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Xu T, Wang W. IEE Workshop on Statistical Signal Processing</a:t>
            </a:r>
          </a:p>
        </p:txBody>
      </p:sp>
    </p:spTree>
    <p:extLst>
      <p:ext uri="{BB962C8B-B14F-4D97-AF65-F5344CB8AC3E}">
        <p14:creationId xmlns:p14="http://schemas.microsoft.com/office/powerpoint/2010/main" val="320838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 for </a:t>
            </a:r>
            <a:r>
              <a:rPr lang="en-US" b="1" dirty="0"/>
              <a:t>“A”</a:t>
            </a:r>
            <a:r>
              <a:rPr lang="en-US" dirty="0"/>
              <a:t> Mixing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81709"/>
            <a:ext cx="10515600" cy="2191777"/>
          </a:xfrm>
        </p:spPr>
        <p:txBody>
          <a:bodyPr/>
          <a:lstStyle/>
          <a:p>
            <a:r>
              <a:rPr lang="en-US" dirty="0"/>
              <a:t>1) Compute STFT</a:t>
            </a:r>
          </a:p>
          <a:p>
            <a:r>
              <a:rPr lang="en-US" dirty="0"/>
              <a:t>2) Normalize vectors in STFT to move all points onto a semi-circle</a:t>
            </a:r>
          </a:p>
          <a:p>
            <a:r>
              <a:rPr lang="en-US" dirty="0"/>
              <a:t>3) Choose k=# of sources</a:t>
            </a:r>
          </a:p>
          <a:p>
            <a:r>
              <a:rPr lang="en-US" dirty="0"/>
              <a:t>4) Run k-means the transform to find an estimated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04" y="1717138"/>
            <a:ext cx="5282192" cy="1413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415801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Bao</a:t>
            </a:r>
            <a:r>
              <a:rPr lang="en-US" sz="1000" dirty="0"/>
              <a:t>, Ye, Xu, Zhou, IEE Transactions on Audio, Speech, and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97848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036097" y="1681880"/>
            <a:ext cx="2517208" cy="1111117"/>
            <a:chOff x="4585475" y="2039031"/>
            <a:chExt cx="3476190" cy="158566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475" y="3034224"/>
              <a:ext cx="3476190" cy="59047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905" y="2039031"/>
              <a:ext cx="2733333" cy="580952"/>
            </a:xfrm>
            <a:prstGeom prst="rect">
              <a:avLst/>
            </a:prstGeom>
          </p:spPr>
        </p:pic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780"/>
            <a:ext cx="6172924" cy="3015455"/>
          </a:xfrm>
        </p:spPr>
        <p:txBody>
          <a:bodyPr>
            <a:normAutofit/>
          </a:bodyPr>
          <a:lstStyle/>
          <a:p>
            <a:r>
              <a:rPr lang="en-US" dirty="0"/>
              <a:t>     is generally a DCT dictionary, but for this application performs poorly</a:t>
            </a:r>
          </a:p>
          <a:p>
            <a:r>
              <a:rPr lang="en-US" dirty="0"/>
              <a:t>Train a better 	by using the K-SVD algorithm</a:t>
            </a:r>
          </a:p>
          <a:p>
            <a:r>
              <a:rPr lang="en-US" dirty="0"/>
              <a:t>“Semi-blind” source separation:</a:t>
            </a:r>
          </a:p>
          <a:p>
            <a:pPr lvl="1"/>
            <a:r>
              <a:rPr lang="en-US" dirty="0"/>
              <a:t>Train dictionary on dissimilar voices.</a:t>
            </a:r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51" r="20028"/>
          <a:stretch/>
        </p:blipFill>
        <p:spPr>
          <a:xfrm>
            <a:off x="1113905" y="1675209"/>
            <a:ext cx="390698" cy="4137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51" r="20028"/>
          <a:stretch/>
        </p:blipFill>
        <p:spPr>
          <a:xfrm>
            <a:off x="3181496" y="2578582"/>
            <a:ext cx="390698" cy="413761"/>
          </a:xfrm>
          <a:prstGeom prst="rect">
            <a:avLst/>
          </a:prstGeom>
        </p:spPr>
      </p:pic>
      <p:pic>
        <p:nvPicPr>
          <p:cNvPr id="1026" name="Picture 2" descr="Image result for speech signal">
            <a:extLst>
              <a:ext uri="{FF2B5EF4-FFF2-40B4-BE49-F238E27FC236}">
                <a16:creationId xmlns:a16="http://schemas.microsoft.com/office/drawing/2014/main" id="{CA382C60-7EEC-411A-89BF-CA6A44BA6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814" y="3448391"/>
            <a:ext cx="3557532" cy="274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2D5181-09DE-4E7C-A9F4-EDB496E046A4}"/>
              </a:ext>
            </a:extLst>
          </p:cNvPr>
          <p:cNvSpPr txBox="1"/>
          <p:nvPr/>
        </p:nvSpPr>
        <p:spPr>
          <a:xfrm>
            <a:off x="838200" y="6415801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Bao</a:t>
            </a:r>
            <a:r>
              <a:rPr lang="en-US" sz="1000" dirty="0"/>
              <a:t>, Ye, Xu, Zhou, IEE Transactions on Audio, Speech, and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78946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</TotalTime>
  <Words>483</Words>
  <Application>Microsoft Office PowerPoint</Application>
  <PresentationFormat>Widescreen</PresentationFormat>
  <Paragraphs>91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Compressive Sensing and the Cocktail Party Problem</vt:lpstr>
      <vt:lpstr>The Cocktail Party Problem</vt:lpstr>
      <vt:lpstr>Problem Motivation</vt:lpstr>
      <vt:lpstr>Interspeech 2006 Data Set</vt:lpstr>
      <vt:lpstr>Previous Work: Non-negative Matrix Factorization </vt:lpstr>
      <vt:lpstr>Previous Work: Compressed Sensing</vt:lpstr>
      <vt:lpstr>Methodology</vt:lpstr>
      <vt:lpstr>The Quest for “A” Mixing Matrix</vt:lpstr>
      <vt:lpstr>Adding the Dictionary</vt:lpstr>
      <vt:lpstr>Extensions of this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Compressive Sensing and the Cocktail Party Problem</dc:title>
  <dc:creator>Eli Saracino</dc:creator>
  <cp:lastModifiedBy>Eli Saracino</cp:lastModifiedBy>
  <cp:revision>69</cp:revision>
  <dcterms:created xsi:type="dcterms:W3CDTF">2017-12-05T17:59:28Z</dcterms:created>
  <dcterms:modified xsi:type="dcterms:W3CDTF">2017-12-07T19:02:08Z</dcterms:modified>
</cp:coreProperties>
</file>