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75" r:id="rId16"/>
    <p:sldId id="274" r:id="rId17"/>
    <p:sldId id="271" r:id="rId18"/>
    <p:sldId id="270" r:id="rId19"/>
    <p:sldId id="273" r:id="rId20"/>
  </p:sldIdLst>
  <p:sldSz cx="12192000" cy="6858000"/>
  <p:notesSz cx="7772400" cy="10058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5058360" y="3601800"/>
            <a:ext cx="2073960" cy="16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09280" y="446652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32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F5DF-E58E-4151-9969-4DBB16987D19}" type="datetimeFigureOut">
              <a:rPr lang="el-GR" smtClean="0"/>
              <a:t>17/4/2016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3C9E-6AB6-4F74-9CA2-0742DCB6CF3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mailto:eva.sarafianou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ilsocket/bettercap" TargetMode="External"/><Relationship Id="rId2" Type="http://schemas.openxmlformats.org/officeDocument/2006/relationships/hyperlink" Target="http://www.betterca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/>
          <p:nvPr/>
        </p:nvPicPr>
        <p:blipFill>
          <a:blip r:embed="rId2"/>
          <a:stretch/>
        </p:blipFill>
        <p:spPr>
          <a:xfrm>
            <a:off x="5074920" y="217440"/>
            <a:ext cx="6944760" cy="694476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445680" y="1253520"/>
            <a:ext cx="5234400" cy="33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BetterCap</a:t>
            </a:r>
            <a:r>
              <a:rPr lang="en-US" sz="4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MitM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 Sarafianou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April 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14080" y="466200"/>
            <a:ext cx="6651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HTTPS/SSL 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connection</a:t>
            </a:r>
            <a:endParaRPr dirty="0"/>
          </a:p>
        </p:txBody>
      </p:sp>
      <p:pic>
        <p:nvPicPr>
          <p:cNvPr id="5" name="Picture 23"/>
          <p:cNvPicPr/>
          <p:nvPr/>
        </p:nvPicPr>
        <p:blipFill>
          <a:blip r:embed="rId2"/>
          <a:stretch/>
        </p:blipFill>
        <p:spPr>
          <a:xfrm>
            <a:off x="2071962" y="2592351"/>
            <a:ext cx="1671227" cy="1448133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4238172" y="3314724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to HTTPS Site on 443</a:t>
            </a:r>
            <a:endParaRPr dirty="0"/>
          </a:p>
        </p:txBody>
      </p:sp>
      <p:pic>
        <p:nvPicPr>
          <p:cNvPr id="14" name="Picture 6"/>
          <p:cNvPicPr/>
          <p:nvPr/>
        </p:nvPicPr>
        <p:blipFill>
          <a:blip r:embed="rId3"/>
          <a:stretch/>
        </p:blipFill>
        <p:spPr>
          <a:xfrm>
            <a:off x="8695043" y="2518886"/>
            <a:ext cx="1500338" cy="1477301"/>
          </a:xfrm>
          <a:prstGeom prst="rect">
            <a:avLst/>
          </a:prstGeom>
          <a:ln>
            <a:noFill/>
          </a:ln>
        </p:spPr>
      </p:pic>
      <p:sp>
        <p:nvSpPr>
          <p:cNvPr id="15" name="CustomShape 12"/>
          <p:cNvSpPr/>
          <p:nvPr/>
        </p:nvSpPr>
        <p:spPr>
          <a:xfrm>
            <a:off x="8695043" y="4040484"/>
            <a:ext cx="1373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Server</a:t>
            </a:r>
            <a:endParaRPr dirty="0"/>
          </a:p>
        </p:txBody>
      </p:sp>
      <p:sp>
        <p:nvSpPr>
          <p:cNvPr id="18" name="CustomShape 14"/>
          <p:cNvSpPr/>
          <p:nvPr/>
        </p:nvSpPr>
        <p:spPr>
          <a:xfrm>
            <a:off x="2071962" y="4040484"/>
            <a:ext cx="145371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Browser</a:t>
            </a:r>
            <a:endParaRPr dirty="0"/>
          </a:p>
        </p:txBody>
      </p:sp>
      <p:sp>
        <p:nvSpPr>
          <p:cNvPr id="19" name="CustomShape 3"/>
          <p:cNvSpPr/>
          <p:nvPr/>
        </p:nvSpPr>
        <p:spPr>
          <a:xfrm>
            <a:off x="4238172" y="2010613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to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Site on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80</a:t>
            </a:r>
            <a:endParaRPr dirty="0"/>
          </a:p>
        </p:txBody>
      </p:sp>
      <p:sp>
        <p:nvSpPr>
          <p:cNvPr id="20" name="CustomShape 10"/>
          <p:cNvSpPr/>
          <p:nvPr/>
        </p:nvSpPr>
        <p:spPr>
          <a:xfrm rot="10800000">
            <a:off x="4238172" y="2662668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1"/>
          <p:cNvSpPr/>
          <p:nvPr/>
        </p:nvSpPr>
        <p:spPr>
          <a:xfrm>
            <a:off x="5001830" y="2836998"/>
            <a:ext cx="2818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Redirect to HTTPS Site</a:t>
            </a:r>
            <a:endParaRPr dirty="0"/>
          </a:p>
        </p:txBody>
      </p:sp>
      <p:sp>
        <p:nvSpPr>
          <p:cNvPr id="22" name="CustomShape 10"/>
          <p:cNvSpPr/>
          <p:nvPr/>
        </p:nvSpPr>
        <p:spPr>
          <a:xfrm rot="10800000">
            <a:off x="4238172" y="395408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11"/>
          <p:cNvSpPr/>
          <p:nvPr/>
        </p:nvSpPr>
        <p:spPr>
          <a:xfrm>
            <a:off x="4900790" y="4102061"/>
            <a:ext cx="2818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Server Certificate</a:t>
            </a:r>
            <a:endParaRPr dirty="0"/>
          </a:p>
        </p:txBody>
      </p:sp>
      <p:sp>
        <p:nvSpPr>
          <p:cNvPr id="24" name="CustomShape 9"/>
          <p:cNvSpPr/>
          <p:nvPr/>
        </p:nvSpPr>
        <p:spPr>
          <a:xfrm>
            <a:off x="4238172" y="4606135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Begins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781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14080" y="466200"/>
            <a:ext cx="6651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vs HTTPS/SSL connection</a:t>
            </a:r>
            <a:endParaRPr/>
          </a:p>
        </p:txBody>
      </p:sp>
      <p:pic>
        <p:nvPicPr>
          <p:cNvPr id="61" name="Picture 1"/>
          <p:cNvPicPr/>
          <p:nvPr/>
        </p:nvPicPr>
        <p:blipFill>
          <a:blip r:embed="rId2"/>
          <a:stretch/>
        </p:blipFill>
        <p:spPr>
          <a:xfrm>
            <a:off x="477000" y="1764360"/>
            <a:ext cx="11179440" cy="295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14080" y="466200"/>
            <a:ext cx="6651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vs HTTPS/SSL connection</a:t>
            </a:r>
            <a:endParaRPr/>
          </a:p>
        </p:txBody>
      </p:sp>
      <p:pic>
        <p:nvPicPr>
          <p:cNvPr id="63" name="Picture 2"/>
          <p:cNvPicPr/>
          <p:nvPr/>
        </p:nvPicPr>
        <p:blipFill>
          <a:blip r:embed="rId2"/>
          <a:stretch/>
        </p:blipFill>
        <p:spPr>
          <a:xfrm>
            <a:off x="2495520" y="1315800"/>
            <a:ext cx="7666920" cy="554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3"/>
          <p:cNvPicPr/>
          <p:nvPr/>
        </p:nvPicPr>
        <p:blipFill>
          <a:blip r:embed="rId2"/>
          <a:stretch/>
        </p:blipFill>
        <p:spPr>
          <a:xfrm>
            <a:off x="31320" y="1289880"/>
            <a:ext cx="1280520" cy="129600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494280" y="466200"/>
            <a:ext cx="284940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 stripping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230400" y="3350880"/>
            <a:ext cx="11960640" cy="23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Defeats the “bridge” between non-encrypted and encrypted communications → defeats https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page would normally look like: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 &lt;a href="https://www.facebook.com/"&gt;Login&lt;/a&gt; …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During a SSL stripping attack its HTML code will be modified as: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 &lt;a href="http://www.facebook.com/"&gt;Login&lt;/a&gt; ...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1226520" y="110556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to HTTPS Site on 443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 rot="10800000">
            <a:off x="6671880" y="1662024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7103520" y="1833840"/>
            <a:ext cx="2750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server certificate</a:t>
            </a:r>
            <a:endParaRPr/>
          </a:p>
        </p:txBody>
      </p:sp>
      <p:sp>
        <p:nvSpPr>
          <p:cNvPr id="70" name="CustomShape 6"/>
          <p:cNvSpPr/>
          <p:nvPr/>
        </p:nvSpPr>
        <p:spPr>
          <a:xfrm>
            <a:off x="1474020" y="4452559"/>
            <a:ext cx="1024560" cy="5137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1283400" y="225936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in cleartext</a:t>
            </a:r>
            <a:endParaRPr/>
          </a:p>
        </p:txBody>
      </p:sp>
      <p:sp>
        <p:nvSpPr>
          <p:cNvPr id="72" name="CustomShape 8"/>
          <p:cNvSpPr/>
          <p:nvPr/>
        </p:nvSpPr>
        <p:spPr>
          <a:xfrm>
            <a:off x="6671880" y="106992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to HTTPS Site on 443</a:t>
            </a:r>
            <a:endParaRPr/>
          </a:p>
        </p:txBody>
      </p:sp>
      <p:sp>
        <p:nvSpPr>
          <p:cNvPr id="73" name="CustomShape 9"/>
          <p:cNvSpPr/>
          <p:nvPr/>
        </p:nvSpPr>
        <p:spPr>
          <a:xfrm>
            <a:off x="6671880" y="222336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Encrypted Communication</a:t>
            </a:r>
            <a:endParaRPr/>
          </a:p>
        </p:txBody>
      </p:sp>
      <p:sp>
        <p:nvSpPr>
          <p:cNvPr id="74" name="CustomShape 10"/>
          <p:cNvSpPr/>
          <p:nvPr/>
        </p:nvSpPr>
        <p:spPr>
          <a:xfrm rot="10800000">
            <a:off x="1226520" y="1668420"/>
            <a:ext cx="3902400" cy="72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1743480" y="1842840"/>
            <a:ext cx="2818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Replace HTTPS with HTTP</a:t>
            </a:r>
            <a:endParaRPr/>
          </a:p>
        </p:txBody>
      </p:sp>
      <p:pic>
        <p:nvPicPr>
          <p:cNvPr id="76" name="Picture 6"/>
          <p:cNvPicPr/>
          <p:nvPr/>
        </p:nvPicPr>
        <p:blipFill>
          <a:blip r:embed="rId3"/>
          <a:stretch/>
        </p:blipFill>
        <p:spPr>
          <a:xfrm>
            <a:off x="10725120" y="1174320"/>
            <a:ext cx="1384200" cy="1384200"/>
          </a:xfrm>
          <a:prstGeom prst="rect">
            <a:avLst/>
          </a:prstGeom>
          <a:ln>
            <a:noFill/>
          </a:ln>
        </p:spPr>
      </p:pic>
      <p:sp>
        <p:nvSpPr>
          <p:cNvPr id="77" name="CustomShape 12"/>
          <p:cNvSpPr/>
          <p:nvPr/>
        </p:nvSpPr>
        <p:spPr>
          <a:xfrm>
            <a:off x="10722960" y="2713320"/>
            <a:ext cx="1373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Server</a:t>
            </a:r>
            <a:endParaRPr/>
          </a:p>
        </p:txBody>
      </p:sp>
      <p:pic>
        <p:nvPicPr>
          <p:cNvPr id="78" name="Picture 8"/>
          <p:cNvPicPr/>
          <p:nvPr/>
        </p:nvPicPr>
        <p:blipFill>
          <a:blip r:embed="rId4"/>
          <a:stretch/>
        </p:blipFill>
        <p:spPr>
          <a:xfrm>
            <a:off x="5135400" y="1419120"/>
            <a:ext cx="1329120" cy="1152720"/>
          </a:xfrm>
          <a:prstGeom prst="rect">
            <a:avLst/>
          </a:prstGeom>
          <a:ln>
            <a:noFill/>
          </a:ln>
        </p:spPr>
      </p:pic>
      <p:sp>
        <p:nvSpPr>
          <p:cNvPr id="79" name="CustomShape 13"/>
          <p:cNvSpPr/>
          <p:nvPr/>
        </p:nvSpPr>
        <p:spPr>
          <a:xfrm>
            <a:off x="5355000" y="2836800"/>
            <a:ext cx="110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Attacker</a:t>
            </a:r>
            <a:endParaRPr/>
          </a:p>
        </p:txBody>
      </p:sp>
      <p:sp>
        <p:nvSpPr>
          <p:cNvPr id="80" name="CustomShape 14"/>
          <p:cNvSpPr/>
          <p:nvPr/>
        </p:nvSpPr>
        <p:spPr>
          <a:xfrm>
            <a:off x="7920" y="2739960"/>
            <a:ext cx="1422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Browser</a:t>
            </a:r>
            <a:endParaRPr/>
          </a:p>
        </p:txBody>
      </p:sp>
      <p:sp>
        <p:nvSpPr>
          <p:cNvPr id="81" name="CustomShape 15"/>
          <p:cNvSpPr/>
          <p:nvPr/>
        </p:nvSpPr>
        <p:spPr>
          <a:xfrm>
            <a:off x="1576080" y="5521640"/>
            <a:ext cx="820440" cy="5137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6240" y="466200"/>
            <a:ext cx="6570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HSTS &amp; HSTS bypass (sslstrip2)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9760" y="1174320"/>
            <a:ext cx="1010088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HSTS – HTTP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Stricy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Transform Security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solution to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sslstrip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browsers interact with web servers using only secure HTTPS connections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HSTS policies have been prebuilt into major browsers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HSTS bypass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Downgrade HTTPS links to HTTP</a:t>
            </a: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Prepend some custom subdomain name to them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page would normally look like: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 &lt;a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href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="https://www.facebook.com/"&gt;Login&lt;/a&gt; ...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HSTS bypass attack: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 &lt;a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href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="http://wwww.facebook.com/"&gt;Login&lt;/a&gt; ...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1847880" y="4826160"/>
            <a:ext cx="1866240" cy="5680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908720" y="5915520"/>
            <a:ext cx="1965240" cy="5680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6240" y="466200"/>
            <a:ext cx="828003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Can we HSTS bypass using </a:t>
            </a:r>
            <a:r>
              <a:rPr lang="en-US" sz="4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BetterCap</a:t>
            </a: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?</a:t>
            </a:r>
            <a:endParaRPr lang="en-US" sz="4000" b="1" dirty="0"/>
          </a:p>
        </p:txBody>
      </p:sp>
      <p:sp>
        <p:nvSpPr>
          <p:cNvPr id="83" name="CustomShape 2"/>
          <p:cNvSpPr/>
          <p:nvPr/>
        </p:nvSpPr>
        <p:spPr>
          <a:xfrm>
            <a:off x="606392" y="1275009"/>
            <a:ext cx="10752774" cy="5151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6392" y="1313646"/>
            <a:ext cx="11190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Yes! </a:t>
            </a:r>
          </a:p>
          <a:p>
            <a:r>
              <a:rPr lang="en-US" sz="2400" dirty="0" smtClean="0"/>
              <a:t>Server Name Indication (SNI) → multiple HTTPS websites served off the same IP address with multiple certificates</a:t>
            </a:r>
          </a:p>
          <a:p>
            <a:endParaRPr lang="en-US" sz="2400" dirty="0" smtClean="0"/>
          </a:p>
          <a:p>
            <a:r>
              <a:rPr lang="en-US" sz="2400" dirty="0" smtClean="0"/>
              <a:t>At TLS negotiation: server's decision for the correct certificate → attacker detects it</a:t>
            </a:r>
          </a:p>
          <a:p>
            <a:endParaRPr lang="en-US" sz="2400" dirty="0"/>
          </a:p>
          <a:p>
            <a:r>
              <a:rPr lang="en-US" sz="2400" dirty="0" err="1" smtClean="0"/>
              <a:t>BetterCap’s</a:t>
            </a:r>
            <a:r>
              <a:rPr lang="en-US" sz="2400" dirty="0" smtClean="0"/>
              <a:t> HTTPS proxy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detects the upstream server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spoofs the correct certificate</a:t>
            </a:r>
          </a:p>
          <a:p>
            <a:endParaRPr lang="en-US" sz="2400" dirty="0"/>
          </a:p>
          <a:p>
            <a:r>
              <a:rPr lang="en-US" sz="2400" b="1" dirty="0" smtClean="0"/>
              <a:t>But!</a:t>
            </a:r>
          </a:p>
          <a:p>
            <a:r>
              <a:rPr lang="en-US" sz="2400" dirty="0" smtClean="0"/>
              <a:t>NEED access to the victim's pc → add </a:t>
            </a:r>
            <a:r>
              <a:rPr lang="en-US" sz="2400" dirty="0" err="1" smtClean="0"/>
              <a:t>BetterCap's</a:t>
            </a:r>
            <a:r>
              <a:rPr lang="en-US" sz="2400" dirty="0" smtClean="0"/>
              <a:t> certificate to victim's browser trusted certificates → unreasonable assumption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0762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343956" y="2730321"/>
            <a:ext cx="6632620" cy="72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Injecting </a:t>
            </a: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/HTML/CSS	</a:t>
            </a:r>
            <a:endParaRPr b="1" dirty="0"/>
          </a:p>
        </p:txBody>
      </p:sp>
      <p:sp>
        <p:nvSpPr>
          <p:cNvPr id="90" name="CustomShape 2"/>
          <p:cNvSpPr/>
          <p:nvPr/>
        </p:nvSpPr>
        <p:spPr>
          <a:xfrm>
            <a:off x="457200" y="1645920"/>
            <a:ext cx="1124676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120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14760" y="2466360"/>
            <a:ext cx="386640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7048" y="466200"/>
            <a:ext cx="4422848" cy="699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Commands we used</a:t>
            </a:r>
            <a:endParaRPr lang="en-US" sz="4000" dirty="0"/>
          </a:p>
        </p:txBody>
      </p:sp>
      <p:sp>
        <p:nvSpPr>
          <p:cNvPr id="90" name="CustomShape 2"/>
          <p:cNvSpPr/>
          <p:nvPr/>
        </p:nvSpPr>
        <p:spPr>
          <a:xfrm>
            <a:off x="367048" y="1165680"/>
            <a:ext cx="11378484" cy="5196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Arp spoofing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-T 192.168.1.2 -X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Dns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spoofing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-T 192.168.1.2 –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dns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dns.conf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Getting credentials from http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192.168.1.2 --proxy -P POST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Getting credentials from https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-T 192.168.1.2 --proxy –proxy-https  -P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</a:t>
            </a:r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injection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-T 192.168.1.2 -X --proxy --proxy-module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injectcss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--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css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-file site.css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injection</a:t>
            </a: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bettercap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-T 192.168.1.2 -X --proxy --proxy-module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injectjs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-–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-file myjs.js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437280" y="1777679"/>
            <a:ext cx="5217480" cy="30390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:)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Questions?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360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eva.sarafianou@gmail.com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20" y="5791200"/>
            <a:ext cx="30480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6800" y="466200"/>
            <a:ext cx="22701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BetterCap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32639" y="1758599"/>
            <a:ext cx="6853772" cy="3483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Man-in-the-Middle framework</a:t>
            </a:r>
            <a:endParaRPr sz="25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by Simone </a:t>
            </a:r>
            <a:r>
              <a:rPr lang="en-US" sz="25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Margaritelli</a:t>
            </a:r>
            <a:endParaRPr lang="en-US" sz="25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20">
              <a:lnSpc>
                <a:spcPct val="100000"/>
              </a:lnSpc>
            </a:pP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in </a:t>
            </a: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Ruby </a:t>
            </a:r>
            <a:endParaRPr sz="25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Fully compatible with GNU/Linux, </a:t>
            </a:r>
            <a:endParaRPr lang="en-US" sz="25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20">
              <a:lnSpc>
                <a:spcPct val="100000"/>
              </a:lnSpc>
            </a:pP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Mac </a:t>
            </a: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X and </a:t>
            </a:r>
            <a:r>
              <a:rPr lang="en-US" sz="2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OpenBSD</a:t>
            </a: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platforms</a:t>
            </a:r>
            <a:endParaRPr sz="25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Modular - Easily </a:t>
            </a: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extensible</a:t>
            </a:r>
            <a:r>
              <a:rPr lang="en-US" sz="2500" dirty="0" smtClean="0"/>
              <a:t> </a:t>
            </a:r>
          </a:p>
          <a:p>
            <a:pPr marL="286470" indent="-285750">
              <a:buSzPct val="100000"/>
              <a:buFont typeface="Arial" panose="020B0604020202020204" pitchFamily="34" charset="0"/>
              <a:buChar char="•"/>
            </a:pP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Site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z="2500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www.bettercap.com</a:t>
            </a:r>
            <a:endParaRPr lang="en-US" sz="2500" u="sng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86470" indent="-285750">
              <a:buSzPct val="100000"/>
              <a:buFont typeface="Arial" panose="020B0604020202020204" pitchFamily="34" charset="0"/>
              <a:buChar char="•"/>
            </a:pP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sz="25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https://github.com/evilsocket/bettercap</a:t>
            </a:r>
            <a:endParaRPr lang="en-US" sz="2500" dirty="0" smtClean="0"/>
          </a:p>
          <a:p>
            <a:pPr marL="286470" indent="-285750">
              <a:buSzPct val="100000"/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28647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sz="2500" dirty="0"/>
          </a:p>
        </p:txBody>
      </p:sp>
      <p:pic>
        <p:nvPicPr>
          <p:cNvPr id="41" name="Picture 1"/>
          <p:cNvPicPr/>
          <p:nvPr/>
        </p:nvPicPr>
        <p:blipFill>
          <a:blip r:embed="rId4"/>
          <a:stretch/>
        </p:blipFill>
        <p:spPr>
          <a:xfrm>
            <a:off x="5157000" y="1174320"/>
            <a:ext cx="7034040" cy="382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96800" y="466200"/>
            <a:ext cx="22701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BetterCap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501120" y="1758600"/>
            <a:ext cx="4038120" cy="31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dirty="0"/>
          </a:p>
          <a:p>
            <a:pPr marL="80082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 Spoofing</a:t>
            </a:r>
            <a:endParaRPr dirty="0"/>
          </a:p>
          <a:p>
            <a:pPr marL="80082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DNS Spoofing</a:t>
            </a:r>
            <a:endParaRPr dirty="0"/>
          </a:p>
          <a:p>
            <a:pPr marL="80082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SSLstrip</a:t>
            </a: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HSTS bypass</a:t>
            </a:r>
            <a:endParaRPr dirty="0"/>
          </a:p>
          <a:p>
            <a:pPr marL="80082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</a:t>
            </a: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Injection</a:t>
            </a:r>
          </a:p>
          <a:p>
            <a:pPr marL="800280" lvl="1" indent="-342360">
              <a:buFont typeface="Arial"/>
              <a:buChar char="•"/>
            </a:pPr>
            <a:r>
              <a:rPr lang="en-US" sz="2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</a:t>
            </a:r>
            <a:r>
              <a:rPr lang="en-US" sz="2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6080" y="466200"/>
            <a:ext cx="29210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ΑRP Protocol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77000" y="1621440"/>
            <a:ext cx="111999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Resolves IP address to MAC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Needed to find which host is the destination of a packet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 table:  entries of MAC address ↔  IP address</a:t>
            </a:r>
            <a:endParaRPr/>
          </a:p>
        </p:txBody>
      </p:sp>
      <p:pic>
        <p:nvPicPr>
          <p:cNvPr id="47" name="Picture 1"/>
          <p:cNvPicPr/>
          <p:nvPr/>
        </p:nvPicPr>
        <p:blipFill>
          <a:blip r:embed="rId2"/>
          <a:stretch/>
        </p:blipFill>
        <p:spPr>
          <a:xfrm>
            <a:off x="477000" y="3608280"/>
            <a:ext cx="11256120" cy="14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" y="-19080"/>
            <a:ext cx="12191400" cy="685728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8"/>
          <p:cNvPicPr/>
          <p:nvPr/>
        </p:nvPicPr>
        <p:blipFill>
          <a:blip r:embed="rId2"/>
          <a:stretch/>
        </p:blipFill>
        <p:spPr>
          <a:xfrm>
            <a:off x="2873520" y="247680"/>
            <a:ext cx="8860320" cy="640008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477000" y="466200"/>
            <a:ext cx="21866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 Spoofing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15880" y="466200"/>
            <a:ext cx="61502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Normal DNS communication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77000" y="1568160"/>
            <a:ext cx="11199960" cy="12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 only understands addresses such as 74.125.95.103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DNS → associates IPs with hostname e.g. google.com →64.233.166.94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Query/response type format</a:t>
            </a:r>
            <a:endParaRPr/>
          </a:p>
        </p:txBody>
      </p:sp>
      <p:pic>
        <p:nvPicPr>
          <p:cNvPr id="53" name="Picture 1"/>
          <p:cNvPicPr/>
          <p:nvPr/>
        </p:nvPicPr>
        <p:blipFill>
          <a:blip r:embed="rId2"/>
          <a:stretch/>
        </p:blipFill>
        <p:spPr>
          <a:xfrm>
            <a:off x="160200" y="3097080"/>
            <a:ext cx="11932200" cy="237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77000" y="466200"/>
            <a:ext cx="239904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DNS Spoofing</a:t>
            </a:r>
            <a:endParaRPr/>
          </a:p>
        </p:txBody>
      </p:sp>
      <p:pic>
        <p:nvPicPr>
          <p:cNvPr id="55" name="Picture 4"/>
          <p:cNvPicPr/>
          <p:nvPr/>
        </p:nvPicPr>
        <p:blipFill>
          <a:blip r:embed="rId2"/>
          <a:srcRect b="21099"/>
          <a:stretch/>
        </p:blipFill>
        <p:spPr>
          <a:xfrm>
            <a:off x="2401200" y="2097720"/>
            <a:ext cx="9342720" cy="475956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3566160" y="548639"/>
            <a:ext cx="8137800" cy="1331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</a:rPr>
              <a:t>1. Legitimate DNS Request Destined for DNS Server</a:t>
            </a:r>
            <a:endParaRPr sz="2400" dirty="0"/>
          </a:p>
          <a:p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</a:rPr>
              <a:t>2. Fake DNS Reply from Listening Attacker</a:t>
            </a:r>
            <a:endParaRPr sz="2400" dirty="0"/>
          </a:p>
          <a:p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</a:rPr>
              <a:t>3. Victim begins communicating with malicious site as result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14760" y="2466360"/>
            <a:ext cx="386640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14080" y="466200"/>
            <a:ext cx="6651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vs HTTPS/SSL connection</a:t>
            </a:r>
            <a:endParaRPr/>
          </a:p>
        </p:txBody>
      </p:sp>
      <p:pic>
        <p:nvPicPr>
          <p:cNvPr id="59" name="Picture 2"/>
          <p:cNvPicPr/>
          <p:nvPr/>
        </p:nvPicPr>
        <p:blipFill>
          <a:blip r:embed="rId2"/>
          <a:stretch/>
        </p:blipFill>
        <p:spPr>
          <a:xfrm>
            <a:off x="1924200" y="1266480"/>
            <a:ext cx="8469720" cy="512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401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Yanna</dc:creator>
  <cp:lastModifiedBy>ivysaur</cp:lastModifiedBy>
  <cp:revision>38</cp:revision>
  <dcterms:created xsi:type="dcterms:W3CDTF">2016-04-09T09:53:53Z</dcterms:created>
  <dcterms:modified xsi:type="dcterms:W3CDTF">2016-04-17T10:49:36Z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