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68372C4-2749-46F5-A082-10657467D0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72E25AE-7BE6-49D0-BDEF-32EA38243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57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Change control is in requirements maintenance.  Requirements are tightly coupled with project scope, therefore a change in requirements may signify a change in project scope. </a:t>
            </a:r>
          </a:p>
          <a:p>
            <a:endParaRPr lang="en-US" dirty="0" smtClean="0"/>
          </a:p>
          <a:p>
            <a:r>
              <a:rPr lang="en-US" dirty="0" smtClean="0"/>
              <a:t>Inputs for requirements definition:  We need to capture stakeholders goals/needs at all levels of the organization.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FE585B27-C6DC-4086-A07E-E411665C199E}" type="slidenum">
              <a:rPr lang="en-US">
                <a:solidFill>
                  <a:srgbClr val="000000"/>
                </a:solidFill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382588" y="1141413"/>
            <a:ext cx="8229600" cy="2359025"/>
          </a:xfrm>
          <a:prstGeom prst="rect">
            <a:avLst/>
          </a:prstGeom>
          <a:solidFill>
            <a:srgbClr val="F8F8F8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2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4938"/>
            <a:ext cx="106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 descr="VA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27013"/>
            <a:ext cx="17557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69225" cy="2587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85800" y="167163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8660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F159C-8639-4BCF-8B74-D773ACF16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0528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7B50-343E-4C0B-B769-BEA09F1243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88660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FE55E-0EE2-4DB8-A1D8-BE29D39DE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53087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AF680-1940-41D3-83E4-CB196506E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506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CC4E-B97E-4BC4-BB81-B251E3B1E0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580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0026A-9935-4B67-9F19-E401CB29D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7924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791200" cy="533400"/>
          </a:xfrm>
        </p:spPr>
        <p:txBody>
          <a:bodyPr/>
          <a:lstStyle>
            <a:lvl1pPr>
              <a:defRPr sz="2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0B34F-8267-46D6-88F6-A9F617B8A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6323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537325"/>
            <a:ext cx="990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324600"/>
            <a:ext cx="1066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00"/>
                </a:solidFill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527CE256-4115-4B21-A072-0F6A5C669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5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22860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chemeClr val="accent1">
                  <a:gamma/>
                  <a:shade val="0"/>
                  <a:invGamma/>
                  <a:alpha val="67999"/>
                </a:schemeClr>
              </a:gs>
              <a:gs pos="100000">
                <a:schemeClr val="accent1">
                  <a:alpha val="67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59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7391400" y="228600"/>
            <a:ext cx="1752600" cy="685800"/>
          </a:xfrm>
          <a:prstGeom prst="rect">
            <a:avLst/>
          </a:prstGeom>
          <a:solidFill>
            <a:srgbClr val="EAEAEA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4938"/>
            <a:ext cx="106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77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pitchFamily="-65" charset="-128"/>
        </a:defRPr>
      </a:lvl9pPr>
    </p:titleStyle>
    <p:bodyStyle>
      <a:lvl1pPr marL="174625" indent="-1746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400" b="1">
          <a:solidFill>
            <a:schemeClr val="accent2"/>
          </a:solidFill>
          <a:latin typeface="+mn-lt"/>
          <a:ea typeface="+mn-ea"/>
          <a:cs typeface="ＭＳ Ｐゴシック"/>
        </a:defRPr>
      </a:lvl1pPr>
      <a:lvl2pPr marL="514350" indent="-225425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2200" b="1">
          <a:solidFill>
            <a:schemeClr val="accent2"/>
          </a:solidFill>
          <a:latin typeface="+mn-lt"/>
          <a:ea typeface="+mn-ea"/>
          <a:cs typeface="ＭＳ Ｐゴシック"/>
        </a:defRPr>
      </a:lvl2pPr>
      <a:lvl3pPr marL="857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b="1">
          <a:solidFill>
            <a:schemeClr val="accent2"/>
          </a:solidFill>
          <a:latin typeface="+mn-lt"/>
          <a:ea typeface="+mn-ea"/>
          <a:cs typeface="ＭＳ Ｐゴシック"/>
        </a:defRPr>
      </a:lvl3pPr>
      <a:lvl4pPr marL="12001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4pPr>
      <a:lvl5pPr marL="15430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  <a:cs typeface="ＭＳ Ｐゴシック"/>
        </a:defRPr>
      </a:lvl5pPr>
      <a:lvl6pPr marL="20002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6pPr>
      <a:lvl7pPr marL="24574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7pPr>
      <a:lvl8pPr marL="29146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8pPr>
      <a:lvl9pPr marL="3371850" indent="-228600" algn="l" rtl="0" eaLnBrk="0" fontAlgn="base" hangingPunct="0">
        <a:spcBef>
          <a:spcPct val="35000"/>
        </a:spcBef>
        <a:spcAft>
          <a:spcPct val="0"/>
        </a:spcAft>
        <a:buClr>
          <a:srgbClr val="007D7A"/>
        </a:buClr>
        <a:buChar char="•"/>
        <a:defRPr sz="16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172200" cy="5334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2"/>
                </a:solidFill>
              </a:rPr>
              <a:t>Requirements Management Framework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3325" y="5468180"/>
            <a:ext cx="1066800" cy="15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990C508A-8F62-4888-A416-5352389166AE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3991000"/>
              </p:ext>
            </p:extLst>
          </p:nvPr>
        </p:nvGraphicFramePr>
        <p:xfrm>
          <a:off x="228601" y="1074810"/>
          <a:ext cx="8915399" cy="55545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0605"/>
                <a:gridCol w="1796995"/>
                <a:gridCol w="1905000"/>
                <a:gridCol w="1802295"/>
                <a:gridCol w="1550504"/>
              </a:tblGrid>
              <a:tr h="3424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Definition</a:t>
                      </a:r>
                      <a:endParaRPr lang="en-US" sz="1400" dirty="0" smtClean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/>
                        <a:t>Refinement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/>
                        <a:t>Migration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kern="1200" dirty="0" smtClean="0"/>
                        <a:t>Transition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/>
                        <a:t>Maintenance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2" marB="45722" anchor="ctr"/>
                </a:tc>
              </a:tr>
              <a:tr h="1234496">
                <a:tc>
                  <a:txBody>
                    <a:bodyPr/>
                    <a:lstStyle/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Problem Statement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 Plan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Vision &amp; Scope Document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requirement document (BRDs)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Architecture Document (BAD)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Use Case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Inventory 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Iteration Plan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Approved BUC Requirement Documents 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Final Requirements in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ReqPro</a:t>
                      </a: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Templates &amp; Requisite Pro synchronized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 Requests (CRs)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Aged requirements</a:t>
                      </a:r>
                    </a:p>
                  </a:txBody>
                  <a:tcPr marT="45722" marB="45722"/>
                </a:tc>
              </a:tr>
              <a:tr h="2067323">
                <a:tc>
                  <a:txBody>
                    <a:bodyPr/>
                    <a:lstStyle/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Develop BRD 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Develop Taxonomy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Conduct requirements gathering sessions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Synthesize draft requirements from inputs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Elaborate &amp; prioritize business requirements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Finalize BRD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Import BRD into Reqpro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Develop BUCs based on Iteration Plan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Trace BUCs to BRD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Conduct requirements quality assessment  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Conduct gap analysis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Resolve gaps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Obtain Stakeholder BUC approval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i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Create/update BUC templates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Compare original with generated document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Update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RequisitePro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with BUC templates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Record  traces, requirement scope and iteration in templates 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Update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ClearCase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with supporting artifacts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Copy requirements from VHPUR to Tech project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 final artifacts with dual BUC IDs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Create iteration baseline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Post generated artifacts to collaboration </a:t>
                      </a:r>
                      <a:r>
                        <a:rPr lang="en-US" sz="1200" b="0" i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Sharepoint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site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Manage change requests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 difference reports</a:t>
                      </a:r>
                    </a:p>
                    <a:p>
                      <a:pPr marL="117475" indent="-117475">
                        <a:buFont typeface="Arial" pitchFamily="34" charset="0"/>
                        <a:buChar char="•"/>
                      </a:pP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Conduct audit of aging requirements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None/>
                      </a:pPr>
                      <a:endParaRPr lang="en-US" sz="1200" b="0" i="1" u="sng" kern="1200" baseline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b="0" i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2" marB="45722"/>
                </a:tc>
              </a:tr>
              <a:tr h="1715358"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Approved Business requirement document (BRD) 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Architecture Document (BAD) 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Use Case Inventory (BUC) aligned to BRD needs</a:t>
                      </a:r>
                      <a:endParaRPr lang="en-US" sz="1200" b="0" kern="1200" baseline="0" dirty="0" smtClean="0">
                        <a:solidFill>
                          <a:srgbClr val="FF000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Iteration Plan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Approved Business 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Use Cases (BUCs) 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Updated Iteration Plan with tracing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Final BUCs ready for </a:t>
                      </a:r>
                      <a:r>
                        <a:rPr lang="en-US" sz="1200" b="0" kern="1200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ClearCase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import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Requirements documents generated from template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ReqPro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updated with  final BUCs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Requirements synchronized in both RequisitePro projects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Generated BUCs with dual BUC IDs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 Difference reports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Updated requirements in Templates and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ReqPro</a:t>
                      </a:r>
                      <a:endParaRPr lang="en-US" sz="1200" b="0" kern="1200" baseline="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Change/Status Reports</a:t>
                      </a:r>
                    </a:p>
                    <a:p>
                      <a:pPr marL="117475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CR Metrics  </a:t>
                      </a:r>
                    </a:p>
                  </a:txBody>
                  <a:tcPr marT="45722" marB="45722"/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1914525" y="1185105"/>
            <a:ext cx="304800" cy="152400"/>
          </a:xfrm>
          <a:prstGeom prst="rightArrow">
            <a:avLst/>
          </a:prstGeom>
          <a:solidFill>
            <a:srgbClr val="3333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743325" y="1185105"/>
            <a:ext cx="304800" cy="152400"/>
          </a:xfrm>
          <a:prstGeom prst="rightArrow">
            <a:avLst/>
          </a:prstGeom>
          <a:solidFill>
            <a:srgbClr val="3333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648325" y="1185105"/>
            <a:ext cx="304800" cy="152400"/>
          </a:xfrm>
          <a:prstGeom prst="rightArrow">
            <a:avLst/>
          </a:prstGeom>
          <a:solidFill>
            <a:srgbClr val="3333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400925" y="1185105"/>
            <a:ext cx="304800" cy="152400"/>
          </a:xfrm>
          <a:prstGeom prst="rightArrow">
            <a:avLst/>
          </a:prstGeom>
          <a:solidFill>
            <a:srgbClr val="3333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>
                <a:solidFill>
                  <a:srgbClr val="FF0000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385762" y="3698118"/>
            <a:ext cx="1066800" cy="3079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C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FFFF"/>
                </a:solidFill>
              </a:rPr>
              <a:t>Activities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33362" y="2021718"/>
            <a:ext cx="762000" cy="3079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C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FFFF"/>
                </a:solidFill>
              </a:rPr>
              <a:t>Inputs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09562" y="5603117"/>
            <a:ext cx="914401" cy="3079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FFFFFF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xmlns="" val="29829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072706 CBO New Approved Logo">
  <a:themeElements>
    <a:clrScheme name="072706 CBO New Approved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72706 CBO New Approved Log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72706 CBO New Approved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72706 CBO New Approved 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72706 CBO New Approved 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7695</TotalTime>
  <Words>293</Words>
  <Application>Microsoft Office PowerPoint</Application>
  <PresentationFormat>On-screen Show 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1_072706 CBO New Approved Logo</vt:lpstr>
      <vt:lpstr>Requirements Management Framework</vt:lpstr>
    </vt:vector>
  </TitlesOfParts>
  <Company>Grant Thornton LLP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Management Framework</dc:title>
  <dc:creator>Veronique Duchez-Pazhwak</dc:creator>
  <cp:lastModifiedBy>Paul</cp:lastModifiedBy>
  <cp:revision>66</cp:revision>
  <dcterms:created xsi:type="dcterms:W3CDTF">2012-01-18T18:23:18Z</dcterms:created>
  <dcterms:modified xsi:type="dcterms:W3CDTF">2012-02-17T13:37:45Z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T Templates Version">
    <vt:lpwstr>1.0</vt:lpwstr>
  </property>
</Properties>
</file>