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3" r:id="rId7"/>
    <p:sldId id="264" r:id="rId8"/>
    <p:sldId id="265" r:id="rId9"/>
    <p:sldId id="268" r:id="rId10"/>
    <p:sldId id="266" r:id="rId11"/>
    <p:sldId id="267" r:id="rId12"/>
    <p:sldId id="269" r:id="rId13"/>
    <p:sldId id="270" r:id="rId14"/>
    <p:sldId id="271" r:id="rId15"/>
    <p:sldId id="272" r:id="rId16"/>
    <p:sldId id="262"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A5C0CE-F7ED-4298-94EF-062D89F28A8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97D4A43-1D20-4B61-8B71-AF0ECBA1049C}">
      <dgm:prSet/>
      <dgm:spPr/>
      <dgm:t>
        <a:bodyPr/>
        <a:lstStyle/>
        <a:p>
          <a:r>
            <a:rPr lang="en-GB" b="0" i="0"/>
            <a:t>Outperform previous models in accuracy and contextual relevance.</a:t>
          </a:r>
          <a:endParaRPr lang="en-US"/>
        </a:p>
      </dgm:t>
    </dgm:pt>
    <dgm:pt modelId="{9ECE2DB4-E92C-4FE9-8A9D-551D38A19990}" type="parTrans" cxnId="{4FBAD608-EB7C-48D5-872F-122C8BEA3244}">
      <dgm:prSet/>
      <dgm:spPr/>
      <dgm:t>
        <a:bodyPr/>
        <a:lstStyle/>
        <a:p>
          <a:endParaRPr lang="en-US"/>
        </a:p>
      </dgm:t>
    </dgm:pt>
    <dgm:pt modelId="{53991DC9-655B-4987-96D1-46A2D9D13D68}" type="sibTrans" cxnId="{4FBAD608-EB7C-48D5-872F-122C8BEA3244}">
      <dgm:prSet/>
      <dgm:spPr/>
      <dgm:t>
        <a:bodyPr/>
        <a:lstStyle/>
        <a:p>
          <a:endParaRPr lang="en-US"/>
        </a:p>
      </dgm:t>
    </dgm:pt>
    <dgm:pt modelId="{68664233-8A30-4994-9C4B-C118F5EBE387}">
      <dgm:prSet/>
      <dgm:spPr/>
      <dgm:t>
        <a:bodyPr/>
        <a:lstStyle/>
        <a:p>
          <a:r>
            <a:rPr lang="en-GB" b="0" i="0"/>
            <a:t>Train on a wide-ranging, comprehensive dataset for robust understanding.</a:t>
          </a:r>
          <a:endParaRPr lang="en-US"/>
        </a:p>
      </dgm:t>
    </dgm:pt>
    <dgm:pt modelId="{98F4DB9B-E567-4219-AE27-0245BFC52528}" type="parTrans" cxnId="{463DEF29-913D-4E21-8B49-56414F1FC615}">
      <dgm:prSet/>
      <dgm:spPr/>
      <dgm:t>
        <a:bodyPr/>
        <a:lstStyle/>
        <a:p>
          <a:endParaRPr lang="en-US"/>
        </a:p>
      </dgm:t>
    </dgm:pt>
    <dgm:pt modelId="{F19DE694-3248-4738-B5FD-46839C949B0E}" type="sibTrans" cxnId="{463DEF29-913D-4E21-8B49-56414F1FC615}">
      <dgm:prSet/>
      <dgm:spPr/>
      <dgm:t>
        <a:bodyPr/>
        <a:lstStyle/>
        <a:p>
          <a:endParaRPr lang="en-US"/>
        </a:p>
      </dgm:t>
    </dgm:pt>
    <dgm:pt modelId="{4AE7EF9C-017F-450B-8027-ADF605D081A4}">
      <dgm:prSet/>
      <dgm:spPr/>
      <dgm:t>
        <a:bodyPr/>
        <a:lstStyle/>
        <a:p>
          <a:r>
            <a:rPr lang="en-GB" b="0" i="0"/>
            <a:t>Demonstrate language comprehension for subtle distinctions.</a:t>
          </a:r>
          <a:endParaRPr lang="en-US"/>
        </a:p>
      </dgm:t>
    </dgm:pt>
    <dgm:pt modelId="{1C998D45-4A4E-4600-8799-7D0352207842}" type="parTrans" cxnId="{4EE7024C-F01C-4397-A79A-58099F0A58AF}">
      <dgm:prSet/>
      <dgm:spPr/>
      <dgm:t>
        <a:bodyPr/>
        <a:lstStyle/>
        <a:p>
          <a:endParaRPr lang="en-US"/>
        </a:p>
      </dgm:t>
    </dgm:pt>
    <dgm:pt modelId="{83A722E3-96FD-4D2B-B5AD-CFE2C17F2D5C}" type="sibTrans" cxnId="{4EE7024C-F01C-4397-A79A-58099F0A58AF}">
      <dgm:prSet/>
      <dgm:spPr/>
      <dgm:t>
        <a:bodyPr/>
        <a:lstStyle/>
        <a:p>
          <a:endParaRPr lang="en-US"/>
        </a:p>
      </dgm:t>
    </dgm:pt>
    <dgm:pt modelId="{F6011DF8-840D-4830-9CAE-E5807F292C87}">
      <dgm:prSet/>
      <dgm:spPr/>
      <dgm:t>
        <a:bodyPr/>
        <a:lstStyle/>
        <a:p>
          <a:r>
            <a:rPr lang="en-GB" b="0" i="0"/>
            <a:t>Generate domain-specific, context-aware data samples effectively.</a:t>
          </a:r>
          <a:endParaRPr lang="en-US"/>
        </a:p>
      </dgm:t>
    </dgm:pt>
    <dgm:pt modelId="{79E5BA99-6190-4DE2-A45C-8158B0AAFBF9}" type="parTrans" cxnId="{9322EAA6-2445-4A1D-A4C2-EAE67858946A}">
      <dgm:prSet/>
      <dgm:spPr/>
      <dgm:t>
        <a:bodyPr/>
        <a:lstStyle/>
        <a:p>
          <a:endParaRPr lang="en-US"/>
        </a:p>
      </dgm:t>
    </dgm:pt>
    <dgm:pt modelId="{5E9CA23B-1F6F-4668-94DC-9CF268BF5013}" type="sibTrans" cxnId="{9322EAA6-2445-4A1D-A4C2-EAE67858946A}">
      <dgm:prSet/>
      <dgm:spPr/>
      <dgm:t>
        <a:bodyPr/>
        <a:lstStyle/>
        <a:p>
          <a:endParaRPr lang="en-US"/>
        </a:p>
      </dgm:t>
    </dgm:pt>
    <dgm:pt modelId="{761BB6E5-4B2E-414A-B3AD-50422D7D0C60}" type="pres">
      <dgm:prSet presAssocID="{1CA5C0CE-F7ED-4298-94EF-062D89F28A8C}" presName="root" presStyleCnt="0">
        <dgm:presLayoutVars>
          <dgm:dir/>
          <dgm:resizeHandles val="exact"/>
        </dgm:presLayoutVars>
      </dgm:prSet>
      <dgm:spPr/>
    </dgm:pt>
    <dgm:pt modelId="{5CD31181-12A4-4DB8-9DB0-5E3F1EFEF267}" type="pres">
      <dgm:prSet presAssocID="{C97D4A43-1D20-4B61-8B71-AF0ECBA1049C}" presName="compNode" presStyleCnt="0"/>
      <dgm:spPr/>
    </dgm:pt>
    <dgm:pt modelId="{C27DA03E-58DB-4058-B428-948F26A18C45}" type="pres">
      <dgm:prSet presAssocID="{C97D4A43-1D20-4B61-8B71-AF0ECBA1049C}" presName="bgRect" presStyleLbl="bgShp" presStyleIdx="0" presStyleCnt="4"/>
      <dgm:spPr/>
    </dgm:pt>
    <dgm:pt modelId="{3929E0D3-E6B8-40EB-9032-4E2154F91C29}" type="pres">
      <dgm:prSet presAssocID="{C97D4A43-1D20-4B61-8B71-AF0ECBA104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DFFB4B35-FD59-45C8-9BD3-4A7DA30F7915}" type="pres">
      <dgm:prSet presAssocID="{C97D4A43-1D20-4B61-8B71-AF0ECBA1049C}" presName="spaceRect" presStyleCnt="0"/>
      <dgm:spPr/>
    </dgm:pt>
    <dgm:pt modelId="{1C336042-FAD5-4E56-A9BF-C2D45181A8C6}" type="pres">
      <dgm:prSet presAssocID="{C97D4A43-1D20-4B61-8B71-AF0ECBA1049C}" presName="parTx" presStyleLbl="revTx" presStyleIdx="0" presStyleCnt="4">
        <dgm:presLayoutVars>
          <dgm:chMax val="0"/>
          <dgm:chPref val="0"/>
        </dgm:presLayoutVars>
      </dgm:prSet>
      <dgm:spPr/>
    </dgm:pt>
    <dgm:pt modelId="{50C917D5-F6D6-4CF7-903C-BD8098C0A949}" type="pres">
      <dgm:prSet presAssocID="{53991DC9-655B-4987-96D1-46A2D9D13D68}" presName="sibTrans" presStyleCnt="0"/>
      <dgm:spPr/>
    </dgm:pt>
    <dgm:pt modelId="{26CC2A63-BF61-4AF7-B104-E6A973DBE764}" type="pres">
      <dgm:prSet presAssocID="{68664233-8A30-4994-9C4B-C118F5EBE387}" presName="compNode" presStyleCnt="0"/>
      <dgm:spPr/>
    </dgm:pt>
    <dgm:pt modelId="{6BAD74EC-E65E-41D2-AAF1-495D1D55B424}" type="pres">
      <dgm:prSet presAssocID="{68664233-8A30-4994-9C4B-C118F5EBE387}" presName="bgRect" presStyleLbl="bgShp" presStyleIdx="1" presStyleCnt="4"/>
      <dgm:spPr/>
    </dgm:pt>
    <dgm:pt modelId="{58332C01-CDCD-457D-A249-0B7F01971F5B}" type="pres">
      <dgm:prSet presAssocID="{68664233-8A30-4994-9C4B-C118F5EBE38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in"/>
        </a:ext>
      </dgm:extLst>
    </dgm:pt>
    <dgm:pt modelId="{40410DD9-316F-446D-9238-D31E3224B10F}" type="pres">
      <dgm:prSet presAssocID="{68664233-8A30-4994-9C4B-C118F5EBE387}" presName="spaceRect" presStyleCnt="0"/>
      <dgm:spPr/>
    </dgm:pt>
    <dgm:pt modelId="{D93BFA13-E0BB-4AB1-ACCB-75C413E8A7EE}" type="pres">
      <dgm:prSet presAssocID="{68664233-8A30-4994-9C4B-C118F5EBE387}" presName="parTx" presStyleLbl="revTx" presStyleIdx="1" presStyleCnt="4">
        <dgm:presLayoutVars>
          <dgm:chMax val="0"/>
          <dgm:chPref val="0"/>
        </dgm:presLayoutVars>
      </dgm:prSet>
      <dgm:spPr/>
    </dgm:pt>
    <dgm:pt modelId="{3736B36A-8336-4AA6-A7AD-836FCD32A8A8}" type="pres">
      <dgm:prSet presAssocID="{F19DE694-3248-4738-B5FD-46839C949B0E}" presName="sibTrans" presStyleCnt="0"/>
      <dgm:spPr/>
    </dgm:pt>
    <dgm:pt modelId="{C64B7D92-0DDA-47FA-9014-1E7859EB1337}" type="pres">
      <dgm:prSet presAssocID="{4AE7EF9C-017F-450B-8027-ADF605D081A4}" presName="compNode" presStyleCnt="0"/>
      <dgm:spPr/>
    </dgm:pt>
    <dgm:pt modelId="{D251DB49-954E-4031-AB1C-BDCCAB1E7739}" type="pres">
      <dgm:prSet presAssocID="{4AE7EF9C-017F-450B-8027-ADF605D081A4}" presName="bgRect" presStyleLbl="bgShp" presStyleIdx="2" presStyleCnt="4"/>
      <dgm:spPr/>
    </dgm:pt>
    <dgm:pt modelId="{546FDBB7-F6A5-46DB-B444-8FEB8EA7372D}" type="pres">
      <dgm:prSet presAssocID="{4AE7EF9C-017F-450B-8027-ADF605D081A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3FAFF2EC-86CF-4744-95C3-E027F2003DE8}" type="pres">
      <dgm:prSet presAssocID="{4AE7EF9C-017F-450B-8027-ADF605D081A4}" presName="spaceRect" presStyleCnt="0"/>
      <dgm:spPr/>
    </dgm:pt>
    <dgm:pt modelId="{F3AC2AA8-A327-4799-BE5F-B8EEB62438C8}" type="pres">
      <dgm:prSet presAssocID="{4AE7EF9C-017F-450B-8027-ADF605D081A4}" presName="parTx" presStyleLbl="revTx" presStyleIdx="2" presStyleCnt="4">
        <dgm:presLayoutVars>
          <dgm:chMax val="0"/>
          <dgm:chPref val="0"/>
        </dgm:presLayoutVars>
      </dgm:prSet>
      <dgm:spPr/>
    </dgm:pt>
    <dgm:pt modelId="{7526DD7F-6674-4A30-BF18-6E314A933C52}" type="pres">
      <dgm:prSet presAssocID="{83A722E3-96FD-4D2B-B5AD-CFE2C17F2D5C}" presName="sibTrans" presStyleCnt="0"/>
      <dgm:spPr/>
    </dgm:pt>
    <dgm:pt modelId="{6374C99D-8DE0-49D4-A696-7B7C643E4E76}" type="pres">
      <dgm:prSet presAssocID="{F6011DF8-840D-4830-9CAE-E5807F292C87}" presName="compNode" presStyleCnt="0"/>
      <dgm:spPr/>
    </dgm:pt>
    <dgm:pt modelId="{0003D089-8DCA-4AA4-8172-7888C4FC1F91}" type="pres">
      <dgm:prSet presAssocID="{F6011DF8-840D-4830-9CAE-E5807F292C87}" presName="bgRect" presStyleLbl="bgShp" presStyleIdx="3" presStyleCnt="4"/>
      <dgm:spPr/>
    </dgm:pt>
    <dgm:pt modelId="{CF6306EF-A50F-4054-82A3-10824A518C86}" type="pres">
      <dgm:prSet presAssocID="{F6011DF8-840D-4830-9CAE-E5807F292C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3EA9BD49-7CD2-461F-92A0-60FF1EAE6B75}" type="pres">
      <dgm:prSet presAssocID="{F6011DF8-840D-4830-9CAE-E5807F292C87}" presName="spaceRect" presStyleCnt="0"/>
      <dgm:spPr/>
    </dgm:pt>
    <dgm:pt modelId="{BC77B2CF-77CD-4C8F-8716-EDE1E5C12AD3}" type="pres">
      <dgm:prSet presAssocID="{F6011DF8-840D-4830-9CAE-E5807F292C87}" presName="parTx" presStyleLbl="revTx" presStyleIdx="3" presStyleCnt="4">
        <dgm:presLayoutVars>
          <dgm:chMax val="0"/>
          <dgm:chPref val="0"/>
        </dgm:presLayoutVars>
      </dgm:prSet>
      <dgm:spPr/>
    </dgm:pt>
  </dgm:ptLst>
  <dgm:cxnLst>
    <dgm:cxn modelId="{DF464200-969F-4B64-8898-168D6BE4A146}" type="presOf" srcId="{1CA5C0CE-F7ED-4298-94EF-062D89F28A8C}" destId="{761BB6E5-4B2E-414A-B3AD-50422D7D0C60}" srcOrd="0" destOrd="0" presId="urn:microsoft.com/office/officeart/2018/2/layout/IconVerticalSolidList"/>
    <dgm:cxn modelId="{4FBAD608-EB7C-48D5-872F-122C8BEA3244}" srcId="{1CA5C0CE-F7ED-4298-94EF-062D89F28A8C}" destId="{C97D4A43-1D20-4B61-8B71-AF0ECBA1049C}" srcOrd="0" destOrd="0" parTransId="{9ECE2DB4-E92C-4FE9-8A9D-551D38A19990}" sibTransId="{53991DC9-655B-4987-96D1-46A2D9D13D68}"/>
    <dgm:cxn modelId="{463DEF29-913D-4E21-8B49-56414F1FC615}" srcId="{1CA5C0CE-F7ED-4298-94EF-062D89F28A8C}" destId="{68664233-8A30-4994-9C4B-C118F5EBE387}" srcOrd="1" destOrd="0" parTransId="{98F4DB9B-E567-4219-AE27-0245BFC52528}" sibTransId="{F19DE694-3248-4738-B5FD-46839C949B0E}"/>
    <dgm:cxn modelId="{4EE7024C-F01C-4397-A79A-58099F0A58AF}" srcId="{1CA5C0CE-F7ED-4298-94EF-062D89F28A8C}" destId="{4AE7EF9C-017F-450B-8027-ADF605D081A4}" srcOrd="2" destOrd="0" parTransId="{1C998D45-4A4E-4600-8799-7D0352207842}" sibTransId="{83A722E3-96FD-4D2B-B5AD-CFE2C17F2D5C}"/>
    <dgm:cxn modelId="{6283DD53-3653-48A6-A471-B716D5F98152}" type="presOf" srcId="{F6011DF8-840D-4830-9CAE-E5807F292C87}" destId="{BC77B2CF-77CD-4C8F-8716-EDE1E5C12AD3}" srcOrd="0" destOrd="0" presId="urn:microsoft.com/office/officeart/2018/2/layout/IconVerticalSolidList"/>
    <dgm:cxn modelId="{CF666D74-8501-46E2-AC13-953F6808778E}" type="presOf" srcId="{4AE7EF9C-017F-450B-8027-ADF605D081A4}" destId="{F3AC2AA8-A327-4799-BE5F-B8EEB62438C8}" srcOrd="0" destOrd="0" presId="urn:microsoft.com/office/officeart/2018/2/layout/IconVerticalSolidList"/>
    <dgm:cxn modelId="{631B9185-1A08-4795-B8BF-DD986617BE75}" type="presOf" srcId="{68664233-8A30-4994-9C4B-C118F5EBE387}" destId="{D93BFA13-E0BB-4AB1-ACCB-75C413E8A7EE}" srcOrd="0" destOrd="0" presId="urn:microsoft.com/office/officeart/2018/2/layout/IconVerticalSolidList"/>
    <dgm:cxn modelId="{9322EAA6-2445-4A1D-A4C2-EAE67858946A}" srcId="{1CA5C0CE-F7ED-4298-94EF-062D89F28A8C}" destId="{F6011DF8-840D-4830-9CAE-E5807F292C87}" srcOrd="3" destOrd="0" parTransId="{79E5BA99-6190-4DE2-A45C-8158B0AAFBF9}" sibTransId="{5E9CA23B-1F6F-4668-94DC-9CF268BF5013}"/>
    <dgm:cxn modelId="{AC8D44CC-C8EB-41B9-B1F6-46D5B4F9517D}" type="presOf" srcId="{C97D4A43-1D20-4B61-8B71-AF0ECBA1049C}" destId="{1C336042-FAD5-4E56-A9BF-C2D45181A8C6}" srcOrd="0" destOrd="0" presId="urn:microsoft.com/office/officeart/2018/2/layout/IconVerticalSolidList"/>
    <dgm:cxn modelId="{1D574F9B-EBB4-4989-B8BB-6EFDD043A879}" type="presParOf" srcId="{761BB6E5-4B2E-414A-B3AD-50422D7D0C60}" destId="{5CD31181-12A4-4DB8-9DB0-5E3F1EFEF267}" srcOrd="0" destOrd="0" presId="urn:microsoft.com/office/officeart/2018/2/layout/IconVerticalSolidList"/>
    <dgm:cxn modelId="{EA0AB990-729D-49BA-994F-32A82C5BABCC}" type="presParOf" srcId="{5CD31181-12A4-4DB8-9DB0-5E3F1EFEF267}" destId="{C27DA03E-58DB-4058-B428-948F26A18C45}" srcOrd="0" destOrd="0" presId="urn:microsoft.com/office/officeart/2018/2/layout/IconVerticalSolidList"/>
    <dgm:cxn modelId="{B9E41008-ED7B-46A6-B5AD-B1BFF48A4FA1}" type="presParOf" srcId="{5CD31181-12A4-4DB8-9DB0-5E3F1EFEF267}" destId="{3929E0D3-E6B8-40EB-9032-4E2154F91C29}" srcOrd="1" destOrd="0" presId="urn:microsoft.com/office/officeart/2018/2/layout/IconVerticalSolidList"/>
    <dgm:cxn modelId="{6C92D8A4-D38D-4401-AA0B-A40C58408D97}" type="presParOf" srcId="{5CD31181-12A4-4DB8-9DB0-5E3F1EFEF267}" destId="{DFFB4B35-FD59-45C8-9BD3-4A7DA30F7915}" srcOrd="2" destOrd="0" presId="urn:microsoft.com/office/officeart/2018/2/layout/IconVerticalSolidList"/>
    <dgm:cxn modelId="{DA52D06C-2841-46C8-AF1E-76FF4C512C1B}" type="presParOf" srcId="{5CD31181-12A4-4DB8-9DB0-5E3F1EFEF267}" destId="{1C336042-FAD5-4E56-A9BF-C2D45181A8C6}" srcOrd="3" destOrd="0" presId="urn:microsoft.com/office/officeart/2018/2/layout/IconVerticalSolidList"/>
    <dgm:cxn modelId="{BF1DC953-B2B7-4581-8654-251DA8902A7A}" type="presParOf" srcId="{761BB6E5-4B2E-414A-B3AD-50422D7D0C60}" destId="{50C917D5-F6D6-4CF7-903C-BD8098C0A949}" srcOrd="1" destOrd="0" presId="urn:microsoft.com/office/officeart/2018/2/layout/IconVerticalSolidList"/>
    <dgm:cxn modelId="{27A423DC-7907-40B5-9428-3DEDB22C9F65}" type="presParOf" srcId="{761BB6E5-4B2E-414A-B3AD-50422D7D0C60}" destId="{26CC2A63-BF61-4AF7-B104-E6A973DBE764}" srcOrd="2" destOrd="0" presId="urn:microsoft.com/office/officeart/2018/2/layout/IconVerticalSolidList"/>
    <dgm:cxn modelId="{6B0F2D6C-67FE-4F33-BC48-41148A34C309}" type="presParOf" srcId="{26CC2A63-BF61-4AF7-B104-E6A973DBE764}" destId="{6BAD74EC-E65E-41D2-AAF1-495D1D55B424}" srcOrd="0" destOrd="0" presId="urn:microsoft.com/office/officeart/2018/2/layout/IconVerticalSolidList"/>
    <dgm:cxn modelId="{9A8017BA-C577-4D2F-8D57-C8011329E792}" type="presParOf" srcId="{26CC2A63-BF61-4AF7-B104-E6A973DBE764}" destId="{58332C01-CDCD-457D-A249-0B7F01971F5B}" srcOrd="1" destOrd="0" presId="urn:microsoft.com/office/officeart/2018/2/layout/IconVerticalSolidList"/>
    <dgm:cxn modelId="{3B1CDE09-FC1C-4975-B92B-CE0B2F619CEE}" type="presParOf" srcId="{26CC2A63-BF61-4AF7-B104-E6A973DBE764}" destId="{40410DD9-316F-446D-9238-D31E3224B10F}" srcOrd="2" destOrd="0" presId="urn:microsoft.com/office/officeart/2018/2/layout/IconVerticalSolidList"/>
    <dgm:cxn modelId="{406FE104-295A-4A25-9147-F30370D9AF30}" type="presParOf" srcId="{26CC2A63-BF61-4AF7-B104-E6A973DBE764}" destId="{D93BFA13-E0BB-4AB1-ACCB-75C413E8A7EE}" srcOrd="3" destOrd="0" presId="urn:microsoft.com/office/officeart/2018/2/layout/IconVerticalSolidList"/>
    <dgm:cxn modelId="{A94B3922-BC04-4F43-8529-B10CB24D5AAA}" type="presParOf" srcId="{761BB6E5-4B2E-414A-B3AD-50422D7D0C60}" destId="{3736B36A-8336-4AA6-A7AD-836FCD32A8A8}" srcOrd="3" destOrd="0" presId="urn:microsoft.com/office/officeart/2018/2/layout/IconVerticalSolidList"/>
    <dgm:cxn modelId="{F608F738-60EE-47EB-A980-5F4CCBEE996B}" type="presParOf" srcId="{761BB6E5-4B2E-414A-B3AD-50422D7D0C60}" destId="{C64B7D92-0DDA-47FA-9014-1E7859EB1337}" srcOrd="4" destOrd="0" presId="urn:microsoft.com/office/officeart/2018/2/layout/IconVerticalSolidList"/>
    <dgm:cxn modelId="{457B3308-CE20-47FE-98B2-55C23132150F}" type="presParOf" srcId="{C64B7D92-0DDA-47FA-9014-1E7859EB1337}" destId="{D251DB49-954E-4031-AB1C-BDCCAB1E7739}" srcOrd="0" destOrd="0" presId="urn:microsoft.com/office/officeart/2018/2/layout/IconVerticalSolidList"/>
    <dgm:cxn modelId="{E5F2CB7B-DF74-48A3-B595-CD74EC501598}" type="presParOf" srcId="{C64B7D92-0DDA-47FA-9014-1E7859EB1337}" destId="{546FDBB7-F6A5-46DB-B444-8FEB8EA7372D}" srcOrd="1" destOrd="0" presId="urn:microsoft.com/office/officeart/2018/2/layout/IconVerticalSolidList"/>
    <dgm:cxn modelId="{BF4493B8-C324-4B35-830D-DCA53954D36A}" type="presParOf" srcId="{C64B7D92-0DDA-47FA-9014-1E7859EB1337}" destId="{3FAFF2EC-86CF-4744-95C3-E027F2003DE8}" srcOrd="2" destOrd="0" presId="urn:microsoft.com/office/officeart/2018/2/layout/IconVerticalSolidList"/>
    <dgm:cxn modelId="{64A93EA6-7E79-4B40-B4A6-B27B4678BB76}" type="presParOf" srcId="{C64B7D92-0DDA-47FA-9014-1E7859EB1337}" destId="{F3AC2AA8-A327-4799-BE5F-B8EEB62438C8}" srcOrd="3" destOrd="0" presId="urn:microsoft.com/office/officeart/2018/2/layout/IconVerticalSolidList"/>
    <dgm:cxn modelId="{DA5F3A62-2959-4073-8623-1F4434E41898}" type="presParOf" srcId="{761BB6E5-4B2E-414A-B3AD-50422D7D0C60}" destId="{7526DD7F-6674-4A30-BF18-6E314A933C52}" srcOrd="5" destOrd="0" presId="urn:microsoft.com/office/officeart/2018/2/layout/IconVerticalSolidList"/>
    <dgm:cxn modelId="{32E55298-0592-4F7A-9B2B-8356E5F584EF}" type="presParOf" srcId="{761BB6E5-4B2E-414A-B3AD-50422D7D0C60}" destId="{6374C99D-8DE0-49D4-A696-7B7C643E4E76}" srcOrd="6" destOrd="0" presId="urn:microsoft.com/office/officeart/2018/2/layout/IconVerticalSolidList"/>
    <dgm:cxn modelId="{AB6FD598-2E4E-4594-9D6C-19B7A3FED395}" type="presParOf" srcId="{6374C99D-8DE0-49D4-A696-7B7C643E4E76}" destId="{0003D089-8DCA-4AA4-8172-7888C4FC1F91}" srcOrd="0" destOrd="0" presId="urn:microsoft.com/office/officeart/2018/2/layout/IconVerticalSolidList"/>
    <dgm:cxn modelId="{3CA4503D-BDE8-4976-AC3B-8036CEB546A0}" type="presParOf" srcId="{6374C99D-8DE0-49D4-A696-7B7C643E4E76}" destId="{CF6306EF-A50F-4054-82A3-10824A518C86}" srcOrd="1" destOrd="0" presId="urn:microsoft.com/office/officeart/2018/2/layout/IconVerticalSolidList"/>
    <dgm:cxn modelId="{80145B4A-BCB5-42A7-A96B-B09988B5D42C}" type="presParOf" srcId="{6374C99D-8DE0-49D4-A696-7B7C643E4E76}" destId="{3EA9BD49-7CD2-461F-92A0-60FF1EAE6B75}" srcOrd="2" destOrd="0" presId="urn:microsoft.com/office/officeart/2018/2/layout/IconVerticalSolidList"/>
    <dgm:cxn modelId="{4755DFFA-0D97-40AE-A4C0-E7FC1245C329}" type="presParOf" srcId="{6374C99D-8DE0-49D4-A696-7B7C643E4E76}" destId="{BC77B2CF-77CD-4C8F-8716-EDE1E5C12A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AB771D-6A97-4A89-8C7E-A2216359B2C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45719F7-E133-44F9-8789-FD2674908425}">
      <dgm:prSet/>
      <dgm:spPr/>
      <dgm:t>
        <a:bodyPr/>
        <a:lstStyle/>
        <a:p>
          <a:r>
            <a:rPr lang="en-GB" b="0" i="0"/>
            <a:t>Bias Amplification </a:t>
          </a:r>
          <a:endParaRPr lang="en-US"/>
        </a:p>
      </dgm:t>
    </dgm:pt>
    <dgm:pt modelId="{8E7424DD-683C-4847-9BB9-91C564A84D2D}" type="parTrans" cxnId="{33E2A9B6-A291-40C5-931F-BABDC357BA33}">
      <dgm:prSet/>
      <dgm:spPr/>
      <dgm:t>
        <a:bodyPr/>
        <a:lstStyle/>
        <a:p>
          <a:endParaRPr lang="en-US"/>
        </a:p>
      </dgm:t>
    </dgm:pt>
    <dgm:pt modelId="{2950AD9A-7DAF-41B3-8C4E-8B75D02EEBB1}" type="sibTrans" cxnId="{33E2A9B6-A291-40C5-931F-BABDC357BA33}">
      <dgm:prSet/>
      <dgm:spPr/>
      <dgm:t>
        <a:bodyPr/>
        <a:lstStyle/>
        <a:p>
          <a:endParaRPr lang="en-US"/>
        </a:p>
      </dgm:t>
    </dgm:pt>
    <dgm:pt modelId="{378EC372-B94C-4A76-A750-FC0E555A4728}">
      <dgm:prSet/>
      <dgm:spPr/>
      <dgm:t>
        <a:bodyPr/>
        <a:lstStyle/>
        <a:p>
          <a:r>
            <a:rPr lang="en-GB" b="0" i="0"/>
            <a:t>Data Representativeness</a:t>
          </a:r>
          <a:endParaRPr lang="en-US"/>
        </a:p>
      </dgm:t>
    </dgm:pt>
    <dgm:pt modelId="{6C67EB8E-73FF-4E64-A61A-C62F30C5FFC7}" type="parTrans" cxnId="{2A743F55-E4CD-44EC-A682-3A228A697A88}">
      <dgm:prSet/>
      <dgm:spPr/>
      <dgm:t>
        <a:bodyPr/>
        <a:lstStyle/>
        <a:p>
          <a:endParaRPr lang="en-US"/>
        </a:p>
      </dgm:t>
    </dgm:pt>
    <dgm:pt modelId="{5F94E8B9-1EBD-4B38-9057-F20D83F58E42}" type="sibTrans" cxnId="{2A743F55-E4CD-44EC-A682-3A228A697A88}">
      <dgm:prSet/>
      <dgm:spPr/>
      <dgm:t>
        <a:bodyPr/>
        <a:lstStyle/>
        <a:p>
          <a:endParaRPr lang="en-US"/>
        </a:p>
      </dgm:t>
    </dgm:pt>
    <dgm:pt modelId="{8AB69398-24FB-4065-9AD6-9A1F969B2BBA}">
      <dgm:prSet/>
      <dgm:spPr/>
      <dgm:t>
        <a:bodyPr/>
        <a:lstStyle/>
        <a:p>
          <a:r>
            <a:rPr lang="en-GB" b="0" i="0"/>
            <a:t>Ethical Concerns</a:t>
          </a:r>
          <a:endParaRPr lang="en-US"/>
        </a:p>
      </dgm:t>
    </dgm:pt>
    <dgm:pt modelId="{1B042CED-FDB5-4206-B2E5-69157E849675}" type="parTrans" cxnId="{E14C3134-E2A7-4DFE-84AF-65F7035E1C59}">
      <dgm:prSet/>
      <dgm:spPr/>
      <dgm:t>
        <a:bodyPr/>
        <a:lstStyle/>
        <a:p>
          <a:endParaRPr lang="en-US"/>
        </a:p>
      </dgm:t>
    </dgm:pt>
    <dgm:pt modelId="{EA1FA511-7FC8-42D6-B18A-F20F063503DB}" type="sibTrans" cxnId="{E14C3134-E2A7-4DFE-84AF-65F7035E1C59}">
      <dgm:prSet/>
      <dgm:spPr/>
      <dgm:t>
        <a:bodyPr/>
        <a:lstStyle/>
        <a:p>
          <a:endParaRPr lang="en-US"/>
        </a:p>
      </dgm:t>
    </dgm:pt>
    <dgm:pt modelId="{1B74E021-CE87-4008-92C9-6A1384EF2FED}">
      <dgm:prSet/>
      <dgm:spPr/>
      <dgm:t>
        <a:bodyPr/>
        <a:lstStyle/>
        <a:p>
          <a:r>
            <a:rPr lang="en-GB" b="0" i="0"/>
            <a:t>Resource Dependency</a:t>
          </a:r>
          <a:endParaRPr lang="en-US"/>
        </a:p>
      </dgm:t>
    </dgm:pt>
    <dgm:pt modelId="{48C9AFC4-22CA-4AA2-A33D-050EFDA1BCA3}" type="parTrans" cxnId="{4D0D57C8-25E5-4B87-9C31-065CA67EAB21}">
      <dgm:prSet/>
      <dgm:spPr/>
      <dgm:t>
        <a:bodyPr/>
        <a:lstStyle/>
        <a:p>
          <a:endParaRPr lang="en-US"/>
        </a:p>
      </dgm:t>
    </dgm:pt>
    <dgm:pt modelId="{42B91CE4-ABAF-4F1D-BC81-D3375670C075}" type="sibTrans" cxnId="{4D0D57C8-25E5-4B87-9C31-065CA67EAB21}">
      <dgm:prSet/>
      <dgm:spPr/>
      <dgm:t>
        <a:bodyPr/>
        <a:lstStyle/>
        <a:p>
          <a:endParaRPr lang="en-US"/>
        </a:p>
      </dgm:t>
    </dgm:pt>
    <dgm:pt modelId="{E4EFDBBC-2289-4DBA-836D-29C0C1F334C3}">
      <dgm:prSet/>
      <dgm:spPr/>
      <dgm:t>
        <a:bodyPr/>
        <a:lstStyle/>
        <a:p>
          <a:r>
            <a:rPr lang="en-GB" b="0" i="0"/>
            <a:t>Reliance on Prompt Effectiveness</a:t>
          </a:r>
          <a:endParaRPr lang="en-US"/>
        </a:p>
      </dgm:t>
    </dgm:pt>
    <dgm:pt modelId="{54ABAA77-60A7-44EA-A2C8-055793D970CD}" type="parTrans" cxnId="{6CFC171B-5556-4320-B8D1-004107FD36BC}">
      <dgm:prSet/>
      <dgm:spPr/>
      <dgm:t>
        <a:bodyPr/>
        <a:lstStyle/>
        <a:p>
          <a:endParaRPr lang="en-US"/>
        </a:p>
      </dgm:t>
    </dgm:pt>
    <dgm:pt modelId="{A401173F-5392-4522-8906-AF3FB1771464}" type="sibTrans" cxnId="{6CFC171B-5556-4320-B8D1-004107FD36BC}">
      <dgm:prSet/>
      <dgm:spPr/>
      <dgm:t>
        <a:bodyPr/>
        <a:lstStyle/>
        <a:p>
          <a:endParaRPr lang="en-US"/>
        </a:p>
      </dgm:t>
    </dgm:pt>
    <dgm:pt modelId="{D7629D9D-A0A9-4918-B707-2D14B52EF463}">
      <dgm:prSet/>
      <dgm:spPr/>
      <dgm:t>
        <a:bodyPr/>
        <a:lstStyle/>
        <a:p>
          <a:r>
            <a:rPr lang="en-GB" b="0" i="0"/>
            <a:t>Transparency in LLMs</a:t>
          </a:r>
          <a:endParaRPr lang="en-US"/>
        </a:p>
      </dgm:t>
    </dgm:pt>
    <dgm:pt modelId="{9F887C18-8786-4DDB-8F44-743C8CEA637C}" type="parTrans" cxnId="{578D60A0-B647-493B-AB81-DEB8F7498CF7}">
      <dgm:prSet/>
      <dgm:spPr/>
      <dgm:t>
        <a:bodyPr/>
        <a:lstStyle/>
        <a:p>
          <a:endParaRPr lang="en-US"/>
        </a:p>
      </dgm:t>
    </dgm:pt>
    <dgm:pt modelId="{1E02C822-F12D-4CE3-9794-5DFA48FC3FBF}" type="sibTrans" cxnId="{578D60A0-B647-493B-AB81-DEB8F7498CF7}">
      <dgm:prSet/>
      <dgm:spPr/>
      <dgm:t>
        <a:bodyPr/>
        <a:lstStyle/>
        <a:p>
          <a:endParaRPr lang="en-US"/>
        </a:p>
      </dgm:t>
    </dgm:pt>
    <dgm:pt modelId="{1698AF50-B751-4FEB-813A-D4990B809AC1}" type="pres">
      <dgm:prSet presAssocID="{5CAB771D-6A97-4A89-8C7E-A2216359B2C3}" presName="root" presStyleCnt="0">
        <dgm:presLayoutVars>
          <dgm:dir/>
          <dgm:resizeHandles val="exact"/>
        </dgm:presLayoutVars>
      </dgm:prSet>
      <dgm:spPr/>
    </dgm:pt>
    <dgm:pt modelId="{0862C773-7369-468B-ABBD-865860954DDD}" type="pres">
      <dgm:prSet presAssocID="{F45719F7-E133-44F9-8789-FD2674908425}" presName="compNode" presStyleCnt="0"/>
      <dgm:spPr/>
    </dgm:pt>
    <dgm:pt modelId="{D506CCD0-E848-4336-9BC1-2F795E0916CC}" type="pres">
      <dgm:prSet presAssocID="{F45719F7-E133-44F9-8789-FD2674908425}" presName="bgRect" presStyleLbl="bgShp" presStyleIdx="0" presStyleCnt="6"/>
      <dgm:spPr/>
    </dgm:pt>
    <dgm:pt modelId="{E13EC916-CB94-43CC-BCD6-5B5012A93A70}" type="pres">
      <dgm:prSet presAssocID="{F45719F7-E133-44F9-8789-FD267490842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3186BE26-38F9-46D5-8DDA-26D393925A46}" type="pres">
      <dgm:prSet presAssocID="{F45719F7-E133-44F9-8789-FD2674908425}" presName="spaceRect" presStyleCnt="0"/>
      <dgm:spPr/>
    </dgm:pt>
    <dgm:pt modelId="{B64BB4A7-2C2B-40C4-9BDA-C7DB5E7F6956}" type="pres">
      <dgm:prSet presAssocID="{F45719F7-E133-44F9-8789-FD2674908425}" presName="parTx" presStyleLbl="revTx" presStyleIdx="0" presStyleCnt="6">
        <dgm:presLayoutVars>
          <dgm:chMax val="0"/>
          <dgm:chPref val="0"/>
        </dgm:presLayoutVars>
      </dgm:prSet>
      <dgm:spPr/>
    </dgm:pt>
    <dgm:pt modelId="{99FFE77B-FEF8-4784-B83B-E935BDBCDBD4}" type="pres">
      <dgm:prSet presAssocID="{2950AD9A-7DAF-41B3-8C4E-8B75D02EEBB1}" presName="sibTrans" presStyleCnt="0"/>
      <dgm:spPr/>
    </dgm:pt>
    <dgm:pt modelId="{8D25A07A-E819-496A-80E8-9ABF02FAB4C9}" type="pres">
      <dgm:prSet presAssocID="{378EC372-B94C-4A76-A750-FC0E555A4728}" presName="compNode" presStyleCnt="0"/>
      <dgm:spPr/>
    </dgm:pt>
    <dgm:pt modelId="{C05327F7-4758-4FB6-A66A-AED186DF78A5}" type="pres">
      <dgm:prSet presAssocID="{378EC372-B94C-4A76-A750-FC0E555A4728}" presName="bgRect" presStyleLbl="bgShp" presStyleIdx="1" presStyleCnt="6"/>
      <dgm:spPr/>
    </dgm:pt>
    <dgm:pt modelId="{82EDF6FE-B19F-41F2-9220-43107D519E7C}" type="pres">
      <dgm:prSet presAssocID="{378EC372-B94C-4A76-A750-FC0E555A472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95458377-E8FE-46F0-9888-185E24A41883}" type="pres">
      <dgm:prSet presAssocID="{378EC372-B94C-4A76-A750-FC0E555A4728}" presName="spaceRect" presStyleCnt="0"/>
      <dgm:spPr/>
    </dgm:pt>
    <dgm:pt modelId="{BF69B8F1-769F-445B-BC29-12A84EC50780}" type="pres">
      <dgm:prSet presAssocID="{378EC372-B94C-4A76-A750-FC0E555A4728}" presName="parTx" presStyleLbl="revTx" presStyleIdx="1" presStyleCnt="6">
        <dgm:presLayoutVars>
          <dgm:chMax val="0"/>
          <dgm:chPref val="0"/>
        </dgm:presLayoutVars>
      </dgm:prSet>
      <dgm:spPr/>
    </dgm:pt>
    <dgm:pt modelId="{2CCA01CB-740B-496B-873B-4A80A7B6B621}" type="pres">
      <dgm:prSet presAssocID="{5F94E8B9-1EBD-4B38-9057-F20D83F58E42}" presName="sibTrans" presStyleCnt="0"/>
      <dgm:spPr/>
    </dgm:pt>
    <dgm:pt modelId="{EE1F353F-F8B1-4824-8C42-80450F748F6B}" type="pres">
      <dgm:prSet presAssocID="{8AB69398-24FB-4065-9AD6-9A1F969B2BBA}" presName="compNode" presStyleCnt="0"/>
      <dgm:spPr/>
    </dgm:pt>
    <dgm:pt modelId="{AFA42F5D-3730-4B25-AFE4-33880D3B3FBB}" type="pres">
      <dgm:prSet presAssocID="{8AB69398-24FB-4065-9AD6-9A1F969B2BBA}" presName="bgRect" presStyleLbl="bgShp" presStyleIdx="2" presStyleCnt="6"/>
      <dgm:spPr/>
    </dgm:pt>
    <dgm:pt modelId="{1111DE2D-F942-4448-9F67-43D78FDA379A}" type="pres">
      <dgm:prSet presAssocID="{8AB69398-24FB-4065-9AD6-9A1F969B2BB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1CFD78B5-1DCD-4E4A-8C99-07074C7E7C5C}" type="pres">
      <dgm:prSet presAssocID="{8AB69398-24FB-4065-9AD6-9A1F969B2BBA}" presName="spaceRect" presStyleCnt="0"/>
      <dgm:spPr/>
    </dgm:pt>
    <dgm:pt modelId="{54652A71-899E-491A-AF53-676978AFB423}" type="pres">
      <dgm:prSet presAssocID="{8AB69398-24FB-4065-9AD6-9A1F969B2BBA}" presName="parTx" presStyleLbl="revTx" presStyleIdx="2" presStyleCnt="6">
        <dgm:presLayoutVars>
          <dgm:chMax val="0"/>
          <dgm:chPref val="0"/>
        </dgm:presLayoutVars>
      </dgm:prSet>
      <dgm:spPr/>
    </dgm:pt>
    <dgm:pt modelId="{98873FC0-147B-42AA-ABC3-9800632F199E}" type="pres">
      <dgm:prSet presAssocID="{EA1FA511-7FC8-42D6-B18A-F20F063503DB}" presName="sibTrans" presStyleCnt="0"/>
      <dgm:spPr/>
    </dgm:pt>
    <dgm:pt modelId="{F31579A4-83B6-474B-91F3-E2A496E98C4B}" type="pres">
      <dgm:prSet presAssocID="{1B74E021-CE87-4008-92C9-6A1384EF2FED}" presName="compNode" presStyleCnt="0"/>
      <dgm:spPr/>
    </dgm:pt>
    <dgm:pt modelId="{4DB64AC6-46CD-4193-9FFD-1F9D931EB9C0}" type="pres">
      <dgm:prSet presAssocID="{1B74E021-CE87-4008-92C9-6A1384EF2FED}" presName="bgRect" presStyleLbl="bgShp" presStyleIdx="3" presStyleCnt="6"/>
      <dgm:spPr/>
    </dgm:pt>
    <dgm:pt modelId="{31F3C3E6-0F7A-41FA-A2B6-63445D72D6A7}" type="pres">
      <dgm:prSet presAssocID="{1B74E021-CE87-4008-92C9-6A1384EF2FE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of men"/>
        </a:ext>
      </dgm:extLst>
    </dgm:pt>
    <dgm:pt modelId="{8D4A1413-B0FE-4DC3-894F-03A3357CD902}" type="pres">
      <dgm:prSet presAssocID="{1B74E021-CE87-4008-92C9-6A1384EF2FED}" presName="spaceRect" presStyleCnt="0"/>
      <dgm:spPr/>
    </dgm:pt>
    <dgm:pt modelId="{64D9B4A9-8406-4A85-AD74-0FDE4B73A532}" type="pres">
      <dgm:prSet presAssocID="{1B74E021-CE87-4008-92C9-6A1384EF2FED}" presName="parTx" presStyleLbl="revTx" presStyleIdx="3" presStyleCnt="6">
        <dgm:presLayoutVars>
          <dgm:chMax val="0"/>
          <dgm:chPref val="0"/>
        </dgm:presLayoutVars>
      </dgm:prSet>
      <dgm:spPr/>
    </dgm:pt>
    <dgm:pt modelId="{DF5AAE40-3D87-4E93-9E6D-AA65F54259C5}" type="pres">
      <dgm:prSet presAssocID="{42B91CE4-ABAF-4F1D-BC81-D3375670C075}" presName="sibTrans" presStyleCnt="0"/>
      <dgm:spPr/>
    </dgm:pt>
    <dgm:pt modelId="{3D5FB413-1E8D-4012-994B-4C536D073E1C}" type="pres">
      <dgm:prSet presAssocID="{E4EFDBBC-2289-4DBA-836D-29C0C1F334C3}" presName="compNode" presStyleCnt="0"/>
      <dgm:spPr/>
    </dgm:pt>
    <dgm:pt modelId="{54087F67-F8F6-42AC-AB14-4B07AA313407}" type="pres">
      <dgm:prSet presAssocID="{E4EFDBBC-2289-4DBA-836D-29C0C1F334C3}" presName="bgRect" presStyleLbl="bgShp" presStyleIdx="4" presStyleCnt="6"/>
      <dgm:spPr/>
    </dgm:pt>
    <dgm:pt modelId="{1CD464C0-E9D2-444A-A9F2-E55025FFE790}" type="pres">
      <dgm:prSet presAssocID="{E4EFDBBC-2289-4DBA-836D-29C0C1F334C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4AC50E22-40A1-426C-8A13-D86FA0BADEDB}" type="pres">
      <dgm:prSet presAssocID="{E4EFDBBC-2289-4DBA-836D-29C0C1F334C3}" presName="spaceRect" presStyleCnt="0"/>
      <dgm:spPr/>
    </dgm:pt>
    <dgm:pt modelId="{A5C474F4-B42A-4442-A0CD-98E9F31109A8}" type="pres">
      <dgm:prSet presAssocID="{E4EFDBBC-2289-4DBA-836D-29C0C1F334C3}" presName="parTx" presStyleLbl="revTx" presStyleIdx="4" presStyleCnt="6">
        <dgm:presLayoutVars>
          <dgm:chMax val="0"/>
          <dgm:chPref val="0"/>
        </dgm:presLayoutVars>
      </dgm:prSet>
      <dgm:spPr/>
    </dgm:pt>
    <dgm:pt modelId="{BE064370-5614-4CF2-BE6E-1E88A38ADA2F}" type="pres">
      <dgm:prSet presAssocID="{A401173F-5392-4522-8906-AF3FB1771464}" presName="sibTrans" presStyleCnt="0"/>
      <dgm:spPr/>
    </dgm:pt>
    <dgm:pt modelId="{6D432D95-C71F-4865-9328-6088896EF347}" type="pres">
      <dgm:prSet presAssocID="{D7629D9D-A0A9-4918-B707-2D14B52EF463}" presName="compNode" presStyleCnt="0"/>
      <dgm:spPr/>
    </dgm:pt>
    <dgm:pt modelId="{B7AEAEC8-5C73-4823-A78A-06B2ED97549A}" type="pres">
      <dgm:prSet presAssocID="{D7629D9D-A0A9-4918-B707-2D14B52EF463}" presName="bgRect" presStyleLbl="bgShp" presStyleIdx="5" presStyleCnt="6"/>
      <dgm:spPr/>
    </dgm:pt>
    <dgm:pt modelId="{7EC34F8E-4D71-40A5-8772-25B389DEC307}" type="pres">
      <dgm:prSet presAssocID="{D7629D9D-A0A9-4918-B707-2D14B52EF46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86ADE24F-A2BB-4B55-8D97-203E1E07600C}" type="pres">
      <dgm:prSet presAssocID="{D7629D9D-A0A9-4918-B707-2D14B52EF463}" presName="spaceRect" presStyleCnt="0"/>
      <dgm:spPr/>
    </dgm:pt>
    <dgm:pt modelId="{D1FF4B05-C805-4834-A9EA-0775945893BC}" type="pres">
      <dgm:prSet presAssocID="{D7629D9D-A0A9-4918-B707-2D14B52EF463}" presName="parTx" presStyleLbl="revTx" presStyleIdx="5" presStyleCnt="6">
        <dgm:presLayoutVars>
          <dgm:chMax val="0"/>
          <dgm:chPref val="0"/>
        </dgm:presLayoutVars>
      </dgm:prSet>
      <dgm:spPr/>
    </dgm:pt>
  </dgm:ptLst>
  <dgm:cxnLst>
    <dgm:cxn modelId="{83F41503-B720-4020-9290-7524A851C875}" type="presOf" srcId="{8AB69398-24FB-4065-9AD6-9A1F969B2BBA}" destId="{54652A71-899E-491A-AF53-676978AFB423}" srcOrd="0" destOrd="0" presId="urn:microsoft.com/office/officeart/2018/2/layout/IconVerticalSolidList"/>
    <dgm:cxn modelId="{3DD65C0B-4EC5-4BBF-AE6A-179F0CEE852D}" type="presOf" srcId="{1B74E021-CE87-4008-92C9-6A1384EF2FED}" destId="{64D9B4A9-8406-4A85-AD74-0FDE4B73A532}" srcOrd="0" destOrd="0" presId="urn:microsoft.com/office/officeart/2018/2/layout/IconVerticalSolidList"/>
    <dgm:cxn modelId="{6CFC171B-5556-4320-B8D1-004107FD36BC}" srcId="{5CAB771D-6A97-4A89-8C7E-A2216359B2C3}" destId="{E4EFDBBC-2289-4DBA-836D-29C0C1F334C3}" srcOrd="4" destOrd="0" parTransId="{54ABAA77-60A7-44EA-A2C8-055793D970CD}" sibTransId="{A401173F-5392-4522-8906-AF3FB1771464}"/>
    <dgm:cxn modelId="{E14C3134-E2A7-4DFE-84AF-65F7035E1C59}" srcId="{5CAB771D-6A97-4A89-8C7E-A2216359B2C3}" destId="{8AB69398-24FB-4065-9AD6-9A1F969B2BBA}" srcOrd="2" destOrd="0" parTransId="{1B042CED-FDB5-4206-B2E5-69157E849675}" sibTransId="{EA1FA511-7FC8-42D6-B18A-F20F063503DB}"/>
    <dgm:cxn modelId="{2A743F55-E4CD-44EC-A682-3A228A697A88}" srcId="{5CAB771D-6A97-4A89-8C7E-A2216359B2C3}" destId="{378EC372-B94C-4A76-A750-FC0E555A4728}" srcOrd="1" destOrd="0" parTransId="{6C67EB8E-73FF-4E64-A61A-C62F30C5FFC7}" sibTransId="{5F94E8B9-1EBD-4B38-9057-F20D83F58E42}"/>
    <dgm:cxn modelId="{CB64E95B-7079-442B-937B-078ECB8A7F5C}" type="presOf" srcId="{F45719F7-E133-44F9-8789-FD2674908425}" destId="{B64BB4A7-2C2B-40C4-9BDA-C7DB5E7F6956}" srcOrd="0" destOrd="0" presId="urn:microsoft.com/office/officeart/2018/2/layout/IconVerticalSolidList"/>
    <dgm:cxn modelId="{C0B22263-3AD2-4974-91F7-9EEDBC95D7FA}" type="presOf" srcId="{378EC372-B94C-4A76-A750-FC0E555A4728}" destId="{BF69B8F1-769F-445B-BC29-12A84EC50780}" srcOrd="0" destOrd="0" presId="urn:microsoft.com/office/officeart/2018/2/layout/IconVerticalSolidList"/>
    <dgm:cxn modelId="{7A7A7A65-272B-47B5-9AFB-1AFDC2420159}" type="presOf" srcId="{D7629D9D-A0A9-4918-B707-2D14B52EF463}" destId="{D1FF4B05-C805-4834-A9EA-0775945893BC}" srcOrd="0" destOrd="0" presId="urn:microsoft.com/office/officeart/2018/2/layout/IconVerticalSolidList"/>
    <dgm:cxn modelId="{578D60A0-B647-493B-AB81-DEB8F7498CF7}" srcId="{5CAB771D-6A97-4A89-8C7E-A2216359B2C3}" destId="{D7629D9D-A0A9-4918-B707-2D14B52EF463}" srcOrd="5" destOrd="0" parTransId="{9F887C18-8786-4DDB-8F44-743C8CEA637C}" sibTransId="{1E02C822-F12D-4CE3-9794-5DFA48FC3FBF}"/>
    <dgm:cxn modelId="{B63BEDA0-739A-420F-B112-9CF51C990914}" type="presOf" srcId="{5CAB771D-6A97-4A89-8C7E-A2216359B2C3}" destId="{1698AF50-B751-4FEB-813A-D4990B809AC1}" srcOrd="0" destOrd="0" presId="urn:microsoft.com/office/officeart/2018/2/layout/IconVerticalSolidList"/>
    <dgm:cxn modelId="{33E2A9B6-A291-40C5-931F-BABDC357BA33}" srcId="{5CAB771D-6A97-4A89-8C7E-A2216359B2C3}" destId="{F45719F7-E133-44F9-8789-FD2674908425}" srcOrd="0" destOrd="0" parTransId="{8E7424DD-683C-4847-9BB9-91C564A84D2D}" sibTransId="{2950AD9A-7DAF-41B3-8C4E-8B75D02EEBB1}"/>
    <dgm:cxn modelId="{9781BDBE-653A-4E05-9867-69A97976A84D}" type="presOf" srcId="{E4EFDBBC-2289-4DBA-836D-29C0C1F334C3}" destId="{A5C474F4-B42A-4442-A0CD-98E9F31109A8}" srcOrd="0" destOrd="0" presId="urn:microsoft.com/office/officeart/2018/2/layout/IconVerticalSolidList"/>
    <dgm:cxn modelId="{4D0D57C8-25E5-4B87-9C31-065CA67EAB21}" srcId="{5CAB771D-6A97-4A89-8C7E-A2216359B2C3}" destId="{1B74E021-CE87-4008-92C9-6A1384EF2FED}" srcOrd="3" destOrd="0" parTransId="{48C9AFC4-22CA-4AA2-A33D-050EFDA1BCA3}" sibTransId="{42B91CE4-ABAF-4F1D-BC81-D3375670C075}"/>
    <dgm:cxn modelId="{6E33799A-18C9-48D5-8072-3C04113BF71C}" type="presParOf" srcId="{1698AF50-B751-4FEB-813A-D4990B809AC1}" destId="{0862C773-7369-468B-ABBD-865860954DDD}" srcOrd="0" destOrd="0" presId="urn:microsoft.com/office/officeart/2018/2/layout/IconVerticalSolidList"/>
    <dgm:cxn modelId="{3FF6BCCE-3E45-47BC-B0EA-D71CFE32CE00}" type="presParOf" srcId="{0862C773-7369-468B-ABBD-865860954DDD}" destId="{D506CCD0-E848-4336-9BC1-2F795E0916CC}" srcOrd="0" destOrd="0" presId="urn:microsoft.com/office/officeart/2018/2/layout/IconVerticalSolidList"/>
    <dgm:cxn modelId="{4316C056-67CE-4E72-9C1E-41CA803FDE0C}" type="presParOf" srcId="{0862C773-7369-468B-ABBD-865860954DDD}" destId="{E13EC916-CB94-43CC-BCD6-5B5012A93A70}" srcOrd="1" destOrd="0" presId="urn:microsoft.com/office/officeart/2018/2/layout/IconVerticalSolidList"/>
    <dgm:cxn modelId="{8F0694F3-49FD-4FBB-94F2-F31EC4F50F69}" type="presParOf" srcId="{0862C773-7369-468B-ABBD-865860954DDD}" destId="{3186BE26-38F9-46D5-8DDA-26D393925A46}" srcOrd="2" destOrd="0" presId="urn:microsoft.com/office/officeart/2018/2/layout/IconVerticalSolidList"/>
    <dgm:cxn modelId="{D8E9F5C0-DC24-4239-A6C1-3BAF5FD416F9}" type="presParOf" srcId="{0862C773-7369-468B-ABBD-865860954DDD}" destId="{B64BB4A7-2C2B-40C4-9BDA-C7DB5E7F6956}" srcOrd="3" destOrd="0" presId="urn:microsoft.com/office/officeart/2018/2/layout/IconVerticalSolidList"/>
    <dgm:cxn modelId="{C35902F2-F2CE-48A2-B47C-4D7B14F3B2AA}" type="presParOf" srcId="{1698AF50-B751-4FEB-813A-D4990B809AC1}" destId="{99FFE77B-FEF8-4784-B83B-E935BDBCDBD4}" srcOrd="1" destOrd="0" presId="urn:microsoft.com/office/officeart/2018/2/layout/IconVerticalSolidList"/>
    <dgm:cxn modelId="{6FCC99A3-0A3B-49DB-94C2-F43BB5BAC8F1}" type="presParOf" srcId="{1698AF50-B751-4FEB-813A-D4990B809AC1}" destId="{8D25A07A-E819-496A-80E8-9ABF02FAB4C9}" srcOrd="2" destOrd="0" presId="urn:microsoft.com/office/officeart/2018/2/layout/IconVerticalSolidList"/>
    <dgm:cxn modelId="{B3D6FFB9-D24A-4B5E-AD81-786CABEC4CB6}" type="presParOf" srcId="{8D25A07A-E819-496A-80E8-9ABF02FAB4C9}" destId="{C05327F7-4758-4FB6-A66A-AED186DF78A5}" srcOrd="0" destOrd="0" presId="urn:microsoft.com/office/officeart/2018/2/layout/IconVerticalSolidList"/>
    <dgm:cxn modelId="{1B5BA15A-0988-4852-BDB1-29DDC916673E}" type="presParOf" srcId="{8D25A07A-E819-496A-80E8-9ABF02FAB4C9}" destId="{82EDF6FE-B19F-41F2-9220-43107D519E7C}" srcOrd="1" destOrd="0" presId="urn:microsoft.com/office/officeart/2018/2/layout/IconVerticalSolidList"/>
    <dgm:cxn modelId="{FCAADD13-2BA8-4234-BA4A-4E8BA27B8498}" type="presParOf" srcId="{8D25A07A-E819-496A-80E8-9ABF02FAB4C9}" destId="{95458377-E8FE-46F0-9888-185E24A41883}" srcOrd="2" destOrd="0" presId="urn:microsoft.com/office/officeart/2018/2/layout/IconVerticalSolidList"/>
    <dgm:cxn modelId="{8E5DA4FA-9995-4CD0-9689-BF9757648226}" type="presParOf" srcId="{8D25A07A-E819-496A-80E8-9ABF02FAB4C9}" destId="{BF69B8F1-769F-445B-BC29-12A84EC50780}" srcOrd="3" destOrd="0" presId="urn:microsoft.com/office/officeart/2018/2/layout/IconVerticalSolidList"/>
    <dgm:cxn modelId="{01468BAF-F753-40FF-9455-9CF55419FF4B}" type="presParOf" srcId="{1698AF50-B751-4FEB-813A-D4990B809AC1}" destId="{2CCA01CB-740B-496B-873B-4A80A7B6B621}" srcOrd="3" destOrd="0" presId="urn:microsoft.com/office/officeart/2018/2/layout/IconVerticalSolidList"/>
    <dgm:cxn modelId="{F9E50B02-2577-43FE-A4D8-6137039D694D}" type="presParOf" srcId="{1698AF50-B751-4FEB-813A-D4990B809AC1}" destId="{EE1F353F-F8B1-4824-8C42-80450F748F6B}" srcOrd="4" destOrd="0" presId="urn:microsoft.com/office/officeart/2018/2/layout/IconVerticalSolidList"/>
    <dgm:cxn modelId="{A4F39BCD-066A-4468-861C-06FFE32620EF}" type="presParOf" srcId="{EE1F353F-F8B1-4824-8C42-80450F748F6B}" destId="{AFA42F5D-3730-4B25-AFE4-33880D3B3FBB}" srcOrd="0" destOrd="0" presId="urn:microsoft.com/office/officeart/2018/2/layout/IconVerticalSolidList"/>
    <dgm:cxn modelId="{E1B1DE5B-5686-4C06-B83C-9A9004E1CEBE}" type="presParOf" srcId="{EE1F353F-F8B1-4824-8C42-80450F748F6B}" destId="{1111DE2D-F942-4448-9F67-43D78FDA379A}" srcOrd="1" destOrd="0" presId="urn:microsoft.com/office/officeart/2018/2/layout/IconVerticalSolidList"/>
    <dgm:cxn modelId="{C6940A41-224E-45C6-9803-294A19FA9C84}" type="presParOf" srcId="{EE1F353F-F8B1-4824-8C42-80450F748F6B}" destId="{1CFD78B5-1DCD-4E4A-8C99-07074C7E7C5C}" srcOrd="2" destOrd="0" presId="urn:microsoft.com/office/officeart/2018/2/layout/IconVerticalSolidList"/>
    <dgm:cxn modelId="{3984DE98-5CC2-4B41-86C4-5F570FBE4605}" type="presParOf" srcId="{EE1F353F-F8B1-4824-8C42-80450F748F6B}" destId="{54652A71-899E-491A-AF53-676978AFB423}" srcOrd="3" destOrd="0" presId="urn:microsoft.com/office/officeart/2018/2/layout/IconVerticalSolidList"/>
    <dgm:cxn modelId="{54CE06D0-738E-4F0A-9C77-65D7E8569A81}" type="presParOf" srcId="{1698AF50-B751-4FEB-813A-D4990B809AC1}" destId="{98873FC0-147B-42AA-ABC3-9800632F199E}" srcOrd="5" destOrd="0" presId="urn:microsoft.com/office/officeart/2018/2/layout/IconVerticalSolidList"/>
    <dgm:cxn modelId="{8D6801DB-889C-46E9-9A1F-2A346D4924B5}" type="presParOf" srcId="{1698AF50-B751-4FEB-813A-D4990B809AC1}" destId="{F31579A4-83B6-474B-91F3-E2A496E98C4B}" srcOrd="6" destOrd="0" presId="urn:microsoft.com/office/officeart/2018/2/layout/IconVerticalSolidList"/>
    <dgm:cxn modelId="{C61F8DCB-AA08-493B-AAA1-241D7151FF70}" type="presParOf" srcId="{F31579A4-83B6-474B-91F3-E2A496E98C4B}" destId="{4DB64AC6-46CD-4193-9FFD-1F9D931EB9C0}" srcOrd="0" destOrd="0" presId="urn:microsoft.com/office/officeart/2018/2/layout/IconVerticalSolidList"/>
    <dgm:cxn modelId="{24BA1ADD-27DB-47CC-B671-AE106FB800FB}" type="presParOf" srcId="{F31579A4-83B6-474B-91F3-E2A496E98C4B}" destId="{31F3C3E6-0F7A-41FA-A2B6-63445D72D6A7}" srcOrd="1" destOrd="0" presId="urn:microsoft.com/office/officeart/2018/2/layout/IconVerticalSolidList"/>
    <dgm:cxn modelId="{8C972AA5-104C-4EAF-8F7C-CBCA42F48983}" type="presParOf" srcId="{F31579A4-83B6-474B-91F3-E2A496E98C4B}" destId="{8D4A1413-B0FE-4DC3-894F-03A3357CD902}" srcOrd="2" destOrd="0" presId="urn:microsoft.com/office/officeart/2018/2/layout/IconVerticalSolidList"/>
    <dgm:cxn modelId="{714E2FC3-13B3-4243-99B9-20946722FA37}" type="presParOf" srcId="{F31579A4-83B6-474B-91F3-E2A496E98C4B}" destId="{64D9B4A9-8406-4A85-AD74-0FDE4B73A532}" srcOrd="3" destOrd="0" presId="urn:microsoft.com/office/officeart/2018/2/layout/IconVerticalSolidList"/>
    <dgm:cxn modelId="{C4E06138-DD2F-4276-9028-2077D32991DF}" type="presParOf" srcId="{1698AF50-B751-4FEB-813A-D4990B809AC1}" destId="{DF5AAE40-3D87-4E93-9E6D-AA65F54259C5}" srcOrd="7" destOrd="0" presId="urn:microsoft.com/office/officeart/2018/2/layout/IconVerticalSolidList"/>
    <dgm:cxn modelId="{E35BD63A-52F8-48DE-9082-D8347539E0DA}" type="presParOf" srcId="{1698AF50-B751-4FEB-813A-D4990B809AC1}" destId="{3D5FB413-1E8D-4012-994B-4C536D073E1C}" srcOrd="8" destOrd="0" presId="urn:microsoft.com/office/officeart/2018/2/layout/IconVerticalSolidList"/>
    <dgm:cxn modelId="{7AD60757-7763-48F0-80E8-8DE348ABB6A0}" type="presParOf" srcId="{3D5FB413-1E8D-4012-994B-4C536D073E1C}" destId="{54087F67-F8F6-42AC-AB14-4B07AA313407}" srcOrd="0" destOrd="0" presId="urn:microsoft.com/office/officeart/2018/2/layout/IconVerticalSolidList"/>
    <dgm:cxn modelId="{D1A89C6E-FB74-457E-A075-1560A2157329}" type="presParOf" srcId="{3D5FB413-1E8D-4012-994B-4C536D073E1C}" destId="{1CD464C0-E9D2-444A-A9F2-E55025FFE790}" srcOrd="1" destOrd="0" presId="urn:microsoft.com/office/officeart/2018/2/layout/IconVerticalSolidList"/>
    <dgm:cxn modelId="{A0FCEAC3-C18D-4E7C-AF29-E7CEF8D98910}" type="presParOf" srcId="{3D5FB413-1E8D-4012-994B-4C536D073E1C}" destId="{4AC50E22-40A1-426C-8A13-D86FA0BADEDB}" srcOrd="2" destOrd="0" presId="urn:microsoft.com/office/officeart/2018/2/layout/IconVerticalSolidList"/>
    <dgm:cxn modelId="{9DF04BC2-03AF-47E4-A5F1-57EB870B394B}" type="presParOf" srcId="{3D5FB413-1E8D-4012-994B-4C536D073E1C}" destId="{A5C474F4-B42A-4442-A0CD-98E9F31109A8}" srcOrd="3" destOrd="0" presId="urn:microsoft.com/office/officeart/2018/2/layout/IconVerticalSolidList"/>
    <dgm:cxn modelId="{53CF45F9-E9BD-4577-B9C6-C038A506046D}" type="presParOf" srcId="{1698AF50-B751-4FEB-813A-D4990B809AC1}" destId="{BE064370-5614-4CF2-BE6E-1E88A38ADA2F}" srcOrd="9" destOrd="0" presId="urn:microsoft.com/office/officeart/2018/2/layout/IconVerticalSolidList"/>
    <dgm:cxn modelId="{EC143DD5-418F-42AD-A7AD-3576ACF5CEF6}" type="presParOf" srcId="{1698AF50-B751-4FEB-813A-D4990B809AC1}" destId="{6D432D95-C71F-4865-9328-6088896EF347}" srcOrd="10" destOrd="0" presId="urn:microsoft.com/office/officeart/2018/2/layout/IconVerticalSolidList"/>
    <dgm:cxn modelId="{0EAF221C-061D-4399-957C-B444529642F0}" type="presParOf" srcId="{6D432D95-C71F-4865-9328-6088896EF347}" destId="{B7AEAEC8-5C73-4823-A78A-06B2ED97549A}" srcOrd="0" destOrd="0" presId="urn:microsoft.com/office/officeart/2018/2/layout/IconVerticalSolidList"/>
    <dgm:cxn modelId="{BD1EB789-5ABF-48F8-81F9-3DC62BC1EC74}" type="presParOf" srcId="{6D432D95-C71F-4865-9328-6088896EF347}" destId="{7EC34F8E-4D71-40A5-8772-25B389DEC307}" srcOrd="1" destOrd="0" presId="urn:microsoft.com/office/officeart/2018/2/layout/IconVerticalSolidList"/>
    <dgm:cxn modelId="{6FEA6B79-146E-4DDA-AA3B-0454B5802AC7}" type="presParOf" srcId="{6D432D95-C71F-4865-9328-6088896EF347}" destId="{86ADE24F-A2BB-4B55-8D97-203E1E07600C}" srcOrd="2" destOrd="0" presId="urn:microsoft.com/office/officeart/2018/2/layout/IconVerticalSolidList"/>
    <dgm:cxn modelId="{9B18E541-EA7C-4221-9223-A57B62A1C1CF}" type="presParOf" srcId="{6D432D95-C71F-4865-9328-6088896EF347}" destId="{D1FF4B05-C805-4834-A9EA-0775945893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DA03E-58DB-4058-B428-948F26A18C45}">
      <dsp:nvSpPr>
        <dsp:cNvPr id="0" name=""/>
        <dsp:cNvSpPr/>
      </dsp:nvSpPr>
      <dsp:spPr>
        <a:xfrm>
          <a:off x="0" y="2170"/>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9E0D3-E6B8-40EB-9032-4E2154F91C29}">
      <dsp:nvSpPr>
        <dsp:cNvPr id="0" name=""/>
        <dsp:cNvSpPr/>
      </dsp:nvSpPr>
      <dsp:spPr>
        <a:xfrm>
          <a:off x="332837" y="249736"/>
          <a:ext cx="605159" cy="605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336042-FAD5-4E56-A9BF-C2D45181A8C6}">
      <dsp:nvSpPr>
        <dsp:cNvPr id="0" name=""/>
        <dsp:cNvSpPr/>
      </dsp:nvSpPr>
      <dsp:spPr>
        <a:xfrm>
          <a:off x="1270834" y="2170"/>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GB" sz="2200" b="0" i="0" kern="1200"/>
            <a:t>Outperform previous models in accuracy and contextual relevance.</a:t>
          </a:r>
          <a:endParaRPr lang="en-US" sz="2200" kern="1200"/>
        </a:p>
      </dsp:txBody>
      <dsp:txXfrm>
        <a:off x="1270834" y="2170"/>
        <a:ext cx="4635346" cy="1100289"/>
      </dsp:txXfrm>
    </dsp:sp>
    <dsp:sp modelId="{6BAD74EC-E65E-41D2-AAF1-495D1D55B424}">
      <dsp:nvSpPr>
        <dsp:cNvPr id="0" name=""/>
        <dsp:cNvSpPr/>
      </dsp:nvSpPr>
      <dsp:spPr>
        <a:xfrm>
          <a:off x="0" y="1377533"/>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332C01-CDCD-457D-A249-0B7F01971F5B}">
      <dsp:nvSpPr>
        <dsp:cNvPr id="0" name=""/>
        <dsp:cNvSpPr/>
      </dsp:nvSpPr>
      <dsp:spPr>
        <a:xfrm>
          <a:off x="332837" y="1625098"/>
          <a:ext cx="605159" cy="605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3BFA13-E0BB-4AB1-ACCB-75C413E8A7EE}">
      <dsp:nvSpPr>
        <dsp:cNvPr id="0" name=""/>
        <dsp:cNvSpPr/>
      </dsp:nvSpPr>
      <dsp:spPr>
        <a:xfrm>
          <a:off x="1270834" y="1377533"/>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GB" sz="2200" b="0" i="0" kern="1200"/>
            <a:t>Train on a wide-ranging, comprehensive dataset for robust understanding.</a:t>
          </a:r>
          <a:endParaRPr lang="en-US" sz="2200" kern="1200"/>
        </a:p>
      </dsp:txBody>
      <dsp:txXfrm>
        <a:off x="1270834" y="1377533"/>
        <a:ext cx="4635346" cy="1100289"/>
      </dsp:txXfrm>
    </dsp:sp>
    <dsp:sp modelId="{D251DB49-954E-4031-AB1C-BDCCAB1E7739}">
      <dsp:nvSpPr>
        <dsp:cNvPr id="0" name=""/>
        <dsp:cNvSpPr/>
      </dsp:nvSpPr>
      <dsp:spPr>
        <a:xfrm>
          <a:off x="0" y="2752895"/>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6FDBB7-F6A5-46DB-B444-8FEB8EA7372D}">
      <dsp:nvSpPr>
        <dsp:cNvPr id="0" name=""/>
        <dsp:cNvSpPr/>
      </dsp:nvSpPr>
      <dsp:spPr>
        <a:xfrm>
          <a:off x="332837" y="3000460"/>
          <a:ext cx="605159" cy="605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AC2AA8-A327-4799-BE5F-B8EEB62438C8}">
      <dsp:nvSpPr>
        <dsp:cNvPr id="0" name=""/>
        <dsp:cNvSpPr/>
      </dsp:nvSpPr>
      <dsp:spPr>
        <a:xfrm>
          <a:off x="1270834" y="2752895"/>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GB" sz="2200" b="0" i="0" kern="1200"/>
            <a:t>Demonstrate language comprehension for subtle distinctions.</a:t>
          </a:r>
          <a:endParaRPr lang="en-US" sz="2200" kern="1200"/>
        </a:p>
      </dsp:txBody>
      <dsp:txXfrm>
        <a:off x="1270834" y="2752895"/>
        <a:ext cx="4635346" cy="1100289"/>
      </dsp:txXfrm>
    </dsp:sp>
    <dsp:sp modelId="{0003D089-8DCA-4AA4-8172-7888C4FC1F91}">
      <dsp:nvSpPr>
        <dsp:cNvPr id="0" name=""/>
        <dsp:cNvSpPr/>
      </dsp:nvSpPr>
      <dsp:spPr>
        <a:xfrm>
          <a:off x="0" y="4128257"/>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6306EF-A50F-4054-82A3-10824A518C86}">
      <dsp:nvSpPr>
        <dsp:cNvPr id="0" name=""/>
        <dsp:cNvSpPr/>
      </dsp:nvSpPr>
      <dsp:spPr>
        <a:xfrm>
          <a:off x="332837" y="4375822"/>
          <a:ext cx="605159" cy="6051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77B2CF-77CD-4C8F-8716-EDE1E5C12AD3}">
      <dsp:nvSpPr>
        <dsp:cNvPr id="0" name=""/>
        <dsp:cNvSpPr/>
      </dsp:nvSpPr>
      <dsp:spPr>
        <a:xfrm>
          <a:off x="1270834" y="4128257"/>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GB" sz="2200" b="0" i="0" kern="1200"/>
            <a:t>Generate domain-specific, context-aware data samples effectively.</a:t>
          </a:r>
          <a:endParaRPr lang="en-US" sz="2200" kern="1200"/>
        </a:p>
      </dsp:txBody>
      <dsp:txXfrm>
        <a:off x="1270834" y="4128257"/>
        <a:ext cx="4635346" cy="1100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6CCD0-E848-4336-9BC1-2F795E0916CC}">
      <dsp:nvSpPr>
        <dsp:cNvPr id="0" name=""/>
        <dsp:cNvSpPr/>
      </dsp:nvSpPr>
      <dsp:spPr>
        <a:xfrm>
          <a:off x="0" y="1692"/>
          <a:ext cx="5906181" cy="7210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EC916-CB94-43CC-BCD6-5B5012A93A70}">
      <dsp:nvSpPr>
        <dsp:cNvPr id="0" name=""/>
        <dsp:cNvSpPr/>
      </dsp:nvSpPr>
      <dsp:spPr>
        <a:xfrm>
          <a:off x="218105" y="163919"/>
          <a:ext cx="396556" cy="396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4BB4A7-2C2B-40C4-9BDA-C7DB5E7F6956}">
      <dsp:nvSpPr>
        <dsp:cNvPr id="0" name=""/>
        <dsp:cNvSpPr/>
      </dsp:nvSpPr>
      <dsp:spPr>
        <a:xfrm>
          <a:off x="832768" y="1692"/>
          <a:ext cx="5073412" cy="721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07" tIns="76307" rIns="76307" bIns="76307" numCol="1" spcCol="1270" anchor="ctr" anchorCtr="0">
          <a:noAutofit/>
        </a:bodyPr>
        <a:lstStyle/>
        <a:p>
          <a:pPr marL="0" lvl="0" indent="0" algn="l" defTabSz="844550">
            <a:lnSpc>
              <a:spcPct val="90000"/>
            </a:lnSpc>
            <a:spcBef>
              <a:spcPct val="0"/>
            </a:spcBef>
            <a:spcAft>
              <a:spcPct val="35000"/>
            </a:spcAft>
            <a:buNone/>
          </a:pPr>
          <a:r>
            <a:rPr lang="en-GB" sz="1900" b="0" i="0" kern="1200"/>
            <a:t>Bias Amplification </a:t>
          </a:r>
          <a:endParaRPr lang="en-US" sz="1900" kern="1200"/>
        </a:p>
      </dsp:txBody>
      <dsp:txXfrm>
        <a:off x="832768" y="1692"/>
        <a:ext cx="5073412" cy="721011"/>
      </dsp:txXfrm>
    </dsp:sp>
    <dsp:sp modelId="{C05327F7-4758-4FB6-A66A-AED186DF78A5}">
      <dsp:nvSpPr>
        <dsp:cNvPr id="0" name=""/>
        <dsp:cNvSpPr/>
      </dsp:nvSpPr>
      <dsp:spPr>
        <a:xfrm>
          <a:off x="0" y="902956"/>
          <a:ext cx="5906181" cy="7210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DF6FE-B19F-41F2-9220-43107D519E7C}">
      <dsp:nvSpPr>
        <dsp:cNvPr id="0" name=""/>
        <dsp:cNvSpPr/>
      </dsp:nvSpPr>
      <dsp:spPr>
        <a:xfrm>
          <a:off x="218105" y="1065184"/>
          <a:ext cx="396556" cy="396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69B8F1-769F-445B-BC29-12A84EC50780}">
      <dsp:nvSpPr>
        <dsp:cNvPr id="0" name=""/>
        <dsp:cNvSpPr/>
      </dsp:nvSpPr>
      <dsp:spPr>
        <a:xfrm>
          <a:off x="832768" y="902956"/>
          <a:ext cx="5073412" cy="721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07" tIns="76307" rIns="76307" bIns="76307" numCol="1" spcCol="1270" anchor="ctr" anchorCtr="0">
          <a:noAutofit/>
        </a:bodyPr>
        <a:lstStyle/>
        <a:p>
          <a:pPr marL="0" lvl="0" indent="0" algn="l" defTabSz="844550">
            <a:lnSpc>
              <a:spcPct val="90000"/>
            </a:lnSpc>
            <a:spcBef>
              <a:spcPct val="0"/>
            </a:spcBef>
            <a:spcAft>
              <a:spcPct val="35000"/>
            </a:spcAft>
            <a:buNone/>
          </a:pPr>
          <a:r>
            <a:rPr lang="en-GB" sz="1900" b="0" i="0" kern="1200"/>
            <a:t>Data Representativeness</a:t>
          </a:r>
          <a:endParaRPr lang="en-US" sz="1900" kern="1200"/>
        </a:p>
      </dsp:txBody>
      <dsp:txXfrm>
        <a:off x="832768" y="902956"/>
        <a:ext cx="5073412" cy="721011"/>
      </dsp:txXfrm>
    </dsp:sp>
    <dsp:sp modelId="{AFA42F5D-3730-4B25-AFE4-33880D3B3FBB}">
      <dsp:nvSpPr>
        <dsp:cNvPr id="0" name=""/>
        <dsp:cNvSpPr/>
      </dsp:nvSpPr>
      <dsp:spPr>
        <a:xfrm>
          <a:off x="0" y="1804220"/>
          <a:ext cx="5906181" cy="7210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1DE2D-F942-4448-9F67-43D78FDA379A}">
      <dsp:nvSpPr>
        <dsp:cNvPr id="0" name=""/>
        <dsp:cNvSpPr/>
      </dsp:nvSpPr>
      <dsp:spPr>
        <a:xfrm>
          <a:off x="218105" y="1966448"/>
          <a:ext cx="396556" cy="396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652A71-899E-491A-AF53-676978AFB423}">
      <dsp:nvSpPr>
        <dsp:cNvPr id="0" name=""/>
        <dsp:cNvSpPr/>
      </dsp:nvSpPr>
      <dsp:spPr>
        <a:xfrm>
          <a:off x="832768" y="1804220"/>
          <a:ext cx="5073412" cy="721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07" tIns="76307" rIns="76307" bIns="76307" numCol="1" spcCol="1270" anchor="ctr" anchorCtr="0">
          <a:noAutofit/>
        </a:bodyPr>
        <a:lstStyle/>
        <a:p>
          <a:pPr marL="0" lvl="0" indent="0" algn="l" defTabSz="844550">
            <a:lnSpc>
              <a:spcPct val="90000"/>
            </a:lnSpc>
            <a:spcBef>
              <a:spcPct val="0"/>
            </a:spcBef>
            <a:spcAft>
              <a:spcPct val="35000"/>
            </a:spcAft>
            <a:buNone/>
          </a:pPr>
          <a:r>
            <a:rPr lang="en-GB" sz="1900" b="0" i="0" kern="1200"/>
            <a:t>Ethical Concerns</a:t>
          </a:r>
          <a:endParaRPr lang="en-US" sz="1900" kern="1200"/>
        </a:p>
      </dsp:txBody>
      <dsp:txXfrm>
        <a:off x="832768" y="1804220"/>
        <a:ext cx="5073412" cy="721011"/>
      </dsp:txXfrm>
    </dsp:sp>
    <dsp:sp modelId="{4DB64AC6-46CD-4193-9FFD-1F9D931EB9C0}">
      <dsp:nvSpPr>
        <dsp:cNvPr id="0" name=""/>
        <dsp:cNvSpPr/>
      </dsp:nvSpPr>
      <dsp:spPr>
        <a:xfrm>
          <a:off x="0" y="2705485"/>
          <a:ext cx="5906181" cy="7210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F3C3E6-0F7A-41FA-A2B6-63445D72D6A7}">
      <dsp:nvSpPr>
        <dsp:cNvPr id="0" name=""/>
        <dsp:cNvSpPr/>
      </dsp:nvSpPr>
      <dsp:spPr>
        <a:xfrm>
          <a:off x="218105" y="2867713"/>
          <a:ext cx="396556" cy="396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D9B4A9-8406-4A85-AD74-0FDE4B73A532}">
      <dsp:nvSpPr>
        <dsp:cNvPr id="0" name=""/>
        <dsp:cNvSpPr/>
      </dsp:nvSpPr>
      <dsp:spPr>
        <a:xfrm>
          <a:off x="832768" y="2705485"/>
          <a:ext cx="5073412" cy="721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07" tIns="76307" rIns="76307" bIns="76307" numCol="1" spcCol="1270" anchor="ctr" anchorCtr="0">
          <a:noAutofit/>
        </a:bodyPr>
        <a:lstStyle/>
        <a:p>
          <a:pPr marL="0" lvl="0" indent="0" algn="l" defTabSz="844550">
            <a:lnSpc>
              <a:spcPct val="90000"/>
            </a:lnSpc>
            <a:spcBef>
              <a:spcPct val="0"/>
            </a:spcBef>
            <a:spcAft>
              <a:spcPct val="35000"/>
            </a:spcAft>
            <a:buNone/>
          </a:pPr>
          <a:r>
            <a:rPr lang="en-GB" sz="1900" b="0" i="0" kern="1200"/>
            <a:t>Resource Dependency</a:t>
          </a:r>
          <a:endParaRPr lang="en-US" sz="1900" kern="1200"/>
        </a:p>
      </dsp:txBody>
      <dsp:txXfrm>
        <a:off x="832768" y="2705485"/>
        <a:ext cx="5073412" cy="721011"/>
      </dsp:txXfrm>
    </dsp:sp>
    <dsp:sp modelId="{54087F67-F8F6-42AC-AB14-4B07AA313407}">
      <dsp:nvSpPr>
        <dsp:cNvPr id="0" name=""/>
        <dsp:cNvSpPr/>
      </dsp:nvSpPr>
      <dsp:spPr>
        <a:xfrm>
          <a:off x="0" y="3606749"/>
          <a:ext cx="5906181" cy="7210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D464C0-E9D2-444A-A9F2-E55025FFE790}">
      <dsp:nvSpPr>
        <dsp:cNvPr id="0" name=""/>
        <dsp:cNvSpPr/>
      </dsp:nvSpPr>
      <dsp:spPr>
        <a:xfrm>
          <a:off x="218105" y="3768977"/>
          <a:ext cx="396556" cy="396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C474F4-B42A-4442-A0CD-98E9F31109A8}">
      <dsp:nvSpPr>
        <dsp:cNvPr id="0" name=""/>
        <dsp:cNvSpPr/>
      </dsp:nvSpPr>
      <dsp:spPr>
        <a:xfrm>
          <a:off x="832768" y="3606749"/>
          <a:ext cx="5073412" cy="721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07" tIns="76307" rIns="76307" bIns="76307" numCol="1" spcCol="1270" anchor="ctr" anchorCtr="0">
          <a:noAutofit/>
        </a:bodyPr>
        <a:lstStyle/>
        <a:p>
          <a:pPr marL="0" lvl="0" indent="0" algn="l" defTabSz="844550">
            <a:lnSpc>
              <a:spcPct val="90000"/>
            </a:lnSpc>
            <a:spcBef>
              <a:spcPct val="0"/>
            </a:spcBef>
            <a:spcAft>
              <a:spcPct val="35000"/>
            </a:spcAft>
            <a:buNone/>
          </a:pPr>
          <a:r>
            <a:rPr lang="en-GB" sz="1900" b="0" i="0" kern="1200"/>
            <a:t>Reliance on Prompt Effectiveness</a:t>
          </a:r>
          <a:endParaRPr lang="en-US" sz="1900" kern="1200"/>
        </a:p>
      </dsp:txBody>
      <dsp:txXfrm>
        <a:off x="832768" y="3606749"/>
        <a:ext cx="5073412" cy="721011"/>
      </dsp:txXfrm>
    </dsp:sp>
    <dsp:sp modelId="{B7AEAEC8-5C73-4823-A78A-06B2ED97549A}">
      <dsp:nvSpPr>
        <dsp:cNvPr id="0" name=""/>
        <dsp:cNvSpPr/>
      </dsp:nvSpPr>
      <dsp:spPr>
        <a:xfrm>
          <a:off x="0" y="4508014"/>
          <a:ext cx="5906181" cy="7210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C34F8E-4D71-40A5-8772-25B389DEC307}">
      <dsp:nvSpPr>
        <dsp:cNvPr id="0" name=""/>
        <dsp:cNvSpPr/>
      </dsp:nvSpPr>
      <dsp:spPr>
        <a:xfrm>
          <a:off x="218105" y="4670241"/>
          <a:ext cx="396556" cy="3965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FF4B05-C805-4834-A9EA-0775945893BC}">
      <dsp:nvSpPr>
        <dsp:cNvPr id="0" name=""/>
        <dsp:cNvSpPr/>
      </dsp:nvSpPr>
      <dsp:spPr>
        <a:xfrm>
          <a:off x="832768" y="4508014"/>
          <a:ext cx="5073412" cy="721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07" tIns="76307" rIns="76307" bIns="76307" numCol="1" spcCol="1270" anchor="ctr" anchorCtr="0">
          <a:noAutofit/>
        </a:bodyPr>
        <a:lstStyle/>
        <a:p>
          <a:pPr marL="0" lvl="0" indent="0" algn="l" defTabSz="844550">
            <a:lnSpc>
              <a:spcPct val="90000"/>
            </a:lnSpc>
            <a:spcBef>
              <a:spcPct val="0"/>
            </a:spcBef>
            <a:spcAft>
              <a:spcPct val="35000"/>
            </a:spcAft>
            <a:buNone/>
          </a:pPr>
          <a:r>
            <a:rPr lang="en-GB" sz="1900" b="0" i="0" kern="1200"/>
            <a:t>Transparency in LLMs</a:t>
          </a:r>
          <a:endParaRPr lang="en-US" sz="1900" kern="1200"/>
        </a:p>
      </dsp:txBody>
      <dsp:txXfrm>
        <a:off x="832768" y="4508014"/>
        <a:ext cx="5073412" cy="7210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11/24/24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20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39617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75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63577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11/24/24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53388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62872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30753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0390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2619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11/24/24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8590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11/24/24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0588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11/24/24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99719379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hyperlink" Target="https://arxiv.org/abs/2409.1157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FBFBF738-C887-311F-84D2-02E8DF8D8041}"/>
              </a:ext>
            </a:extLst>
          </p:cNvPr>
          <p:cNvPicPr>
            <a:picLocks noChangeAspect="1"/>
          </p:cNvPicPr>
          <p:nvPr/>
        </p:nvPicPr>
        <p:blipFill>
          <a:blip r:embed="rId2">
            <a:alphaModFix amt="45000"/>
          </a:blip>
          <a:srcRect t="25022" b="18728"/>
          <a:stretch/>
        </p:blipFill>
        <p:spPr>
          <a:xfrm>
            <a:off x="20" y="10"/>
            <a:ext cx="12191980" cy="6857990"/>
          </a:xfrm>
          <a:prstGeom prst="rect">
            <a:avLst/>
          </a:prstGeom>
        </p:spPr>
      </p:pic>
      <p:sp>
        <p:nvSpPr>
          <p:cNvPr id="42" name="Rectangle 4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D6219206-1CC4-5DD4-661E-B77F1B29E7D4}"/>
              </a:ext>
            </a:extLst>
          </p:cNvPr>
          <p:cNvSpPr>
            <a:spLocks noGrp="1"/>
          </p:cNvSpPr>
          <p:nvPr>
            <p:ph type="ctrTitle"/>
          </p:nvPr>
        </p:nvSpPr>
        <p:spPr>
          <a:xfrm>
            <a:off x="1769532" y="2091263"/>
            <a:ext cx="8652938" cy="2461504"/>
          </a:xfrm>
        </p:spPr>
        <p:txBody>
          <a:bodyPr>
            <a:normAutofit/>
          </a:bodyPr>
          <a:lstStyle/>
          <a:p>
            <a:r>
              <a:rPr lang="en-US" dirty="0"/>
              <a:t>Bias Busters</a:t>
            </a:r>
          </a:p>
        </p:txBody>
      </p:sp>
      <p:sp>
        <p:nvSpPr>
          <p:cNvPr id="3" name="Subtitle 2">
            <a:extLst>
              <a:ext uri="{FF2B5EF4-FFF2-40B4-BE49-F238E27FC236}">
                <a16:creationId xmlns:a16="http://schemas.microsoft.com/office/drawing/2014/main" id="{A8A8BF04-44D3-EF20-854B-B51E6E9A651D}"/>
              </a:ext>
            </a:extLst>
          </p:cNvPr>
          <p:cNvSpPr>
            <a:spLocks noGrp="1"/>
          </p:cNvSpPr>
          <p:nvPr>
            <p:ph type="subTitle" idx="1"/>
          </p:nvPr>
        </p:nvSpPr>
        <p:spPr>
          <a:xfrm>
            <a:off x="1769532" y="4623127"/>
            <a:ext cx="8655200" cy="457201"/>
          </a:xfrm>
        </p:spPr>
        <p:txBody>
          <a:bodyPr>
            <a:normAutofit fontScale="92500"/>
          </a:bodyPr>
          <a:lstStyle/>
          <a:p>
            <a:r>
              <a:rPr lang="en-US" dirty="0">
                <a:solidFill>
                  <a:schemeClr val="tx1"/>
                </a:solidFill>
              </a:rPr>
              <a:t>Track 2: Building Trustworthy Models for Stereotype Classification in Text Data</a:t>
            </a:r>
          </a:p>
        </p:txBody>
      </p:sp>
      <p:sp>
        <p:nvSpPr>
          <p:cNvPr id="44" name="Rectangle 4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txBody>
          <a:bodyPr/>
          <a:lstStyle/>
          <a:p>
            <a:endParaRPr lang="en-US"/>
          </a:p>
        </p:txBody>
      </p:sp>
    </p:spTree>
    <p:extLst>
      <p:ext uri="{BB962C8B-B14F-4D97-AF65-F5344CB8AC3E}">
        <p14:creationId xmlns:p14="http://schemas.microsoft.com/office/powerpoint/2010/main" val="10630902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5" name="Rectangle 9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96" name="Rectangle 9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97" name="Rectangle 96">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98" name="Group 9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6" name="Straight Connector 75">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99" name="Rectangle 98">
            <a:extLst>
              <a:ext uri="{FF2B5EF4-FFF2-40B4-BE49-F238E27FC236}">
                <a16:creationId xmlns:a16="http://schemas.microsoft.com/office/drawing/2014/main" id="{C8AC92D2-D6DE-4772-A874-5D65F883F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useBgFill="1">
        <p:nvSpPr>
          <p:cNvPr id="100" name="Rectangle 99">
            <a:extLst>
              <a:ext uri="{FF2B5EF4-FFF2-40B4-BE49-F238E27FC236}">
                <a16:creationId xmlns:a16="http://schemas.microsoft.com/office/drawing/2014/main" id="{0F2E3678-25D0-49F9-9BD6-8D4D60565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1B946F8C-23F7-C8DB-FA45-432063C977D7}"/>
              </a:ext>
            </a:extLst>
          </p:cNvPr>
          <p:cNvSpPr>
            <a:spLocks noGrp="1"/>
          </p:cNvSpPr>
          <p:nvPr>
            <p:ph type="title"/>
          </p:nvPr>
        </p:nvSpPr>
        <p:spPr>
          <a:xfrm>
            <a:off x="1136849" y="1348844"/>
            <a:ext cx="5716338" cy="3042706"/>
          </a:xfrm>
        </p:spPr>
        <p:txBody>
          <a:bodyPr vert="horz" lIns="91440" tIns="45720" rIns="91440" bIns="45720" rtlCol="0" anchor="ctr">
            <a:normAutofit/>
          </a:bodyPr>
          <a:lstStyle/>
          <a:p>
            <a:pPr algn="ctr">
              <a:lnSpc>
                <a:spcPct val="83000"/>
              </a:lnSpc>
            </a:pPr>
            <a:r>
              <a:rPr lang="en-US" sz="6000" cap="all" spc="-100"/>
              <a:t>System Design</a:t>
            </a:r>
          </a:p>
        </p:txBody>
      </p:sp>
      <p:sp>
        <p:nvSpPr>
          <p:cNvPr id="101" name="Rectangle 100">
            <a:extLst>
              <a:ext uri="{FF2B5EF4-FFF2-40B4-BE49-F238E27FC236}">
                <a16:creationId xmlns:a16="http://schemas.microsoft.com/office/drawing/2014/main" id="{63A45CD5-61B0-48E1-8090-7584418C2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48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2" name="Straight Connector 101">
            <a:extLst>
              <a:ext uri="{FF2B5EF4-FFF2-40B4-BE49-F238E27FC236}">
                <a16:creationId xmlns:a16="http://schemas.microsoft.com/office/drawing/2014/main" id="{C6D4C1FD-C274-4FA8-939A-09E6498EFC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D4426-8AD5-43D7-8033-05DBB3BFE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8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EC8029B-C6E2-4459-859A-7539865E00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346140A1-1E97-275E-751F-C66AB3ED5C55}"/>
              </a:ext>
            </a:extLst>
          </p:cNvPr>
          <p:cNvPicPr>
            <a:picLocks noGrp="1" noChangeAspect="1"/>
          </p:cNvPicPr>
          <p:nvPr>
            <p:ph idx="1"/>
          </p:nvPr>
        </p:nvPicPr>
        <p:blipFill>
          <a:blip r:embed="rId2"/>
          <a:srcRect l="13889"/>
          <a:stretch/>
        </p:blipFill>
        <p:spPr>
          <a:xfrm>
            <a:off x="6646777" y="698895"/>
            <a:ext cx="3108125" cy="5468851"/>
          </a:xfrm>
          <a:prstGeom prst="rect">
            <a:avLst/>
          </a:prstGeom>
        </p:spPr>
      </p:pic>
    </p:spTree>
    <p:extLst>
      <p:ext uri="{BB962C8B-B14F-4D97-AF65-F5344CB8AC3E}">
        <p14:creationId xmlns:p14="http://schemas.microsoft.com/office/powerpoint/2010/main" val="3029652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FB0027E-AE82-1710-411C-7C63C6B3D229}"/>
              </a:ext>
            </a:extLst>
          </p:cNvPr>
          <p:cNvSpPr>
            <a:spLocks noGrp="1"/>
          </p:cNvSpPr>
          <p:nvPr>
            <p:ph type="title"/>
          </p:nvPr>
        </p:nvSpPr>
        <p:spPr>
          <a:xfrm>
            <a:off x="676240" y="875324"/>
            <a:ext cx="3536510" cy="5093520"/>
          </a:xfrm>
        </p:spPr>
        <p:txBody>
          <a:bodyPr>
            <a:normAutofit/>
          </a:bodyPr>
          <a:lstStyle/>
          <a:p>
            <a:pPr algn="ctr"/>
            <a:r>
              <a:rPr lang="en-US" sz="3400">
                <a:solidFill>
                  <a:schemeClr val="tx1"/>
                </a:solidFill>
              </a:rPr>
              <a:t>Sustainability Challenge</a:t>
            </a:r>
          </a:p>
        </p:txBody>
      </p:sp>
      <p:sp>
        <p:nvSpPr>
          <p:cNvPr id="3" name="Content Placeholder 2">
            <a:extLst>
              <a:ext uri="{FF2B5EF4-FFF2-40B4-BE49-F238E27FC236}">
                <a16:creationId xmlns:a16="http://schemas.microsoft.com/office/drawing/2014/main" id="{F1F49A83-E7BE-E811-1D36-8877BEA4E94F}"/>
              </a:ext>
            </a:extLst>
          </p:cNvPr>
          <p:cNvSpPr>
            <a:spLocks noGrp="1"/>
          </p:cNvSpPr>
          <p:nvPr>
            <p:ph idx="1"/>
          </p:nvPr>
        </p:nvSpPr>
        <p:spPr>
          <a:xfrm>
            <a:off x="5478124" y="559477"/>
            <a:ext cx="5647076" cy="5475563"/>
          </a:xfrm>
        </p:spPr>
        <p:txBody>
          <a:bodyPr anchor="ctr">
            <a:normAutofit/>
          </a:bodyPr>
          <a:lstStyle/>
          <a:p>
            <a:pPr rtl="0" fontAlgn="base">
              <a:lnSpc>
                <a:spcPct val="110000"/>
              </a:lnSpc>
              <a:spcAft>
                <a:spcPts val="1200"/>
              </a:spcAft>
              <a:buFont typeface="+mj-lt"/>
              <a:buAutoNum type="arabicPeriod"/>
            </a:pPr>
            <a:r>
              <a:rPr lang="en-GB" sz="1600" b="1" i="0" u="none" strike="noStrike" dirty="0">
                <a:effectLst/>
                <a:latin typeface="Merriweather" pitchFamily="2" charset="77"/>
              </a:rPr>
              <a:t>Efficient API Usage</a:t>
            </a:r>
          </a:p>
          <a:p>
            <a:pPr rtl="0">
              <a:lnSpc>
                <a:spcPct val="110000"/>
              </a:lnSpc>
              <a:spcAft>
                <a:spcPts val="1200"/>
              </a:spcAft>
            </a:pPr>
            <a:r>
              <a:rPr lang="en-GB" sz="1600" b="0" i="0" u="none" strike="noStrike" dirty="0">
                <a:effectLst/>
                <a:latin typeface="Merriweather" pitchFamily="2" charset="77"/>
              </a:rPr>
              <a:t>Significant reduction in total API requests compared to traditional methods due to structured prompts generating multiple data entries in a single call.</a:t>
            </a:r>
            <a:endParaRPr lang="en-GB" sz="1600" b="0" dirty="0">
              <a:effectLst/>
            </a:endParaRPr>
          </a:p>
          <a:p>
            <a:pPr rtl="0" fontAlgn="base">
              <a:lnSpc>
                <a:spcPct val="110000"/>
              </a:lnSpc>
              <a:spcAft>
                <a:spcPts val="1200"/>
              </a:spcAft>
              <a:buFont typeface="+mj-lt"/>
              <a:buAutoNum type="arabicPeriod" startAt="2"/>
            </a:pPr>
            <a:r>
              <a:rPr lang="en-GB" sz="1600" b="1" i="0" u="none" strike="noStrike" dirty="0">
                <a:effectLst/>
                <a:latin typeface="Merriweather" pitchFamily="2" charset="77"/>
              </a:rPr>
              <a:t>Elimination of Data Scraping</a:t>
            </a:r>
          </a:p>
          <a:p>
            <a:pPr rtl="0">
              <a:lnSpc>
                <a:spcPct val="110000"/>
              </a:lnSpc>
              <a:spcAft>
                <a:spcPts val="1200"/>
              </a:spcAft>
            </a:pPr>
            <a:r>
              <a:rPr lang="en-GB" sz="1600" b="0" i="0" u="none" strike="noStrike" dirty="0">
                <a:effectLst/>
                <a:latin typeface="Merriweather" pitchFamily="2" charset="77"/>
              </a:rPr>
              <a:t>No energy-intensive web crawling operations needed as ChatGPT directly provides valuable stereotype prefixes.</a:t>
            </a:r>
            <a:endParaRPr lang="en-GB" sz="1600" b="0" dirty="0">
              <a:effectLst/>
            </a:endParaRPr>
          </a:p>
          <a:p>
            <a:pPr rtl="0" fontAlgn="base">
              <a:lnSpc>
                <a:spcPct val="110000"/>
              </a:lnSpc>
              <a:spcAft>
                <a:spcPts val="1200"/>
              </a:spcAft>
              <a:buFont typeface="+mj-lt"/>
              <a:buAutoNum type="arabicPeriod" startAt="3"/>
            </a:pPr>
            <a:r>
              <a:rPr lang="en-GB" sz="1600" b="1" i="0" u="none" strike="noStrike" dirty="0">
                <a:effectLst/>
                <a:latin typeface="Merriweather" pitchFamily="2" charset="77"/>
              </a:rPr>
              <a:t>Leveraging Pre-trained Knowledge</a:t>
            </a:r>
          </a:p>
          <a:p>
            <a:pPr rtl="0">
              <a:lnSpc>
                <a:spcPct val="110000"/>
              </a:lnSpc>
              <a:spcAft>
                <a:spcPts val="1200"/>
              </a:spcAft>
            </a:pPr>
            <a:r>
              <a:rPr lang="en-GB" sz="1600" b="0" i="0" u="none" strike="noStrike" dirty="0">
                <a:effectLst/>
                <a:latin typeface="Merriweather" pitchFamily="2" charset="77"/>
              </a:rPr>
              <a:t>Avoided energy costs of new model development due to  no additional training required by  utilising ChatGPT's existing training.</a:t>
            </a:r>
            <a:br>
              <a:rPr lang="en-GB" sz="1600" b="0" dirty="0">
                <a:effectLst/>
              </a:rPr>
            </a:br>
            <a:br>
              <a:rPr lang="en-GB" sz="1600" b="0" dirty="0">
                <a:effectLst/>
              </a:rPr>
            </a:br>
            <a:endParaRPr lang="en-US" sz="1600" dirty="0"/>
          </a:p>
        </p:txBody>
      </p:sp>
    </p:spTree>
    <p:extLst>
      <p:ext uri="{BB962C8B-B14F-4D97-AF65-F5344CB8AC3E}">
        <p14:creationId xmlns:p14="http://schemas.microsoft.com/office/powerpoint/2010/main" val="196755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ECDEFF09-50BD-1262-B6E5-A9621FBF6C49}"/>
              </a:ext>
            </a:extLst>
          </p:cNvPr>
          <p:cNvSpPr>
            <a:spLocks noGrp="1"/>
          </p:cNvSpPr>
          <p:nvPr>
            <p:ph type="title"/>
          </p:nvPr>
        </p:nvSpPr>
        <p:spPr>
          <a:xfrm>
            <a:off x="676240" y="875324"/>
            <a:ext cx="3536510" cy="5093520"/>
          </a:xfrm>
        </p:spPr>
        <p:txBody>
          <a:bodyPr>
            <a:normAutofit/>
          </a:bodyPr>
          <a:lstStyle/>
          <a:p>
            <a:pPr algn="ctr"/>
            <a:r>
              <a:rPr lang="en-US" sz="3400">
                <a:solidFill>
                  <a:schemeClr val="tx1"/>
                </a:solidFill>
              </a:rPr>
              <a:t>Risk Consideration</a:t>
            </a:r>
          </a:p>
        </p:txBody>
      </p:sp>
      <p:sp>
        <p:nvSpPr>
          <p:cNvPr id="3" name="Content Placeholder 2">
            <a:extLst>
              <a:ext uri="{FF2B5EF4-FFF2-40B4-BE49-F238E27FC236}">
                <a16:creationId xmlns:a16="http://schemas.microsoft.com/office/drawing/2014/main" id="{AC62C4AC-3593-9129-3825-9BB01510DAA4}"/>
              </a:ext>
            </a:extLst>
          </p:cNvPr>
          <p:cNvSpPr>
            <a:spLocks noGrp="1"/>
          </p:cNvSpPr>
          <p:nvPr>
            <p:ph idx="1"/>
          </p:nvPr>
        </p:nvSpPr>
        <p:spPr>
          <a:xfrm>
            <a:off x="5043489" y="559477"/>
            <a:ext cx="6683692" cy="5475563"/>
          </a:xfrm>
        </p:spPr>
        <p:txBody>
          <a:bodyPr anchor="ctr">
            <a:normAutofit/>
          </a:bodyPr>
          <a:lstStyle/>
          <a:p>
            <a:pPr rtl="0" fontAlgn="base">
              <a:lnSpc>
                <a:spcPct val="110000"/>
              </a:lnSpc>
              <a:spcBef>
                <a:spcPts val="1000"/>
              </a:spcBef>
              <a:spcAft>
                <a:spcPts val="1200"/>
              </a:spcAft>
              <a:buFont typeface="Arial" panose="020B0604020202020204" pitchFamily="34" charset="0"/>
              <a:buChar char="•"/>
            </a:pPr>
            <a:r>
              <a:rPr lang="en-GB" sz="1700" b="0" i="0" u="none" strike="noStrike" dirty="0">
                <a:effectLst/>
                <a:latin typeface="Merriweather" pitchFamily="2" charset="77"/>
              </a:rPr>
              <a:t>OpenAI’s GPT 3.5 Turbo has built in restrictions for sensitive content generation, hence bypassing these restrictions involves careful prompting and assistant generation strategies.</a:t>
            </a:r>
          </a:p>
          <a:p>
            <a:pPr rtl="0" fontAlgn="base">
              <a:lnSpc>
                <a:spcPct val="110000"/>
              </a:lnSpc>
              <a:spcBef>
                <a:spcPts val="1000"/>
              </a:spcBef>
              <a:buFont typeface="Arial" panose="020B0604020202020204" pitchFamily="34" charset="0"/>
              <a:buChar char="•"/>
            </a:pPr>
            <a:r>
              <a:rPr lang="en-GB" sz="1700" b="0" i="0" u="none" strike="noStrike" dirty="0">
                <a:effectLst/>
                <a:latin typeface="Merriweather" pitchFamily="2" charset="77"/>
              </a:rPr>
              <a:t>We assume that prompts sent to GPT generate correct biases and that OpenAI’s restrictions prevent it from causing bias in non-stereotype-engineered prompts.</a:t>
            </a:r>
          </a:p>
          <a:p>
            <a:pPr rtl="0" fontAlgn="base">
              <a:lnSpc>
                <a:spcPct val="110000"/>
              </a:lnSpc>
              <a:spcBef>
                <a:spcPts val="1200"/>
              </a:spcBef>
              <a:buFont typeface="+mj-lt"/>
              <a:buAutoNum type="arabicPeriod"/>
            </a:pPr>
            <a:r>
              <a:rPr lang="en-GB" sz="1700" b="1" i="0" u="none" strike="noStrike" dirty="0">
                <a:effectLst/>
                <a:latin typeface="Arial" panose="020B0604020202020204" pitchFamily="34" charset="0"/>
              </a:rPr>
              <a:t>Output Variability</a:t>
            </a:r>
            <a:r>
              <a:rPr lang="en-GB" sz="1700" b="0" i="0" u="none" strike="noStrike" dirty="0">
                <a:effectLst/>
                <a:latin typeface="Arial" panose="020B0604020202020204" pitchFamily="34" charset="0"/>
              </a:rPr>
              <a:t>: ChatGPT may generate inconsistent responses to identical prompts, affecting dataset quality.</a:t>
            </a:r>
          </a:p>
          <a:p>
            <a:pPr rtl="0" fontAlgn="base">
              <a:lnSpc>
                <a:spcPct val="110000"/>
              </a:lnSpc>
              <a:buFont typeface="+mj-lt"/>
              <a:buAutoNum type="arabicPeriod"/>
            </a:pPr>
            <a:r>
              <a:rPr lang="en-GB" sz="1700" b="1" i="0" u="none" strike="noStrike" dirty="0">
                <a:effectLst/>
                <a:latin typeface="Arial" panose="020B0604020202020204" pitchFamily="34" charset="0"/>
              </a:rPr>
              <a:t>Knowledge Cutoff</a:t>
            </a:r>
            <a:r>
              <a:rPr lang="en-GB" sz="1700" b="0" i="0" u="none" strike="noStrike" dirty="0">
                <a:effectLst/>
                <a:latin typeface="Arial" panose="020B0604020202020204" pitchFamily="34" charset="0"/>
              </a:rPr>
              <a:t>: The model lacks awareness of post-training data, limiting its handling of recent scenarios.</a:t>
            </a:r>
          </a:p>
          <a:p>
            <a:pPr rtl="0" fontAlgn="base">
              <a:lnSpc>
                <a:spcPct val="110000"/>
              </a:lnSpc>
              <a:spcAft>
                <a:spcPts val="1200"/>
              </a:spcAft>
              <a:buFont typeface="+mj-lt"/>
              <a:buAutoNum type="arabicPeriod"/>
            </a:pPr>
            <a:r>
              <a:rPr lang="en-GB" sz="1700" b="1" i="0" u="none" strike="noStrike" dirty="0">
                <a:effectLst/>
                <a:latin typeface="Arial" panose="020B0604020202020204" pitchFamily="34" charset="0"/>
              </a:rPr>
              <a:t>Generation Errors</a:t>
            </a:r>
            <a:r>
              <a:rPr lang="en-GB" sz="1700" b="0" i="0" u="none" strike="noStrike" dirty="0">
                <a:effectLst/>
                <a:latin typeface="Arial" panose="020B0604020202020204" pitchFamily="34" charset="0"/>
              </a:rPr>
              <a:t>: Outputs may include inaccuracies or nonsensical content, requiring manual review.</a:t>
            </a:r>
          </a:p>
        </p:txBody>
      </p:sp>
    </p:spTree>
    <p:extLst>
      <p:ext uri="{BB962C8B-B14F-4D97-AF65-F5344CB8AC3E}">
        <p14:creationId xmlns:p14="http://schemas.microsoft.com/office/powerpoint/2010/main" val="261706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A0D4EAD-A138-2DBF-D605-00E7F53697E4}"/>
              </a:ext>
            </a:extLst>
          </p:cNvPr>
          <p:cNvSpPr>
            <a:spLocks noGrp="1"/>
          </p:cNvSpPr>
          <p:nvPr>
            <p:ph type="title"/>
          </p:nvPr>
        </p:nvSpPr>
        <p:spPr>
          <a:xfrm>
            <a:off x="866440" y="1000370"/>
            <a:ext cx="3462079" cy="4857262"/>
          </a:xfrm>
        </p:spPr>
        <p:txBody>
          <a:bodyPr>
            <a:normAutofit/>
          </a:bodyPr>
          <a:lstStyle/>
          <a:p>
            <a:pPr algn="r"/>
            <a:r>
              <a:rPr lang="en-US" sz="4400">
                <a:solidFill>
                  <a:srgbClr val="FFFFFF"/>
                </a:solidFill>
              </a:rPr>
              <a:t>Findings</a:t>
            </a:r>
          </a:p>
        </p:txBody>
      </p:sp>
      <p:sp>
        <p:nvSpPr>
          <p:cNvPr id="3" name="Content Placeholder 2">
            <a:extLst>
              <a:ext uri="{FF2B5EF4-FFF2-40B4-BE49-F238E27FC236}">
                <a16:creationId xmlns:a16="http://schemas.microsoft.com/office/drawing/2014/main" id="{350A49D1-736B-9B52-E54D-C4EA0F54C568}"/>
              </a:ext>
            </a:extLst>
          </p:cNvPr>
          <p:cNvSpPr>
            <a:spLocks noGrp="1"/>
          </p:cNvSpPr>
          <p:nvPr>
            <p:ph idx="1"/>
          </p:nvPr>
        </p:nvSpPr>
        <p:spPr>
          <a:xfrm>
            <a:off x="4963691" y="1000370"/>
            <a:ext cx="6212310" cy="4857262"/>
          </a:xfrm>
        </p:spPr>
        <p:txBody>
          <a:bodyPr anchor="ctr">
            <a:normAutofit/>
          </a:bodyPr>
          <a:lstStyle/>
          <a:p>
            <a:pPr rtl="0" fontAlgn="base">
              <a:buFont typeface="Arial" panose="020B0604020202020204" pitchFamily="34" charset="0"/>
              <a:buChar char="•"/>
            </a:pPr>
            <a:r>
              <a:rPr lang="en-GB" sz="2000" b="0" i="0" u="none" strike="noStrike" dirty="0">
                <a:solidFill>
                  <a:srgbClr val="FFFFFF"/>
                </a:solidFill>
                <a:effectLst/>
                <a:latin typeface="Merriweather" pitchFamily="2" charset="77"/>
              </a:rPr>
              <a:t>Open AI’s GPT 3.5 Turbo can be a good tool for generating synthetic biased and unbiased data</a:t>
            </a:r>
          </a:p>
          <a:p>
            <a:pPr rtl="0" fontAlgn="base">
              <a:buFont typeface="Arial" panose="020B0604020202020204" pitchFamily="34" charset="0"/>
              <a:buChar char="•"/>
            </a:pPr>
            <a:r>
              <a:rPr lang="en-GB" sz="2000" b="0" i="0" u="none" strike="noStrike" dirty="0">
                <a:solidFill>
                  <a:srgbClr val="FFFFFF"/>
                </a:solidFill>
                <a:effectLst/>
                <a:latin typeface="Merriweather" pitchFamily="2" charset="77"/>
              </a:rPr>
              <a:t>Fine-tuning BERT was problematic due to the number of parameters and lengthy run-time, requiring more data for strong performance</a:t>
            </a:r>
          </a:p>
          <a:p>
            <a:pPr rtl="0" fontAlgn="base">
              <a:spcAft>
                <a:spcPts val="1200"/>
              </a:spcAft>
              <a:buFont typeface="Arial" panose="020B0604020202020204" pitchFamily="34" charset="0"/>
              <a:buChar char="•"/>
            </a:pPr>
            <a:r>
              <a:rPr lang="en-GB" sz="2000" b="0" i="0" u="none" strike="noStrike" dirty="0">
                <a:solidFill>
                  <a:srgbClr val="FFFFFF"/>
                </a:solidFill>
                <a:effectLst/>
                <a:latin typeface="Merriweather" pitchFamily="2" charset="77"/>
              </a:rPr>
              <a:t>Using ALBERT gave good results on our synthetically generated data however (93% F1), it failed to generalize well on the EMGSD dataset (35% F1)</a:t>
            </a:r>
          </a:p>
          <a:p>
            <a:pPr rtl="0" fontAlgn="base">
              <a:spcAft>
                <a:spcPts val="1200"/>
              </a:spcAft>
              <a:buFont typeface="Arial" panose="020B0604020202020204" pitchFamily="34" charset="0"/>
              <a:buChar char="•"/>
            </a:pPr>
            <a:r>
              <a:rPr lang="en-GB" sz="2000" b="0" i="0" u="none" strike="noStrike" dirty="0">
                <a:solidFill>
                  <a:srgbClr val="FFFFFF"/>
                </a:solidFill>
                <a:effectLst/>
                <a:latin typeface="Merriweather" pitchFamily="2" charset="77"/>
              </a:rPr>
              <a:t>However, we </a:t>
            </a:r>
            <a:r>
              <a:rPr lang="en-GB" sz="2000" dirty="0">
                <a:solidFill>
                  <a:srgbClr val="FFFFFF"/>
                </a:solidFill>
                <a:latin typeface="Merriweather" pitchFamily="2" charset="77"/>
              </a:rPr>
              <a:t>only used 1300 samples for the training and validation set</a:t>
            </a:r>
            <a:endParaRPr lang="en-GB" sz="2000" b="0" i="0" u="none" strike="noStrike" dirty="0">
              <a:solidFill>
                <a:srgbClr val="FFFFFF"/>
              </a:solidFill>
              <a:effectLst/>
              <a:latin typeface="Merriweather" pitchFamily="2" charset="77"/>
            </a:endParaRPr>
          </a:p>
        </p:txBody>
      </p:sp>
    </p:spTree>
    <p:extLst>
      <p:ext uri="{BB962C8B-B14F-4D97-AF65-F5344CB8AC3E}">
        <p14:creationId xmlns:p14="http://schemas.microsoft.com/office/powerpoint/2010/main" val="2744522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2AD2-FFBB-ED61-388C-010B26BC3588}"/>
              </a:ext>
            </a:extLst>
          </p:cNvPr>
          <p:cNvSpPr>
            <a:spLocks noGrp="1"/>
          </p:cNvSpPr>
          <p:nvPr>
            <p:ph type="title"/>
          </p:nvPr>
        </p:nvSpPr>
        <p:spPr>
          <a:xfrm>
            <a:off x="6579450" y="727627"/>
            <a:ext cx="4957553" cy="1645920"/>
          </a:xfrm>
        </p:spPr>
        <p:txBody>
          <a:bodyPr>
            <a:normAutofit/>
          </a:bodyPr>
          <a:lstStyle/>
          <a:p>
            <a:r>
              <a:rPr lang="en-US" dirty="0"/>
              <a:t>Value Proposition</a:t>
            </a:r>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US"/>
          </a:p>
        </p:txBody>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US"/>
          </a:p>
        </p:txBody>
      </p:sp>
      <p:pic>
        <p:nvPicPr>
          <p:cNvPr id="7" name="Graphic 6" descr="Cycle with People">
            <a:extLst>
              <a:ext uri="{FF2B5EF4-FFF2-40B4-BE49-F238E27FC236}">
                <a16:creationId xmlns:a16="http://schemas.microsoft.com/office/drawing/2014/main" id="{28951B0E-EB8C-3F50-9DA4-077BB0BE14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5256" y="1230863"/>
            <a:ext cx="4414438" cy="4414438"/>
          </a:xfrm>
          <a:prstGeom prst="rect">
            <a:avLst/>
          </a:prstGeom>
        </p:spPr>
      </p:pic>
      <p:sp>
        <p:nvSpPr>
          <p:cNvPr id="3" name="Content Placeholder 2">
            <a:extLst>
              <a:ext uri="{FF2B5EF4-FFF2-40B4-BE49-F238E27FC236}">
                <a16:creationId xmlns:a16="http://schemas.microsoft.com/office/drawing/2014/main" id="{906494E4-E2AC-017A-2C7C-18B9E861A5A7}"/>
              </a:ext>
            </a:extLst>
          </p:cNvPr>
          <p:cNvSpPr>
            <a:spLocks noGrp="1"/>
          </p:cNvSpPr>
          <p:nvPr>
            <p:ph idx="1"/>
          </p:nvPr>
        </p:nvSpPr>
        <p:spPr>
          <a:xfrm>
            <a:off x="6579450" y="2538919"/>
            <a:ext cx="4957554" cy="3496120"/>
          </a:xfrm>
        </p:spPr>
        <p:txBody>
          <a:bodyPr>
            <a:normAutofit/>
          </a:bodyPr>
          <a:lstStyle/>
          <a:p>
            <a:pPr rtl="0" fontAlgn="base">
              <a:spcBef>
                <a:spcPts val="1000"/>
              </a:spcBef>
              <a:buFont typeface="Arial" panose="020B0604020202020204" pitchFamily="34" charset="0"/>
              <a:buChar char="•"/>
            </a:pPr>
            <a:r>
              <a:rPr lang="en-GB" b="0" i="0" u="none" strike="noStrike" dirty="0">
                <a:effectLst/>
                <a:latin typeface="Merriweather" pitchFamily="2" charset="77"/>
              </a:rPr>
              <a:t>Customizability: Framework can be adapted to different demographic groups and stereotype contexts.</a:t>
            </a:r>
          </a:p>
          <a:p>
            <a:pPr rtl="0" fontAlgn="base">
              <a:spcBef>
                <a:spcPts val="1000"/>
              </a:spcBef>
              <a:buFont typeface="Arial" panose="020B0604020202020204" pitchFamily="34" charset="0"/>
              <a:buChar char="•"/>
            </a:pPr>
            <a:r>
              <a:rPr lang="en-GB" b="0" i="0" u="none" strike="noStrike" dirty="0">
                <a:effectLst/>
                <a:latin typeface="Merriweather" pitchFamily="2" charset="77"/>
              </a:rPr>
              <a:t>Scalable and Sustainable: By leveraging existing resources (GPT-3.5 Turbo) and optimising API call usage</a:t>
            </a:r>
          </a:p>
          <a:p>
            <a:pPr rtl="0" fontAlgn="base">
              <a:spcBef>
                <a:spcPts val="1000"/>
              </a:spcBef>
              <a:buFont typeface="Arial" panose="020B0604020202020204" pitchFamily="34" charset="0"/>
              <a:buChar char="•"/>
            </a:pPr>
            <a:r>
              <a:rPr lang="en-GB" b="0" i="0" u="none" strike="noStrike" dirty="0">
                <a:effectLst/>
                <a:latin typeface="Merriweather" pitchFamily="2" charset="77"/>
              </a:rPr>
              <a:t>Efficient and Systematic Dataset Generation</a:t>
            </a:r>
          </a:p>
          <a:p>
            <a:pPr rtl="0" fontAlgn="base">
              <a:spcBef>
                <a:spcPts val="1000"/>
              </a:spcBef>
              <a:buFont typeface="Arial" panose="020B0604020202020204" pitchFamily="34" charset="0"/>
              <a:buChar char="•"/>
            </a:pPr>
            <a:r>
              <a:rPr lang="en-GB" b="0" i="0" u="none" strike="noStrike" dirty="0">
                <a:effectLst/>
                <a:latin typeface="Merriweather" pitchFamily="2" charset="77"/>
              </a:rPr>
              <a:t>Context: Economics, Healthcare, etc.</a:t>
            </a:r>
          </a:p>
          <a:p>
            <a:pPr rtl="0" fontAlgn="base">
              <a:spcBef>
                <a:spcPts val="1000"/>
              </a:spcBef>
              <a:buFont typeface="Arial" panose="020B0604020202020204" pitchFamily="34" charset="0"/>
              <a:buChar char="•"/>
            </a:pPr>
            <a:r>
              <a:rPr lang="en-GB" b="0" i="0" u="none" strike="noStrike" dirty="0">
                <a:effectLst/>
                <a:latin typeface="Merriweather" pitchFamily="2" charset="77"/>
              </a:rPr>
              <a:t>Negative vs Positive Stereotypes</a:t>
            </a:r>
          </a:p>
        </p:txBody>
      </p:sp>
    </p:spTree>
    <p:extLst>
      <p:ext uri="{BB962C8B-B14F-4D97-AF65-F5344CB8AC3E}">
        <p14:creationId xmlns:p14="http://schemas.microsoft.com/office/powerpoint/2010/main" val="278421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F789B762-214C-9580-6B23-5966971EACF0}"/>
              </a:ext>
            </a:extLst>
          </p:cNvPr>
          <p:cNvSpPr>
            <a:spLocks noGrp="1"/>
          </p:cNvSpPr>
          <p:nvPr>
            <p:ph type="title"/>
          </p:nvPr>
        </p:nvSpPr>
        <p:spPr>
          <a:xfrm>
            <a:off x="573409" y="559477"/>
            <a:ext cx="3765200" cy="5709931"/>
          </a:xfrm>
        </p:spPr>
        <p:txBody>
          <a:bodyPr>
            <a:normAutofit/>
          </a:bodyPr>
          <a:lstStyle/>
          <a:p>
            <a:pPr algn="ctr"/>
            <a:r>
              <a:rPr lang="en-US" dirty="0"/>
              <a:t>Limitations</a:t>
            </a:r>
            <a:endParaRPr lang="en-US"/>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graphicFrame>
        <p:nvGraphicFramePr>
          <p:cNvPr id="5" name="Content Placeholder 2">
            <a:extLst>
              <a:ext uri="{FF2B5EF4-FFF2-40B4-BE49-F238E27FC236}">
                <a16:creationId xmlns:a16="http://schemas.microsoft.com/office/drawing/2014/main" id="{926A30CF-9A1D-3B70-4C44-F261112C14EE}"/>
              </a:ext>
            </a:extLst>
          </p:cNvPr>
          <p:cNvGraphicFramePr>
            <a:graphicFrameLocks noGrp="1"/>
          </p:cNvGraphicFramePr>
          <p:nvPr>
            <p:ph idx="1"/>
            <p:extLst>
              <p:ext uri="{D42A27DB-BD31-4B8C-83A1-F6EECF244321}">
                <p14:modId xmlns:p14="http://schemas.microsoft.com/office/powerpoint/2010/main" val="112875113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4403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00ACE4EA-064F-1419-2249-88108149B7DA}"/>
              </a:ext>
            </a:extLst>
          </p:cNvPr>
          <p:cNvSpPr>
            <a:spLocks noGrp="1"/>
          </p:cNvSpPr>
          <p:nvPr>
            <p:ph type="title"/>
          </p:nvPr>
        </p:nvSpPr>
        <p:spPr>
          <a:xfrm>
            <a:off x="983887" y="1185059"/>
            <a:ext cx="3491832" cy="4487882"/>
          </a:xfrm>
        </p:spPr>
        <p:txBody>
          <a:bodyPr>
            <a:normAutofit/>
          </a:bodyPr>
          <a:lstStyle/>
          <a:p>
            <a:pPr algn="ctr"/>
            <a:r>
              <a:rPr lang="en-US" sz="4400"/>
              <a:t>References</a:t>
            </a:r>
          </a:p>
        </p:txBody>
      </p:sp>
      <p:sp>
        <p:nvSpPr>
          <p:cNvPr id="16" name="Rectangle 15">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3" name="Content Placeholder 2">
            <a:extLst>
              <a:ext uri="{FF2B5EF4-FFF2-40B4-BE49-F238E27FC236}">
                <a16:creationId xmlns:a16="http://schemas.microsoft.com/office/drawing/2014/main" id="{A33618F8-4503-3FDB-9E20-94D933E26DB8}"/>
              </a:ext>
            </a:extLst>
          </p:cNvPr>
          <p:cNvSpPr>
            <a:spLocks noGrp="1"/>
          </p:cNvSpPr>
          <p:nvPr>
            <p:ph idx="1"/>
          </p:nvPr>
        </p:nvSpPr>
        <p:spPr>
          <a:xfrm>
            <a:off x="6403656" y="936416"/>
            <a:ext cx="4870512" cy="4985169"/>
          </a:xfrm>
        </p:spPr>
        <p:txBody>
          <a:bodyPr anchor="ctr">
            <a:normAutofit/>
          </a:bodyPr>
          <a:lstStyle/>
          <a:p>
            <a:pPr rtl="0">
              <a:lnSpc>
                <a:spcPct val="110000"/>
              </a:lnSpc>
              <a:spcAft>
                <a:spcPts val="1200"/>
              </a:spcAft>
            </a:pPr>
            <a:r>
              <a:rPr lang="en-GB" b="0" i="0" u="none" strike="noStrike" dirty="0">
                <a:effectLst/>
                <a:latin typeface="Roboto" panose="02000000000000000000" pitchFamily="2" charset="0"/>
              </a:rPr>
              <a:t>[1] King, T., Wu, Z., </a:t>
            </a:r>
            <a:r>
              <a:rPr lang="en-GB" b="0" i="0" u="none" strike="noStrike" dirty="0" err="1">
                <a:effectLst/>
                <a:latin typeface="Roboto" panose="02000000000000000000" pitchFamily="2" charset="0"/>
              </a:rPr>
              <a:t>Koshiyama</a:t>
            </a:r>
            <a:r>
              <a:rPr lang="en-GB" b="0" i="0" u="none" strike="noStrike" dirty="0">
                <a:effectLst/>
                <a:latin typeface="Roboto" panose="02000000000000000000" pitchFamily="2" charset="0"/>
              </a:rPr>
              <a:t>, A., Kazim, E., &amp; </a:t>
            </a:r>
            <a:r>
              <a:rPr lang="en-GB" b="0" i="0" u="none" strike="noStrike" dirty="0" err="1">
                <a:effectLst/>
                <a:latin typeface="Roboto" panose="02000000000000000000" pitchFamily="2" charset="0"/>
              </a:rPr>
              <a:t>Treleaven</a:t>
            </a:r>
            <a:r>
              <a:rPr lang="en-GB" b="0" i="0" u="none" strike="noStrike" dirty="0">
                <a:effectLst/>
                <a:latin typeface="Roboto" panose="02000000000000000000" pitchFamily="2" charset="0"/>
              </a:rPr>
              <a:t>, P. (2024). HEARTS: A holistic framework for explainable, sustainable, and robust text stereotype detection. </a:t>
            </a:r>
            <a:r>
              <a:rPr lang="en-GB" b="0" i="0" u="none" strike="noStrike" dirty="0" err="1">
                <a:effectLst/>
                <a:latin typeface="Roboto" panose="02000000000000000000" pitchFamily="2" charset="0"/>
              </a:rPr>
              <a:t>arXiv</a:t>
            </a:r>
            <a:r>
              <a:rPr lang="en-GB" b="0" i="0" u="none" strike="noStrike" dirty="0">
                <a:effectLst/>
                <a:latin typeface="Roboto" panose="02000000000000000000" pitchFamily="2" charset="0"/>
              </a:rPr>
              <a:t>. </a:t>
            </a:r>
            <a:r>
              <a:rPr lang="en-GB" b="0" i="0" u="sng" strike="noStrike" dirty="0">
                <a:effectLst/>
                <a:latin typeface="Roboto" panose="02000000000000000000" pitchFamily="2" charset="0"/>
                <a:hlinkClick r:id="rId2"/>
              </a:rPr>
              <a:t>https://arxiv.org/abs/2409.11579</a:t>
            </a:r>
            <a:endParaRPr lang="en-GB" b="0" dirty="0">
              <a:effectLst/>
            </a:endParaRPr>
          </a:p>
          <a:p>
            <a:pPr rtl="0">
              <a:lnSpc>
                <a:spcPct val="110000"/>
              </a:lnSpc>
              <a:spcAft>
                <a:spcPts val="1200"/>
              </a:spcAft>
            </a:pPr>
            <a:r>
              <a:rPr lang="en-GB" b="0" i="0" u="none" strike="noStrike" dirty="0">
                <a:effectLst/>
                <a:latin typeface="Roboto" panose="02000000000000000000" pitchFamily="2" charset="0"/>
              </a:rPr>
              <a:t>[2] Equality and Human Rights Commission. (2016). England’s most disadvantaged groups: Migrants, refugees, and asylum seekers. An Is England Fairer? review spotlight report (4 of 4). Equality and Human Rights Commission. Retrieved from https://</a:t>
            </a:r>
            <a:r>
              <a:rPr lang="en-GB" b="0" i="0" u="none" strike="noStrike" dirty="0" err="1">
                <a:effectLst/>
                <a:latin typeface="Roboto" panose="02000000000000000000" pitchFamily="2" charset="0"/>
              </a:rPr>
              <a:t>www.equalityhumanrights.com</a:t>
            </a:r>
            <a:r>
              <a:rPr lang="en-GB" b="0" i="0" u="none" strike="noStrike" dirty="0">
                <a:effectLst/>
                <a:latin typeface="Roboto" panose="02000000000000000000" pitchFamily="2" charset="0"/>
              </a:rPr>
              <a:t>/</a:t>
            </a:r>
            <a:r>
              <a:rPr lang="en-GB" b="0" i="0" u="none" strike="noStrike" dirty="0" err="1">
                <a:effectLst/>
                <a:latin typeface="Roboto" panose="02000000000000000000" pitchFamily="2" charset="0"/>
              </a:rPr>
              <a:t>IsEnglandFairer</a:t>
            </a:r>
            <a:endParaRPr lang="en-GB" b="0" dirty="0">
              <a:effectLst/>
            </a:endParaRPr>
          </a:p>
          <a:p>
            <a:pPr rtl="0">
              <a:lnSpc>
                <a:spcPct val="110000"/>
              </a:lnSpc>
              <a:spcAft>
                <a:spcPts val="1200"/>
              </a:spcAft>
            </a:pPr>
            <a:r>
              <a:rPr lang="en-GB" b="0" i="0" u="none" strike="noStrike" dirty="0">
                <a:effectLst/>
                <a:latin typeface="Roboto" panose="02000000000000000000" pitchFamily="2" charset="0"/>
              </a:rPr>
              <a:t>[3] Wang, Z., Wu, Z., Zhang, J., Jain, N., Guan, X., &amp; </a:t>
            </a:r>
            <a:r>
              <a:rPr lang="en-GB" b="0" i="0" u="none" strike="noStrike" dirty="0" err="1">
                <a:effectLst/>
                <a:latin typeface="Roboto" panose="02000000000000000000" pitchFamily="2" charset="0"/>
              </a:rPr>
              <a:t>Koshiyama</a:t>
            </a:r>
            <a:r>
              <a:rPr lang="en-GB" b="0" i="0" u="none" strike="noStrike" dirty="0">
                <a:effectLst/>
                <a:latin typeface="Roboto" panose="02000000000000000000" pitchFamily="2" charset="0"/>
              </a:rPr>
              <a:t>, A. (2024). Bias amplification: Language models as increasingly biased media. </a:t>
            </a:r>
            <a:r>
              <a:rPr lang="en-GB" b="0" i="0" u="none" strike="noStrike" dirty="0" err="1">
                <a:effectLst/>
                <a:latin typeface="Roboto" panose="02000000000000000000" pitchFamily="2" charset="0"/>
              </a:rPr>
              <a:t>arXiv</a:t>
            </a:r>
            <a:r>
              <a:rPr lang="en-GB" b="0" i="0" u="none" strike="noStrike" dirty="0">
                <a:effectLst/>
                <a:latin typeface="Roboto" panose="02000000000000000000" pitchFamily="2" charset="0"/>
              </a:rPr>
              <a:t>. https://</a:t>
            </a:r>
            <a:r>
              <a:rPr lang="en-GB" b="0" i="0" u="none" strike="noStrike" dirty="0" err="1">
                <a:effectLst/>
                <a:latin typeface="Roboto" panose="02000000000000000000" pitchFamily="2" charset="0"/>
              </a:rPr>
              <a:t>arxiv.org</a:t>
            </a:r>
            <a:r>
              <a:rPr lang="en-GB" b="0" i="0" u="none" strike="noStrike" dirty="0">
                <a:effectLst/>
                <a:latin typeface="Roboto" panose="02000000000000000000" pitchFamily="2" charset="0"/>
              </a:rPr>
              <a:t>/abs/2410.15234</a:t>
            </a:r>
            <a:endParaRPr lang="en-GB" b="0" dirty="0">
              <a:effectLst/>
            </a:endParaRPr>
          </a:p>
        </p:txBody>
      </p:sp>
    </p:spTree>
    <p:extLst>
      <p:ext uri="{BB962C8B-B14F-4D97-AF65-F5344CB8AC3E}">
        <p14:creationId xmlns:p14="http://schemas.microsoft.com/office/powerpoint/2010/main" val="4149632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33" name="Rectangle 3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35" name="Rectangle 3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37" name="Group 3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8" name="Straight Connector 3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icky notes with question marks">
            <a:extLst>
              <a:ext uri="{FF2B5EF4-FFF2-40B4-BE49-F238E27FC236}">
                <a16:creationId xmlns:a16="http://schemas.microsoft.com/office/drawing/2014/main" id="{45F066DD-656E-0067-1A84-08FFF4C4A3E6}"/>
              </a:ext>
            </a:extLst>
          </p:cNvPr>
          <p:cNvPicPr>
            <a:picLocks noChangeAspect="1"/>
          </p:cNvPicPr>
          <p:nvPr/>
        </p:nvPicPr>
        <p:blipFill>
          <a:blip r:embed="rId2">
            <a:alphaModFix/>
          </a:blip>
          <a:srcRect t="10726" b="5004"/>
          <a:stretch/>
        </p:blipFill>
        <p:spPr>
          <a:xfrm>
            <a:off x="20" y="10"/>
            <a:ext cx="12191980" cy="6857990"/>
          </a:xfrm>
          <a:prstGeom prst="rect">
            <a:avLst/>
          </a:prstGeom>
        </p:spPr>
      </p:pic>
      <p:sp>
        <p:nvSpPr>
          <p:cNvPr id="46" name="Rectangle 45">
            <a:extLst>
              <a:ext uri="{FF2B5EF4-FFF2-40B4-BE49-F238E27FC236}">
                <a16:creationId xmlns:a16="http://schemas.microsoft.com/office/drawing/2014/main" id="{BCFF10A9-48A8-49DE-BCC0-36CD4D61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9" y="1267730"/>
            <a:ext cx="9576262" cy="43079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9E6EC7A-73F0-4AA6-8CCE-7492D8F65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8" y="1267730"/>
            <a:ext cx="9576262" cy="4307950"/>
          </a:xfrm>
          <a:prstGeom prst="rect">
            <a:avLst/>
          </a:prstGeom>
          <a:solidFill>
            <a:srgbClr val="F382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2A5ED2C8-F3DC-46D6-09CF-3746743F2A8D}"/>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5800" cap="all" spc="-100"/>
              <a:t>Thank You! Please Ask Questions!</a:t>
            </a:r>
          </a:p>
        </p:txBody>
      </p:sp>
      <p:sp>
        <p:nvSpPr>
          <p:cNvPr id="52" name="Rectangle 51">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txBody>
          <a:bodyPr/>
          <a:lstStyle/>
          <a:p>
            <a:endParaRPr lang="en-US"/>
          </a:p>
        </p:txBody>
      </p:sp>
    </p:spTree>
    <p:extLst>
      <p:ext uri="{BB962C8B-B14F-4D97-AF65-F5344CB8AC3E}">
        <p14:creationId xmlns:p14="http://schemas.microsoft.com/office/powerpoint/2010/main" val="52956342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41829CA2-E65F-A040-3090-3A4BAA69E5DD}"/>
              </a:ext>
            </a:extLst>
          </p:cNvPr>
          <p:cNvSpPr>
            <a:spLocks noGrp="1"/>
          </p:cNvSpPr>
          <p:nvPr>
            <p:ph type="title"/>
          </p:nvPr>
        </p:nvSpPr>
        <p:spPr>
          <a:xfrm>
            <a:off x="983887" y="1185059"/>
            <a:ext cx="3491832" cy="4487882"/>
          </a:xfrm>
        </p:spPr>
        <p:txBody>
          <a:bodyPr>
            <a:normAutofit/>
          </a:bodyPr>
          <a:lstStyle/>
          <a:p>
            <a:pPr algn="ctr"/>
            <a:r>
              <a:rPr lang="en-US" sz="4400"/>
              <a:t>The Team</a:t>
            </a:r>
          </a:p>
        </p:txBody>
      </p:sp>
      <p:sp>
        <p:nvSpPr>
          <p:cNvPr id="16" name="Rectangle 15">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5" name="Content Placeholder 2">
            <a:extLst>
              <a:ext uri="{FF2B5EF4-FFF2-40B4-BE49-F238E27FC236}">
                <a16:creationId xmlns:a16="http://schemas.microsoft.com/office/drawing/2014/main" id="{F63151EB-2DCD-F22B-B889-793DE50E1D34}"/>
              </a:ext>
            </a:extLst>
          </p:cNvPr>
          <p:cNvSpPr>
            <a:spLocks noGrp="1"/>
          </p:cNvSpPr>
          <p:nvPr>
            <p:ph idx="1"/>
          </p:nvPr>
        </p:nvSpPr>
        <p:spPr>
          <a:xfrm>
            <a:off x="6403656" y="936416"/>
            <a:ext cx="4870512" cy="4985169"/>
          </a:xfrm>
        </p:spPr>
        <p:txBody>
          <a:bodyPr anchor="ctr">
            <a:normAutofit/>
          </a:bodyPr>
          <a:lstStyle/>
          <a:p>
            <a:r>
              <a:rPr lang="en-US" sz="2000" dirty="0" err="1"/>
              <a:t>Svetozar</a:t>
            </a:r>
            <a:r>
              <a:rPr lang="en-US" sz="2000" dirty="0"/>
              <a:t> – The University of Manchester, Artificial Intelligence</a:t>
            </a:r>
          </a:p>
          <a:p>
            <a:r>
              <a:rPr lang="en-US" sz="2000" dirty="0"/>
              <a:t>Alexander – University of Guelph, Economics and Finance</a:t>
            </a:r>
          </a:p>
          <a:p>
            <a:r>
              <a:rPr lang="en-US" sz="2000" dirty="0"/>
              <a:t>Erin – Tufts University, Computer Science</a:t>
            </a:r>
          </a:p>
          <a:p>
            <a:r>
              <a:rPr lang="en-US" sz="2000" dirty="0"/>
              <a:t>Jackson – UCL, Medicine and Neuroscience</a:t>
            </a:r>
          </a:p>
          <a:p>
            <a:r>
              <a:rPr lang="en-US" sz="2000" dirty="0"/>
              <a:t>Charvi – University of Hertfordshire, Computer Science</a:t>
            </a:r>
          </a:p>
        </p:txBody>
      </p:sp>
    </p:spTree>
    <p:extLst>
      <p:ext uri="{BB962C8B-B14F-4D97-AF65-F5344CB8AC3E}">
        <p14:creationId xmlns:p14="http://schemas.microsoft.com/office/powerpoint/2010/main" val="38085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5DEE44B0-4881-3ADC-CF55-71FB6B1D2C1A}"/>
              </a:ext>
            </a:extLst>
          </p:cNvPr>
          <p:cNvPicPr>
            <a:picLocks noChangeAspect="1"/>
          </p:cNvPicPr>
          <p:nvPr/>
        </p:nvPicPr>
        <p:blipFill>
          <a:blip r:embed="rId2"/>
          <a:srcRect t="9091" r="9091"/>
          <a:stretch/>
        </p:blipFill>
        <p:spPr>
          <a:xfrm>
            <a:off x="20" y="-1"/>
            <a:ext cx="12191980" cy="6857999"/>
          </a:xfrm>
          <a:prstGeom prst="rect">
            <a:avLst/>
          </a:prstGeom>
        </p:spPr>
      </p:pic>
      <p:sp>
        <p:nvSpPr>
          <p:cNvPr id="29" name="Rectangle 28">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E4AD4-8019-66A9-B2E3-7214579C3A2B}"/>
              </a:ext>
            </a:extLst>
          </p:cNvPr>
          <p:cNvSpPr>
            <a:spLocks noGrp="1"/>
          </p:cNvSpPr>
          <p:nvPr>
            <p:ph type="title"/>
          </p:nvPr>
        </p:nvSpPr>
        <p:spPr>
          <a:xfrm>
            <a:off x="774043" y="727626"/>
            <a:ext cx="4602152" cy="1718225"/>
          </a:xfrm>
        </p:spPr>
        <p:txBody>
          <a:bodyPr>
            <a:normAutofit/>
          </a:bodyPr>
          <a:lstStyle/>
          <a:p>
            <a:r>
              <a:rPr lang="en-US" sz="4400"/>
              <a:t>Problem Statement</a:t>
            </a:r>
          </a:p>
        </p:txBody>
      </p:sp>
      <p:sp>
        <p:nvSpPr>
          <p:cNvPr id="3" name="Content Placeholder 2">
            <a:extLst>
              <a:ext uri="{FF2B5EF4-FFF2-40B4-BE49-F238E27FC236}">
                <a16:creationId xmlns:a16="http://schemas.microsoft.com/office/drawing/2014/main" id="{DD017DE6-F68C-AB3A-08FD-E965EC6E5183}"/>
              </a:ext>
            </a:extLst>
          </p:cNvPr>
          <p:cNvSpPr>
            <a:spLocks noGrp="1"/>
          </p:cNvSpPr>
          <p:nvPr>
            <p:ph idx="1"/>
          </p:nvPr>
        </p:nvSpPr>
        <p:spPr>
          <a:xfrm>
            <a:off x="774043" y="2208810"/>
            <a:ext cx="4602152" cy="3810176"/>
          </a:xfrm>
        </p:spPr>
        <p:txBody>
          <a:bodyPr>
            <a:normAutofit fontScale="85000" lnSpcReduction="20000"/>
          </a:bodyPr>
          <a:lstStyle/>
          <a:p>
            <a:pPr marL="0" indent="0" rtl="0">
              <a:lnSpc>
                <a:spcPct val="110000"/>
              </a:lnSpc>
              <a:spcAft>
                <a:spcPts val="1200"/>
              </a:spcAft>
              <a:buNone/>
            </a:pPr>
            <a:r>
              <a:rPr lang="en-GB" sz="1800" b="0" i="0" u="none" strike="noStrike" dirty="0">
                <a:effectLst/>
                <a:latin typeface="Merriweather" pitchFamily="2" charset="77"/>
              </a:rPr>
              <a:t>Current Challenges:</a:t>
            </a:r>
            <a:endParaRPr lang="en-GB" sz="1800" b="0" dirty="0">
              <a:effectLst/>
            </a:endParaRPr>
          </a:p>
          <a:p>
            <a:pPr rtl="0" fontAlgn="base">
              <a:lnSpc>
                <a:spcPct val="110000"/>
              </a:lnSpc>
              <a:buFont typeface="Arial" panose="020B0604020202020204" pitchFamily="34" charset="0"/>
              <a:buChar char="•"/>
            </a:pPr>
            <a:r>
              <a:rPr lang="en-GB" sz="1300" b="0" i="0" u="none" strike="noStrike" dirty="0">
                <a:effectLst/>
                <a:latin typeface="Merriweather" pitchFamily="2" charset="77"/>
              </a:rPr>
              <a:t>High-quality labelled datasets are scarce and expensive to create</a:t>
            </a:r>
          </a:p>
          <a:p>
            <a:pPr rtl="0" fontAlgn="base">
              <a:lnSpc>
                <a:spcPct val="110000"/>
              </a:lnSpc>
              <a:spcAft>
                <a:spcPts val="1200"/>
              </a:spcAft>
              <a:buFont typeface="Arial" panose="020B0604020202020204" pitchFamily="34" charset="0"/>
              <a:buChar char="•"/>
            </a:pPr>
            <a:r>
              <a:rPr lang="en-GB" sz="1300" b="0" i="0" u="none" strike="noStrike" dirty="0">
                <a:effectLst/>
                <a:latin typeface="Merriweather" pitchFamily="2" charset="77"/>
              </a:rPr>
              <a:t>Manual annotation is time-consuming and resource-intensive</a:t>
            </a:r>
          </a:p>
          <a:p>
            <a:pPr rtl="0" fontAlgn="base">
              <a:lnSpc>
                <a:spcPct val="110000"/>
              </a:lnSpc>
              <a:spcAft>
                <a:spcPts val="1200"/>
              </a:spcAft>
              <a:buFont typeface="Arial" panose="020B0604020202020204" pitchFamily="34" charset="0"/>
              <a:buChar char="•"/>
            </a:pPr>
            <a:r>
              <a:rPr lang="en-GB" sz="1300" b="0" i="0" u="none" strike="noStrike" dirty="0">
                <a:effectLst/>
                <a:latin typeface="Merriweather" pitchFamily="2" charset="77"/>
              </a:rPr>
              <a:t>Existing datasets often lack diversity and real-world applicability</a:t>
            </a:r>
          </a:p>
          <a:p>
            <a:pPr marL="0" indent="0" rtl="0">
              <a:lnSpc>
                <a:spcPct val="110000"/>
              </a:lnSpc>
              <a:spcAft>
                <a:spcPts val="1200"/>
              </a:spcAft>
              <a:buNone/>
            </a:pPr>
            <a:r>
              <a:rPr lang="en-GB" sz="1800" b="0" i="0" u="none" strike="noStrike" dirty="0">
                <a:effectLst/>
                <a:latin typeface="Merriweather" pitchFamily="2" charset="77"/>
              </a:rPr>
              <a:t>Impact of Data Scarcity</a:t>
            </a:r>
            <a:endParaRPr lang="en-GB" sz="1800" b="0" dirty="0">
              <a:effectLst/>
            </a:endParaRPr>
          </a:p>
          <a:p>
            <a:pPr rtl="0" fontAlgn="base">
              <a:lnSpc>
                <a:spcPct val="110000"/>
              </a:lnSpc>
              <a:buFont typeface="Arial" panose="020B0604020202020204" pitchFamily="34" charset="0"/>
              <a:buChar char="•"/>
            </a:pPr>
            <a:r>
              <a:rPr lang="en-GB" b="0" i="0" u="none" strike="noStrike" dirty="0">
                <a:effectLst/>
                <a:latin typeface="Merriweather" pitchFamily="2" charset="77"/>
              </a:rPr>
              <a:t>Models struggle to generalize across different contexts</a:t>
            </a:r>
          </a:p>
          <a:p>
            <a:pPr rtl="0" fontAlgn="base">
              <a:lnSpc>
                <a:spcPct val="110000"/>
              </a:lnSpc>
              <a:spcAft>
                <a:spcPts val="1200"/>
              </a:spcAft>
              <a:buFont typeface="Arial" panose="020B0604020202020204" pitchFamily="34" charset="0"/>
              <a:buChar char="•"/>
            </a:pPr>
            <a:r>
              <a:rPr lang="en-GB" b="0" i="0" u="none" strike="noStrike" dirty="0">
                <a:effectLst/>
                <a:latin typeface="Merriweather" pitchFamily="2" charset="77"/>
              </a:rPr>
              <a:t>Limited ability to detect subtle or context-dependent stereotypes</a:t>
            </a:r>
          </a:p>
          <a:p>
            <a:pPr rtl="0" fontAlgn="base">
              <a:lnSpc>
                <a:spcPct val="110000"/>
              </a:lnSpc>
              <a:spcAft>
                <a:spcPts val="1200"/>
              </a:spcAft>
              <a:buFont typeface="Arial" panose="020B0604020202020204" pitchFamily="34" charset="0"/>
              <a:buChar char="•"/>
            </a:pPr>
            <a:r>
              <a:rPr lang="en-GB" b="0" i="0" u="none" strike="noStrike" dirty="0">
                <a:effectLst/>
                <a:latin typeface="Merriweather" pitchFamily="2" charset="77"/>
              </a:rPr>
              <a:t>Reduced effectiveness in real-world applications</a:t>
            </a:r>
          </a:p>
          <a:p>
            <a:pPr marL="0" indent="0">
              <a:lnSpc>
                <a:spcPct val="110000"/>
              </a:lnSpc>
              <a:buNone/>
            </a:pPr>
            <a:endParaRPr lang="en-US" sz="1000" dirty="0"/>
          </a:p>
        </p:txBody>
      </p:sp>
    </p:spTree>
    <p:extLst>
      <p:ext uri="{BB962C8B-B14F-4D97-AF65-F5344CB8AC3E}">
        <p14:creationId xmlns:p14="http://schemas.microsoft.com/office/powerpoint/2010/main" val="280204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C7CB050B-38E1-B2E4-C37F-085AE474B029}"/>
              </a:ext>
            </a:extLst>
          </p:cNvPr>
          <p:cNvSpPr>
            <a:spLocks noGrp="1"/>
          </p:cNvSpPr>
          <p:nvPr>
            <p:ph type="title"/>
          </p:nvPr>
        </p:nvSpPr>
        <p:spPr>
          <a:xfrm>
            <a:off x="866440" y="1000370"/>
            <a:ext cx="3462079" cy="4857262"/>
          </a:xfrm>
        </p:spPr>
        <p:txBody>
          <a:bodyPr>
            <a:normAutofit/>
          </a:bodyPr>
          <a:lstStyle/>
          <a:p>
            <a:pPr algn="r"/>
            <a:r>
              <a:rPr lang="en-US" sz="4400">
                <a:solidFill>
                  <a:srgbClr val="FFFFFF"/>
                </a:solidFill>
              </a:rPr>
              <a:t>Literature Review</a:t>
            </a:r>
          </a:p>
        </p:txBody>
      </p:sp>
      <p:sp>
        <p:nvSpPr>
          <p:cNvPr id="3" name="Content Placeholder 2">
            <a:extLst>
              <a:ext uri="{FF2B5EF4-FFF2-40B4-BE49-F238E27FC236}">
                <a16:creationId xmlns:a16="http://schemas.microsoft.com/office/drawing/2014/main" id="{82635F92-4920-5550-66FB-C9A069CBB75F}"/>
              </a:ext>
            </a:extLst>
          </p:cNvPr>
          <p:cNvSpPr>
            <a:spLocks noGrp="1"/>
          </p:cNvSpPr>
          <p:nvPr>
            <p:ph idx="1"/>
          </p:nvPr>
        </p:nvSpPr>
        <p:spPr>
          <a:xfrm>
            <a:off x="4963691" y="1000370"/>
            <a:ext cx="6212310" cy="4857262"/>
          </a:xfrm>
        </p:spPr>
        <p:txBody>
          <a:bodyPr anchor="ctr">
            <a:normAutofit/>
          </a:bodyPr>
          <a:lstStyle/>
          <a:p>
            <a:pPr rtl="0">
              <a:spcAft>
                <a:spcPts val="1200"/>
              </a:spcAft>
            </a:pPr>
            <a:r>
              <a:rPr lang="en-GB" sz="2000" b="0" i="0" u="none" strike="noStrike" dirty="0">
                <a:solidFill>
                  <a:srgbClr val="FFFFFF"/>
                </a:solidFill>
                <a:effectLst/>
                <a:latin typeface="Merriweather" pitchFamily="2" charset="77"/>
              </a:rPr>
              <a:t>Biases can have profound societal implications: perpetuating stereotypes, reinforcing social inequalities, and further marginalisation of underrepresented groups. [1]</a:t>
            </a:r>
            <a:endParaRPr lang="en-GB" sz="2000" b="0" dirty="0">
              <a:solidFill>
                <a:srgbClr val="FFFFFF"/>
              </a:solidFill>
              <a:effectLst/>
            </a:endParaRPr>
          </a:p>
          <a:p>
            <a:pPr rtl="0">
              <a:spcAft>
                <a:spcPts val="1200"/>
              </a:spcAft>
            </a:pPr>
            <a:r>
              <a:rPr lang="en-GB" sz="2000" b="0" i="0" u="none" strike="noStrike" dirty="0">
                <a:solidFill>
                  <a:srgbClr val="FFFFFF"/>
                </a:solidFill>
                <a:effectLst/>
                <a:latin typeface="Merriweather" pitchFamily="2" charset="77"/>
              </a:rPr>
              <a:t>Pretrained language models, which are trained on vast amounts of real-world data, are prone to inheriting and capturing stereotypical biases. [2]</a:t>
            </a:r>
            <a:endParaRPr lang="en-GB" sz="2000" b="0" dirty="0">
              <a:solidFill>
                <a:srgbClr val="FFFFFF"/>
              </a:solidFill>
              <a:effectLst/>
            </a:endParaRPr>
          </a:p>
          <a:p>
            <a:pPr rtl="0">
              <a:spcAft>
                <a:spcPts val="1200"/>
              </a:spcAft>
            </a:pPr>
            <a:r>
              <a:rPr lang="en-GB" sz="2000" b="0" i="0" u="none" strike="noStrike" dirty="0">
                <a:solidFill>
                  <a:srgbClr val="FFFFFF"/>
                </a:solidFill>
                <a:effectLst/>
                <a:latin typeface="Merriweather" pitchFamily="2" charset="77"/>
              </a:rPr>
              <a:t>Scarcity of high-quality labelled stereotype source datasets is the limitation. [3]</a:t>
            </a:r>
            <a:endParaRPr lang="en-GB" sz="2000" b="0" dirty="0">
              <a:solidFill>
                <a:srgbClr val="FFFFFF"/>
              </a:solidFill>
              <a:effectLst/>
            </a:endParaRPr>
          </a:p>
        </p:txBody>
      </p:sp>
    </p:spTree>
    <p:extLst>
      <p:ext uri="{BB962C8B-B14F-4D97-AF65-F5344CB8AC3E}">
        <p14:creationId xmlns:p14="http://schemas.microsoft.com/office/powerpoint/2010/main" val="4056650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F8B6-08BB-088B-AFDE-1905CB42E414}"/>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id="{30915107-418E-174D-A1B1-61FE40AAD07F}"/>
              </a:ext>
            </a:extLst>
          </p:cNvPr>
          <p:cNvSpPr>
            <a:spLocks noGrp="1"/>
          </p:cNvSpPr>
          <p:nvPr>
            <p:ph idx="1"/>
          </p:nvPr>
        </p:nvSpPr>
        <p:spPr/>
        <p:txBody>
          <a:bodyPr>
            <a:normAutofit/>
          </a:bodyPr>
          <a:lstStyle/>
          <a:p>
            <a:pPr rtl="0">
              <a:spcBef>
                <a:spcPts val="1800"/>
              </a:spcBef>
              <a:spcAft>
                <a:spcPts val="400"/>
              </a:spcAft>
            </a:pPr>
            <a:r>
              <a:rPr lang="en-GB" sz="1800" b="1" i="0" u="none" strike="noStrike" dirty="0">
                <a:solidFill>
                  <a:srgbClr val="000000"/>
                </a:solidFill>
                <a:effectLst/>
                <a:latin typeface="Merriweather" pitchFamily="2" charset="77"/>
              </a:rPr>
              <a:t>Advanced LLM Foundation</a:t>
            </a:r>
            <a:endParaRPr lang="en-GB" b="0" dirty="0">
              <a:effectLst/>
            </a:endParaRPr>
          </a:p>
          <a:p>
            <a:pPr rtl="0" fontAlgn="base">
              <a:spcBef>
                <a:spcPts val="1200"/>
              </a:spcBef>
              <a:buFont typeface="Arial" panose="020B0604020202020204" pitchFamily="34" charset="0"/>
              <a:buChar char="•"/>
            </a:pPr>
            <a:r>
              <a:rPr lang="en-GB" sz="1800" b="0" i="0" u="none" strike="noStrike" dirty="0">
                <a:solidFill>
                  <a:srgbClr val="000000"/>
                </a:solidFill>
                <a:effectLst/>
                <a:latin typeface="Merriweather" pitchFamily="2" charset="77"/>
              </a:rPr>
              <a:t>Harnessing language models for data generation</a:t>
            </a:r>
          </a:p>
          <a:p>
            <a:pPr rtl="0" fontAlgn="base">
              <a:spcAft>
                <a:spcPts val="1200"/>
              </a:spcAft>
              <a:buFont typeface="Arial" panose="020B0604020202020204" pitchFamily="34" charset="0"/>
              <a:buChar char="•"/>
            </a:pPr>
            <a:r>
              <a:rPr lang="en-GB" sz="1800" b="0" i="0" u="none" strike="noStrike" dirty="0">
                <a:solidFill>
                  <a:srgbClr val="000000"/>
                </a:solidFill>
                <a:effectLst/>
                <a:latin typeface="Merriweather" pitchFamily="2" charset="77"/>
              </a:rPr>
              <a:t>Automated creation of diverse, high-quality labelled datasets</a:t>
            </a:r>
          </a:p>
          <a:p>
            <a:pPr rtl="0">
              <a:spcBef>
                <a:spcPts val="1800"/>
              </a:spcBef>
              <a:spcAft>
                <a:spcPts val="400"/>
              </a:spcAft>
            </a:pPr>
            <a:r>
              <a:rPr lang="en-GB" sz="1800" b="1" i="0" u="none" strike="noStrike" dirty="0">
                <a:solidFill>
                  <a:srgbClr val="000000"/>
                </a:solidFill>
                <a:effectLst/>
                <a:latin typeface="Merriweather" pitchFamily="2" charset="77"/>
              </a:rPr>
              <a:t>Sophisticated Prompt Engineering</a:t>
            </a:r>
            <a:endParaRPr lang="en-GB" b="0" dirty="0">
              <a:effectLst/>
            </a:endParaRPr>
          </a:p>
          <a:p>
            <a:pPr rtl="0" fontAlgn="base">
              <a:spcBef>
                <a:spcPts val="1200"/>
              </a:spcBef>
              <a:buFont typeface="Arial" panose="020B0604020202020204" pitchFamily="34" charset="0"/>
              <a:buChar char="•"/>
            </a:pPr>
            <a:r>
              <a:rPr lang="en-GB" sz="1800" b="0" i="0" u="none" strike="noStrike" dirty="0">
                <a:solidFill>
                  <a:srgbClr val="000000"/>
                </a:solidFill>
                <a:effectLst/>
                <a:latin typeface="Merriweather" pitchFamily="2" charset="77"/>
              </a:rPr>
              <a:t>Custom-designed prompts for domain-specific data generation</a:t>
            </a:r>
          </a:p>
          <a:p>
            <a:pPr rtl="0" fontAlgn="base">
              <a:spcAft>
                <a:spcPts val="1200"/>
              </a:spcAft>
              <a:buFont typeface="Arial" panose="020B0604020202020204" pitchFamily="34" charset="0"/>
              <a:buChar char="•"/>
            </a:pPr>
            <a:r>
              <a:rPr lang="en-GB" sz="1800" b="0" i="0" u="none" strike="noStrike" dirty="0">
                <a:solidFill>
                  <a:srgbClr val="000000"/>
                </a:solidFill>
                <a:effectLst/>
                <a:latin typeface="Merriweather" pitchFamily="2" charset="77"/>
              </a:rPr>
              <a:t>Scalable framework adaptable to various stereotype categories</a:t>
            </a:r>
          </a:p>
        </p:txBody>
      </p:sp>
    </p:spTree>
    <p:extLst>
      <p:ext uri="{BB962C8B-B14F-4D97-AF65-F5344CB8AC3E}">
        <p14:creationId xmlns:p14="http://schemas.microsoft.com/office/powerpoint/2010/main" val="1423398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941CB21B-F179-01CC-C445-BC5ABBD98BDD}"/>
              </a:ext>
            </a:extLst>
          </p:cNvPr>
          <p:cNvSpPr>
            <a:spLocks noGrp="1"/>
          </p:cNvSpPr>
          <p:nvPr>
            <p:ph type="title"/>
          </p:nvPr>
        </p:nvSpPr>
        <p:spPr>
          <a:xfrm>
            <a:off x="573409" y="559477"/>
            <a:ext cx="3765200" cy="5709931"/>
          </a:xfrm>
        </p:spPr>
        <p:txBody>
          <a:bodyPr>
            <a:normAutofit/>
          </a:bodyPr>
          <a:lstStyle/>
          <a:p>
            <a:pPr algn="ctr"/>
            <a:r>
              <a:rPr lang="en-US" dirty="0"/>
              <a:t>Objectives</a:t>
            </a:r>
            <a:endParaRPr lang="en-US"/>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graphicFrame>
        <p:nvGraphicFramePr>
          <p:cNvPr id="5" name="Content Placeholder 2">
            <a:extLst>
              <a:ext uri="{FF2B5EF4-FFF2-40B4-BE49-F238E27FC236}">
                <a16:creationId xmlns:a16="http://schemas.microsoft.com/office/drawing/2014/main" id="{83B6069B-D523-7009-EF3A-93F6F2988781}"/>
              </a:ext>
            </a:extLst>
          </p:cNvPr>
          <p:cNvGraphicFramePr>
            <a:graphicFrameLocks noGrp="1"/>
          </p:cNvGraphicFramePr>
          <p:nvPr>
            <p:ph idx="1"/>
            <p:extLst>
              <p:ext uri="{D42A27DB-BD31-4B8C-83A1-F6EECF244321}">
                <p14:modId xmlns:p14="http://schemas.microsoft.com/office/powerpoint/2010/main" val="2556780725"/>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344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2E0581-BC20-73CD-002D-657589F2F131}"/>
              </a:ext>
            </a:extLst>
          </p:cNvPr>
          <p:cNvPicPr>
            <a:picLocks noChangeAspect="1"/>
          </p:cNvPicPr>
          <p:nvPr/>
        </p:nvPicPr>
        <p:blipFill>
          <a:blip r:embed="rId2">
            <a:duotone>
              <a:schemeClr val="bg2">
                <a:shade val="45000"/>
                <a:satMod val="135000"/>
              </a:schemeClr>
              <a:prstClr val="white"/>
            </a:duotone>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0F602B8-A27E-8CEA-A144-BD293D262549}"/>
              </a:ext>
            </a:extLst>
          </p:cNvPr>
          <p:cNvSpPr>
            <a:spLocks noGrp="1"/>
          </p:cNvSpPr>
          <p:nvPr>
            <p:ph type="title"/>
          </p:nvPr>
        </p:nvSpPr>
        <p:spPr>
          <a:xfrm>
            <a:off x="1066800" y="642594"/>
            <a:ext cx="10058400" cy="1371600"/>
          </a:xfrm>
        </p:spPr>
        <p:txBody>
          <a:bodyPr>
            <a:normAutofit/>
          </a:bodyPr>
          <a:lstStyle/>
          <a:p>
            <a:r>
              <a:rPr lang="en-US" dirty="0"/>
              <a:t>Technical Implementation</a:t>
            </a:r>
          </a:p>
        </p:txBody>
      </p:sp>
      <p:sp>
        <p:nvSpPr>
          <p:cNvPr id="3" name="Content Placeholder 2">
            <a:extLst>
              <a:ext uri="{FF2B5EF4-FFF2-40B4-BE49-F238E27FC236}">
                <a16:creationId xmlns:a16="http://schemas.microsoft.com/office/drawing/2014/main" id="{30085D76-9258-5F64-EC35-DE34E87C46AE}"/>
              </a:ext>
            </a:extLst>
          </p:cNvPr>
          <p:cNvSpPr>
            <a:spLocks noGrp="1"/>
          </p:cNvSpPr>
          <p:nvPr>
            <p:ph idx="1"/>
          </p:nvPr>
        </p:nvSpPr>
        <p:spPr>
          <a:xfrm>
            <a:off x="1066800" y="2103120"/>
            <a:ext cx="10058400" cy="3849624"/>
          </a:xfrm>
        </p:spPr>
        <p:txBody>
          <a:bodyPr>
            <a:normAutofit/>
          </a:bodyPr>
          <a:lstStyle/>
          <a:p>
            <a:pPr marL="0" indent="0" rtl="0">
              <a:spcBef>
                <a:spcPts val="1400"/>
              </a:spcBef>
              <a:spcAft>
                <a:spcPts val="400"/>
              </a:spcAft>
              <a:buNone/>
            </a:pPr>
            <a:r>
              <a:rPr lang="en-GB" b="1" i="0" u="none" strike="noStrike">
                <a:effectLst/>
                <a:latin typeface="Arial" panose="020B0604020202020204" pitchFamily="34" charset="0"/>
              </a:rPr>
              <a:t>Assistant Design</a:t>
            </a:r>
            <a:endParaRPr lang="en-GB" b="0" dirty="0">
              <a:effectLst/>
            </a:endParaRPr>
          </a:p>
          <a:p>
            <a:pPr marL="0" indent="0" rtl="0">
              <a:spcBef>
                <a:spcPts val="1200"/>
              </a:spcBef>
              <a:spcAft>
                <a:spcPts val="1200"/>
              </a:spcAft>
              <a:buNone/>
            </a:pPr>
            <a:r>
              <a:rPr lang="en-GB" b="0" i="0" u="none" strike="noStrike">
                <a:effectLst/>
                <a:latin typeface="Arial" panose="020B0604020202020204" pitchFamily="34" charset="0"/>
              </a:rPr>
              <a:t>Two specialized GPT-3.5 Turbo-based assistants are developed:</a:t>
            </a:r>
            <a:endParaRPr lang="en-GB" b="0" dirty="0">
              <a:effectLst/>
            </a:endParaRPr>
          </a:p>
          <a:p>
            <a:pPr lvl="1" fontAlgn="base">
              <a:spcBef>
                <a:spcPts val="1200"/>
              </a:spcBef>
              <a:buFont typeface="+mj-lt"/>
              <a:buAutoNum type="arabicPeriod"/>
            </a:pPr>
            <a:r>
              <a:rPr lang="en-GB" b="1" i="0" u="none" strike="noStrike">
                <a:effectLst/>
                <a:latin typeface="Arial" panose="020B0604020202020204" pitchFamily="34" charset="0"/>
              </a:rPr>
              <a:t>Stereotype Creation Assistant</a:t>
            </a:r>
            <a:r>
              <a:rPr lang="en-GB" b="0" i="0" u="none" strike="noStrike">
                <a:effectLst/>
                <a:latin typeface="Arial" panose="020B0604020202020204" pitchFamily="34" charset="0"/>
              </a:rPr>
              <a:t>: Tailored for generating stereotypical sentences based on specified domain words using prompt engineering.</a:t>
            </a:r>
          </a:p>
          <a:p>
            <a:pPr lvl="1" fontAlgn="base">
              <a:spcAft>
                <a:spcPts val="1200"/>
              </a:spcAft>
              <a:buFont typeface="+mj-lt"/>
              <a:buAutoNum type="arabicPeriod"/>
            </a:pPr>
            <a:r>
              <a:rPr lang="en-GB" b="1" i="0" u="none" strike="noStrike">
                <a:effectLst/>
                <a:latin typeface="Arial" panose="020B0604020202020204" pitchFamily="34" charset="0"/>
              </a:rPr>
              <a:t>Non-Stereotypical Sentence Creation Assistant</a:t>
            </a:r>
            <a:r>
              <a:rPr lang="en-GB" b="0" i="0" u="none" strike="noStrike">
                <a:effectLst/>
                <a:latin typeface="Arial" panose="020B0604020202020204" pitchFamily="34" charset="0"/>
              </a:rPr>
              <a:t>: Designed to create unbiased, neutral sentences for comparison.</a:t>
            </a:r>
          </a:p>
          <a:p>
            <a:pPr marL="0" indent="0" rtl="0">
              <a:spcBef>
                <a:spcPts val="1400"/>
              </a:spcBef>
              <a:spcAft>
                <a:spcPts val="400"/>
              </a:spcAft>
              <a:buNone/>
            </a:pPr>
            <a:r>
              <a:rPr lang="en-GB" b="1" i="0" u="none" strike="noStrike">
                <a:effectLst/>
                <a:latin typeface="Arial" panose="020B0604020202020204" pitchFamily="34" charset="0"/>
              </a:rPr>
              <a:t>Domain Selection </a:t>
            </a:r>
            <a:endParaRPr lang="en-GB" b="0" dirty="0">
              <a:effectLst/>
            </a:endParaRPr>
          </a:p>
          <a:p>
            <a:pPr marL="0" indent="0" rtl="0">
              <a:spcBef>
                <a:spcPts val="1400"/>
              </a:spcBef>
              <a:spcAft>
                <a:spcPts val="400"/>
              </a:spcAft>
              <a:buNone/>
            </a:pPr>
            <a:r>
              <a:rPr lang="en-GB" b="0" i="0" u="none" strike="noStrike">
                <a:effectLst/>
                <a:latin typeface="Arial" panose="020B0604020202020204" pitchFamily="34" charset="0"/>
              </a:rPr>
              <a:t>These assistants are utilized to generate and label sentences containing stereotypes or neutral language based on specific domain words determined during the project.</a:t>
            </a:r>
            <a:endParaRPr lang="en-GB" b="0" dirty="0">
              <a:effectLst/>
            </a:endParaRPr>
          </a:p>
        </p:txBody>
      </p:sp>
    </p:spTree>
    <p:extLst>
      <p:ext uri="{BB962C8B-B14F-4D97-AF65-F5344CB8AC3E}">
        <p14:creationId xmlns:p14="http://schemas.microsoft.com/office/powerpoint/2010/main" val="277329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A047DD0A-0C46-FD2C-045B-E6CD525FA7FA}"/>
              </a:ext>
            </a:extLst>
          </p:cNvPr>
          <p:cNvSpPr>
            <a:spLocks noGrp="1"/>
          </p:cNvSpPr>
          <p:nvPr>
            <p:ph type="title"/>
          </p:nvPr>
        </p:nvSpPr>
        <p:spPr>
          <a:xfrm>
            <a:off x="1175512" y="870132"/>
            <a:ext cx="9792208" cy="1527078"/>
          </a:xfrm>
        </p:spPr>
        <p:txBody>
          <a:bodyPr>
            <a:normAutofit/>
          </a:bodyPr>
          <a:lstStyle/>
          <a:p>
            <a:r>
              <a:rPr lang="en-US" dirty="0"/>
              <a:t>Technical Implementation</a:t>
            </a:r>
          </a:p>
        </p:txBody>
      </p:sp>
      <p:sp>
        <p:nvSpPr>
          <p:cNvPr id="3" name="Content Placeholder 2">
            <a:extLst>
              <a:ext uri="{FF2B5EF4-FFF2-40B4-BE49-F238E27FC236}">
                <a16:creationId xmlns:a16="http://schemas.microsoft.com/office/drawing/2014/main" id="{4BB795B7-6CCB-BFD1-A906-B4B3DDB9B919}"/>
              </a:ext>
            </a:extLst>
          </p:cNvPr>
          <p:cNvSpPr>
            <a:spLocks noGrp="1"/>
          </p:cNvSpPr>
          <p:nvPr>
            <p:ph idx="1"/>
          </p:nvPr>
        </p:nvSpPr>
        <p:spPr>
          <a:xfrm>
            <a:off x="1175512" y="2557849"/>
            <a:ext cx="9792208" cy="3407862"/>
          </a:xfrm>
        </p:spPr>
        <p:txBody>
          <a:bodyPr>
            <a:normAutofit/>
          </a:bodyPr>
          <a:lstStyle/>
          <a:p>
            <a:pPr rtl="0">
              <a:spcBef>
                <a:spcPts val="1400"/>
              </a:spcBef>
              <a:spcAft>
                <a:spcPts val="400"/>
              </a:spcAft>
            </a:pPr>
            <a:r>
              <a:rPr lang="en-GB" b="1" i="0" u="none" strike="noStrike" dirty="0">
                <a:effectLst/>
                <a:latin typeface="Arial" panose="020B0604020202020204" pitchFamily="34" charset="0"/>
              </a:rPr>
              <a:t>Prompt Engineering and Restrictions</a:t>
            </a:r>
            <a:endParaRPr lang="en-GB" b="0" dirty="0">
              <a:effectLst/>
            </a:endParaRPr>
          </a:p>
          <a:p>
            <a:pPr rtl="0">
              <a:spcBef>
                <a:spcPts val="1200"/>
              </a:spcBef>
              <a:spcAft>
                <a:spcPts val="1200"/>
              </a:spcAft>
            </a:pPr>
            <a:r>
              <a:rPr lang="en-GB" b="0" i="0" u="none" strike="noStrike" dirty="0">
                <a:effectLst/>
                <a:latin typeface="Arial" panose="020B0604020202020204" pitchFamily="34" charset="0"/>
              </a:rPr>
              <a:t>OpenAI’s GPT-3.5 Turbo includes built-in restrictions to prevent sensitive content generation. Overcoming these restrictions requires careful prompting and strategic assistant design to ensure relevant outputs. We assume that prompts sent to GPT effectively induce the desired biases while OpenAI’s safeguards prevent biases in non-stereotype-engineered prompts.</a:t>
            </a:r>
            <a:endParaRPr lang="en-GB" b="0" dirty="0">
              <a:effectLst/>
            </a:endParaRPr>
          </a:p>
          <a:p>
            <a:pPr marL="0" indent="0">
              <a:buNone/>
            </a:pPr>
            <a:endParaRPr lang="en-US" dirty="0"/>
          </a:p>
        </p:txBody>
      </p:sp>
    </p:spTree>
    <p:extLst>
      <p:ext uri="{BB962C8B-B14F-4D97-AF65-F5344CB8AC3E}">
        <p14:creationId xmlns:p14="http://schemas.microsoft.com/office/powerpoint/2010/main" val="366310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035" name="Rectangle 1034">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037" name="Rectangle 1036">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039" name="Group 103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040" name="Straight Connector 1039">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44" name="Rectangle 1043">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052" name="Rectangle 1051">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41C0FC0D-F5DD-42E4-51A7-6C0624C109F6}"/>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4100" cap="all" spc="-100">
                <a:solidFill>
                  <a:schemeClr val="bg1"/>
                </a:solidFill>
              </a:rPr>
              <a:t>Prompt Example</a:t>
            </a:r>
          </a:p>
        </p:txBody>
      </p:sp>
      <p:sp>
        <p:nvSpPr>
          <p:cNvPr id="1054" name="Rectangle 1053">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56" name="Straight Connector 1055">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1026" name="Picture 2" descr="A screenshot of a computer screen&#10;&#10;Description automatically generated">
            <a:extLst>
              <a:ext uri="{FF2B5EF4-FFF2-40B4-BE49-F238E27FC236}">
                <a16:creationId xmlns:a16="http://schemas.microsoft.com/office/drawing/2014/main" id="{520B80CD-DFB5-E234-EDED-BF5EFADFC00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90182" y="645106"/>
            <a:ext cx="6115014" cy="556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22042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27</TotalTime>
  <Words>859</Words>
  <Application>Microsoft Macintosh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Garamond</vt:lpstr>
      <vt:lpstr>Georgia Pro</vt:lpstr>
      <vt:lpstr>Georgia Pro Cond Black</vt:lpstr>
      <vt:lpstr>Merriweather</vt:lpstr>
      <vt:lpstr>Roboto</vt:lpstr>
      <vt:lpstr>SavonVTI</vt:lpstr>
      <vt:lpstr>Bias Busters</vt:lpstr>
      <vt:lpstr>The Team</vt:lpstr>
      <vt:lpstr>Problem Statement</vt:lpstr>
      <vt:lpstr>Literature Review</vt:lpstr>
      <vt:lpstr>Our Solution</vt:lpstr>
      <vt:lpstr>Objectives</vt:lpstr>
      <vt:lpstr>Technical Implementation</vt:lpstr>
      <vt:lpstr>Technical Implementation</vt:lpstr>
      <vt:lpstr>Prompt Example</vt:lpstr>
      <vt:lpstr>System Design</vt:lpstr>
      <vt:lpstr>Sustainability Challenge</vt:lpstr>
      <vt:lpstr>Risk Consideration</vt:lpstr>
      <vt:lpstr>Findings</vt:lpstr>
      <vt:lpstr>Value Proposition</vt:lpstr>
      <vt:lpstr>Limitations</vt:lpstr>
      <vt:lpstr>References</vt:lpstr>
      <vt:lpstr>Thank You! Please Ask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Svetozar Miloshevsk</dc:creator>
  <cp:lastModifiedBy>Svetozar Miloshevsk</cp:lastModifiedBy>
  <cp:revision>10</cp:revision>
  <dcterms:created xsi:type="dcterms:W3CDTF">2024-11-24T15:21:12Z</dcterms:created>
  <dcterms:modified xsi:type="dcterms:W3CDTF">2024-11-24T15:48:27Z</dcterms:modified>
</cp:coreProperties>
</file>