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6" r:id="rId27"/>
    <p:sldId id="292" r:id="rId28"/>
    <p:sldId id="293" r:id="rId29"/>
    <p:sldId id="294" r:id="rId30"/>
    <p:sldId id="295" r:id="rId31"/>
    <p:sldId id="296" r:id="rId32"/>
    <p:sldId id="299" r:id="rId33"/>
    <p:sldId id="301" r:id="rId34"/>
    <p:sldId id="302" r:id="rId35"/>
    <p:sldId id="303" r:id="rId36"/>
    <p:sldId id="305" r:id="rId37"/>
    <p:sldId id="310" r:id="rId38"/>
    <p:sldId id="314" r:id="rId39"/>
    <p:sldId id="315" r:id="rId40"/>
    <p:sldId id="321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9" r:id="rId55"/>
    <p:sldId id="340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A8AB5-66E5-45BC-90CF-2388F965C15A}" type="datetimeFigureOut">
              <a:rPr lang="en-US" smtClean="0"/>
              <a:t>27-Feb-2023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6775B-9559-454E-B692-507192C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2440" y="461594"/>
            <a:ext cx="859911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Course</a:t>
            </a:r>
            <a:r>
              <a:rPr spc="-10" dirty="0"/>
              <a:t> </a:t>
            </a:r>
            <a:r>
              <a:rPr spc="-5" dirty="0"/>
              <a:t>Coordinator</a:t>
            </a:r>
            <a:r>
              <a:rPr spc="1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Mrs</a:t>
            </a:r>
            <a:r>
              <a:rPr spc="-15" dirty="0"/>
              <a:t> </a:t>
            </a:r>
            <a:r>
              <a:rPr spc="-5" dirty="0"/>
              <a:t>Deshmukh</a:t>
            </a:r>
            <a:r>
              <a:rPr spc="-60" dirty="0"/>
              <a:t> </a:t>
            </a:r>
            <a:r>
              <a:rPr spc="-35" dirty="0"/>
              <a:t>A.P.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27-Feb-2023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Course</a:t>
            </a:r>
            <a:r>
              <a:rPr spc="-10" dirty="0"/>
              <a:t> </a:t>
            </a:r>
            <a:r>
              <a:rPr spc="-5" dirty="0"/>
              <a:t>Coordinator</a:t>
            </a:r>
            <a:r>
              <a:rPr spc="1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Mrs</a:t>
            </a:r>
            <a:r>
              <a:rPr spc="-15" dirty="0"/>
              <a:t> </a:t>
            </a:r>
            <a:r>
              <a:rPr spc="-5" dirty="0"/>
              <a:t>Deshmukh</a:t>
            </a:r>
            <a:r>
              <a:rPr spc="-60" dirty="0"/>
              <a:t> </a:t>
            </a:r>
            <a:r>
              <a:rPr spc="-35" dirty="0"/>
              <a:t>A.P.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27-Feb-2023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07061"/>
            <a:ext cx="3876040" cy="475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75301" y="1521413"/>
            <a:ext cx="3698875" cy="436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Course</a:t>
            </a:r>
            <a:r>
              <a:rPr spc="-10" dirty="0"/>
              <a:t> </a:t>
            </a:r>
            <a:r>
              <a:rPr spc="-5" dirty="0"/>
              <a:t>Coordinator</a:t>
            </a:r>
            <a:r>
              <a:rPr spc="1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Mrs</a:t>
            </a:r>
            <a:r>
              <a:rPr spc="-15" dirty="0"/>
              <a:t> </a:t>
            </a:r>
            <a:r>
              <a:rPr spc="-5" dirty="0"/>
              <a:t>Deshmukh</a:t>
            </a:r>
            <a:r>
              <a:rPr spc="-60" dirty="0"/>
              <a:t> </a:t>
            </a:r>
            <a:r>
              <a:rPr spc="-35" dirty="0"/>
              <a:t>A.P.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27-Feb-2023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Course</a:t>
            </a:r>
            <a:r>
              <a:rPr spc="-10" dirty="0"/>
              <a:t> </a:t>
            </a:r>
            <a:r>
              <a:rPr spc="-5" dirty="0"/>
              <a:t>Coordinator</a:t>
            </a:r>
            <a:r>
              <a:rPr spc="1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Mrs</a:t>
            </a:r>
            <a:r>
              <a:rPr spc="-15" dirty="0"/>
              <a:t> </a:t>
            </a:r>
            <a:r>
              <a:rPr spc="-5" dirty="0"/>
              <a:t>Deshmukh</a:t>
            </a:r>
            <a:r>
              <a:rPr spc="-60" dirty="0"/>
              <a:t> </a:t>
            </a:r>
            <a:r>
              <a:rPr spc="-35" dirty="0"/>
              <a:t>A.P.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27-Feb-2023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Course</a:t>
            </a:r>
            <a:r>
              <a:rPr spc="-10" dirty="0"/>
              <a:t> </a:t>
            </a:r>
            <a:r>
              <a:rPr spc="-5" dirty="0"/>
              <a:t>Coordinator</a:t>
            </a:r>
            <a:r>
              <a:rPr spc="1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Mrs</a:t>
            </a:r>
            <a:r>
              <a:rPr spc="-15" dirty="0"/>
              <a:t> </a:t>
            </a:r>
            <a:r>
              <a:rPr spc="-5" dirty="0"/>
              <a:t>Deshmukh</a:t>
            </a:r>
            <a:r>
              <a:rPr spc="-60" dirty="0"/>
              <a:t> </a:t>
            </a:r>
            <a:r>
              <a:rPr spc="-35" dirty="0"/>
              <a:t>A.P.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27-Feb-2023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4174" y="496646"/>
            <a:ext cx="58356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003882"/>
            <a:ext cx="7615555" cy="143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81934" y="6448009"/>
            <a:ext cx="258000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Course</a:t>
            </a:r>
            <a:r>
              <a:rPr spc="-10" dirty="0"/>
              <a:t> </a:t>
            </a:r>
            <a:r>
              <a:rPr spc="-5" dirty="0"/>
              <a:t>Coordinator</a:t>
            </a:r>
            <a:r>
              <a:rPr spc="1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Mrs</a:t>
            </a:r>
            <a:r>
              <a:rPr spc="-15" dirty="0"/>
              <a:t> </a:t>
            </a:r>
            <a:r>
              <a:rPr spc="-5" dirty="0"/>
              <a:t>Deshmukh</a:t>
            </a:r>
            <a:r>
              <a:rPr spc="-60" dirty="0"/>
              <a:t> </a:t>
            </a:r>
            <a:r>
              <a:rPr spc="-35" dirty="0"/>
              <a:t>A.P.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27-Feb-2023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9408" y="1997786"/>
            <a:ext cx="549059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00">
              <a:lnSpc>
                <a:spcPct val="100000"/>
              </a:lnSpc>
              <a:spcBef>
                <a:spcPts val="100"/>
              </a:spcBef>
            </a:pPr>
            <a:r>
              <a:rPr lang="en-US" sz="4800" dirty="0" err="1"/>
              <a:t>Kompüter</a:t>
            </a:r>
            <a:r>
              <a:rPr lang="en-US" sz="4800" dirty="0"/>
              <a:t> </a:t>
            </a:r>
            <a:r>
              <a:rPr lang="en-US" sz="4800" dirty="0" err="1"/>
              <a:t>qrafikasının</a:t>
            </a:r>
            <a:r>
              <a:rPr lang="en-US" sz="4800" dirty="0"/>
              <a:t> </a:t>
            </a:r>
            <a:r>
              <a:rPr lang="en-US" sz="4800" dirty="0" err="1"/>
              <a:t>əsasları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41275"/>
            <a:ext cx="3252596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spc="-114" dirty="0" smtClean="0"/>
              <a:t/>
            </a:r>
            <a:br>
              <a:rPr lang="az-Latn-AZ" sz="4400" spc="-114" dirty="0" smtClean="0"/>
            </a:br>
            <a:r>
              <a:rPr lang="az-Latn-AZ" sz="4400" spc="-114" dirty="0" smtClean="0"/>
              <a:t>Mətn rejimi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41275"/>
            <a:ext cx="2285999" cy="2016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00" y="2045786"/>
            <a:ext cx="8087359" cy="410625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93700" marR="172085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az-Latn-AZ" sz="3000" spc="-85" dirty="0" smtClean="0">
                <a:cs typeface="Calibri"/>
              </a:rPr>
              <a:t>Mətn </a:t>
            </a:r>
            <a:r>
              <a:rPr lang="az-Latn-AZ" sz="3000" spc="-85" dirty="0">
                <a:cs typeface="Calibri"/>
              </a:rPr>
              <a:t>rejimi mətni </a:t>
            </a:r>
            <a:r>
              <a:rPr lang="az-Latn-AZ" sz="3000" spc="-85" dirty="0" smtClean="0">
                <a:cs typeface="Calibri"/>
              </a:rPr>
              <a:t>şəkilsiz </a:t>
            </a:r>
            <a:r>
              <a:rPr lang="az-Latn-AZ" sz="3000" spc="-85" dirty="0">
                <a:cs typeface="Calibri"/>
              </a:rPr>
              <a:t>göstərmək üçün ekranı 25 cərgəyə və 80 sütuna bölən fərdi kompüter ekranı parametridir</a:t>
            </a:r>
            <a:r>
              <a:rPr lang="az-Latn-AZ" sz="3000" spc="-85" dirty="0" smtClean="0">
                <a:cs typeface="Calibri"/>
              </a:rPr>
              <a:t>.</a:t>
            </a:r>
            <a:endParaRPr lang="az-Latn-AZ" sz="3000" spc="-85" dirty="0">
              <a:cs typeface="Calibri"/>
            </a:endParaRPr>
          </a:p>
          <a:p>
            <a:pPr marL="393700" marR="172085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az-Latn-AZ" sz="3000" spc="-85" dirty="0">
                <a:cs typeface="Calibri"/>
              </a:rPr>
              <a:t>Mətn rejimində hər qutuda bir simvol ola bilər. Mətn rejimi mətn qutuları əvəzinə piksellər massivinə sahib olan qrafik rejimi ilə ziddiyyət təşkil edir</a:t>
            </a:r>
            <a:r>
              <a:rPr lang="az-Latn-AZ" sz="3000" spc="-85" dirty="0" smtClean="0">
                <a:cs typeface="Calibri"/>
              </a:rPr>
              <a:t>.</a:t>
            </a:r>
            <a:endParaRPr lang="az-Latn-AZ" sz="3000" spc="-85" dirty="0">
              <a:cs typeface="Calibri"/>
            </a:endParaRPr>
          </a:p>
          <a:p>
            <a:pPr marL="393700" marR="172085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az-Latn-AZ" sz="3000" spc="-85" dirty="0">
                <a:cs typeface="Calibri"/>
              </a:rPr>
              <a:t>Mətn rejimi simvol rejimi və ya alfasayısal rejim kimi də tanınır.</a:t>
            </a:r>
            <a:endParaRPr lang="az-Latn-AZ" sz="3000" spc="-85" dirty="0" smtClean="0">
              <a:latin typeface="Calibri"/>
              <a:cs typeface="Calibri"/>
            </a:endParaRPr>
          </a:p>
          <a:p>
            <a:pPr marL="393700" marR="172085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endParaRPr lang="az-Latn-AZ" sz="3000" spc="-8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685" y="461594"/>
            <a:ext cx="3502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dirty="0" smtClean="0">
                <a:latin typeface="Calibri"/>
                <a:cs typeface="Calibri"/>
              </a:rPr>
              <a:t>Qrafik rejim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0976" y="4495800"/>
            <a:ext cx="2895600" cy="1876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/>
              <a:t>Qrafik</a:t>
            </a:r>
            <a:r>
              <a:rPr lang="en-US" sz="2800" dirty="0" smtClean="0"/>
              <a:t> </a:t>
            </a:r>
            <a:r>
              <a:rPr lang="en-US" sz="2800" dirty="0" err="1" smtClean="0"/>
              <a:t>rejim</a:t>
            </a:r>
            <a:r>
              <a:rPr lang="en-US" sz="2800" dirty="0" smtClean="0"/>
              <a:t>, </a:t>
            </a:r>
            <a:r>
              <a:rPr lang="en-US" sz="2800" dirty="0" err="1" smtClean="0"/>
              <a:t>piksellərdən</a:t>
            </a:r>
            <a:r>
              <a:rPr lang="en-US" sz="2800" dirty="0" smtClean="0"/>
              <a:t> </a:t>
            </a:r>
            <a:r>
              <a:rPr lang="en-US" sz="2800" dirty="0" err="1" smtClean="0"/>
              <a:t>istifadə</a:t>
            </a:r>
            <a:r>
              <a:rPr lang="en-US" sz="2800" dirty="0" smtClean="0"/>
              <a:t> </a:t>
            </a:r>
            <a:r>
              <a:rPr lang="en-US" sz="2800" dirty="0" err="1" smtClean="0"/>
              <a:t>edərək</a:t>
            </a:r>
            <a:r>
              <a:rPr lang="en-US" sz="2800" dirty="0" smtClean="0"/>
              <a:t> </a:t>
            </a:r>
            <a:r>
              <a:rPr lang="en-US" sz="2800" dirty="0" err="1" smtClean="0"/>
              <a:t>görüntü</a:t>
            </a:r>
            <a:r>
              <a:rPr lang="en-US" sz="2800" dirty="0" smtClean="0"/>
              <a:t> </a:t>
            </a:r>
            <a:r>
              <a:rPr lang="en-US" sz="2800" dirty="0" err="1" smtClean="0"/>
              <a:t>yaradan</a:t>
            </a:r>
            <a:r>
              <a:rPr lang="en-US" sz="2800" dirty="0" smtClean="0"/>
              <a:t> </a:t>
            </a:r>
            <a:r>
              <a:rPr lang="en-US" sz="2800" dirty="0" err="1" smtClean="0"/>
              <a:t>kompüter</a:t>
            </a:r>
            <a:r>
              <a:rPr lang="en-US" sz="2800" dirty="0" smtClean="0"/>
              <a:t> </a:t>
            </a:r>
            <a:r>
              <a:rPr lang="en-US" sz="2800" dirty="0" err="1" smtClean="0"/>
              <a:t>ekran</a:t>
            </a:r>
            <a:r>
              <a:rPr lang="en-US" sz="2800" dirty="0" smtClean="0"/>
              <a:t> </a:t>
            </a:r>
            <a:r>
              <a:rPr lang="en-US" sz="2800" dirty="0" err="1" smtClean="0"/>
              <a:t>rejimidir</a:t>
            </a:r>
            <a:r>
              <a:rPr lang="en-US" sz="2800" dirty="0" smtClean="0"/>
              <a:t>.</a:t>
            </a:r>
            <a:endParaRPr lang="az-Latn-AZ" sz="2800" dirty="0" smtClean="0"/>
          </a:p>
          <a:p>
            <a:pPr algn="just"/>
            <a:endParaRPr lang="az-Latn-AZ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az-Latn-AZ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Bu </a:t>
            </a:r>
            <a:r>
              <a:rPr lang="en-US" sz="2800" dirty="0" err="1" smtClean="0"/>
              <a:t>gün</a:t>
            </a:r>
            <a:r>
              <a:rPr lang="en-US" sz="2800" dirty="0" smtClean="0"/>
              <a:t> </a:t>
            </a:r>
            <a:r>
              <a:rPr lang="en-US" sz="2800" dirty="0" err="1" smtClean="0"/>
              <a:t>əksər</a:t>
            </a:r>
            <a:r>
              <a:rPr lang="en-US" sz="2800" dirty="0" smtClean="0"/>
              <a:t> </a:t>
            </a:r>
            <a:r>
              <a:rPr lang="en-US" sz="2800" dirty="0" err="1" smtClean="0"/>
              <a:t>istifadəçilər</a:t>
            </a:r>
            <a:r>
              <a:rPr lang="en-US" sz="2800" dirty="0" smtClean="0"/>
              <a:t> </a:t>
            </a:r>
            <a:r>
              <a:rPr lang="en-US" sz="2800" dirty="0" err="1" smtClean="0"/>
              <a:t>kompüterlərini</a:t>
            </a:r>
            <a:r>
              <a:rPr lang="en-US" sz="2800" dirty="0" smtClean="0"/>
              <a:t> </a:t>
            </a:r>
            <a:r>
              <a:rPr lang="en-US" sz="2800" dirty="0" err="1" smtClean="0"/>
              <a:t>mətn</a:t>
            </a:r>
            <a:r>
              <a:rPr lang="en-US" sz="2800" dirty="0" smtClean="0"/>
              <a:t> </a:t>
            </a:r>
            <a:r>
              <a:rPr lang="en-US" sz="2800" dirty="0" err="1" smtClean="0"/>
              <a:t>rejimi</a:t>
            </a:r>
            <a:r>
              <a:rPr lang="en-US" sz="2800" dirty="0" smtClean="0"/>
              <a:t> </a:t>
            </a:r>
            <a:r>
              <a:rPr lang="en-US" sz="2800" dirty="0" err="1" smtClean="0"/>
              <a:t>və</a:t>
            </a:r>
            <a:r>
              <a:rPr lang="en-US" sz="2800" dirty="0" smtClean="0"/>
              <a:t> </a:t>
            </a:r>
            <a:r>
              <a:rPr lang="en-US" sz="2800" dirty="0" err="1" smtClean="0"/>
              <a:t>ya</a:t>
            </a:r>
            <a:r>
              <a:rPr lang="en-US" sz="2800" dirty="0" smtClean="0"/>
              <a:t> </a:t>
            </a:r>
            <a:r>
              <a:rPr lang="en-US" sz="2800" dirty="0" err="1" smtClean="0"/>
              <a:t>əmr</a:t>
            </a:r>
            <a:r>
              <a:rPr lang="en-US" sz="2800" dirty="0" smtClean="0"/>
              <a:t> </a:t>
            </a:r>
            <a:r>
              <a:rPr lang="en-US" sz="2800" dirty="0" err="1" smtClean="0"/>
              <a:t>xətti</a:t>
            </a:r>
            <a:r>
              <a:rPr lang="en-US" sz="2800" dirty="0" smtClean="0"/>
              <a:t> </a:t>
            </a:r>
            <a:r>
              <a:rPr lang="en-US" sz="2800" dirty="0" err="1" smtClean="0"/>
              <a:t>mühitindən</a:t>
            </a:r>
            <a:r>
              <a:rPr lang="en-US" sz="2800" dirty="0" smtClean="0"/>
              <a:t> </a:t>
            </a:r>
            <a:r>
              <a:rPr lang="en-US" sz="2800" dirty="0" err="1" smtClean="0"/>
              <a:t>fərqli</a:t>
            </a:r>
            <a:r>
              <a:rPr lang="en-US" sz="2800" dirty="0" smtClean="0"/>
              <a:t> </a:t>
            </a:r>
            <a:r>
              <a:rPr lang="en-US" sz="2800" dirty="0" err="1" smtClean="0"/>
              <a:t>olaraq</a:t>
            </a:r>
            <a:r>
              <a:rPr lang="en-US" sz="2800" dirty="0" smtClean="0"/>
              <a:t> </a:t>
            </a:r>
            <a:r>
              <a:rPr lang="en-US" sz="2800" dirty="0" err="1" smtClean="0"/>
              <a:t>qrafik</a:t>
            </a:r>
            <a:r>
              <a:rPr lang="en-US" sz="2800" dirty="0" smtClean="0"/>
              <a:t> </a:t>
            </a:r>
            <a:r>
              <a:rPr lang="en-US" sz="2800" dirty="0" err="1" smtClean="0"/>
              <a:t>rejimdə</a:t>
            </a:r>
            <a:r>
              <a:rPr lang="en-US" sz="2800" dirty="0" smtClean="0"/>
              <a:t> </a:t>
            </a:r>
            <a:r>
              <a:rPr lang="en-US" sz="2800" dirty="0" err="1" smtClean="0"/>
              <a:t>idarə</a:t>
            </a:r>
            <a:r>
              <a:rPr lang="en-US" sz="2800" dirty="0" smtClean="0"/>
              <a:t> </a:t>
            </a:r>
            <a:r>
              <a:rPr lang="en-US" sz="2800" dirty="0" err="1" smtClean="0"/>
              <a:t>edirlər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468" y="304800"/>
            <a:ext cx="7694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err="1"/>
              <a:t>Qrafik</a:t>
            </a:r>
            <a:r>
              <a:rPr lang="en-US" sz="4400" dirty="0"/>
              <a:t> </a:t>
            </a:r>
            <a:r>
              <a:rPr lang="en-US" sz="4400" dirty="0" err="1"/>
              <a:t>rejim</a:t>
            </a:r>
            <a:r>
              <a:rPr lang="en-US" sz="4400" dirty="0"/>
              <a:t> </a:t>
            </a:r>
            <a:r>
              <a:rPr lang="en-US" sz="4400" dirty="0" err="1"/>
              <a:t>qrafik</a:t>
            </a:r>
            <a:r>
              <a:rPr lang="en-US" sz="4400" dirty="0"/>
              <a:t> </a:t>
            </a:r>
            <a:r>
              <a:rPr lang="en-US" sz="4400" dirty="0" err="1"/>
              <a:t>funksiyası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GRAPHICS.H ,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fayl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qrafik</a:t>
            </a:r>
            <a:r>
              <a:rPr lang="en-US" dirty="0" smtClean="0"/>
              <a:t> </a:t>
            </a:r>
            <a:r>
              <a:rPr lang="en-US" dirty="0" err="1" smtClean="0"/>
              <a:t>funksiyaların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sabitlərin</a:t>
            </a:r>
            <a:r>
              <a:rPr lang="en-US" dirty="0" smtClean="0"/>
              <a:t> </a:t>
            </a:r>
            <a:r>
              <a:rPr lang="en-US" dirty="0" err="1" smtClean="0"/>
              <a:t>təriflərini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izahını</a:t>
            </a:r>
            <a:r>
              <a:rPr lang="en-US" dirty="0" smtClean="0"/>
              <a:t> </a:t>
            </a:r>
            <a:r>
              <a:rPr lang="en-US" dirty="0" err="1" smtClean="0"/>
              <a:t>ehtiva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, GRAPHICS.LIB </a:t>
            </a:r>
            <a:r>
              <a:rPr lang="en-US" dirty="0" err="1" smtClean="0"/>
              <a:t>faylı</a:t>
            </a:r>
            <a:r>
              <a:rPr lang="en-US" dirty="0" smtClean="0"/>
              <a:t> </a:t>
            </a:r>
            <a:r>
              <a:rPr lang="en-US" dirty="0" err="1" smtClean="0"/>
              <a:t>isə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qrafik</a:t>
            </a:r>
            <a:r>
              <a:rPr lang="en-US" dirty="0" smtClean="0"/>
              <a:t> </a:t>
            </a:r>
            <a:r>
              <a:rPr lang="en-US" dirty="0" err="1" smtClean="0"/>
              <a:t>funksiyaları</a:t>
            </a:r>
            <a:r>
              <a:rPr lang="en-US" dirty="0" smtClean="0"/>
              <a:t> </a:t>
            </a:r>
            <a:r>
              <a:rPr lang="en-US" dirty="0" err="1" smtClean="0"/>
              <a:t>ehtiva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</a:t>
            </a:r>
            <a:endParaRPr lang="az-Latn-AZ" dirty="0" smtClean="0"/>
          </a:p>
          <a:p>
            <a:pPr algn="just"/>
            <a:endParaRPr lang="az-Latn-AZ" dirty="0"/>
          </a:p>
          <a:p>
            <a:pPr algn="just"/>
            <a:r>
              <a:rPr lang="en-US" dirty="0" err="1" smtClean="0"/>
              <a:t>InitGraph:Qrafik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işə</a:t>
            </a:r>
            <a:r>
              <a:rPr lang="en-US" dirty="0" smtClean="0"/>
              <a:t> </a:t>
            </a:r>
            <a:r>
              <a:rPr lang="en-US" dirty="0" err="1" smtClean="0"/>
              <a:t>salır</a:t>
            </a:r>
            <a:r>
              <a:rPr lang="en-US" dirty="0" smtClean="0"/>
              <a:t>.</a:t>
            </a:r>
            <a:endParaRPr lang="az-Latn-AZ" dirty="0" smtClean="0"/>
          </a:p>
          <a:p>
            <a:pPr algn="just"/>
            <a:endParaRPr lang="az-Latn-AZ" dirty="0"/>
          </a:p>
          <a:p>
            <a:pPr algn="just"/>
            <a:endParaRPr lang="az-Latn-AZ" dirty="0" smtClean="0"/>
          </a:p>
          <a:p>
            <a:pPr algn="just"/>
            <a:r>
              <a:rPr lang="az-Latn-AZ" dirty="0" smtClean="0"/>
              <a:t>Nümunə </a:t>
            </a:r>
            <a:r>
              <a:rPr lang="en-US" dirty="0" smtClean="0"/>
              <a:t>:void </a:t>
            </a:r>
            <a:r>
              <a:rPr lang="en-US" dirty="0" err="1" smtClean="0"/>
              <a:t>initgraph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graphdriver</a:t>
            </a:r>
            <a:r>
              <a:rPr lang="en-US" dirty="0" smtClean="0"/>
              <a:t>, </a:t>
            </a:r>
            <a:endParaRPr lang="az-Latn-AZ" dirty="0" smtClean="0"/>
          </a:p>
          <a:p>
            <a:pPr algn="just"/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graphmode</a:t>
            </a:r>
            <a:r>
              <a:rPr lang="en-US" dirty="0" smtClean="0"/>
              <a:t>, </a:t>
            </a:r>
            <a:endParaRPr lang="az-Latn-AZ" dirty="0" smtClean="0"/>
          </a:p>
          <a:p>
            <a:pPr algn="just"/>
            <a:r>
              <a:rPr lang="en-US" dirty="0" smtClean="0"/>
              <a:t>char *</a:t>
            </a:r>
            <a:r>
              <a:rPr lang="en-US" dirty="0" err="1" smtClean="0"/>
              <a:t>pathtodriver</a:t>
            </a:r>
            <a:r>
              <a:rPr lang="en-US" dirty="0" smtClean="0"/>
              <a:t>);</a:t>
            </a:r>
            <a:endParaRPr lang="az-Latn-AZ" dirty="0" smtClean="0"/>
          </a:p>
          <a:p>
            <a:pPr algn="just"/>
            <a:endParaRPr lang="az-Latn-AZ" dirty="0"/>
          </a:p>
          <a:p>
            <a:pPr algn="just"/>
            <a:endParaRPr lang="az-Latn-AZ" dirty="0" smtClean="0"/>
          </a:p>
          <a:p>
            <a:pPr algn="just"/>
            <a:r>
              <a:rPr lang="en-US" dirty="0" err="1" smtClean="0"/>
              <a:t>məsələn</a:t>
            </a:r>
            <a:r>
              <a:rPr lang="en-US" dirty="0" smtClean="0"/>
              <a:t>: void </a:t>
            </a:r>
            <a:r>
              <a:rPr lang="en-US" dirty="0" err="1" smtClean="0"/>
              <a:t>initgraph</a:t>
            </a:r>
            <a:r>
              <a:rPr lang="en-US" dirty="0" smtClean="0"/>
              <a:t>(&amp;</a:t>
            </a:r>
            <a:r>
              <a:rPr lang="en-US" dirty="0" err="1" smtClean="0"/>
              <a:t>gd</a:t>
            </a:r>
            <a:r>
              <a:rPr lang="en-US" dirty="0" smtClean="0"/>
              <a:t>,&amp;gm, “</a:t>
            </a:r>
            <a:r>
              <a:rPr lang="en-US" dirty="0" err="1" smtClean="0"/>
              <a:t>bgi</a:t>
            </a:r>
            <a:r>
              <a:rPr lang="en-US" dirty="0" smtClean="0"/>
              <a:t> </a:t>
            </a:r>
            <a:r>
              <a:rPr lang="en-US" dirty="0" err="1" smtClean="0"/>
              <a:t>faylının</a:t>
            </a:r>
            <a:r>
              <a:rPr lang="en-US" dirty="0" smtClean="0"/>
              <a:t> </a:t>
            </a:r>
            <a:r>
              <a:rPr lang="en-US" dirty="0" err="1" smtClean="0"/>
              <a:t>yolu</a:t>
            </a:r>
            <a:r>
              <a:rPr lang="en-US" dirty="0" smtClean="0"/>
              <a:t>”);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461594"/>
            <a:ext cx="6324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err="1"/>
              <a:t>Qrafik</a:t>
            </a:r>
            <a:r>
              <a:rPr lang="en-US" sz="4400" dirty="0"/>
              <a:t> </a:t>
            </a:r>
            <a:r>
              <a:rPr lang="en-US" sz="4400" dirty="0" err="1"/>
              <a:t>boru</a:t>
            </a:r>
            <a:r>
              <a:rPr lang="en-US" sz="4400" dirty="0"/>
              <a:t> </a:t>
            </a:r>
            <a:r>
              <a:rPr lang="en-US" sz="4400" dirty="0" err="1"/>
              <a:t>kəməri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539" y="4034327"/>
            <a:ext cx="7626902" cy="11066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501" y="2078748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Qrafik</a:t>
            </a:r>
            <a:r>
              <a:rPr lang="en-US" sz="3200" dirty="0" smtClean="0"/>
              <a:t> </a:t>
            </a:r>
            <a:r>
              <a:rPr lang="en-US" sz="3200" dirty="0" err="1" smtClean="0"/>
              <a:t>boru</a:t>
            </a:r>
            <a:r>
              <a:rPr lang="en-US" sz="3200" dirty="0" smtClean="0"/>
              <a:t> </a:t>
            </a:r>
            <a:r>
              <a:rPr lang="en-US" sz="3200" dirty="0" err="1" smtClean="0"/>
              <a:t>kəmərini</a:t>
            </a:r>
            <a:r>
              <a:rPr lang="en-US" sz="3200" dirty="0" smtClean="0"/>
              <a:t> </a:t>
            </a:r>
            <a:r>
              <a:rPr lang="en-US" sz="3200" dirty="0" err="1" smtClean="0"/>
              <a:t>üç</a:t>
            </a:r>
            <a:r>
              <a:rPr lang="en-US" sz="3200" dirty="0" smtClean="0"/>
              <a:t> </a:t>
            </a:r>
            <a:r>
              <a:rPr lang="en-US" sz="3200" dirty="0" err="1" smtClean="0"/>
              <a:t>əsas</a:t>
            </a:r>
            <a:r>
              <a:rPr lang="en-US" sz="3200" dirty="0" smtClean="0"/>
              <a:t> </a:t>
            </a:r>
            <a:r>
              <a:rPr lang="en-US" sz="3200" dirty="0" err="1" smtClean="0"/>
              <a:t>hissəyə</a:t>
            </a:r>
            <a:r>
              <a:rPr lang="en-US" sz="3200" dirty="0" smtClean="0"/>
              <a:t> </a:t>
            </a:r>
            <a:r>
              <a:rPr lang="en-US" sz="3200" dirty="0" err="1" smtClean="0"/>
              <a:t>bölmək</a:t>
            </a:r>
            <a:r>
              <a:rPr lang="en-US" sz="3200" dirty="0" smtClean="0"/>
              <a:t> </a:t>
            </a:r>
            <a:r>
              <a:rPr lang="en-US" sz="3200" dirty="0" err="1" smtClean="0"/>
              <a:t>olar</a:t>
            </a:r>
            <a:r>
              <a:rPr lang="en-US" sz="3200" dirty="0" smtClean="0"/>
              <a:t>: </a:t>
            </a:r>
            <a:r>
              <a:rPr lang="en-US" sz="3200" dirty="0" err="1" smtClean="0"/>
              <a:t>Tətbiq</a:t>
            </a:r>
            <a:r>
              <a:rPr lang="en-US" sz="3200" dirty="0" smtClean="0"/>
              <a:t>, </a:t>
            </a:r>
            <a:r>
              <a:rPr lang="en-US" sz="3200" dirty="0" err="1" smtClean="0"/>
              <a:t>Həndəsə</a:t>
            </a:r>
            <a:r>
              <a:rPr lang="en-US" sz="3200" dirty="0" smtClean="0"/>
              <a:t> </a:t>
            </a:r>
            <a:r>
              <a:rPr lang="en-US" sz="3200" dirty="0" err="1" smtClean="0"/>
              <a:t>və</a:t>
            </a:r>
            <a:r>
              <a:rPr lang="en-US" sz="3200" dirty="0" smtClean="0"/>
              <a:t> </a:t>
            </a:r>
            <a:r>
              <a:rPr lang="en-US" sz="3200" dirty="0" err="1" smtClean="0"/>
              <a:t>Rasterləşdirmə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134" y="191846"/>
            <a:ext cx="2429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b="1" spc="-10" dirty="0" smtClean="0">
                <a:latin typeface="Calibri"/>
                <a:cs typeface="Calibri"/>
              </a:rPr>
              <a:t>Tətbiq</a:t>
            </a:r>
            <a:endParaRPr b="1" spc="-1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826846"/>
            <a:ext cx="8134984" cy="50624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3700" marR="67310" indent="-342900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n-US" sz="3200" dirty="0" err="1">
                <a:cs typeface="Calibri"/>
              </a:rPr>
              <a:t>Tətbiq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addımı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əsas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prosessorda</a:t>
            </a:r>
            <a:r>
              <a:rPr lang="en-US" sz="3200" dirty="0">
                <a:cs typeface="Calibri"/>
              </a:rPr>
              <a:t> (CPU) </a:t>
            </a:r>
            <a:r>
              <a:rPr lang="en-US" sz="3200" dirty="0" err="1">
                <a:cs typeface="Calibri"/>
              </a:rPr>
              <a:t>proqram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təminatı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tərəfindən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yerinə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yetirilir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onu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boru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kəməri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ilə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icra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olunan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fərdi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addımlara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bölmək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olmaz</a:t>
            </a:r>
            <a:r>
              <a:rPr lang="en-US" sz="3200" dirty="0" smtClean="0">
                <a:cs typeface="Calibri"/>
              </a:rPr>
              <a:t>.</a:t>
            </a:r>
            <a:endParaRPr lang="az-Latn-AZ" sz="3200" dirty="0" smtClean="0">
              <a:cs typeface="Calibri"/>
            </a:endParaRPr>
          </a:p>
          <a:p>
            <a:pPr marL="393700" marR="67310" indent="-342900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n-US" sz="3200" dirty="0" err="1" smtClean="0">
                <a:cs typeface="Calibri"/>
              </a:rPr>
              <a:t>Tətbiq</a:t>
            </a:r>
            <a:r>
              <a:rPr lang="en-US" sz="3200" dirty="0" smtClean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addımında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məsələn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giriş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cihazları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vasitəsilə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ya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animasiya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zamanı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istifadəçinin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qarşılıqlı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əlaqəsi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ilə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tələb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olunduğu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kimi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səhnədə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dəyişikliklər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edilir</a:t>
            </a:r>
            <a:r>
              <a:rPr lang="en-US" sz="3200" dirty="0" smtClean="0">
                <a:cs typeface="Calibri"/>
              </a:rPr>
              <a:t>.</a:t>
            </a:r>
            <a:endParaRPr lang="az-Latn-AZ" sz="3200" dirty="0" smtClean="0">
              <a:cs typeface="Calibri"/>
            </a:endParaRPr>
          </a:p>
          <a:p>
            <a:pPr marL="393700" marR="67310" indent="-342900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n-US" sz="3200" dirty="0" err="1" smtClean="0">
                <a:cs typeface="Calibri"/>
              </a:rPr>
              <a:t>Yeni</a:t>
            </a:r>
            <a:r>
              <a:rPr lang="en-US" sz="3200" dirty="0" smtClean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səhnə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bütün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primitivləri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adətən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üçbucaqları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xətləri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nöqtələri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ilə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boru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xəttinin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növbəti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pilləsinə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keçir</a:t>
            </a:r>
            <a:r>
              <a:rPr lang="en-US" sz="3200" dirty="0"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1390" y="191846"/>
            <a:ext cx="2141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b="1" spc="-10" dirty="0" smtClean="0"/>
              <a:t>Həndəsə</a:t>
            </a:r>
            <a:endParaRPr b="1" spc="-1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410" y="4038600"/>
            <a:ext cx="9113774" cy="2438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12954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Həndəs</a:t>
            </a:r>
            <a:r>
              <a:rPr lang="az-Latn-AZ" sz="24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addım</a:t>
            </a:r>
            <a:r>
              <a:rPr lang="en-US" sz="2400" dirty="0" smtClean="0"/>
              <a:t> </a:t>
            </a:r>
            <a:r>
              <a:rPr lang="en-US" sz="2400" dirty="0" err="1" smtClean="0"/>
              <a:t>çoxbucaqlılar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onların</a:t>
            </a:r>
            <a:r>
              <a:rPr lang="en-US" sz="2400" dirty="0" smtClean="0"/>
              <a:t> </a:t>
            </a:r>
            <a:r>
              <a:rPr lang="en-US" sz="2400" dirty="0" err="1" smtClean="0"/>
              <a:t>təpələri</a:t>
            </a:r>
            <a:r>
              <a:rPr lang="en-US" sz="2400" dirty="0" smtClean="0"/>
              <a:t> </a:t>
            </a:r>
            <a:r>
              <a:rPr lang="en-US" sz="2400" dirty="0" err="1" smtClean="0"/>
              <a:t>ilə</a:t>
            </a:r>
            <a:r>
              <a:rPr lang="en-US" sz="2400" dirty="0" smtClean="0"/>
              <a:t> </a:t>
            </a:r>
            <a:r>
              <a:rPr lang="en-US" sz="2400" dirty="0" err="1" smtClean="0"/>
              <a:t>əməliyyatların</a:t>
            </a:r>
            <a:r>
              <a:rPr lang="en-US" sz="2400" dirty="0" smtClean="0"/>
              <a:t> </a:t>
            </a:r>
            <a:r>
              <a:rPr lang="en-US" sz="2400" dirty="0" err="1" smtClean="0"/>
              <a:t>əksəriyyətinə</a:t>
            </a:r>
            <a:r>
              <a:rPr lang="en-US" sz="2400" dirty="0" smtClean="0"/>
              <a:t> </a:t>
            </a:r>
            <a:r>
              <a:rPr lang="en-US" sz="2400" dirty="0" err="1" smtClean="0"/>
              <a:t>cavabdehdir</a:t>
            </a:r>
            <a:r>
              <a:rPr lang="en-US" sz="2400" dirty="0" smtClean="0"/>
              <a:t>, </a:t>
            </a:r>
            <a:r>
              <a:rPr lang="en-US" sz="2400" dirty="0" err="1" smtClean="0"/>
              <a:t>aşağıdakı</a:t>
            </a:r>
            <a:r>
              <a:rPr lang="en-US" sz="2400" dirty="0" smtClean="0"/>
              <a:t> </a:t>
            </a:r>
            <a:r>
              <a:rPr lang="en-US" sz="2400" dirty="0" err="1" smtClean="0"/>
              <a:t>beş</a:t>
            </a:r>
            <a:r>
              <a:rPr lang="en-US" sz="2400" dirty="0" smtClean="0"/>
              <a:t> </a:t>
            </a:r>
            <a:r>
              <a:rPr lang="en-US" sz="2400" dirty="0" err="1" smtClean="0"/>
              <a:t>vəzifəyə</a:t>
            </a:r>
            <a:r>
              <a:rPr lang="en-US" sz="2400" dirty="0" smtClean="0"/>
              <a:t> </a:t>
            </a:r>
            <a:r>
              <a:rPr lang="en-US" sz="2400" dirty="0" err="1" smtClean="0"/>
              <a:t>bölünə</a:t>
            </a:r>
            <a:r>
              <a:rPr lang="en-US" sz="2400" dirty="0" smtClean="0"/>
              <a:t> </a:t>
            </a:r>
            <a:r>
              <a:rPr lang="en-US" sz="2400" dirty="0" err="1" smtClean="0"/>
              <a:t>bilər</a:t>
            </a:r>
            <a:r>
              <a:rPr lang="en-US" sz="2400" dirty="0" smtClean="0"/>
              <a:t>.</a:t>
            </a:r>
            <a:endParaRPr lang="az-Latn-AZ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Bu, </a:t>
            </a:r>
            <a:r>
              <a:rPr lang="en-US" sz="2400" dirty="0" err="1" smtClean="0"/>
              <a:t>bu</a:t>
            </a:r>
            <a:r>
              <a:rPr lang="en-US" sz="2400" dirty="0" smtClean="0"/>
              <a:t> </a:t>
            </a:r>
            <a:r>
              <a:rPr lang="en-US" sz="2400" dirty="0" err="1" smtClean="0"/>
              <a:t>vəzifələrin</a:t>
            </a:r>
            <a:r>
              <a:rPr lang="en-US" sz="2400" dirty="0" smtClean="0"/>
              <a:t> </a:t>
            </a:r>
            <a:r>
              <a:rPr lang="en-US" sz="2400" dirty="0" err="1" smtClean="0"/>
              <a:t>faktiki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</a:t>
            </a:r>
            <a:r>
              <a:rPr lang="en-US" sz="2400" dirty="0" smtClean="0"/>
              <a:t> </a:t>
            </a:r>
            <a:r>
              <a:rPr lang="en-US" sz="2400" dirty="0" err="1" smtClean="0"/>
              <a:t>boru</a:t>
            </a:r>
            <a:r>
              <a:rPr lang="en-US" sz="2400" dirty="0" smtClean="0"/>
              <a:t> </a:t>
            </a:r>
            <a:r>
              <a:rPr lang="en-US" sz="2400" dirty="0" err="1" smtClean="0"/>
              <a:t>kəməri</a:t>
            </a:r>
            <a:r>
              <a:rPr lang="en-US" sz="2400" dirty="0" smtClean="0"/>
              <a:t> </a:t>
            </a:r>
            <a:r>
              <a:rPr lang="en-US" sz="2400" dirty="0" err="1" smtClean="0"/>
              <a:t>addımları</a:t>
            </a:r>
            <a:r>
              <a:rPr lang="en-US" sz="2400" dirty="0" smtClean="0"/>
              <a:t> </a:t>
            </a:r>
            <a:r>
              <a:rPr lang="en-US" sz="2400" dirty="0" err="1" smtClean="0"/>
              <a:t>kimi</a:t>
            </a:r>
            <a:r>
              <a:rPr lang="en-US" sz="2400" dirty="0" smtClean="0"/>
              <a:t> </a:t>
            </a:r>
            <a:r>
              <a:rPr lang="en-US" sz="2400" dirty="0" err="1" smtClean="0"/>
              <a:t>necə</a:t>
            </a:r>
            <a:r>
              <a:rPr lang="en-US" sz="2400" dirty="0" smtClean="0"/>
              <a:t> </a:t>
            </a:r>
            <a:r>
              <a:rPr lang="en-US" sz="2400" dirty="0" err="1" smtClean="0"/>
              <a:t>təşkil</a:t>
            </a:r>
            <a:r>
              <a:rPr lang="en-US" sz="2400" dirty="0" smtClean="0"/>
              <a:t> </a:t>
            </a:r>
            <a:r>
              <a:rPr lang="en-US" sz="2400" dirty="0" err="1" smtClean="0"/>
              <a:t>olunmasının</a:t>
            </a:r>
            <a:r>
              <a:rPr lang="en-US" sz="2400" dirty="0" smtClean="0"/>
              <a:t> </a:t>
            </a:r>
            <a:r>
              <a:rPr lang="en-US" sz="2400" dirty="0" err="1" smtClean="0"/>
              <a:t>xüsusi</a:t>
            </a:r>
            <a:r>
              <a:rPr lang="en-US" sz="2400" dirty="0" smtClean="0"/>
              <a:t> </a:t>
            </a:r>
            <a:r>
              <a:rPr lang="en-US" sz="2400" dirty="0" err="1" smtClean="0"/>
              <a:t>icrasından</a:t>
            </a:r>
            <a:r>
              <a:rPr lang="en-US" sz="2400" dirty="0" smtClean="0"/>
              <a:t> </a:t>
            </a:r>
            <a:r>
              <a:rPr lang="en-US" sz="2400" dirty="0" err="1" smtClean="0"/>
              <a:t>asılıdır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17039"/>
            <a:ext cx="367487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b="1" spc="-20" dirty="0" smtClean="0">
                <a:latin typeface="Calibri"/>
                <a:cs typeface="Calibri"/>
              </a:rPr>
              <a:t>Rasterləşdirmə</a:t>
            </a:r>
            <a:endParaRPr b="1" spc="-2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143001"/>
            <a:ext cx="7467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Rasterləşdirmə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vektor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qrafikası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formatında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formalarda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təsvir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edilmiş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təsvirin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götürülməsi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displeydə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printerdə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çıxış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bitmap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formatında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saxlanmaq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təsvirə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nöqtələrə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çevirmək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vəzifəsidir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z-Latn-A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az-Latn-A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həm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modellərin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rasterləşdirilməsinə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həm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də</a:t>
            </a:r>
            <a:r>
              <a:rPr lang="az-Latn-A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ç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oxbucaqlılar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xətt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seqmentləri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göstərmə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primitivləri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52400"/>
            <a:ext cx="4627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err="1"/>
              <a:t>Bitmaplı</a:t>
            </a:r>
            <a:r>
              <a:rPr lang="en-US" sz="4400" dirty="0"/>
              <a:t> </a:t>
            </a:r>
            <a:r>
              <a:rPr lang="en-US" sz="4400" dirty="0" err="1"/>
              <a:t>Qrafika</a:t>
            </a:r>
            <a:endParaRPr sz="4400" dirty="0"/>
          </a:p>
        </p:txBody>
      </p:sp>
      <p:sp>
        <p:nvSpPr>
          <p:cNvPr id="5" name="Rectangle 4"/>
          <p:cNvSpPr/>
          <p:nvPr/>
        </p:nvSpPr>
        <p:spPr>
          <a:xfrm>
            <a:off x="381000" y="1158824"/>
            <a:ext cx="8229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/>
              <a:t>İki</a:t>
            </a:r>
            <a:r>
              <a:rPr lang="en-US" sz="2400" dirty="0" smtClean="0"/>
              <a:t> </a:t>
            </a:r>
            <a:r>
              <a:rPr lang="en-US" sz="2400" dirty="0" err="1" smtClean="0"/>
              <a:t>əsas</a:t>
            </a:r>
            <a:r>
              <a:rPr lang="en-US" sz="2400" dirty="0" smtClean="0"/>
              <a:t> </a:t>
            </a:r>
            <a:r>
              <a:rPr lang="en-US" sz="2400" dirty="0" err="1" smtClean="0"/>
              <a:t>qrafik</a:t>
            </a:r>
            <a:r>
              <a:rPr lang="en-US" sz="2400" dirty="0" smtClean="0"/>
              <a:t> </a:t>
            </a:r>
            <a:r>
              <a:rPr lang="en-US" sz="2400" dirty="0" err="1" smtClean="0"/>
              <a:t>növü</a:t>
            </a:r>
            <a:r>
              <a:rPr lang="en-US" sz="2400" dirty="0" smtClean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:</a:t>
            </a:r>
            <a:r>
              <a:rPr lang="az-Latn-AZ" sz="2400" dirty="0" smtClean="0"/>
              <a:t> </a:t>
            </a:r>
            <a:r>
              <a:rPr lang="en-US" sz="2400" dirty="0" smtClean="0"/>
              <a:t>Bitmapped </a:t>
            </a:r>
            <a:r>
              <a:rPr lang="en-US" sz="2400" dirty="0" err="1" smtClean="0"/>
              <a:t>və</a:t>
            </a:r>
            <a:r>
              <a:rPr lang="az-Latn-AZ" sz="2400" dirty="0" smtClean="0"/>
              <a:t> </a:t>
            </a:r>
            <a:r>
              <a:rPr lang="en-US" sz="2400" dirty="0" err="1" smtClean="0"/>
              <a:t>Vektor</a:t>
            </a:r>
            <a:endParaRPr lang="az-Latn-AZ" sz="2400" dirty="0" smtClean="0"/>
          </a:p>
          <a:p>
            <a:pPr algn="just"/>
            <a:r>
              <a:rPr lang="en-US" sz="2400" dirty="0" smtClean="0"/>
              <a:t>Bitmapped </a:t>
            </a:r>
            <a:r>
              <a:rPr lang="en-US" sz="2400" dirty="0" err="1" smtClean="0"/>
              <a:t>qrafika</a:t>
            </a:r>
            <a:r>
              <a:rPr lang="en-US" sz="2400" dirty="0" smtClean="0"/>
              <a:t> </a:t>
            </a:r>
            <a:r>
              <a:rPr lang="en-US" sz="2400" dirty="0" err="1" smtClean="0"/>
              <a:t>daha</a:t>
            </a:r>
            <a:r>
              <a:rPr lang="en-US" sz="2400" dirty="0" smtClean="0"/>
              <a:t> </a:t>
            </a:r>
            <a:r>
              <a:rPr lang="en-US" sz="2400" dirty="0" err="1" smtClean="0"/>
              <a:t>çox</a:t>
            </a:r>
            <a:r>
              <a:rPr lang="en-US" sz="2400" dirty="0" smtClean="0"/>
              <a:t> </a:t>
            </a:r>
            <a:r>
              <a:rPr lang="en-US" sz="2400" dirty="0" err="1" smtClean="0"/>
              <a:t>yayılmışdır</a:t>
            </a:r>
            <a:r>
              <a:rPr lang="az-Latn-AZ" sz="2400" dirty="0" smtClean="0"/>
              <a:t>.</a:t>
            </a:r>
          </a:p>
          <a:p>
            <a:pPr algn="just"/>
            <a:r>
              <a:rPr lang="az-Latn-AZ" sz="2400" dirty="0"/>
              <a:t> </a:t>
            </a:r>
            <a:r>
              <a:rPr lang="az-Latn-AZ" sz="2400" dirty="0" smtClean="0"/>
              <a:t>   </a:t>
            </a:r>
            <a:r>
              <a:rPr lang="en-US" sz="2400" dirty="0" err="1" smtClean="0"/>
              <a:t>Çox</a:t>
            </a:r>
            <a:r>
              <a:rPr lang="en-US" sz="2400" dirty="0" smtClean="0"/>
              <a:t> </a:t>
            </a:r>
            <a:r>
              <a:rPr lang="en-US" sz="2400" dirty="0" err="1" smtClean="0"/>
              <a:t>vaxt</a:t>
            </a:r>
            <a:r>
              <a:rPr lang="en-US" sz="2400" dirty="0" smtClean="0"/>
              <a:t> </a:t>
            </a:r>
            <a:r>
              <a:rPr lang="en-US" sz="2400" dirty="0" err="1" smtClean="0"/>
              <a:t>onlara</a:t>
            </a:r>
            <a:r>
              <a:rPr lang="en-US" sz="2400" dirty="0" smtClean="0"/>
              <a:t> </a:t>
            </a:r>
            <a:r>
              <a:rPr lang="en-US" sz="2400" dirty="0" err="1" smtClean="0"/>
              <a:t>rastr</a:t>
            </a:r>
            <a:r>
              <a:rPr lang="en-US" sz="2400" dirty="0" smtClean="0"/>
              <a:t> </a:t>
            </a:r>
            <a:r>
              <a:rPr lang="en-US" sz="2400" dirty="0" err="1" smtClean="0"/>
              <a:t>qrafika</a:t>
            </a:r>
            <a:r>
              <a:rPr lang="en-US" sz="2400" dirty="0" smtClean="0"/>
              <a:t> </a:t>
            </a:r>
            <a:r>
              <a:rPr lang="en-US" sz="2400" dirty="0" err="1" smtClean="0"/>
              <a:t>deyilir</a:t>
            </a:r>
            <a:r>
              <a:rPr lang="az-Latn-AZ" sz="2400" dirty="0" smtClean="0"/>
              <a:t>. </a:t>
            </a:r>
            <a:r>
              <a:rPr lang="en-US" sz="2400" dirty="0" err="1" smtClean="0"/>
              <a:t>Bitmaplı</a:t>
            </a:r>
            <a:r>
              <a:rPr lang="en-US" sz="2400" dirty="0" smtClean="0"/>
              <a:t> </a:t>
            </a:r>
            <a:r>
              <a:rPr lang="en-US" sz="2400" dirty="0" err="1" smtClean="0"/>
              <a:t>qrafik</a:t>
            </a:r>
            <a:r>
              <a:rPr lang="en-US" sz="2400" dirty="0" smtClean="0"/>
              <a:t> </a:t>
            </a:r>
            <a:r>
              <a:rPr lang="en-US" sz="2400" dirty="0" err="1" smtClean="0"/>
              <a:t>yaratdığınız</a:t>
            </a:r>
            <a:r>
              <a:rPr lang="en-US" sz="2400" dirty="0" smtClean="0"/>
              <a:t> zaman </a:t>
            </a:r>
            <a:r>
              <a:rPr lang="en-US" sz="2400" dirty="0" err="1" smtClean="0"/>
              <a:t>siz</a:t>
            </a:r>
            <a:r>
              <a:rPr lang="en-US" sz="2400" dirty="0" smtClean="0"/>
              <a:t> </a:t>
            </a:r>
            <a:r>
              <a:rPr lang="en-US" sz="2400" dirty="0" err="1" smtClean="0"/>
              <a:t>əsasən</a:t>
            </a:r>
            <a:r>
              <a:rPr lang="en-US" sz="2400" dirty="0" smtClean="0"/>
              <a:t> </a:t>
            </a:r>
            <a:r>
              <a:rPr lang="en-US" sz="2400" dirty="0" err="1" smtClean="0"/>
              <a:t>rəngli</a:t>
            </a:r>
            <a:r>
              <a:rPr lang="en-US" sz="2400" dirty="0" smtClean="0"/>
              <a:t> </a:t>
            </a:r>
            <a:r>
              <a:rPr lang="en-US" sz="2400" dirty="0" err="1" smtClean="0"/>
              <a:t>nöqtələr</a:t>
            </a:r>
            <a:r>
              <a:rPr lang="en-US" sz="2400" dirty="0" smtClean="0"/>
              <a:t> </a:t>
            </a:r>
            <a:r>
              <a:rPr lang="en-US" sz="2400" dirty="0" err="1" smtClean="0"/>
              <a:t>dəstəsi</a:t>
            </a:r>
            <a:r>
              <a:rPr lang="en-US" sz="2400" dirty="0" smtClean="0"/>
              <a:t> </a:t>
            </a:r>
            <a:r>
              <a:rPr lang="en-US" sz="2400" dirty="0" err="1" smtClean="0"/>
              <a:t>yaradırsınız</a:t>
            </a:r>
            <a:r>
              <a:rPr lang="az-Latn-AZ" sz="2400" dirty="0" smtClean="0"/>
              <a:t>.</a:t>
            </a:r>
          </a:p>
          <a:p>
            <a:pPr algn="just"/>
            <a:r>
              <a:rPr lang="az-Latn-AZ" sz="2400" dirty="0" smtClean="0"/>
              <a:t>Bitmaplı qrafik nöqtələr və ya piksellər massivi kimi saxlanılır. Hər bir pikselə xüsusi bir rəng verilir. Nə qədər çox piksel varsa, görüntü bir o qədər detallı ola bilər.  Bir piksellə yalnız bir nöqtə əldə edirsiniz. Bəzi ümumi bitmap qrafik proqramları bunlardır:</a:t>
            </a:r>
          </a:p>
          <a:p>
            <a:pPr algn="just"/>
            <a:endParaRPr lang="az-Latn-AZ" sz="2400" dirty="0" smtClean="0"/>
          </a:p>
          <a:p>
            <a:pPr algn="just"/>
            <a:r>
              <a:rPr lang="az-Latn-AZ" sz="2400" dirty="0" smtClean="0"/>
              <a:t>Photoshop</a:t>
            </a:r>
          </a:p>
          <a:p>
            <a:pPr algn="just"/>
            <a:r>
              <a:rPr lang="az-Latn-AZ" sz="2400" dirty="0" smtClean="0"/>
              <a:t>Paint Shop </a:t>
            </a:r>
          </a:p>
          <a:p>
            <a:pPr algn="just"/>
            <a:r>
              <a:rPr lang="az-Latn-AZ" sz="2400" dirty="0" smtClean="0"/>
              <a:t>ProGIMP</a:t>
            </a:r>
          </a:p>
          <a:p>
            <a:pPr algn="just"/>
            <a:r>
              <a:rPr lang="az-Latn-AZ" sz="2400" dirty="0" smtClean="0"/>
              <a:t>Foto-BoyaQrafik çevirici</a:t>
            </a:r>
          </a:p>
          <a:p>
            <a:pPr algn="just"/>
            <a:endParaRPr lang="az-Latn-AZ" sz="2400" dirty="0" smtClean="0"/>
          </a:p>
          <a:p>
            <a:pPr algn="just"/>
            <a:r>
              <a:rPr lang="az-Latn-AZ" sz="2400" dirty="0" smtClean="0"/>
              <a:t>Bunlar boya proqramlarıdır.</a:t>
            </a:r>
            <a:endParaRPr lang="az-Latn-AZ" sz="2400" dirty="0"/>
          </a:p>
          <a:p>
            <a:pPr algn="just"/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134" y="563702"/>
            <a:ext cx="66376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Bitmap </a:t>
            </a:r>
            <a:r>
              <a:rPr lang="en-US" sz="3200" dirty="0" err="1" smtClean="0"/>
              <a:t>nümunəsi</a:t>
            </a:r>
            <a:endParaRPr sz="32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2512" y="1738312"/>
          <a:ext cx="6936732" cy="441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23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345" y="461594"/>
            <a:ext cx="3606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 err="1" smtClean="0"/>
              <a:t>Ve</a:t>
            </a:r>
            <a:r>
              <a:rPr lang="az-Latn-AZ" sz="4400" spc="-45" dirty="0" smtClean="0"/>
              <a:t>ktor qrafikası</a:t>
            </a:r>
            <a:endParaRPr sz="4400" dirty="0"/>
          </a:p>
        </p:txBody>
      </p:sp>
      <p:sp>
        <p:nvSpPr>
          <p:cNvPr id="5" name="Rectangle 4"/>
          <p:cNvSpPr/>
          <p:nvPr/>
        </p:nvSpPr>
        <p:spPr>
          <a:xfrm>
            <a:off x="685800" y="12954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/>
              <a:t>Kompüter</a:t>
            </a:r>
            <a:r>
              <a:rPr lang="en-US" sz="2400" dirty="0" smtClean="0"/>
              <a:t> </a:t>
            </a:r>
            <a:r>
              <a:rPr lang="en-US" sz="2400" dirty="0" err="1" smtClean="0"/>
              <a:t>qrafikasının</a:t>
            </a:r>
            <a:r>
              <a:rPr lang="en-US" sz="2400" dirty="0" smtClean="0"/>
              <a:t> </a:t>
            </a:r>
            <a:r>
              <a:rPr lang="en-US" sz="2400" dirty="0" err="1" smtClean="0"/>
              <a:t>ikinci</a:t>
            </a:r>
            <a:r>
              <a:rPr lang="en-US" sz="2400" dirty="0" smtClean="0"/>
              <a:t> </a:t>
            </a:r>
            <a:r>
              <a:rPr lang="en-US" sz="2400" dirty="0" err="1" smtClean="0"/>
              <a:t>əsas</a:t>
            </a:r>
            <a:r>
              <a:rPr lang="en-US" sz="2400" dirty="0" smtClean="0"/>
              <a:t> </a:t>
            </a:r>
            <a:r>
              <a:rPr lang="en-US" sz="2400" dirty="0" err="1" smtClean="0"/>
              <a:t>növü</a:t>
            </a:r>
            <a:r>
              <a:rPr lang="az-Latn-AZ" sz="2400" dirty="0" smtClean="0"/>
              <a:t> </a:t>
            </a: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qrafikası</a:t>
            </a:r>
            <a:r>
              <a:rPr lang="en-US" sz="2400" dirty="0" smtClean="0"/>
              <a:t> </a:t>
            </a:r>
            <a:r>
              <a:rPr lang="en-US" sz="2400" dirty="0" err="1" smtClean="0"/>
              <a:t>rəsm</a:t>
            </a:r>
            <a:r>
              <a:rPr lang="en-US" sz="2400" dirty="0" smtClean="0"/>
              <a:t> </a:t>
            </a:r>
            <a:r>
              <a:rPr lang="en-US" sz="2400" dirty="0" err="1" smtClean="0"/>
              <a:t>proqramlarından</a:t>
            </a:r>
            <a:r>
              <a:rPr lang="en-US" sz="2400" dirty="0" smtClean="0"/>
              <a:t>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r>
              <a:rPr lang="en-US" sz="2400" dirty="0" err="1" smtClean="0"/>
              <a:t>etməklə</a:t>
            </a:r>
            <a:r>
              <a:rPr lang="en-US" sz="2400" dirty="0" smtClean="0"/>
              <a:t> </a:t>
            </a:r>
            <a:r>
              <a:rPr lang="en-US" sz="2400" dirty="0" err="1" smtClean="0"/>
              <a:t>yaradılır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manipulyasiya</a:t>
            </a:r>
            <a:r>
              <a:rPr lang="en-US" sz="2400" dirty="0" smtClean="0"/>
              <a:t> </a:t>
            </a:r>
            <a:r>
              <a:rPr lang="en-US" sz="2400" dirty="0" err="1" smtClean="0"/>
              <a:t>edilir</a:t>
            </a:r>
            <a:r>
              <a:rPr lang="en-US" sz="2400" dirty="0" smtClean="0"/>
              <a:t> (</a:t>
            </a:r>
            <a:r>
              <a:rPr lang="en-US" sz="2400" dirty="0" err="1" smtClean="0"/>
              <a:t>bitmaplı</a:t>
            </a:r>
            <a:r>
              <a:rPr lang="en-US" sz="2400" dirty="0" smtClean="0"/>
              <a:t> </a:t>
            </a:r>
            <a:r>
              <a:rPr lang="en-US" sz="2400" dirty="0" err="1" smtClean="0"/>
              <a:t>qrafika</a:t>
            </a:r>
            <a:r>
              <a:rPr lang="en-US" sz="2400" dirty="0" smtClean="0"/>
              <a:t> </a:t>
            </a:r>
            <a:r>
              <a:rPr lang="en-US" sz="2400" dirty="0" err="1" smtClean="0"/>
              <a:t>üçün</a:t>
            </a:r>
            <a:r>
              <a:rPr lang="en-US" sz="2400" dirty="0" smtClean="0"/>
              <a:t> </a:t>
            </a:r>
            <a:r>
              <a:rPr lang="en-US" sz="2400" dirty="0" err="1" smtClean="0"/>
              <a:t>boya</a:t>
            </a:r>
            <a:r>
              <a:rPr lang="en-US" sz="2400" dirty="0" smtClean="0"/>
              <a:t> </a:t>
            </a:r>
            <a:r>
              <a:rPr lang="en-US" sz="2400" dirty="0" err="1" smtClean="0"/>
              <a:t>proqramlarından</a:t>
            </a:r>
            <a:r>
              <a:rPr lang="en-US" sz="2400" dirty="0" smtClean="0"/>
              <a:t> </a:t>
            </a:r>
            <a:r>
              <a:rPr lang="en-US" sz="2400" dirty="0" err="1" smtClean="0"/>
              <a:t>fərqli</a:t>
            </a:r>
            <a:r>
              <a:rPr lang="en-US" sz="2400" dirty="0" smtClean="0"/>
              <a:t> </a:t>
            </a:r>
            <a:r>
              <a:rPr lang="en-US" sz="2400" dirty="0" err="1" smtClean="0"/>
              <a:t>olaraq</a:t>
            </a:r>
            <a:r>
              <a:rPr lang="en-US" sz="2400" dirty="0" smtClean="0"/>
              <a:t>)</a:t>
            </a:r>
            <a:endParaRPr lang="az-Latn-AZ" sz="2400" dirty="0" smtClean="0"/>
          </a:p>
          <a:p>
            <a:pPr algn="just"/>
            <a:r>
              <a:rPr lang="en-US" sz="2400" dirty="0" err="1" smtClean="0"/>
              <a:t>Şəkli</a:t>
            </a:r>
            <a:r>
              <a:rPr lang="en-US" sz="2400" dirty="0" smtClean="0"/>
              <a:t> </a:t>
            </a:r>
            <a:r>
              <a:rPr lang="en-US" sz="2400" dirty="0" err="1" smtClean="0"/>
              <a:t>təsvir</a:t>
            </a:r>
            <a:r>
              <a:rPr lang="en-US" sz="2400" dirty="0" smtClean="0"/>
              <a:t> </a:t>
            </a:r>
            <a:r>
              <a:rPr lang="en-US" sz="2400" dirty="0" err="1" smtClean="0"/>
              <a:t>etmək</a:t>
            </a:r>
            <a:r>
              <a:rPr lang="en-US" sz="2400" dirty="0" smtClean="0"/>
              <a:t> </a:t>
            </a:r>
            <a:r>
              <a:rPr lang="en-US" sz="2400" dirty="0" err="1" smtClean="0"/>
              <a:t>üçün</a:t>
            </a:r>
            <a:r>
              <a:rPr lang="en-US" sz="2400" dirty="0" smtClean="0"/>
              <a:t> </a:t>
            </a:r>
            <a:r>
              <a:rPr lang="en-US" sz="2400" dirty="0" err="1" smtClean="0"/>
              <a:t>piksellərdən</a:t>
            </a:r>
            <a:r>
              <a:rPr lang="en-US" sz="2400" dirty="0" smtClean="0"/>
              <a:t>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r>
              <a:rPr lang="en-US" sz="2400" dirty="0" err="1" smtClean="0"/>
              <a:t>etmək</a:t>
            </a:r>
            <a:r>
              <a:rPr lang="en-US" sz="2400" dirty="0" smtClean="0"/>
              <a:t> </a:t>
            </a:r>
            <a:r>
              <a:rPr lang="en-US" sz="2400" dirty="0" err="1" smtClean="0"/>
              <a:t>əvəzinə</a:t>
            </a:r>
            <a:r>
              <a:rPr lang="en-US" sz="2400" dirty="0" smtClean="0"/>
              <a:t>, o, </a:t>
            </a:r>
            <a:r>
              <a:rPr lang="en-US" sz="2400" dirty="0" err="1" smtClean="0"/>
              <a:t>şəkilləri</a:t>
            </a:r>
            <a:r>
              <a:rPr lang="en-US" sz="2400" dirty="0" smtClean="0"/>
              <a:t>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r>
              <a:rPr lang="en-US" sz="2400" dirty="0" err="1" smtClean="0"/>
              <a:t>edərək</a:t>
            </a:r>
            <a:r>
              <a:rPr lang="en-US" sz="2400" dirty="0" smtClean="0"/>
              <a:t> </a:t>
            </a:r>
            <a:r>
              <a:rPr lang="en-US" sz="2400" dirty="0" err="1" smtClean="0"/>
              <a:t>təsviri</a:t>
            </a:r>
            <a:r>
              <a:rPr lang="en-US" sz="2400" dirty="0" smtClean="0"/>
              <a:t> </a:t>
            </a:r>
            <a:r>
              <a:rPr lang="en-US" sz="2400" dirty="0" err="1" smtClean="0"/>
              <a:t>təsvir</a:t>
            </a:r>
            <a:r>
              <a:rPr lang="en-US" sz="2400" dirty="0" smtClean="0"/>
              <a:t> </a:t>
            </a:r>
            <a:r>
              <a:rPr lang="en-US" sz="2400" dirty="0" err="1" smtClean="0"/>
              <a:t>edir</a:t>
            </a:r>
            <a:r>
              <a:rPr lang="az-Latn-AZ" sz="2400" dirty="0" smtClean="0"/>
              <a:t>.</a:t>
            </a:r>
          </a:p>
          <a:p>
            <a:pPr algn="just"/>
            <a:r>
              <a:rPr lang="en-US" sz="2400" dirty="0" err="1" smtClean="0"/>
              <a:t>Dairələr</a:t>
            </a:r>
            <a:r>
              <a:rPr lang="az-Latn-AZ" sz="2400" dirty="0" smtClean="0"/>
              <a:t>, </a:t>
            </a:r>
            <a:r>
              <a:rPr lang="en-US" sz="2400" dirty="0" err="1" smtClean="0"/>
              <a:t>Xətlər</a:t>
            </a:r>
            <a:r>
              <a:rPr lang="az-Latn-AZ" sz="2400" dirty="0" smtClean="0"/>
              <a:t>, </a:t>
            </a:r>
            <a:r>
              <a:rPr lang="en-US" sz="2400" dirty="0" err="1" smtClean="0"/>
              <a:t>Əyrilər</a:t>
            </a:r>
            <a:r>
              <a:rPr lang="az-Latn-AZ" sz="2400" dirty="0" smtClean="0"/>
              <a:t>, h</a:t>
            </a:r>
            <a:r>
              <a:rPr lang="en-US" sz="2400" dirty="0" err="1" smtClean="0"/>
              <a:t>əmçinin</a:t>
            </a:r>
            <a:r>
              <a:rPr lang="en-US" sz="2400" dirty="0" smtClean="0"/>
              <a:t> </a:t>
            </a:r>
            <a:r>
              <a:rPr lang="en-US" sz="2400" dirty="0" err="1" smtClean="0"/>
              <a:t>bu</a:t>
            </a:r>
            <a:r>
              <a:rPr lang="en-US" sz="2400" dirty="0" smtClean="0"/>
              <a:t> </a:t>
            </a:r>
            <a:r>
              <a:rPr lang="en-US" sz="2400" dirty="0" err="1" smtClean="0"/>
              <a:t>formaların</a:t>
            </a:r>
            <a:r>
              <a:rPr lang="en-US" sz="2400" dirty="0" smtClean="0"/>
              <a:t> </a:t>
            </a:r>
            <a:r>
              <a:rPr lang="en-US" sz="2400" dirty="0" err="1" smtClean="0"/>
              <a:t>rəngini</a:t>
            </a:r>
            <a:r>
              <a:rPr lang="en-US" sz="2400" dirty="0" smtClean="0"/>
              <a:t> </a:t>
            </a:r>
            <a:r>
              <a:rPr lang="en-US" sz="2400" dirty="0" err="1" smtClean="0"/>
              <a:t>saxlamaq</a:t>
            </a:r>
            <a:r>
              <a:rPr lang="en-US" sz="2400" dirty="0" smtClean="0"/>
              <a:t> </a:t>
            </a:r>
            <a:r>
              <a:rPr lang="az-Latn-AZ" sz="2400" dirty="0" smtClean="0"/>
              <a:t>və s. </a:t>
            </a:r>
            <a:r>
              <a:rPr lang="en-US" sz="2400" dirty="0" smtClean="0"/>
              <a:t>:“</a:t>
            </a:r>
            <a:r>
              <a:rPr lang="en-US" sz="2400" dirty="0" err="1" smtClean="0"/>
              <a:t>Burada</a:t>
            </a:r>
            <a:r>
              <a:rPr lang="en-US" sz="2400" dirty="0" smtClean="0"/>
              <a:t> </a:t>
            </a:r>
            <a:r>
              <a:rPr lang="en-US" sz="2400" dirty="0" err="1" smtClean="0"/>
              <a:t>mərkəzi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radiusu</a:t>
            </a:r>
            <a:r>
              <a:rPr lang="en-US" sz="2400" dirty="0" smtClean="0"/>
              <a:t> x </a:t>
            </a:r>
            <a:r>
              <a:rPr lang="en-US" sz="2400" dirty="0" err="1" smtClean="0"/>
              <a:t>olan</a:t>
            </a:r>
            <a:r>
              <a:rPr lang="en-US" sz="2400" dirty="0" smtClean="0"/>
              <a:t> sarı </a:t>
            </a:r>
            <a:r>
              <a:rPr lang="en-US" sz="2400" dirty="0" err="1" smtClean="0"/>
              <a:t>dairə</a:t>
            </a:r>
            <a:r>
              <a:rPr lang="en-US" sz="2400" dirty="0" smtClean="0"/>
              <a:t>, </a:t>
            </a:r>
            <a:r>
              <a:rPr lang="en-US" sz="2400" dirty="0" err="1" smtClean="0"/>
              <a:t>buradan</a:t>
            </a:r>
            <a:r>
              <a:rPr lang="en-US" sz="2400" dirty="0" smtClean="0"/>
              <a:t> </a:t>
            </a:r>
            <a:r>
              <a:rPr lang="en-US" sz="2400" dirty="0" err="1" smtClean="0"/>
              <a:t>bura</a:t>
            </a:r>
            <a:r>
              <a:rPr lang="en-US" sz="2400" dirty="0" smtClean="0"/>
              <a:t> </a:t>
            </a:r>
            <a:r>
              <a:rPr lang="en-US" sz="2400" dirty="0" err="1" smtClean="0"/>
              <a:t>qədər</a:t>
            </a:r>
            <a:r>
              <a:rPr lang="en-US" sz="2400" dirty="0" smtClean="0"/>
              <a:t> </a:t>
            </a:r>
            <a:r>
              <a:rPr lang="en-US" sz="2400" dirty="0" err="1" smtClean="0"/>
              <a:t>bənövşəyi</a:t>
            </a:r>
            <a:r>
              <a:rPr lang="en-US" sz="2400" dirty="0" smtClean="0"/>
              <a:t> </a:t>
            </a:r>
            <a:r>
              <a:rPr lang="en-US" sz="2400" dirty="0" err="1" smtClean="0"/>
              <a:t>xətt</a:t>
            </a:r>
            <a:r>
              <a:rPr lang="en-US" sz="2400" dirty="0" smtClean="0"/>
              <a:t>”.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02" y="978153"/>
            <a:ext cx="75279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3200" dirty="0" smtClean="0"/>
              <a:t>                    Kompüter qrafikası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57200" y="2057400"/>
            <a:ext cx="8153400" cy="3886200"/>
            <a:chOff x="457200" y="2057400"/>
            <a:chExt cx="8153400" cy="3886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057400"/>
              <a:ext cx="5257800" cy="304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3200400"/>
              <a:ext cx="3657600" cy="274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461594"/>
            <a:ext cx="433628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spc="-45" dirty="0" smtClean="0"/>
              <a:t>Ve</a:t>
            </a:r>
            <a:r>
              <a:rPr lang="en-US" sz="4400" spc="-45" dirty="0" smtClean="0"/>
              <a:t>k</a:t>
            </a:r>
            <a:r>
              <a:rPr lang="az-Latn-AZ" sz="4400" spc="-45" dirty="0" smtClean="0"/>
              <a:t>tor qrafikası</a:t>
            </a:r>
            <a:endParaRPr sz="4400" dirty="0"/>
          </a:p>
        </p:txBody>
      </p:sp>
      <p:sp>
        <p:nvSpPr>
          <p:cNvPr id="5" name="Rectangle 4"/>
          <p:cNvSpPr/>
          <p:nvPr/>
        </p:nvSpPr>
        <p:spPr>
          <a:xfrm>
            <a:off x="609600" y="1524001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qrafikası</a:t>
            </a:r>
            <a:r>
              <a:rPr lang="en-US" sz="2400" dirty="0" smtClean="0"/>
              <a:t> </a:t>
            </a:r>
            <a:r>
              <a:rPr lang="en-US" sz="2400" dirty="0" err="1" smtClean="0"/>
              <a:t>ilə</a:t>
            </a:r>
            <a:r>
              <a:rPr lang="en-US" sz="2400" dirty="0" smtClean="0"/>
              <a:t>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r>
              <a:rPr lang="en-US" sz="2400" dirty="0" err="1" smtClean="0"/>
              <a:t>olunan</a:t>
            </a:r>
            <a:r>
              <a:rPr lang="en-US" sz="2400" dirty="0" smtClean="0"/>
              <a:t> </a:t>
            </a:r>
            <a:r>
              <a:rPr lang="en-US" sz="2400" dirty="0" err="1" smtClean="0"/>
              <a:t>proqramlar</a:t>
            </a:r>
            <a:r>
              <a:rPr lang="en-US" sz="2400" dirty="0" smtClean="0"/>
              <a:t> </a:t>
            </a:r>
            <a:r>
              <a:rPr lang="en-US" sz="2400" dirty="0" err="1" smtClean="0"/>
              <a:t>rəsm</a:t>
            </a:r>
            <a:r>
              <a:rPr lang="en-US" sz="2400" dirty="0" smtClean="0"/>
              <a:t> </a:t>
            </a:r>
            <a:r>
              <a:rPr lang="en-US" sz="2400" dirty="0" err="1" smtClean="0"/>
              <a:t>proqramlarıdır</a:t>
            </a:r>
            <a:r>
              <a:rPr lang="az-Latn-AZ" sz="2400" dirty="0"/>
              <a:t>.</a:t>
            </a:r>
            <a:r>
              <a:rPr lang="en-US" sz="2400" dirty="0" smtClean="0"/>
              <a:t>Bu </a:t>
            </a:r>
            <a:r>
              <a:rPr lang="en-US" sz="2400" dirty="0" err="1" smtClean="0"/>
              <a:t>proqramlardan</a:t>
            </a:r>
            <a:r>
              <a:rPr lang="en-US" sz="2400" dirty="0" smtClean="0"/>
              <a:t> </a:t>
            </a:r>
            <a:r>
              <a:rPr lang="en-US" sz="2400" dirty="0" err="1" smtClean="0"/>
              <a:t>bəzilərinə</a:t>
            </a:r>
            <a:r>
              <a:rPr lang="en-US" sz="2400" dirty="0" smtClean="0"/>
              <a:t> </a:t>
            </a:r>
            <a:r>
              <a:rPr lang="en-US" sz="2400" dirty="0" err="1" smtClean="0"/>
              <a:t>aşağıdakılar</a:t>
            </a:r>
            <a:r>
              <a:rPr lang="en-US" sz="2400" dirty="0" smtClean="0"/>
              <a:t> </a:t>
            </a:r>
            <a:r>
              <a:rPr lang="en-US" sz="2400" dirty="0" err="1" smtClean="0"/>
              <a:t>daxildir</a:t>
            </a:r>
            <a:r>
              <a:rPr lang="en-US" sz="2400" dirty="0" smtClean="0"/>
              <a:t>:</a:t>
            </a:r>
            <a:endParaRPr lang="az-Latn-AZ" sz="2400" dirty="0" smtClean="0"/>
          </a:p>
          <a:p>
            <a:pPr algn="just"/>
            <a:r>
              <a:rPr lang="az-Latn-AZ" sz="2400" dirty="0" smtClean="0"/>
              <a:t> </a:t>
            </a:r>
            <a:r>
              <a:rPr lang="en-US" sz="2400" dirty="0" smtClean="0"/>
              <a:t>Corel Draw</a:t>
            </a:r>
            <a:endParaRPr lang="az-Latn-AZ" sz="2400" dirty="0" smtClean="0"/>
          </a:p>
          <a:p>
            <a:pPr algn="just"/>
            <a:r>
              <a:rPr lang="en-US" sz="2400" dirty="0" smtClean="0"/>
              <a:t>Adobe Illustrator</a:t>
            </a:r>
            <a:r>
              <a:rPr lang="az-Latn-AZ" sz="2400" dirty="0"/>
              <a:t> </a:t>
            </a:r>
            <a:r>
              <a:rPr lang="en-US" sz="2400" dirty="0" err="1" smtClean="0"/>
              <a:t>Akrobat</a:t>
            </a:r>
            <a:endParaRPr lang="az-Latn-AZ" sz="2400" dirty="0" smtClean="0"/>
          </a:p>
          <a:p>
            <a:pPr algn="just"/>
            <a:r>
              <a:rPr lang="en-US" sz="2400" dirty="0" smtClean="0"/>
              <a:t>Bu </a:t>
            </a:r>
            <a:r>
              <a:rPr lang="en-US" sz="2400" dirty="0" err="1" smtClean="0"/>
              <a:t>proqramların</a:t>
            </a:r>
            <a:r>
              <a:rPr lang="en-US" sz="2400" dirty="0" smtClean="0"/>
              <a:t> </a:t>
            </a:r>
            <a:r>
              <a:rPr lang="en-US" sz="2400" dirty="0" err="1" smtClean="0"/>
              <a:t>əksəriyyəti</a:t>
            </a:r>
            <a:r>
              <a:rPr lang="en-US" sz="2400" dirty="0" smtClean="0"/>
              <a:t> </a:t>
            </a: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təsvirinin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hissəsi</a:t>
            </a:r>
            <a:r>
              <a:rPr lang="en-US" sz="2400" dirty="0" smtClean="0"/>
              <a:t> </a:t>
            </a:r>
            <a:r>
              <a:rPr lang="en-US" sz="2400" dirty="0" err="1" smtClean="0"/>
              <a:t>kimi</a:t>
            </a:r>
            <a:r>
              <a:rPr lang="en-US" sz="2400" dirty="0" smtClean="0"/>
              <a:t> </a:t>
            </a:r>
            <a:r>
              <a:rPr lang="en-US" sz="2400" dirty="0" err="1" smtClean="0"/>
              <a:t>bitmaplı</a:t>
            </a:r>
            <a:r>
              <a:rPr lang="en-US" sz="2400" dirty="0" smtClean="0"/>
              <a:t> </a:t>
            </a:r>
            <a:r>
              <a:rPr lang="en-US" sz="2400" dirty="0" err="1" smtClean="0"/>
              <a:t>şəkillərdən</a:t>
            </a:r>
            <a:r>
              <a:rPr lang="en-US" sz="2400" dirty="0" smtClean="0"/>
              <a:t>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r>
              <a:rPr lang="en-US" sz="2400" dirty="0" err="1" smtClean="0"/>
              <a:t>etməyə</a:t>
            </a:r>
            <a:r>
              <a:rPr lang="en-US" sz="2400" dirty="0" smtClean="0"/>
              <a:t> </a:t>
            </a:r>
            <a:r>
              <a:rPr lang="en-US" sz="2400" dirty="0" err="1" smtClean="0"/>
              <a:t>imkan</a:t>
            </a:r>
            <a:r>
              <a:rPr lang="en-US" sz="2400" dirty="0" smtClean="0"/>
              <a:t> </a:t>
            </a:r>
            <a:r>
              <a:rPr lang="en-US" sz="2400" dirty="0" err="1" smtClean="0"/>
              <a:t>verir</a:t>
            </a:r>
            <a:r>
              <a:rPr lang="az-Latn-AZ" sz="2400" dirty="0" smtClean="0"/>
              <a:t>. </a:t>
            </a:r>
            <a:r>
              <a:rPr lang="en-US" sz="2400" dirty="0" err="1" smtClean="0"/>
              <a:t>Bitmaplar</a:t>
            </a:r>
            <a:r>
              <a:rPr lang="en-US" sz="2400" dirty="0" smtClean="0"/>
              <a:t> </a:t>
            </a: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şəklinə</a:t>
            </a:r>
            <a:r>
              <a:rPr lang="en-US" sz="2400" dirty="0" smtClean="0"/>
              <a:t> </a:t>
            </a:r>
            <a:r>
              <a:rPr lang="en-US" sz="2400" dirty="0" err="1" smtClean="0"/>
              <a:t>daxil</a:t>
            </a:r>
            <a:r>
              <a:rPr lang="en-US" sz="2400" dirty="0" smtClean="0"/>
              <a:t> </a:t>
            </a:r>
            <a:r>
              <a:rPr lang="en-US" sz="2400" dirty="0" err="1" smtClean="0"/>
              <a:t>edilə</a:t>
            </a:r>
            <a:r>
              <a:rPr lang="en-US" sz="2400" dirty="0" smtClean="0"/>
              <a:t> </a:t>
            </a:r>
            <a:r>
              <a:rPr lang="en-US" sz="2400" dirty="0" err="1" smtClean="0"/>
              <a:t>bilən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növ</a:t>
            </a:r>
            <a:r>
              <a:rPr lang="en-US" sz="2400" dirty="0" smtClean="0"/>
              <a:t> </a:t>
            </a:r>
            <a:r>
              <a:rPr lang="en-US" sz="2400" dirty="0" err="1" smtClean="0"/>
              <a:t>obyektdir</a:t>
            </a:r>
            <a:r>
              <a:rPr lang="en-US" sz="2400" dirty="0" smtClean="0"/>
              <a:t> (</a:t>
            </a:r>
            <a:r>
              <a:rPr lang="en-US" sz="2400" dirty="0" err="1" smtClean="0"/>
              <a:t>dairə</a:t>
            </a:r>
            <a:r>
              <a:rPr lang="en-US" sz="2400" dirty="0" smtClean="0"/>
              <a:t> </a:t>
            </a:r>
            <a:r>
              <a:rPr lang="en-US" sz="2400" dirty="0" err="1" smtClean="0"/>
              <a:t>kimi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135" y="381000"/>
            <a:ext cx="5866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b="1" dirty="0" smtClean="0"/>
              <a:t>Rastr</a:t>
            </a:r>
            <a:r>
              <a:rPr sz="4400" b="1" spc="-50" dirty="0" smtClean="0">
                <a:latin typeface="Calibri"/>
                <a:cs typeface="Calibri"/>
              </a:rPr>
              <a:t> </a:t>
            </a:r>
            <a:r>
              <a:rPr lang="en-US" sz="4400" b="1" spc="-5" dirty="0" smtClean="0"/>
              <a:t>&amp;</a:t>
            </a:r>
            <a:r>
              <a:rPr sz="4400" b="1" spc="-15" dirty="0" smtClean="0">
                <a:latin typeface="Calibri"/>
                <a:cs typeface="Calibri"/>
              </a:rPr>
              <a:t> </a:t>
            </a:r>
            <a:r>
              <a:rPr sz="4400" b="1" spc="-50" dirty="0" err="1" smtClean="0">
                <a:latin typeface="Calibri"/>
                <a:cs typeface="Calibri"/>
              </a:rPr>
              <a:t>Ve</a:t>
            </a:r>
            <a:r>
              <a:rPr lang="az-Latn-AZ" sz="4400" b="1" spc="-50" dirty="0" smtClean="0">
                <a:latin typeface="Calibri"/>
                <a:cs typeface="Calibri"/>
              </a:rPr>
              <a:t>k</a:t>
            </a:r>
            <a:r>
              <a:rPr sz="4400" b="1" spc="-50" dirty="0" smtClean="0">
                <a:latin typeface="Calibri"/>
                <a:cs typeface="Calibri"/>
              </a:rPr>
              <a:t>tor</a:t>
            </a:r>
            <a:r>
              <a:rPr sz="4400" b="1" spc="-15" dirty="0" smtClean="0">
                <a:latin typeface="Calibri"/>
                <a:cs typeface="Calibri"/>
              </a:rPr>
              <a:t> </a:t>
            </a:r>
            <a:endParaRPr sz="4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72000"/>
            <a:ext cx="9143999" cy="2209798"/>
            <a:chOff x="0" y="4648199"/>
            <a:chExt cx="9143999" cy="2209798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8200"/>
              <a:ext cx="4267200" cy="22097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0" y="4648199"/>
              <a:ext cx="4952999" cy="2209797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28600" y="1498966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Bitmap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şəkilləri</a:t>
            </a:r>
            <a:r>
              <a:rPr lang="en-US" dirty="0" smtClean="0"/>
              <a:t> </a:t>
            </a:r>
            <a:r>
              <a:rPr lang="en-US" dirty="0" err="1" smtClean="0"/>
              <a:t>fərqlidir</a:t>
            </a:r>
            <a:r>
              <a:rPr lang="az-Latn-AZ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Hər</a:t>
            </a:r>
            <a:r>
              <a:rPr lang="en-US" dirty="0" smtClean="0"/>
              <a:t> </a:t>
            </a:r>
            <a:r>
              <a:rPr lang="en-US" dirty="0" err="1" smtClean="0"/>
              <a:t>ikisinin</a:t>
            </a:r>
            <a:r>
              <a:rPr lang="en-US" dirty="0" smtClean="0"/>
              <a:t> </a:t>
            </a:r>
            <a:r>
              <a:rPr lang="en-US" dirty="0" err="1" smtClean="0"/>
              <a:t>güclü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zəif</a:t>
            </a:r>
            <a:r>
              <a:rPr lang="en-US" dirty="0" smtClean="0"/>
              <a:t> </a:t>
            </a:r>
            <a:r>
              <a:rPr lang="en-US" dirty="0" err="1" smtClean="0"/>
              <a:t>tərəfləri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az-Latn-AZ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Şəkilləri</a:t>
            </a:r>
            <a:r>
              <a:rPr lang="en-US" dirty="0" smtClean="0"/>
              <a:t> </a:t>
            </a:r>
            <a:r>
              <a:rPr lang="en-US" dirty="0" err="1" smtClean="0"/>
              <a:t>eyni</a:t>
            </a:r>
            <a:r>
              <a:rPr lang="en-US" dirty="0" smtClean="0"/>
              <a:t> </a:t>
            </a:r>
            <a:r>
              <a:rPr lang="en-US" dirty="0" err="1" smtClean="0"/>
              <a:t>şəkildə</a:t>
            </a:r>
            <a:r>
              <a:rPr lang="en-US" dirty="0" smtClean="0"/>
              <a:t> </a:t>
            </a:r>
            <a:r>
              <a:rPr lang="en-US" dirty="0" err="1" smtClean="0"/>
              <a:t>manipulyasiya</a:t>
            </a:r>
            <a:r>
              <a:rPr lang="en-US" dirty="0" smtClean="0"/>
              <a:t> </a:t>
            </a:r>
            <a:r>
              <a:rPr lang="en-US" dirty="0" err="1" smtClean="0"/>
              <a:t>etmirlər</a:t>
            </a:r>
            <a:endParaRPr lang="az-Latn-AZ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Şəkilləri</a:t>
            </a:r>
            <a:r>
              <a:rPr lang="en-US" dirty="0" smtClean="0"/>
              <a:t> </a:t>
            </a:r>
            <a:r>
              <a:rPr lang="en-US" dirty="0" err="1" smtClean="0"/>
              <a:t>eyni</a:t>
            </a:r>
            <a:r>
              <a:rPr lang="en-US" dirty="0" smtClean="0"/>
              <a:t> </a:t>
            </a:r>
            <a:r>
              <a:rPr lang="en-US" dirty="0" err="1" smtClean="0"/>
              <a:t>şəkildə</a:t>
            </a:r>
            <a:r>
              <a:rPr lang="en-US" dirty="0" smtClean="0"/>
              <a:t> </a:t>
            </a:r>
            <a:r>
              <a:rPr lang="en-US" dirty="0" err="1" smtClean="0"/>
              <a:t>saxlamırlar</a:t>
            </a:r>
            <a:r>
              <a:rPr lang="az-Latn-AZ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Şəkillər</a:t>
            </a:r>
            <a:r>
              <a:rPr lang="en-US" dirty="0" smtClean="0"/>
              <a:t> </a:t>
            </a:r>
            <a:r>
              <a:rPr lang="en-US" dirty="0" err="1" smtClean="0"/>
              <a:t>fərqli</a:t>
            </a:r>
            <a:r>
              <a:rPr lang="en-US" dirty="0" smtClean="0"/>
              <a:t> </a:t>
            </a:r>
            <a:r>
              <a:rPr lang="en-US" dirty="0" err="1" smtClean="0"/>
              <a:t>şəkildə</a:t>
            </a:r>
            <a:r>
              <a:rPr lang="en-US" dirty="0" smtClean="0"/>
              <a:t> </a:t>
            </a:r>
            <a:r>
              <a:rPr lang="en-US" dirty="0" err="1" smtClean="0"/>
              <a:t>düzəldilir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250951"/>
            <a:ext cx="8289290" cy="6258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5"/>
              </a:lnSpc>
              <a:spcBef>
                <a:spcPts val="100"/>
              </a:spcBef>
            </a:pPr>
            <a:r>
              <a:rPr lang="az-Latn-AZ" sz="3200" b="1" spc="-5" dirty="0" smtClean="0">
                <a:solidFill>
                  <a:srgbClr val="C0504D"/>
                </a:solidFill>
                <a:latin typeface="Arial"/>
                <a:cs typeface="Arial"/>
              </a:rPr>
              <a:t>Kompüter qrafikasının tətbiq edildiyi sahələr</a:t>
            </a:r>
            <a:endParaRPr lang="en-US" sz="3200" b="1" spc="-5" dirty="0" smtClean="0">
              <a:solidFill>
                <a:srgbClr val="C0504D"/>
              </a:solidFill>
              <a:latin typeface="Arial"/>
              <a:cs typeface="Arial"/>
            </a:endParaRPr>
          </a:p>
          <a:p>
            <a:pPr marL="12700">
              <a:lnSpc>
                <a:spcPts val="3675"/>
              </a:lnSpc>
              <a:spcBef>
                <a:spcPts val="100"/>
              </a:spcBef>
            </a:pPr>
            <a:endParaRPr lang="az-Latn-AZ" sz="3200" b="1" spc="-5" dirty="0" smtClean="0">
              <a:solidFill>
                <a:srgbClr val="C0504D"/>
              </a:solidFill>
              <a:latin typeface="Arial"/>
              <a:cs typeface="Arial"/>
            </a:endParaRPr>
          </a:p>
          <a:p>
            <a:pPr marL="12700" algn="just">
              <a:lnSpc>
                <a:spcPts val="3675"/>
              </a:lnSpc>
              <a:spcBef>
                <a:spcPts val="100"/>
              </a:spcBef>
            </a:pPr>
            <a:r>
              <a:rPr lang="en-US" sz="3200" dirty="0" err="1" smtClean="0">
                <a:latin typeface="Arial"/>
                <a:cs typeface="Arial"/>
              </a:rPr>
              <a:t>Kompüter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qrafikası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istifadəçi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interfeysləri</a:t>
            </a:r>
            <a:r>
              <a:rPr lang="en-US" sz="3200" dirty="0" smtClean="0">
                <a:latin typeface="Arial"/>
                <a:cs typeface="Arial"/>
              </a:rPr>
              <a:t> (GUI) − </a:t>
            </a:r>
            <a:r>
              <a:rPr lang="en-US" sz="3200" dirty="0" err="1" smtClean="0">
                <a:latin typeface="Arial"/>
                <a:cs typeface="Arial"/>
              </a:rPr>
              <a:t>İstifadəçiyə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kompüterlə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qarşılıqlı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əlaqə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yaratmağa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imkan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verən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qrafik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siçan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yönümlü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paradiqma</a:t>
            </a:r>
            <a:r>
              <a:rPr lang="en-US" sz="3200" dirty="0" smtClean="0">
                <a:latin typeface="Arial"/>
                <a:cs typeface="Arial"/>
              </a:rPr>
              <a:t>.</a:t>
            </a:r>
          </a:p>
          <a:p>
            <a:pPr marL="12700" algn="just">
              <a:lnSpc>
                <a:spcPts val="3675"/>
              </a:lnSpc>
              <a:spcBef>
                <a:spcPts val="100"/>
              </a:spcBef>
            </a:pPr>
            <a:r>
              <a:rPr lang="en-US" sz="3200" dirty="0" err="1" smtClean="0">
                <a:latin typeface="Arial"/>
                <a:cs typeface="Arial"/>
              </a:rPr>
              <a:t>Biznes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təqdimat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qrafikası</a:t>
            </a:r>
            <a:r>
              <a:rPr lang="en-US" sz="3200" dirty="0" smtClean="0">
                <a:latin typeface="Arial"/>
                <a:cs typeface="Arial"/>
              </a:rPr>
              <a:t> - "</a:t>
            </a:r>
            <a:r>
              <a:rPr lang="en-US" sz="3200" dirty="0" err="1" smtClean="0">
                <a:latin typeface="Arial"/>
                <a:cs typeface="Arial"/>
              </a:rPr>
              <a:t>Bir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şəkil</a:t>
            </a:r>
            <a:r>
              <a:rPr lang="en-US" sz="3200" dirty="0" smtClean="0">
                <a:latin typeface="Arial"/>
                <a:cs typeface="Arial"/>
              </a:rPr>
              <a:t> min </a:t>
            </a:r>
            <a:r>
              <a:rPr lang="en-US" sz="3200" dirty="0" err="1" smtClean="0">
                <a:latin typeface="Arial"/>
                <a:cs typeface="Arial"/>
              </a:rPr>
              <a:t>sözə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dəyər</a:t>
            </a:r>
            <a:r>
              <a:rPr lang="en-US" sz="3200" dirty="0" smtClean="0">
                <a:latin typeface="Arial"/>
                <a:cs typeface="Arial"/>
              </a:rPr>
              <a:t>".</a:t>
            </a:r>
          </a:p>
          <a:p>
            <a:pPr marL="12700" algn="just">
              <a:lnSpc>
                <a:spcPts val="3675"/>
              </a:lnSpc>
              <a:spcBef>
                <a:spcPts val="100"/>
              </a:spcBef>
            </a:pPr>
            <a:r>
              <a:rPr lang="en-US" sz="3200" dirty="0" err="1" smtClean="0">
                <a:latin typeface="Arial"/>
                <a:cs typeface="Arial"/>
              </a:rPr>
              <a:t>Kartoqrafiya</a:t>
            </a:r>
            <a:r>
              <a:rPr lang="en-US" sz="3200" dirty="0" smtClean="0">
                <a:latin typeface="Arial"/>
                <a:cs typeface="Arial"/>
              </a:rPr>
              <a:t> – </a:t>
            </a:r>
            <a:r>
              <a:rPr lang="en-US" sz="3200" dirty="0" err="1" smtClean="0">
                <a:latin typeface="Arial"/>
                <a:cs typeface="Arial"/>
              </a:rPr>
              <a:t>Xəritələrin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çəkilməsi</a:t>
            </a:r>
            <a:r>
              <a:rPr lang="en-US" sz="3200" dirty="0" smtClean="0">
                <a:latin typeface="Arial"/>
                <a:cs typeface="Arial"/>
              </a:rPr>
              <a:t>.</a:t>
            </a:r>
          </a:p>
          <a:p>
            <a:pPr marL="12700" algn="just">
              <a:lnSpc>
                <a:spcPts val="3675"/>
              </a:lnSpc>
              <a:spcBef>
                <a:spcPts val="100"/>
              </a:spcBef>
            </a:pPr>
            <a:r>
              <a:rPr lang="en-US" sz="3200" dirty="0" err="1" smtClean="0">
                <a:latin typeface="Arial"/>
                <a:cs typeface="Arial"/>
              </a:rPr>
              <a:t>Hava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Xəritələri</a:t>
            </a:r>
            <a:r>
              <a:rPr lang="en-US" sz="3200" dirty="0" smtClean="0">
                <a:latin typeface="Arial"/>
                <a:cs typeface="Arial"/>
              </a:rPr>
              <a:t> − Real </a:t>
            </a:r>
            <a:r>
              <a:rPr lang="en-US" sz="3200" dirty="0" err="1" smtClean="0">
                <a:latin typeface="Arial"/>
                <a:cs typeface="Arial"/>
              </a:rPr>
              <a:t>vaxtda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xəritəçəkmə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simvolik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təsvirlər</a:t>
            </a:r>
            <a:r>
              <a:rPr lang="en-US" sz="3200" dirty="0" smtClean="0">
                <a:latin typeface="Arial"/>
                <a:cs typeface="Arial"/>
              </a:rPr>
              <a:t>.</a:t>
            </a:r>
          </a:p>
          <a:p>
            <a:pPr marL="12700" algn="just">
              <a:lnSpc>
                <a:spcPts val="3675"/>
              </a:lnSpc>
              <a:spcBef>
                <a:spcPts val="100"/>
              </a:spcBef>
            </a:pPr>
            <a:r>
              <a:rPr lang="en-US" sz="3200" dirty="0" err="1" smtClean="0">
                <a:latin typeface="Arial"/>
                <a:cs typeface="Arial"/>
              </a:rPr>
              <a:t>Peyk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Şəkilləri</a:t>
            </a:r>
            <a:r>
              <a:rPr lang="en-US" sz="3200" dirty="0" smtClean="0">
                <a:latin typeface="Arial"/>
                <a:cs typeface="Arial"/>
              </a:rPr>
              <a:t> - </a:t>
            </a:r>
            <a:r>
              <a:rPr lang="en-US" sz="3200" dirty="0" err="1" smtClean="0">
                <a:latin typeface="Arial"/>
                <a:cs typeface="Arial"/>
              </a:rPr>
              <a:t>Geodeziya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şəkilləri</a:t>
            </a:r>
            <a:r>
              <a:rPr lang="en-US" sz="3200" dirty="0" smtClean="0">
                <a:latin typeface="Arial"/>
                <a:cs typeface="Arial"/>
              </a:rPr>
              <a:t>.</a:t>
            </a:r>
            <a:endParaRPr sz="3200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466" y="1143000"/>
            <a:ext cx="8028940" cy="45970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55600" marR="688975" indent="-342900" algn="just">
              <a:lnSpc>
                <a:spcPct val="70000"/>
              </a:lnSpc>
              <a:spcBef>
                <a:spcPts val="125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cs typeface="Calibri"/>
              </a:rPr>
              <a:t>Photo Enhancement - </a:t>
            </a:r>
            <a:r>
              <a:rPr lang="en-US" sz="2400" dirty="0" err="1">
                <a:cs typeface="Calibri"/>
              </a:rPr>
              <a:t>Bulanıq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fotoşəkilləri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kəskinləşdirir</a:t>
            </a:r>
            <a:r>
              <a:rPr lang="en-US" sz="2400" dirty="0" smtClean="0">
                <a:cs typeface="Calibri"/>
              </a:rPr>
              <a:t>.</a:t>
            </a:r>
            <a:endParaRPr lang="az-Latn-AZ" sz="2400" dirty="0" smtClean="0">
              <a:cs typeface="Calibri"/>
            </a:endParaRPr>
          </a:p>
          <a:p>
            <a:pPr marL="355600" marR="688975" indent="-342900" algn="just">
              <a:lnSpc>
                <a:spcPct val="70000"/>
              </a:lnSpc>
              <a:spcBef>
                <a:spcPts val="125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Tibbi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görüntüləmə</a:t>
            </a:r>
            <a:r>
              <a:rPr lang="en-US" sz="2400" dirty="0">
                <a:cs typeface="Calibri"/>
              </a:rPr>
              <a:t> - MRT, CAT </a:t>
            </a:r>
            <a:r>
              <a:rPr lang="en-US" sz="2400" dirty="0" err="1">
                <a:cs typeface="Calibri"/>
              </a:rPr>
              <a:t>skanları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və</a:t>
            </a:r>
            <a:r>
              <a:rPr lang="en-US" sz="2400" dirty="0">
                <a:cs typeface="Calibri"/>
              </a:rPr>
              <a:t> s. </a:t>
            </a:r>
            <a:endParaRPr lang="az-Latn-AZ" sz="2400" dirty="0" smtClean="0">
              <a:cs typeface="Calibri"/>
            </a:endParaRPr>
          </a:p>
          <a:p>
            <a:pPr marL="355600" marR="688975" indent="-342900" algn="just">
              <a:lnSpc>
                <a:spcPct val="70000"/>
              </a:lnSpc>
              <a:spcBef>
                <a:spcPts val="125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Qeyri-invaziv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daxili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müayinə</a:t>
            </a:r>
            <a:r>
              <a:rPr lang="en-US" sz="2400" dirty="0" smtClean="0">
                <a:cs typeface="Calibri"/>
              </a:rPr>
              <a:t>.</a:t>
            </a:r>
            <a:endParaRPr lang="az-Latn-AZ" sz="2400" dirty="0" smtClean="0">
              <a:cs typeface="Calibri"/>
            </a:endParaRPr>
          </a:p>
          <a:p>
            <a:pPr marL="355600" marR="688975" indent="-342900" algn="just">
              <a:lnSpc>
                <a:spcPct val="70000"/>
              </a:lnSpc>
              <a:spcBef>
                <a:spcPts val="125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Mühəndislik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rəsmləri</a:t>
            </a:r>
            <a:r>
              <a:rPr lang="en-US" sz="2400" dirty="0">
                <a:cs typeface="Calibri"/>
              </a:rPr>
              <a:t> - </a:t>
            </a:r>
            <a:r>
              <a:rPr lang="en-US" sz="2400" dirty="0" err="1">
                <a:cs typeface="Calibri"/>
              </a:rPr>
              <a:t>mexaniki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elektrik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mülki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və</a:t>
            </a:r>
            <a:r>
              <a:rPr lang="en-US" sz="2400" dirty="0">
                <a:cs typeface="Calibri"/>
              </a:rPr>
              <a:t> s. </a:t>
            </a:r>
            <a:r>
              <a:rPr lang="en-US" sz="2400" dirty="0" smtClean="0">
                <a:cs typeface="Calibri"/>
              </a:rPr>
              <a:t>– </a:t>
            </a:r>
            <a:endParaRPr lang="az-Latn-AZ" sz="2400" dirty="0" smtClean="0">
              <a:cs typeface="Calibri"/>
            </a:endParaRPr>
          </a:p>
          <a:p>
            <a:pPr marL="355600" marR="688975" indent="-342900" algn="just">
              <a:lnSpc>
                <a:spcPct val="70000"/>
              </a:lnSpc>
              <a:spcBef>
                <a:spcPts val="125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Keçmişin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planlarının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dəyişdirilməsi</a:t>
            </a:r>
            <a:r>
              <a:rPr lang="en-US" sz="2400" dirty="0" smtClean="0">
                <a:cs typeface="Calibri"/>
              </a:rPr>
              <a:t>.</a:t>
            </a:r>
            <a:endParaRPr lang="az-Latn-AZ" sz="2400" dirty="0" smtClean="0">
              <a:cs typeface="Calibri"/>
            </a:endParaRPr>
          </a:p>
          <a:p>
            <a:pPr marL="355600" marR="688975" indent="-342900" algn="just">
              <a:lnSpc>
                <a:spcPct val="70000"/>
              </a:lnSpc>
              <a:spcBef>
                <a:spcPts val="125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Memarlıq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- </a:t>
            </a:r>
            <a:r>
              <a:rPr lang="en-US" sz="2400" dirty="0" err="1">
                <a:cs typeface="Calibri"/>
              </a:rPr>
              <a:t>Tikinti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planları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xarici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eskizlər</a:t>
            </a:r>
            <a:r>
              <a:rPr lang="en-US" sz="2400" dirty="0">
                <a:cs typeface="Calibri"/>
              </a:rPr>
              <a:t> - </a:t>
            </a:r>
            <a:r>
              <a:rPr lang="en-US" sz="2400" dirty="0" err="1">
                <a:cs typeface="Calibri"/>
              </a:rPr>
              <a:t>keçmişin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planlarını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əl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rəsmlərini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əvəz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edir</a:t>
            </a:r>
            <a:r>
              <a:rPr lang="en-US" sz="2400" dirty="0" smtClean="0">
                <a:cs typeface="Calibri"/>
              </a:rPr>
              <a:t>.</a:t>
            </a:r>
            <a:endParaRPr lang="az-Latn-AZ" sz="2400" dirty="0" smtClean="0">
              <a:cs typeface="Calibri"/>
            </a:endParaRPr>
          </a:p>
          <a:p>
            <a:pPr marL="355600" marR="688975" indent="-342900" algn="just">
              <a:lnSpc>
                <a:spcPct val="70000"/>
              </a:lnSpc>
              <a:spcBef>
                <a:spcPts val="125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İncəsənət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- </a:t>
            </a:r>
            <a:r>
              <a:rPr lang="en-US" sz="2400" dirty="0" err="1">
                <a:cs typeface="Calibri"/>
              </a:rPr>
              <a:t>Kompüterlər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rəssamlar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üçün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yeni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bir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mühit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təmin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edir</a:t>
            </a:r>
            <a:r>
              <a:rPr lang="en-US" sz="2400" dirty="0" smtClean="0">
                <a:cs typeface="Calibri"/>
              </a:rPr>
              <a:t>.</a:t>
            </a:r>
            <a:endParaRPr lang="az-Latn-AZ" sz="2400" dirty="0" smtClean="0">
              <a:cs typeface="Calibri"/>
            </a:endParaRPr>
          </a:p>
          <a:p>
            <a:pPr marL="355600" marR="688975" indent="-342900" algn="just">
              <a:lnSpc>
                <a:spcPct val="70000"/>
              </a:lnSpc>
              <a:spcBef>
                <a:spcPts val="125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Əyləncə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- </a:t>
            </a:r>
            <a:r>
              <a:rPr lang="en-US" sz="2400" dirty="0" err="1">
                <a:cs typeface="Calibri"/>
              </a:rPr>
              <a:t>Filmlər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oyunlar</a:t>
            </a:r>
            <a:r>
              <a:rPr lang="en-US" sz="2400" dirty="0" smtClean="0">
                <a:cs typeface="Calibri"/>
              </a:rPr>
              <a:t>.</a:t>
            </a:r>
            <a:endParaRPr lang="az-Latn-AZ" sz="2400" dirty="0" smtClean="0">
              <a:cs typeface="Calibri"/>
            </a:endParaRPr>
          </a:p>
          <a:p>
            <a:pPr marL="355600" marR="688975" indent="-342900" algn="just">
              <a:lnSpc>
                <a:spcPct val="70000"/>
              </a:lnSpc>
              <a:spcBef>
                <a:spcPts val="125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Simulyasiya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modelləşdirmə</a:t>
            </a:r>
            <a:r>
              <a:rPr lang="en-US" sz="2400" dirty="0">
                <a:cs typeface="Calibri"/>
              </a:rPr>
              <a:t> − </a:t>
            </a:r>
            <a:r>
              <a:rPr lang="en-US" sz="2400" dirty="0" err="1">
                <a:cs typeface="Calibri"/>
              </a:rPr>
              <a:t>Fiziki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modelləşdirmə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aktların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dəyişdirilməsi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348" y="461594"/>
            <a:ext cx="5087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spc="-50" dirty="0" smtClean="0"/>
              <a:t>Ekran cihazının növləri</a:t>
            </a:r>
            <a:endParaRPr sz="4400" dirty="0"/>
          </a:p>
        </p:txBody>
      </p:sp>
      <p:sp>
        <p:nvSpPr>
          <p:cNvPr id="5" name="Rectangle 4"/>
          <p:cNvSpPr/>
          <p:nvPr/>
        </p:nvSpPr>
        <p:spPr>
          <a:xfrm>
            <a:off x="228600" y="2427596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CRT </a:t>
            </a:r>
            <a:r>
              <a:rPr lang="en-US" sz="2400" dirty="0" err="1" smtClean="0"/>
              <a:t>növü</a:t>
            </a:r>
            <a:r>
              <a:rPr lang="en-US" sz="2400" dirty="0" smtClean="0"/>
              <a:t>:</a:t>
            </a:r>
          </a:p>
          <a:p>
            <a:pPr algn="just"/>
            <a:endParaRPr lang="az-Latn-AZ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Təsadüfi</a:t>
            </a:r>
            <a:r>
              <a:rPr lang="en-US" sz="2400" dirty="0" smtClean="0"/>
              <a:t> </a:t>
            </a:r>
            <a:r>
              <a:rPr lang="en-US" sz="2400" dirty="0" err="1" smtClean="0"/>
              <a:t>Skan</a:t>
            </a:r>
            <a:r>
              <a:rPr lang="en-US" sz="2400" dirty="0" smtClean="0"/>
              <a:t> </a:t>
            </a:r>
            <a:r>
              <a:rPr lang="en-US" sz="2400" dirty="0" err="1" smtClean="0"/>
              <a:t>Ekranları</a:t>
            </a:r>
            <a:endParaRPr lang="az-Latn-AZ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Raster-</a:t>
            </a:r>
            <a:r>
              <a:rPr lang="en-US" sz="2400" dirty="0" err="1" smtClean="0"/>
              <a:t>Skan</a:t>
            </a:r>
            <a:r>
              <a:rPr lang="en-US" sz="2400" dirty="0" smtClean="0"/>
              <a:t>-</a:t>
            </a:r>
            <a:r>
              <a:rPr lang="en-US" sz="2400" dirty="0" err="1" smtClean="0"/>
              <a:t>Ekranlar</a:t>
            </a:r>
            <a:endParaRPr lang="az-Latn-AZ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Düz</a:t>
            </a:r>
            <a:r>
              <a:rPr lang="en-US" sz="2400" dirty="0" smtClean="0"/>
              <a:t> Panel </a:t>
            </a:r>
            <a:r>
              <a:rPr lang="en-US" sz="2400" dirty="0" err="1" smtClean="0"/>
              <a:t>Ekranlar</a:t>
            </a:r>
            <a:endParaRPr lang="az-Latn-AZ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Emissiyalı</a:t>
            </a:r>
            <a:r>
              <a:rPr lang="en-US" sz="2400" dirty="0" smtClean="0"/>
              <a:t> </a:t>
            </a:r>
            <a:r>
              <a:rPr lang="en-US" sz="2400" dirty="0" err="1" smtClean="0"/>
              <a:t>ekranla</a:t>
            </a:r>
            <a:r>
              <a:rPr lang="en-US" sz="2400" dirty="0" err="1"/>
              <a:t>r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Qeyri-müəyyən</a:t>
            </a:r>
            <a:r>
              <a:rPr lang="en-US" sz="2400" dirty="0" smtClean="0"/>
              <a:t> </a:t>
            </a:r>
            <a:r>
              <a:rPr lang="en-US" sz="2400" dirty="0" err="1" smtClean="0"/>
              <a:t>ekranlar</a:t>
            </a:r>
            <a:r>
              <a:rPr lang="en-US" sz="2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158824"/>
            <a:ext cx="419100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010" y="461594"/>
            <a:ext cx="60773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/>
              <a:t>Video </a:t>
            </a:r>
            <a:r>
              <a:rPr lang="en-US" sz="4400" dirty="0" err="1"/>
              <a:t>Göstərici</a:t>
            </a:r>
            <a:r>
              <a:rPr lang="en-US" sz="4400" dirty="0"/>
              <a:t> </a:t>
            </a:r>
            <a:r>
              <a:rPr lang="en-US" sz="4400" dirty="0" err="1"/>
              <a:t>Cihazlar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4246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3200" spc="-30" dirty="0" err="1">
                <a:cs typeface="Calibri"/>
              </a:rPr>
              <a:t>Katod</a:t>
            </a:r>
            <a:r>
              <a:rPr lang="en-US" sz="3200" spc="-30" dirty="0">
                <a:cs typeface="Calibri"/>
              </a:rPr>
              <a:t>-Ray </a:t>
            </a:r>
            <a:r>
              <a:rPr lang="en-US" sz="3200" spc="-30" dirty="0" err="1">
                <a:cs typeface="Calibri"/>
              </a:rPr>
              <a:t>Borusu</a:t>
            </a:r>
            <a:r>
              <a:rPr lang="en-US" sz="3200" spc="-30" dirty="0">
                <a:cs typeface="Calibri"/>
              </a:rPr>
              <a:t> (CRT</a:t>
            </a:r>
            <a:r>
              <a:rPr sz="3200" spc="-30" dirty="0" smtClean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010" y="2879753"/>
            <a:ext cx="6974205" cy="24539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78293" y="4585461"/>
            <a:ext cx="1133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(cathode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ray)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7580" y="297333"/>
            <a:ext cx="2980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Frame</a:t>
            </a:r>
            <a:r>
              <a:rPr sz="4400" spc="-95" dirty="0"/>
              <a:t> </a:t>
            </a:r>
            <a:r>
              <a:rPr sz="4400" spc="-25" dirty="0"/>
              <a:t>Buffer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774293" y="6067755"/>
            <a:ext cx="3717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" y="1646783"/>
            <a:ext cx="4771518" cy="4347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cs typeface="Calibri"/>
              </a:rPr>
              <a:t>Çərçivə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buferi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ölçü</a:t>
            </a:r>
            <a:r>
              <a:rPr lang="en-US" sz="2800" dirty="0">
                <a:cs typeface="Calibri"/>
              </a:rPr>
              <a:t>, x, y </a:t>
            </a:r>
            <a:r>
              <a:rPr lang="en-US" sz="2800" dirty="0" err="1">
                <a:cs typeface="Calibri"/>
              </a:rPr>
              <a:t>və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piksel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dərinliyi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ilə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xarakterizə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olunur</a:t>
            </a:r>
            <a:r>
              <a:rPr lang="en-US" sz="2800" dirty="0" smtClean="0">
                <a:cs typeface="Calibri"/>
              </a:rPr>
              <a:t>.</a:t>
            </a:r>
          </a:p>
          <a:p>
            <a:pPr marL="469900" indent="-4572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cs typeface="Calibri"/>
              </a:rPr>
              <a:t>çərçivə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buferinin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həlli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ekrandakı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piksellərin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sayıdır</a:t>
            </a:r>
            <a:r>
              <a:rPr lang="en-US" sz="2800" dirty="0">
                <a:cs typeface="Calibri"/>
              </a:rPr>
              <a:t>. </a:t>
            </a:r>
            <a:r>
              <a:rPr lang="en-US" sz="2800" dirty="0" err="1">
                <a:cs typeface="Calibri"/>
              </a:rPr>
              <a:t>məs</a:t>
            </a:r>
            <a:r>
              <a:rPr lang="en-US" sz="2800" dirty="0">
                <a:cs typeface="Calibri"/>
              </a:rPr>
              <a:t>. 1024x1024 </a:t>
            </a:r>
            <a:r>
              <a:rPr lang="en-US" sz="2800" dirty="0" err="1">
                <a:cs typeface="Calibri"/>
              </a:rPr>
              <a:t>piksel</a:t>
            </a:r>
            <a:r>
              <a:rPr lang="en-US" sz="2800" dirty="0" smtClean="0">
                <a:cs typeface="Calibri"/>
              </a:rPr>
              <a:t>.</a:t>
            </a:r>
          </a:p>
          <a:p>
            <a:pPr marL="469900" indent="-4572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alibri"/>
              </a:rPr>
              <a:t>Bit </a:t>
            </a:r>
            <a:r>
              <a:rPr lang="en-US" sz="2800" dirty="0">
                <a:cs typeface="Calibri"/>
              </a:rPr>
              <a:t>Planes </a:t>
            </a:r>
            <a:r>
              <a:rPr lang="en-US" sz="2800" dirty="0" err="1">
                <a:cs typeface="Calibri"/>
              </a:rPr>
              <a:t>və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ya</a:t>
            </a:r>
            <a:r>
              <a:rPr lang="en-US" sz="2800" dirty="0">
                <a:cs typeface="Calibri"/>
              </a:rPr>
              <a:t> Bit Depth </a:t>
            </a:r>
            <a:r>
              <a:rPr lang="en-US" sz="2800" dirty="0" err="1">
                <a:cs typeface="Calibri"/>
              </a:rPr>
              <a:t>hər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birinə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uyğun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olan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bitlərin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sayıdırpiksel</a:t>
            </a:r>
            <a:r>
              <a:rPr lang="en-US" sz="2800" dirty="0">
                <a:cs typeface="Calibri"/>
              </a:rPr>
              <a:t>. Bu </a:t>
            </a:r>
            <a:r>
              <a:rPr lang="en-US" sz="2800" dirty="0" err="1">
                <a:cs typeface="Calibri"/>
              </a:rPr>
              <a:t>müəyyən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 smtClean="0">
                <a:cs typeface="Calibri"/>
              </a:rPr>
              <a:t>edir</a:t>
            </a:r>
            <a:r>
              <a:rPr lang="en-US" sz="2800" dirty="0" smtClean="0"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08413" y="1157210"/>
            <a:ext cx="2224405" cy="2363470"/>
            <a:chOff x="5108413" y="1157210"/>
            <a:chExt cx="2224405" cy="2363470"/>
          </a:xfrm>
        </p:grpSpPr>
        <p:sp>
          <p:nvSpPr>
            <p:cNvPr id="7" name="object 7"/>
            <p:cNvSpPr/>
            <p:nvPr/>
          </p:nvSpPr>
          <p:spPr>
            <a:xfrm>
              <a:off x="5114731" y="1163528"/>
              <a:ext cx="1743710" cy="1883410"/>
            </a:xfrm>
            <a:custGeom>
              <a:avLst/>
              <a:gdLst/>
              <a:ahLst/>
              <a:cxnLst/>
              <a:rect l="l" t="t" r="r" b="b"/>
              <a:pathLst>
                <a:path w="1743709" h="1883410">
                  <a:moveTo>
                    <a:pt x="0" y="1882911"/>
                  </a:moveTo>
                  <a:lnTo>
                    <a:pt x="1743705" y="1882911"/>
                  </a:lnTo>
                  <a:lnTo>
                    <a:pt x="1743705" y="0"/>
                  </a:lnTo>
                  <a:lnTo>
                    <a:pt x="0" y="0"/>
                  </a:lnTo>
                  <a:lnTo>
                    <a:pt x="0" y="1882911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14731" y="1416281"/>
              <a:ext cx="63500" cy="1390650"/>
            </a:xfrm>
            <a:custGeom>
              <a:avLst/>
              <a:gdLst/>
              <a:ahLst/>
              <a:cxnLst/>
              <a:rect l="l" t="t" r="r" b="b"/>
              <a:pathLst>
                <a:path w="63500" h="1390650">
                  <a:moveTo>
                    <a:pt x="0" y="0"/>
                  </a:moveTo>
                  <a:lnTo>
                    <a:pt x="63177" y="0"/>
                  </a:lnTo>
                </a:path>
                <a:path w="63500" h="1390650">
                  <a:moveTo>
                    <a:pt x="0" y="214828"/>
                  </a:moveTo>
                  <a:lnTo>
                    <a:pt x="63177" y="214828"/>
                  </a:lnTo>
                </a:path>
                <a:path w="63500" h="1390650">
                  <a:moveTo>
                    <a:pt x="0" y="454931"/>
                  </a:moveTo>
                  <a:lnTo>
                    <a:pt x="63177" y="454931"/>
                  </a:lnTo>
                </a:path>
                <a:path w="63500" h="1390650">
                  <a:moveTo>
                    <a:pt x="0" y="669760"/>
                  </a:moveTo>
                  <a:lnTo>
                    <a:pt x="63177" y="669760"/>
                  </a:lnTo>
                </a:path>
                <a:path w="63500" h="1390650">
                  <a:moveTo>
                    <a:pt x="0" y="922487"/>
                  </a:moveTo>
                  <a:lnTo>
                    <a:pt x="63177" y="922487"/>
                  </a:lnTo>
                </a:path>
                <a:path w="63500" h="1390650">
                  <a:moveTo>
                    <a:pt x="0" y="1137316"/>
                  </a:moveTo>
                  <a:lnTo>
                    <a:pt x="63177" y="1137316"/>
                  </a:lnTo>
                </a:path>
                <a:path w="63500" h="1390650">
                  <a:moveTo>
                    <a:pt x="0" y="1390056"/>
                  </a:moveTo>
                  <a:lnTo>
                    <a:pt x="63177" y="1390056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2171" y="1163541"/>
              <a:ext cx="1314450" cy="63500"/>
            </a:xfrm>
            <a:custGeom>
              <a:avLst/>
              <a:gdLst/>
              <a:ahLst/>
              <a:cxnLst/>
              <a:rect l="l" t="t" r="r" b="b"/>
              <a:pathLst>
                <a:path w="1314450" h="63500">
                  <a:moveTo>
                    <a:pt x="0" y="0"/>
                  </a:moveTo>
                  <a:lnTo>
                    <a:pt x="0" y="63172"/>
                  </a:lnTo>
                </a:path>
                <a:path w="1314450" h="63500">
                  <a:moveTo>
                    <a:pt x="202168" y="0"/>
                  </a:moveTo>
                  <a:lnTo>
                    <a:pt x="202168" y="63172"/>
                  </a:lnTo>
                </a:path>
                <a:path w="1314450" h="63500">
                  <a:moveTo>
                    <a:pt x="442244" y="0"/>
                  </a:moveTo>
                  <a:lnTo>
                    <a:pt x="442244" y="63172"/>
                  </a:lnTo>
                </a:path>
                <a:path w="1314450" h="63500">
                  <a:moveTo>
                    <a:pt x="644412" y="0"/>
                  </a:moveTo>
                  <a:lnTo>
                    <a:pt x="644412" y="63172"/>
                  </a:lnTo>
                </a:path>
                <a:path w="1314450" h="63500">
                  <a:moveTo>
                    <a:pt x="871852" y="0"/>
                  </a:moveTo>
                  <a:lnTo>
                    <a:pt x="871852" y="63172"/>
                  </a:lnTo>
                </a:path>
                <a:path w="1314450" h="63500">
                  <a:moveTo>
                    <a:pt x="1074021" y="0"/>
                  </a:moveTo>
                  <a:lnTo>
                    <a:pt x="1074021" y="63172"/>
                  </a:lnTo>
                </a:path>
                <a:path w="1314450" h="63500">
                  <a:moveTo>
                    <a:pt x="1314096" y="0"/>
                  </a:moveTo>
                  <a:lnTo>
                    <a:pt x="1314096" y="63172"/>
                  </a:lnTo>
                </a:path>
              </a:pathLst>
            </a:custGeom>
            <a:ln w="12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7909" y="1226713"/>
              <a:ext cx="1743710" cy="1858010"/>
            </a:xfrm>
            <a:custGeom>
              <a:avLst/>
              <a:gdLst/>
              <a:ahLst/>
              <a:cxnLst/>
              <a:rect l="l" t="t" r="r" b="b"/>
              <a:pathLst>
                <a:path w="1743709" h="1858010">
                  <a:moveTo>
                    <a:pt x="1743705" y="0"/>
                  </a:moveTo>
                  <a:lnTo>
                    <a:pt x="0" y="0"/>
                  </a:lnTo>
                  <a:lnTo>
                    <a:pt x="0" y="1857637"/>
                  </a:lnTo>
                  <a:lnTo>
                    <a:pt x="1743705" y="1857637"/>
                  </a:lnTo>
                  <a:lnTo>
                    <a:pt x="1743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7909" y="1226713"/>
              <a:ext cx="1743710" cy="1858010"/>
            </a:xfrm>
            <a:custGeom>
              <a:avLst/>
              <a:gdLst/>
              <a:ahLst/>
              <a:cxnLst/>
              <a:rect l="l" t="t" r="r" b="b"/>
              <a:pathLst>
                <a:path w="1743709" h="1858010">
                  <a:moveTo>
                    <a:pt x="0" y="1857637"/>
                  </a:moveTo>
                  <a:lnTo>
                    <a:pt x="1743705" y="1857637"/>
                  </a:lnTo>
                  <a:lnTo>
                    <a:pt x="1743705" y="0"/>
                  </a:lnTo>
                  <a:lnTo>
                    <a:pt x="0" y="0"/>
                  </a:lnTo>
                  <a:lnTo>
                    <a:pt x="0" y="185763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7909" y="1466829"/>
              <a:ext cx="50800" cy="1402715"/>
            </a:xfrm>
            <a:custGeom>
              <a:avLst/>
              <a:gdLst/>
              <a:ahLst/>
              <a:cxnLst/>
              <a:rect l="l" t="t" r="r" b="b"/>
              <a:pathLst>
                <a:path w="50800" h="1402714">
                  <a:moveTo>
                    <a:pt x="0" y="0"/>
                  </a:moveTo>
                  <a:lnTo>
                    <a:pt x="50542" y="0"/>
                  </a:lnTo>
                </a:path>
                <a:path w="50800" h="1402714">
                  <a:moveTo>
                    <a:pt x="0" y="227465"/>
                  </a:moveTo>
                  <a:lnTo>
                    <a:pt x="50542" y="227465"/>
                  </a:lnTo>
                </a:path>
                <a:path w="50800" h="1402714">
                  <a:moveTo>
                    <a:pt x="0" y="467568"/>
                  </a:moveTo>
                  <a:lnTo>
                    <a:pt x="50542" y="467568"/>
                  </a:lnTo>
                </a:path>
                <a:path w="50800" h="1402714">
                  <a:moveTo>
                    <a:pt x="0" y="682397"/>
                  </a:moveTo>
                  <a:lnTo>
                    <a:pt x="50542" y="682397"/>
                  </a:lnTo>
                </a:path>
                <a:path w="50800" h="1402714">
                  <a:moveTo>
                    <a:pt x="0" y="935124"/>
                  </a:moveTo>
                  <a:lnTo>
                    <a:pt x="50542" y="935124"/>
                  </a:lnTo>
                </a:path>
                <a:path w="50800" h="1402714">
                  <a:moveTo>
                    <a:pt x="0" y="1149953"/>
                  </a:moveTo>
                  <a:lnTo>
                    <a:pt x="50542" y="1149953"/>
                  </a:lnTo>
                </a:path>
                <a:path w="50800" h="1402714">
                  <a:moveTo>
                    <a:pt x="0" y="1402693"/>
                  </a:moveTo>
                  <a:lnTo>
                    <a:pt x="50542" y="1402693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05349" y="1226726"/>
              <a:ext cx="1301750" cy="63500"/>
            </a:xfrm>
            <a:custGeom>
              <a:avLst/>
              <a:gdLst/>
              <a:ahLst/>
              <a:cxnLst/>
              <a:rect l="l" t="t" r="r" b="b"/>
              <a:pathLst>
                <a:path w="1301750" h="63500">
                  <a:moveTo>
                    <a:pt x="0" y="0"/>
                  </a:moveTo>
                  <a:lnTo>
                    <a:pt x="0" y="63172"/>
                  </a:lnTo>
                </a:path>
                <a:path w="1301750" h="63500">
                  <a:moveTo>
                    <a:pt x="202168" y="0"/>
                  </a:moveTo>
                  <a:lnTo>
                    <a:pt x="202168" y="63172"/>
                  </a:lnTo>
                </a:path>
                <a:path w="1301750" h="63500">
                  <a:moveTo>
                    <a:pt x="429608" y="0"/>
                  </a:moveTo>
                  <a:lnTo>
                    <a:pt x="429608" y="63172"/>
                  </a:lnTo>
                </a:path>
                <a:path w="1301750" h="63500">
                  <a:moveTo>
                    <a:pt x="644412" y="0"/>
                  </a:moveTo>
                  <a:lnTo>
                    <a:pt x="644412" y="63172"/>
                  </a:lnTo>
                </a:path>
                <a:path w="1301750" h="63500">
                  <a:moveTo>
                    <a:pt x="871852" y="0"/>
                  </a:moveTo>
                  <a:lnTo>
                    <a:pt x="871852" y="63172"/>
                  </a:lnTo>
                </a:path>
                <a:path w="1301750" h="63500">
                  <a:moveTo>
                    <a:pt x="1074021" y="0"/>
                  </a:moveTo>
                  <a:lnTo>
                    <a:pt x="1074021" y="63172"/>
                  </a:lnTo>
                </a:path>
                <a:path w="1301750" h="63500">
                  <a:moveTo>
                    <a:pt x="1301461" y="0"/>
                  </a:moveTo>
                  <a:lnTo>
                    <a:pt x="1301461" y="63172"/>
                  </a:lnTo>
                </a:path>
              </a:pathLst>
            </a:custGeom>
            <a:ln w="12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28451" y="1289898"/>
              <a:ext cx="1743710" cy="1858010"/>
            </a:xfrm>
            <a:custGeom>
              <a:avLst/>
              <a:gdLst/>
              <a:ahLst/>
              <a:cxnLst/>
              <a:rect l="l" t="t" r="r" b="b"/>
              <a:pathLst>
                <a:path w="1743709" h="1858010">
                  <a:moveTo>
                    <a:pt x="1743705" y="0"/>
                  </a:moveTo>
                  <a:lnTo>
                    <a:pt x="0" y="0"/>
                  </a:lnTo>
                  <a:lnTo>
                    <a:pt x="0" y="1857637"/>
                  </a:lnTo>
                  <a:lnTo>
                    <a:pt x="1743705" y="1857637"/>
                  </a:lnTo>
                  <a:lnTo>
                    <a:pt x="1743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28451" y="1289898"/>
              <a:ext cx="1743710" cy="1858010"/>
            </a:xfrm>
            <a:custGeom>
              <a:avLst/>
              <a:gdLst/>
              <a:ahLst/>
              <a:cxnLst/>
              <a:rect l="l" t="t" r="r" b="b"/>
              <a:pathLst>
                <a:path w="1743709" h="1858010">
                  <a:moveTo>
                    <a:pt x="0" y="1857637"/>
                  </a:moveTo>
                  <a:lnTo>
                    <a:pt x="1743705" y="1857637"/>
                  </a:lnTo>
                  <a:lnTo>
                    <a:pt x="1743705" y="0"/>
                  </a:lnTo>
                  <a:lnTo>
                    <a:pt x="0" y="0"/>
                  </a:lnTo>
                  <a:lnTo>
                    <a:pt x="0" y="185763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28451" y="1504740"/>
              <a:ext cx="63500" cy="1428115"/>
            </a:xfrm>
            <a:custGeom>
              <a:avLst/>
              <a:gdLst/>
              <a:ahLst/>
              <a:cxnLst/>
              <a:rect l="l" t="t" r="r" b="b"/>
              <a:pathLst>
                <a:path w="63500" h="1428114">
                  <a:moveTo>
                    <a:pt x="0" y="0"/>
                  </a:moveTo>
                  <a:lnTo>
                    <a:pt x="63177" y="0"/>
                  </a:lnTo>
                </a:path>
                <a:path w="63500" h="1428114">
                  <a:moveTo>
                    <a:pt x="0" y="252739"/>
                  </a:moveTo>
                  <a:lnTo>
                    <a:pt x="63177" y="252739"/>
                  </a:lnTo>
                </a:path>
                <a:path w="63500" h="1428114">
                  <a:moveTo>
                    <a:pt x="0" y="492842"/>
                  </a:moveTo>
                  <a:lnTo>
                    <a:pt x="63177" y="492842"/>
                  </a:lnTo>
                </a:path>
                <a:path w="63500" h="1428114">
                  <a:moveTo>
                    <a:pt x="0" y="707671"/>
                  </a:moveTo>
                  <a:lnTo>
                    <a:pt x="63177" y="707671"/>
                  </a:lnTo>
                </a:path>
                <a:path w="63500" h="1428114">
                  <a:moveTo>
                    <a:pt x="0" y="960398"/>
                  </a:moveTo>
                  <a:lnTo>
                    <a:pt x="63177" y="960398"/>
                  </a:lnTo>
                </a:path>
                <a:path w="63500" h="1428114">
                  <a:moveTo>
                    <a:pt x="0" y="1175227"/>
                  </a:moveTo>
                  <a:lnTo>
                    <a:pt x="63177" y="1175227"/>
                  </a:lnTo>
                </a:path>
                <a:path w="63500" h="1428114">
                  <a:moveTo>
                    <a:pt x="0" y="1427967"/>
                  </a:moveTo>
                  <a:lnTo>
                    <a:pt x="63177" y="1427967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30620" y="1289911"/>
              <a:ext cx="1339850" cy="63500"/>
            </a:xfrm>
            <a:custGeom>
              <a:avLst/>
              <a:gdLst/>
              <a:ahLst/>
              <a:cxnLst/>
              <a:rect l="l" t="t" r="r" b="b"/>
              <a:pathLst>
                <a:path w="1339850" h="63500">
                  <a:moveTo>
                    <a:pt x="0" y="0"/>
                  </a:moveTo>
                  <a:lnTo>
                    <a:pt x="0" y="63172"/>
                  </a:lnTo>
                </a:path>
                <a:path w="1339850" h="63500">
                  <a:moveTo>
                    <a:pt x="240075" y="0"/>
                  </a:moveTo>
                  <a:lnTo>
                    <a:pt x="240075" y="63172"/>
                  </a:lnTo>
                </a:path>
                <a:path w="1339850" h="63500">
                  <a:moveTo>
                    <a:pt x="467515" y="0"/>
                  </a:moveTo>
                  <a:lnTo>
                    <a:pt x="467515" y="63172"/>
                  </a:lnTo>
                </a:path>
                <a:path w="1339850" h="63500">
                  <a:moveTo>
                    <a:pt x="669683" y="0"/>
                  </a:moveTo>
                  <a:lnTo>
                    <a:pt x="669683" y="63172"/>
                  </a:lnTo>
                </a:path>
                <a:path w="1339850" h="63500">
                  <a:moveTo>
                    <a:pt x="909759" y="0"/>
                  </a:moveTo>
                  <a:lnTo>
                    <a:pt x="909759" y="63172"/>
                  </a:lnTo>
                </a:path>
                <a:path w="1339850" h="63500">
                  <a:moveTo>
                    <a:pt x="1111928" y="0"/>
                  </a:moveTo>
                  <a:lnTo>
                    <a:pt x="1111928" y="63172"/>
                  </a:lnTo>
                </a:path>
                <a:path w="1339850" h="63500">
                  <a:moveTo>
                    <a:pt x="1339367" y="0"/>
                  </a:moveTo>
                  <a:lnTo>
                    <a:pt x="1339367" y="63172"/>
                  </a:lnTo>
                </a:path>
              </a:pathLst>
            </a:custGeom>
            <a:ln w="12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91629" y="1353083"/>
              <a:ext cx="1743710" cy="1858010"/>
            </a:xfrm>
            <a:custGeom>
              <a:avLst/>
              <a:gdLst/>
              <a:ahLst/>
              <a:cxnLst/>
              <a:rect l="l" t="t" r="r" b="b"/>
              <a:pathLst>
                <a:path w="1743709" h="1858010">
                  <a:moveTo>
                    <a:pt x="1743705" y="0"/>
                  </a:moveTo>
                  <a:lnTo>
                    <a:pt x="0" y="0"/>
                  </a:lnTo>
                  <a:lnTo>
                    <a:pt x="0" y="1857637"/>
                  </a:lnTo>
                  <a:lnTo>
                    <a:pt x="1743705" y="1857637"/>
                  </a:lnTo>
                  <a:lnTo>
                    <a:pt x="1743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1629" y="1353083"/>
              <a:ext cx="1743710" cy="1858010"/>
            </a:xfrm>
            <a:custGeom>
              <a:avLst/>
              <a:gdLst/>
              <a:ahLst/>
              <a:cxnLst/>
              <a:rect l="l" t="t" r="r" b="b"/>
              <a:pathLst>
                <a:path w="1743709" h="1858010">
                  <a:moveTo>
                    <a:pt x="0" y="1857637"/>
                  </a:moveTo>
                  <a:lnTo>
                    <a:pt x="1743705" y="1857637"/>
                  </a:lnTo>
                  <a:lnTo>
                    <a:pt x="1743705" y="0"/>
                  </a:lnTo>
                  <a:lnTo>
                    <a:pt x="0" y="0"/>
                  </a:lnTo>
                  <a:lnTo>
                    <a:pt x="0" y="185763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91629" y="1567925"/>
              <a:ext cx="50800" cy="1415415"/>
            </a:xfrm>
            <a:custGeom>
              <a:avLst/>
              <a:gdLst/>
              <a:ahLst/>
              <a:cxnLst/>
              <a:rect l="l" t="t" r="r" b="b"/>
              <a:pathLst>
                <a:path w="50800" h="1415414">
                  <a:moveTo>
                    <a:pt x="0" y="0"/>
                  </a:moveTo>
                  <a:lnTo>
                    <a:pt x="50542" y="0"/>
                  </a:lnTo>
                </a:path>
                <a:path w="50800" h="1415414">
                  <a:moveTo>
                    <a:pt x="0" y="240102"/>
                  </a:moveTo>
                  <a:lnTo>
                    <a:pt x="50542" y="240102"/>
                  </a:lnTo>
                </a:path>
                <a:path w="50800" h="1415414">
                  <a:moveTo>
                    <a:pt x="0" y="467568"/>
                  </a:moveTo>
                  <a:lnTo>
                    <a:pt x="50542" y="467568"/>
                  </a:lnTo>
                </a:path>
                <a:path w="50800" h="1415414">
                  <a:moveTo>
                    <a:pt x="0" y="707671"/>
                  </a:moveTo>
                  <a:lnTo>
                    <a:pt x="50542" y="707671"/>
                  </a:lnTo>
                </a:path>
                <a:path w="50800" h="1415414">
                  <a:moveTo>
                    <a:pt x="0" y="960398"/>
                  </a:moveTo>
                  <a:lnTo>
                    <a:pt x="50542" y="960398"/>
                  </a:lnTo>
                </a:path>
                <a:path w="50800" h="1415414">
                  <a:moveTo>
                    <a:pt x="0" y="1175227"/>
                  </a:moveTo>
                  <a:lnTo>
                    <a:pt x="50542" y="1175227"/>
                  </a:lnTo>
                </a:path>
                <a:path w="50800" h="1415414">
                  <a:moveTo>
                    <a:pt x="0" y="1415330"/>
                  </a:moveTo>
                  <a:lnTo>
                    <a:pt x="50542" y="1415330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93797" y="1353096"/>
              <a:ext cx="1339850" cy="63500"/>
            </a:xfrm>
            <a:custGeom>
              <a:avLst/>
              <a:gdLst/>
              <a:ahLst/>
              <a:cxnLst/>
              <a:rect l="l" t="t" r="r" b="b"/>
              <a:pathLst>
                <a:path w="1339850" h="63500">
                  <a:moveTo>
                    <a:pt x="0" y="0"/>
                  </a:moveTo>
                  <a:lnTo>
                    <a:pt x="0" y="63172"/>
                  </a:lnTo>
                </a:path>
                <a:path w="1339850" h="63500">
                  <a:moveTo>
                    <a:pt x="227439" y="0"/>
                  </a:moveTo>
                  <a:lnTo>
                    <a:pt x="227439" y="63172"/>
                  </a:lnTo>
                </a:path>
                <a:path w="1339850" h="63500">
                  <a:moveTo>
                    <a:pt x="429608" y="0"/>
                  </a:moveTo>
                  <a:lnTo>
                    <a:pt x="429608" y="63172"/>
                  </a:lnTo>
                </a:path>
                <a:path w="1339850" h="63500">
                  <a:moveTo>
                    <a:pt x="669683" y="0"/>
                  </a:moveTo>
                  <a:lnTo>
                    <a:pt x="669683" y="63172"/>
                  </a:lnTo>
                </a:path>
                <a:path w="1339850" h="63500">
                  <a:moveTo>
                    <a:pt x="871852" y="0"/>
                  </a:moveTo>
                  <a:lnTo>
                    <a:pt x="871852" y="63172"/>
                  </a:lnTo>
                </a:path>
                <a:path w="1339850" h="63500">
                  <a:moveTo>
                    <a:pt x="1099292" y="0"/>
                  </a:moveTo>
                  <a:lnTo>
                    <a:pt x="1099292" y="63172"/>
                  </a:lnTo>
                </a:path>
                <a:path w="1339850" h="63500">
                  <a:moveTo>
                    <a:pt x="1339367" y="0"/>
                  </a:moveTo>
                  <a:lnTo>
                    <a:pt x="1339367" y="63172"/>
                  </a:lnTo>
                </a:path>
              </a:pathLst>
            </a:custGeom>
            <a:ln w="12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2171" y="1416268"/>
              <a:ext cx="1743710" cy="1845310"/>
            </a:xfrm>
            <a:custGeom>
              <a:avLst/>
              <a:gdLst/>
              <a:ahLst/>
              <a:cxnLst/>
              <a:rect l="l" t="t" r="r" b="b"/>
              <a:pathLst>
                <a:path w="1743709" h="1845310">
                  <a:moveTo>
                    <a:pt x="1743705" y="0"/>
                  </a:moveTo>
                  <a:lnTo>
                    <a:pt x="0" y="0"/>
                  </a:lnTo>
                  <a:lnTo>
                    <a:pt x="0" y="1845000"/>
                  </a:lnTo>
                  <a:lnTo>
                    <a:pt x="1743705" y="1845000"/>
                  </a:lnTo>
                  <a:lnTo>
                    <a:pt x="1743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2171" y="1416268"/>
              <a:ext cx="1743710" cy="1845310"/>
            </a:xfrm>
            <a:custGeom>
              <a:avLst/>
              <a:gdLst/>
              <a:ahLst/>
              <a:cxnLst/>
              <a:rect l="l" t="t" r="r" b="b"/>
              <a:pathLst>
                <a:path w="1743709" h="1845310">
                  <a:moveTo>
                    <a:pt x="0" y="1845000"/>
                  </a:moveTo>
                  <a:lnTo>
                    <a:pt x="1743705" y="1845000"/>
                  </a:lnTo>
                  <a:lnTo>
                    <a:pt x="1743705" y="0"/>
                  </a:lnTo>
                  <a:lnTo>
                    <a:pt x="0" y="0"/>
                  </a:lnTo>
                  <a:lnTo>
                    <a:pt x="0" y="1845000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2171" y="1631110"/>
              <a:ext cx="63500" cy="1415415"/>
            </a:xfrm>
            <a:custGeom>
              <a:avLst/>
              <a:gdLst/>
              <a:ahLst/>
              <a:cxnLst/>
              <a:rect l="l" t="t" r="r" b="b"/>
              <a:pathLst>
                <a:path w="63500" h="1415414">
                  <a:moveTo>
                    <a:pt x="0" y="0"/>
                  </a:moveTo>
                  <a:lnTo>
                    <a:pt x="63177" y="0"/>
                  </a:lnTo>
                </a:path>
                <a:path w="63500" h="1415414">
                  <a:moveTo>
                    <a:pt x="0" y="240102"/>
                  </a:moveTo>
                  <a:lnTo>
                    <a:pt x="63177" y="240102"/>
                  </a:lnTo>
                </a:path>
                <a:path w="63500" h="1415414">
                  <a:moveTo>
                    <a:pt x="0" y="454931"/>
                  </a:moveTo>
                  <a:lnTo>
                    <a:pt x="63177" y="454931"/>
                  </a:lnTo>
                </a:path>
                <a:path w="63500" h="1415414">
                  <a:moveTo>
                    <a:pt x="0" y="707658"/>
                  </a:moveTo>
                  <a:lnTo>
                    <a:pt x="63177" y="707658"/>
                  </a:lnTo>
                </a:path>
                <a:path w="63500" h="1415414">
                  <a:moveTo>
                    <a:pt x="0" y="922487"/>
                  </a:moveTo>
                  <a:lnTo>
                    <a:pt x="63177" y="922487"/>
                  </a:lnTo>
                </a:path>
                <a:path w="63500" h="1415414">
                  <a:moveTo>
                    <a:pt x="0" y="1175227"/>
                  </a:moveTo>
                  <a:lnTo>
                    <a:pt x="63177" y="1175227"/>
                  </a:lnTo>
                </a:path>
                <a:path w="63500" h="1415414">
                  <a:moveTo>
                    <a:pt x="0" y="1415330"/>
                  </a:moveTo>
                  <a:lnTo>
                    <a:pt x="63177" y="1415330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44340" y="1416281"/>
              <a:ext cx="1314450" cy="50800"/>
            </a:xfrm>
            <a:custGeom>
              <a:avLst/>
              <a:gdLst/>
              <a:ahLst/>
              <a:cxnLst/>
              <a:rect l="l" t="t" r="r" b="b"/>
              <a:pathLst>
                <a:path w="1314450" h="50800">
                  <a:moveTo>
                    <a:pt x="0" y="0"/>
                  </a:moveTo>
                  <a:lnTo>
                    <a:pt x="0" y="50535"/>
                  </a:lnTo>
                </a:path>
                <a:path w="1314450" h="50800">
                  <a:moveTo>
                    <a:pt x="240075" y="0"/>
                  </a:moveTo>
                  <a:lnTo>
                    <a:pt x="240075" y="50535"/>
                  </a:lnTo>
                </a:path>
                <a:path w="1314450" h="50800">
                  <a:moveTo>
                    <a:pt x="442244" y="0"/>
                  </a:moveTo>
                  <a:lnTo>
                    <a:pt x="442244" y="50535"/>
                  </a:lnTo>
                </a:path>
                <a:path w="1314450" h="50800">
                  <a:moveTo>
                    <a:pt x="669683" y="0"/>
                  </a:moveTo>
                  <a:lnTo>
                    <a:pt x="669683" y="50535"/>
                  </a:lnTo>
                </a:path>
                <a:path w="1314450" h="50800">
                  <a:moveTo>
                    <a:pt x="871852" y="0"/>
                  </a:moveTo>
                  <a:lnTo>
                    <a:pt x="871852" y="50535"/>
                  </a:lnTo>
                </a:path>
                <a:path w="1314450" h="50800">
                  <a:moveTo>
                    <a:pt x="1111928" y="0"/>
                  </a:moveTo>
                  <a:lnTo>
                    <a:pt x="1111928" y="50535"/>
                  </a:lnTo>
                </a:path>
                <a:path w="1314450" h="50800">
                  <a:moveTo>
                    <a:pt x="1314096" y="0"/>
                  </a:moveTo>
                  <a:lnTo>
                    <a:pt x="1314096" y="50535"/>
                  </a:lnTo>
                </a:path>
              </a:pathLst>
            </a:custGeom>
            <a:ln w="12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05349" y="1466816"/>
              <a:ext cx="1743710" cy="1858010"/>
            </a:xfrm>
            <a:custGeom>
              <a:avLst/>
              <a:gdLst/>
              <a:ahLst/>
              <a:cxnLst/>
              <a:rect l="l" t="t" r="r" b="b"/>
              <a:pathLst>
                <a:path w="1743709" h="1858010">
                  <a:moveTo>
                    <a:pt x="1743705" y="0"/>
                  </a:moveTo>
                  <a:lnTo>
                    <a:pt x="0" y="0"/>
                  </a:lnTo>
                  <a:lnTo>
                    <a:pt x="0" y="1857637"/>
                  </a:lnTo>
                  <a:lnTo>
                    <a:pt x="1743705" y="1857637"/>
                  </a:lnTo>
                  <a:lnTo>
                    <a:pt x="1743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05349" y="1466816"/>
              <a:ext cx="1743710" cy="1858010"/>
            </a:xfrm>
            <a:custGeom>
              <a:avLst/>
              <a:gdLst/>
              <a:ahLst/>
              <a:cxnLst/>
              <a:rect l="l" t="t" r="r" b="b"/>
              <a:pathLst>
                <a:path w="1743709" h="1858010">
                  <a:moveTo>
                    <a:pt x="0" y="1857637"/>
                  </a:moveTo>
                  <a:lnTo>
                    <a:pt x="1743705" y="1857637"/>
                  </a:lnTo>
                  <a:lnTo>
                    <a:pt x="1743705" y="0"/>
                  </a:lnTo>
                  <a:lnTo>
                    <a:pt x="0" y="0"/>
                  </a:lnTo>
                  <a:lnTo>
                    <a:pt x="0" y="185763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05349" y="1694294"/>
              <a:ext cx="25400" cy="1390650"/>
            </a:xfrm>
            <a:custGeom>
              <a:avLst/>
              <a:gdLst/>
              <a:ahLst/>
              <a:cxnLst/>
              <a:rect l="l" t="t" r="r" b="b"/>
              <a:pathLst>
                <a:path w="25400" h="1390650">
                  <a:moveTo>
                    <a:pt x="0" y="0"/>
                  </a:moveTo>
                  <a:lnTo>
                    <a:pt x="25271" y="0"/>
                  </a:lnTo>
                </a:path>
                <a:path w="25400" h="1390650">
                  <a:moveTo>
                    <a:pt x="0" y="240102"/>
                  </a:moveTo>
                  <a:lnTo>
                    <a:pt x="25271" y="240102"/>
                  </a:lnTo>
                </a:path>
                <a:path w="25400" h="1390650">
                  <a:moveTo>
                    <a:pt x="0" y="454931"/>
                  </a:moveTo>
                  <a:lnTo>
                    <a:pt x="25271" y="454931"/>
                  </a:lnTo>
                </a:path>
                <a:path w="25400" h="1390650">
                  <a:moveTo>
                    <a:pt x="0" y="707658"/>
                  </a:moveTo>
                  <a:lnTo>
                    <a:pt x="25271" y="707658"/>
                  </a:lnTo>
                </a:path>
                <a:path w="25400" h="1390650">
                  <a:moveTo>
                    <a:pt x="0" y="922487"/>
                  </a:moveTo>
                  <a:lnTo>
                    <a:pt x="25271" y="922487"/>
                  </a:lnTo>
                </a:path>
                <a:path w="25400" h="1390650">
                  <a:moveTo>
                    <a:pt x="0" y="1175227"/>
                  </a:moveTo>
                  <a:lnTo>
                    <a:pt x="25271" y="1175227"/>
                  </a:lnTo>
                </a:path>
                <a:path w="25400" h="1390650">
                  <a:moveTo>
                    <a:pt x="0" y="1390056"/>
                  </a:moveTo>
                  <a:lnTo>
                    <a:pt x="25271" y="1390056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07517" y="1466829"/>
              <a:ext cx="1314450" cy="38100"/>
            </a:xfrm>
            <a:custGeom>
              <a:avLst/>
              <a:gdLst/>
              <a:ahLst/>
              <a:cxnLst/>
              <a:rect l="l" t="t" r="r" b="b"/>
              <a:pathLst>
                <a:path w="1314450" h="38100">
                  <a:moveTo>
                    <a:pt x="0" y="0"/>
                  </a:moveTo>
                  <a:lnTo>
                    <a:pt x="0" y="37898"/>
                  </a:lnTo>
                </a:path>
                <a:path w="1314450" h="38100">
                  <a:moveTo>
                    <a:pt x="227439" y="0"/>
                  </a:moveTo>
                  <a:lnTo>
                    <a:pt x="227439" y="37898"/>
                  </a:lnTo>
                </a:path>
                <a:path w="1314450" h="38100">
                  <a:moveTo>
                    <a:pt x="442244" y="0"/>
                  </a:moveTo>
                  <a:lnTo>
                    <a:pt x="442244" y="37898"/>
                  </a:lnTo>
                </a:path>
                <a:path w="1314450" h="38100">
                  <a:moveTo>
                    <a:pt x="669683" y="0"/>
                  </a:moveTo>
                  <a:lnTo>
                    <a:pt x="669683" y="37898"/>
                  </a:lnTo>
                </a:path>
                <a:path w="1314450" h="38100">
                  <a:moveTo>
                    <a:pt x="871852" y="0"/>
                  </a:moveTo>
                  <a:lnTo>
                    <a:pt x="871852" y="37898"/>
                  </a:lnTo>
                </a:path>
                <a:path w="1314450" h="38100">
                  <a:moveTo>
                    <a:pt x="1099292" y="0"/>
                  </a:moveTo>
                  <a:lnTo>
                    <a:pt x="1099292" y="37898"/>
                  </a:lnTo>
                </a:path>
                <a:path w="1314450" h="38100">
                  <a:moveTo>
                    <a:pt x="1314096" y="0"/>
                  </a:moveTo>
                  <a:lnTo>
                    <a:pt x="1314096" y="37898"/>
                  </a:lnTo>
                </a:path>
              </a:pathLst>
            </a:custGeom>
            <a:ln w="12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30620" y="1504727"/>
              <a:ext cx="1781810" cy="1883410"/>
            </a:xfrm>
            <a:custGeom>
              <a:avLst/>
              <a:gdLst/>
              <a:ahLst/>
              <a:cxnLst/>
              <a:rect l="l" t="t" r="r" b="b"/>
              <a:pathLst>
                <a:path w="1781809" h="1883410">
                  <a:moveTo>
                    <a:pt x="1781612" y="0"/>
                  </a:moveTo>
                  <a:lnTo>
                    <a:pt x="0" y="0"/>
                  </a:lnTo>
                  <a:lnTo>
                    <a:pt x="0" y="1882911"/>
                  </a:lnTo>
                  <a:lnTo>
                    <a:pt x="1781612" y="1882911"/>
                  </a:lnTo>
                  <a:lnTo>
                    <a:pt x="1781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30620" y="1504727"/>
              <a:ext cx="1781810" cy="1883410"/>
            </a:xfrm>
            <a:custGeom>
              <a:avLst/>
              <a:gdLst/>
              <a:ahLst/>
              <a:cxnLst/>
              <a:rect l="l" t="t" r="r" b="b"/>
              <a:pathLst>
                <a:path w="1781809" h="1883410">
                  <a:moveTo>
                    <a:pt x="0" y="1882911"/>
                  </a:moveTo>
                  <a:lnTo>
                    <a:pt x="1781612" y="1882911"/>
                  </a:lnTo>
                  <a:lnTo>
                    <a:pt x="1781612" y="0"/>
                  </a:lnTo>
                  <a:lnTo>
                    <a:pt x="0" y="0"/>
                  </a:lnTo>
                  <a:lnTo>
                    <a:pt x="0" y="1882911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30620" y="1757479"/>
              <a:ext cx="63500" cy="1390650"/>
            </a:xfrm>
            <a:custGeom>
              <a:avLst/>
              <a:gdLst/>
              <a:ahLst/>
              <a:cxnLst/>
              <a:rect l="l" t="t" r="r" b="b"/>
              <a:pathLst>
                <a:path w="63500" h="1390650">
                  <a:moveTo>
                    <a:pt x="0" y="0"/>
                  </a:moveTo>
                  <a:lnTo>
                    <a:pt x="63177" y="0"/>
                  </a:lnTo>
                </a:path>
                <a:path w="63500" h="1390650">
                  <a:moveTo>
                    <a:pt x="0" y="240102"/>
                  </a:moveTo>
                  <a:lnTo>
                    <a:pt x="63177" y="240102"/>
                  </a:lnTo>
                </a:path>
                <a:path w="63500" h="1390650">
                  <a:moveTo>
                    <a:pt x="0" y="454931"/>
                  </a:moveTo>
                  <a:lnTo>
                    <a:pt x="63177" y="454931"/>
                  </a:lnTo>
                </a:path>
                <a:path w="63500" h="1390650">
                  <a:moveTo>
                    <a:pt x="0" y="707658"/>
                  </a:moveTo>
                  <a:lnTo>
                    <a:pt x="63177" y="707658"/>
                  </a:lnTo>
                </a:path>
                <a:path w="63500" h="1390650">
                  <a:moveTo>
                    <a:pt x="0" y="922487"/>
                  </a:moveTo>
                  <a:lnTo>
                    <a:pt x="63177" y="922487"/>
                  </a:lnTo>
                </a:path>
                <a:path w="63500" h="1390650">
                  <a:moveTo>
                    <a:pt x="0" y="1175227"/>
                  </a:moveTo>
                  <a:lnTo>
                    <a:pt x="63177" y="1175227"/>
                  </a:lnTo>
                </a:path>
                <a:path w="63500" h="1390650">
                  <a:moveTo>
                    <a:pt x="0" y="1390056"/>
                  </a:moveTo>
                  <a:lnTo>
                    <a:pt x="63177" y="1390056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70695" y="1504740"/>
              <a:ext cx="1301750" cy="63500"/>
            </a:xfrm>
            <a:custGeom>
              <a:avLst/>
              <a:gdLst/>
              <a:ahLst/>
              <a:cxnLst/>
              <a:rect l="l" t="t" r="r" b="b"/>
              <a:pathLst>
                <a:path w="1301750" h="63500">
                  <a:moveTo>
                    <a:pt x="0" y="0"/>
                  </a:moveTo>
                  <a:lnTo>
                    <a:pt x="0" y="63167"/>
                  </a:lnTo>
                </a:path>
                <a:path w="1301750" h="63500">
                  <a:moveTo>
                    <a:pt x="227439" y="0"/>
                  </a:moveTo>
                  <a:lnTo>
                    <a:pt x="227439" y="63167"/>
                  </a:lnTo>
                </a:path>
                <a:path w="1301750" h="63500">
                  <a:moveTo>
                    <a:pt x="429608" y="0"/>
                  </a:moveTo>
                  <a:lnTo>
                    <a:pt x="429608" y="63167"/>
                  </a:lnTo>
                </a:path>
                <a:path w="1301750" h="63500">
                  <a:moveTo>
                    <a:pt x="669683" y="0"/>
                  </a:moveTo>
                  <a:lnTo>
                    <a:pt x="669683" y="63167"/>
                  </a:lnTo>
                </a:path>
                <a:path w="1301750" h="63500">
                  <a:moveTo>
                    <a:pt x="871852" y="0"/>
                  </a:moveTo>
                  <a:lnTo>
                    <a:pt x="871852" y="63167"/>
                  </a:lnTo>
                </a:path>
                <a:path w="1301750" h="63500">
                  <a:moveTo>
                    <a:pt x="1099292" y="0"/>
                  </a:moveTo>
                  <a:lnTo>
                    <a:pt x="1099292" y="63167"/>
                  </a:lnTo>
                </a:path>
                <a:path w="1301750" h="63500">
                  <a:moveTo>
                    <a:pt x="1301461" y="0"/>
                  </a:moveTo>
                  <a:lnTo>
                    <a:pt x="1301461" y="63167"/>
                  </a:lnTo>
                </a:path>
              </a:pathLst>
            </a:custGeom>
            <a:ln w="12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3797" y="1567907"/>
              <a:ext cx="1769110" cy="1883410"/>
            </a:xfrm>
            <a:custGeom>
              <a:avLst/>
              <a:gdLst/>
              <a:ahLst/>
              <a:cxnLst/>
              <a:rect l="l" t="t" r="r" b="b"/>
              <a:pathLst>
                <a:path w="1769109" h="1883410">
                  <a:moveTo>
                    <a:pt x="1768976" y="0"/>
                  </a:moveTo>
                  <a:lnTo>
                    <a:pt x="0" y="0"/>
                  </a:lnTo>
                  <a:lnTo>
                    <a:pt x="0" y="1882911"/>
                  </a:lnTo>
                  <a:lnTo>
                    <a:pt x="1768976" y="1882911"/>
                  </a:lnTo>
                  <a:lnTo>
                    <a:pt x="1768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3797" y="1567907"/>
              <a:ext cx="1769110" cy="1883410"/>
            </a:xfrm>
            <a:custGeom>
              <a:avLst/>
              <a:gdLst/>
              <a:ahLst/>
              <a:cxnLst/>
              <a:rect l="l" t="t" r="r" b="b"/>
              <a:pathLst>
                <a:path w="1769109" h="1883410">
                  <a:moveTo>
                    <a:pt x="0" y="1882911"/>
                  </a:moveTo>
                  <a:lnTo>
                    <a:pt x="1768976" y="1882911"/>
                  </a:lnTo>
                  <a:lnTo>
                    <a:pt x="1768976" y="0"/>
                  </a:lnTo>
                  <a:lnTo>
                    <a:pt x="0" y="0"/>
                  </a:lnTo>
                  <a:lnTo>
                    <a:pt x="0" y="1882911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93797" y="1808027"/>
              <a:ext cx="50800" cy="1402715"/>
            </a:xfrm>
            <a:custGeom>
              <a:avLst/>
              <a:gdLst/>
              <a:ahLst/>
              <a:cxnLst/>
              <a:rect l="l" t="t" r="r" b="b"/>
              <a:pathLst>
                <a:path w="50800" h="1402714">
                  <a:moveTo>
                    <a:pt x="0" y="0"/>
                  </a:moveTo>
                  <a:lnTo>
                    <a:pt x="50542" y="0"/>
                  </a:lnTo>
                </a:path>
                <a:path w="50800" h="1402714">
                  <a:moveTo>
                    <a:pt x="0" y="227465"/>
                  </a:moveTo>
                  <a:lnTo>
                    <a:pt x="50542" y="227465"/>
                  </a:lnTo>
                </a:path>
                <a:path w="50800" h="1402714">
                  <a:moveTo>
                    <a:pt x="0" y="467568"/>
                  </a:moveTo>
                  <a:lnTo>
                    <a:pt x="50542" y="467568"/>
                  </a:lnTo>
                </a:path>
                <a:path w="50800" h="1402714">
                  <a:moveTo>
                    <a:pt x="0" y="720295"/>
                  </a:moveTo>
                  <a:lnTo>
                    <a:pt x="50542" y="720295"/>
                  </a:lnTo>
                </a:path>
                <a:path w="50800" h="1402714">
                  <a:moveTo>
                    <a:pt x="0" y="935124"/>
                  </a:moveTo>
                  <a:lnTo>
                    <a:pt x="50542" y="935124"/>
                  </a:lnTo>
                </a:path>
                <a:path w="50800" h="1402714">
                  <a:moveTo>
                    <a:pt x="0" y="1175227"/>
                  </a:moveTo>
                  <a:lnTo>
                    <a:pt x="50542" y="1175227"/>
                  </a:lnTo>
                </a:path>
                <a:path w="50800" h="1402714">
                  <a:moveTo>
                    <a:pt x="0" y="1402693"/>
                  </a:moveTo>
                  <a:lnTo>
                    <a:pt x="50542" y="1402693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21237" y="1567925"/>
              <a:ext cx="1314450" cy="63500"/>
            </a:xfrm>
            <a:custGeom>
              <a:avLst/>
              <a:gdLst/>
              <a:ahLst/>
              <a:cxnLst/>
              <a:rect l="l" t="t" r="r" b="b"/>
              <a:pathLst>
                <a:path w="1314450" h="63500">
                  <a:moveTo>
                    <a:pt x="0" y="0"/>
                  </a:moveTo>
                  <a:lnTo>
                    <a:pt x="0" y="63167"/>
                  </a:lnTo>
                </a:path>
                <a:path w="1314450" h="63500">
                  <a:moveTo>
                    <a:pt x="202168" y="0"/>
                  </a:moveTo>
                  <a:lnTo>
                    <a:pt x="202168" y="63167"/>
                  </a:lnTo>
                </a:path>
                <a:path w="1314450" h="63500">
                  <a:moveTo>
                    <a:pt x="442244" y="0"/>
                  </a:moveTo>
                  <a:lnTo>
                    <a:pt x="442244" y="63167"/>
                  </a:lnTo>
                </a:path>
                <a:path w="1314450" h="63500">
                  <a:moveTo>
                    <a:pt x="644412" y="0"/>
                  </a:moveTo>
                  <a:lnTo>
                    <a:pt x="644412" y="63167"/>
                  </a:lnTo>
                </a:path>
                <a:path w="1314450" h="63500">
                  <a:moveTo>
                    <a:pt x="871852" y="0"/>
                  </a:moveTo>
                  <a:lnTo>
                    <a:pt x="871852" y="63167"/>
                  </a:lnTo>
                </a:path>
                <a:path w="1314450" h="63500">
                  <a:moveTo>
                    <a:pt x="1111928" y="0"/>
                  </a:moveTo>
                  <a:lnTo>
                    <a:pt x="1111928" y="63167"/>
                  </a:lnTo>
                </a:path>
                <a:path w="1314450" h="63500">
                  <a:moveTo>
                    <a:pt x="1314096" y="0"/>
                  </a:moveTo>
                  <a:lnTo>
                    <a:pt x="1314096" y="63167"/>
                  </a:lnTo>
                </a:path>
              </a:pathLst>
            </a:custGeom>
            <a:ln w="12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44340" y="1631092"/>
              <a:ext cx="1781810" cy="1883410"/>
            </a:xfrm>
            <a:custGeom>
              <a:avLst/>
              <a:gdLst/>
              <a:ahLst/>
              <a:cxnLst/>
              <a:rect l="l" t="t" r="r" b="b"/>
              <a:pathLst>
                <a:path w="1781809" h="1883410">
                  <a:moveTo>
                    <a:pt x="1781612" y="0"/>
                  </a:moveTo>
                  <a:lnTo>
                    <a:pt x="0" y="0"/>
                  </a:lnTo>
                  <a:lnTo>
                    <a:pt x="0" y="1882911"/>
                  </a:lnTo>
                  <a:lnTo>
                    <a:pt x="1781612" y="1882911"/>
                  </a:lnTo>
                  <a:lnTo>
                    <a:pt x="1781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44340" y="1631092"/>
              <a:ext cx="1781810" cy="1883410"/>
            </a:xfrm>
            <a:custGeom>
              <a:avLst/>
              <a:gdLst/>
              <a:ahLst/>
              <a:cxnLst/>
              <a:rect l="l" t="t" r="r" b="b"/>
              <a:pathLst>
                <a:path w="1781809" h="1883410">
                  <a:moveTo>
                    <a:pt x="0" y="1882911"/>
                  </a:moveTo>
                  <a:lnTo>
                    <a:pt x="1781612" y="1882911"/>
                  </a:lnTo>
                  <a:lnTo>
                    <a:pt x="1781612" y="0"/>
                  </a:lnTo>
                  <a:lnTo>
                    <a:pt x="0" y="0"/>
                  </a:lnTo>
                  <a:lnTo>
                    <a:pt x="0" y="1882911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44337" y="1864905"/>
              <a:ext cx="1781810" cy="1402715"/>
            </a:xfrm>
            <a:custGeom>
              <a:avLst/>
              <a:gdLst/>
              <a:ahLst/>
              <a:cxnLst/>
              <a:rect l="l" t="t" r="r" b="b"/>
              <a:pathLst>
                <a:path w="1781809" h="1402714">
                  <a:moveTo>
                    <a:pt x="1781606" y="1390053"/>
                  </a:moveTo>
                  <a:lnTo>
                    <a:pt x="0" y="1390053"/>
                  </a:lnTo>
                  <a:lnTo>
                    <a:pt x="0" y="1402689"/>
                  </a:lnTo>
                  <a:lnTo>
                    <a:pt x="1781606" y="1402689"/>
                  </a:lnTo>
                  <a:lnTo>
                    <a:pt x="1781606" y="1390053"/>
                  </a:lnTo>
                  <a:close/>
                </a:path>
                <a:path w="1781809" h="1402714">
                  <a:moveTo>
                    <a:pt x="1781606" y="1175219"/>
                  </a:moveTo>
                  <a:lnTo>
                    <a:pt x="0" y="1175219"/>
                  </a:lnTo>
                  <a:lnTo>
                    <a:pt x="0" y="1187856"/>
                  </a:lnTo>
                  <a:lnTo>
                    <a:pt x="1781606" y="1187856"/>
                  </a:lnTo>
                  <a:lnTo>
                    <a:pt x="1781606" y="1175219"/>
                  </a:lnTo>
                  <a:close/>
                </a:path>
                <a:path w="1781809" h="1402714">
                  <a:moveTo>
                    <a:pt x="1781606" y="935113"/>
                  </a:moveTo>
                  <a:lnTo>
                    <a:pt x="0" y="935113"/>
                  </a:lnTo>
                  <a:lnTo>
                    <a:pt x="0" y="947750"/>
                  </a:lnTo>
                  <a:lnTo>
                    <a:pt x="1781606" y="947750"/>
                  </a:lnTo>
                  <a:lnTo>
                    <a:pt x="1781606" y="935113"/>
                  </a:lnTo>
                  <a:close/>
                </a:path>
                <a:path w="1781809" h="1402714">
                  <a:moveTo>
                    <a:pt x="1781606" y="682383"/>
                  </a:moveTo>
                  <a:lnTo>
                    <a:pt x="0" y="682383"/>
                  </a:lnTo>
                  <a:lnTo>
                    <a:pt x="0" y="695020"/>
                  </a:lnTo>
                  <a:lnTo>
                    <a:pt x="1781606" y="695020"/>
                  </a:lnTo>
                  <a:lnTo>
                    <a:pt x="1781606" y="682383"/>
                  </a:lnTo>
                  <a:close/>
                </a:path>
                <a:path w="1781809" h="1402714">
                  <a:moveTo>
                    <a:pt x="1781606" y="467550"/>
                  </a:moveTo>
                  <a:lnTo>
                    <a:pt x="0" y="467550"/>
                  </a:lnTo>
                  <a:lnTo>
                    <a:pt x="0" y="480187"/>
                  </a:lnTo>
                  <a:lnTo>
                    <a:pt x="1781606" y="480187"/>
                  </a:lnTo>
                  <a:lnTo>
                    <a:pt x="1781606" y="467550"/>
                  </a:lnTo>
                  <a:close/>
                </a:path>
                <a:path w="1781809" h="1402714">
                  <a:moveTo>
                    <a:pt x="1781606" y="214820"/>
                  </a:moveTo>
                  <a:lnTo>
                    <a:pt x="0" y="214820"/>
                  </a:lnTo>
                  <a:lnTo>
                    <a:pt x="0" y="227457"/>
                  </a:lnTo>
                  <a:lnTo>
                    <a:pt x="1781606" y="227457"/>
                  </a:lnTo>
                  <a:lnTo>
                    <a:pt x="1781606" y="214820"/>
                  </a:lnTo>
                  <a:close/>
                </a:path>
                <a:path w="1781809" h="1402714">
                  <a:moveTo>
                    <a:pt x="1781606" y="0"/>
                  </a:moveTo>
                  <a:lnTo>
                    <a:pt x="0" y="0"/>
                  </a:lnTo>
                  <a:lnTo>
                    <a:pt x="0" y="12636"/>
                  </a:lnTo>
                  <a:lnTo>
                    <a:pt x="1781606" y="12636"/>
                  </a:lnTo>
                  <a:lnTo>
                    <a:pt x="1781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84415" y="1631110"/>
              <a:ext cx="1301750" cy="1883410"/>
            </a:xfrm>
            <a:custGeom>
              <a:avLst/>
              <a:gdLst/>
              <a:ahLst/>
              <a:cxnLst/>
              <a:rect l="l" t="t" r="r" b="b"/>
              <a:pathLst>
                <a:path w="1301750" h="1883410">
                  <a:moveTo>
                    <a:pt x="0" y="0"/>
                  </a:moveTo>
                  <a:lnTo>
                    <a:pt x="0" y="1882894"/>
                  </a:lnTo>
                </a:path>
                <a:path w="1301750" h="1883410">
                  <a:moveTo>
                    <a:pt x="202168" y="0"/>
                  </a:moveTo>
                  <a:lnTo>
                    <a:pt x="202168" y="1882894"/>
                  </a:lnTo>
                </a:path>
                <a:path w="1301750" h="1883410">
                  <a:moveTo>
                    <a:pt x="429608" y="0"/>
                  </a:moveTo>
                  <a:lnTo>
                    <a:pt x="429608" y="1882894"/>
                  </a:lnTo>
                </a:path>
                <a:path w="1301750" h="1883410">
                  <a:moveTo>
                    <a:pt x="631777" y="0"/>
                  </a:moveTo>
                  <a:lnTo>
                    <a:pt x="631777" y="1882894"/>
                  </a:lnTo>
                </a:path>
                <a:path w="1301750" h="1883410">
                  <a:moveTo>
                    <a:pt x="871852" y="0"/>
                  </a:moveTo>
                  <a:lnTo>
                    <a:pt x="871852" y="1882894"/>
                  </a:lnTo>
                </a:path>
                <a:path w="1301750" h="1883410">
                  <a:moveTo>
                    <a:pt x="1074021" y="0"/>
                  </a:moveTo>
                  <a:lnTo>
                    <a:pt x="1074021" y="1882894"/>
                  </a:lnTo>
                </a:path>
                <a:path w="1301750" h="1883410">
                  <a:moveTo>
                    <a:pt x="1301461" y="0"/>
                  </a:moveTo>
                  <a:lnTo>
                    <a:pt x="1301461" y="1882894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055870" y="3759834"/>
            <a:ext cx="34251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1230" marR="5080" indent="-939165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Arial MT"/>
                <a:cs typeface="Arial MT"/>
              </a:rPr>
              <a:t>İki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err="1">
                <a:latin typeface="Arial MT"/>
                <a:cs typeface="Arial MT"/>
              </a:rPr>
              <a:t>səviyyəli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err="1">
                <a:latin typeface="Arial MT"/>
                <a:cs typeface="Arial MT"/>
              </a:rPr>
              <a:t>və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err="1">
                <a:latin typeface="Arial MT"/>
                <a:cs typeface="Arial MT"/>
              </a:rPr>
              <a:t>ya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err="1">
                <a:latin typeface="Arial MT"/>
                <a:cs typeface="Arial MT"/>
              </a:rPr>
              <a:t>monoxrom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err="1">
                <a:latin typeface="Arial MT"/>
                <a:cs typeface="Arial MT"/>
              </a:rPr>
              <a:t>displeylər</a:t>
            </a:r>
            <a:r>
              <a:rPr lang="en-US" dirty="0">
                <a:latin typeface="Arial MT"/>
                <a:cs typeface="Arial MT"/>
              </a:rPr>
              <a:t> 1 bit/</a:t>
            </a:r>
            <a:r>
              <a:rPr lang="en-US" dirty="0" err="1">
                <a:latin typeface="Arial MT"/>
                <a:cs typeface="Arial MT"/>
              </a:rPr>
              <a:t>pikselə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err="1">
                <a:latin typeface="Arial MT"/>
                <a:cs typeface="Arial MT"/>
              </a:rPr>
              <a:t>malikdir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1272" y="4581525"/>
            <a:ext cx="3837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CC0000"/>
                </a:solidFill>
                <a:latin typeface="Arial MT"/>
                <a:cs typeface="Arial MT"/>
              </a:rPr>
              <a:t>8bit/</a:t>
            </a:r>
            <a:r>
              <a:rPr lang="en-US" spc="-5" dirty="0" err="1">
                <a:solidFill>
                  <a:srgbClr val="CC0000"/>
                </a:solidFill>
                <a:latin typeface="Arial MT"/>
                <a:cs typeface="Arial MT"/>
              </a:rPr>
              <a:t>piksel</a:t>
            </a:r>
            <a:r>
              <a:rPr lang="en-US" spc="-5" dirty="0">
                <a:solidFill>
                  <a:srgbClr val="CC0000"/>
                </a:solidFill>
                <a:latin typeface="Arial MT"/>
                <a:cs typeface="Arial MT"/>
              </a:rPr>
              <a:t> -&gt; 256 </a:t>
            </a:r>
            <a:r>
              <a:rPr lang="en-US" spc="-5" dirty="0" err="1">
                <a:solidFill>
                  <a:srgbClr val="CC0000"/>
                </a:solidFill>
                <a:latin typeface="Arial MT"/>
                <a:cs typeface="Arial MT"/>
              </a:rPr>
              <a:t>eyni</a:t>
            </a:r>
            <a:r>
              <a:rPr lang="en-US" spc="-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lang="en-US" spc="-5" dirty="0" err="1">
                <a:solidFill>
                  <a:srgbClr val="CC0000"/>
                </a:solidFill>
                <a:latin typeface="Arial MT"/>
                <a:cs typeface="Arial MT"/>
              </a:rPr>
              <a:t>vaxtda</a:t>
            </a:r>
            <a:r>
              <a:rPr lang="en-US" spc="-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lang="en-US" spc="-5" dirty="0" err="1">
                <a:solidFill>
                  <a:srgbClr val="CC0000"/>
                </a:solidFill>
                <a:latin typeface="Arial MT"/>
                <a:cs typeface="Arial MT"/>
              </a:rPr>
              <a:t>rəng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32984" y="5130165"/>
            <a:ext cx="3874770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CC0000"/>
                </a:solidFill>
                <a:latin typeface="Arial MT"/>
                <a:cs typeface="Arial MT"/>
              </a:rPr>
              <a:t>24bit/</a:t>
            </a:r>
            <a:r>
              <a:rPr lang="en-US" spc="-5" dirty="0" err="1">
                <a:solidFill>
                  <a:srgbClr val="CC0000"/>
                </a:solidFill>
                <a:latin typeface="Arial MT"/>
                <a:cs typeface="Arial MT"/>
              </a:rPr>
              <a:t>piksel</a:t>
            </a:r>
            <a:r>
              <a:rPr lang="en-US" spc="-5" dirty="0">
                <a:solidFill>
                  <a:srgbClr val="CC0000"/>
                </a:solidFill>
                <a:latin typeface="Arial MT"/>
                <a:cs typeface="Arial MT"/>
              </a:rPr>
              <a:t> -&gt; 16 </a:t>
            </a:r>
            <a:r>
              <a:rPr lang="en-US" spc="-5" dirty="0" err="1">
                <a:solidFill>
                  <a:srgbClr val="CC0000"/>
                </a:solidFill>
                <a:latin typeface="Arial MT"/>
                <a:cs typeface="Arial MT"/>
              </a:rPr>
              <a:t>milyon</a:t>
            </a:r>
            <a:r>
              <a:rPr lang="en-US" spc="-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lang="en-US" spc="-5" dirty="0" err="1">
                <a:solidFill>
                  <a:srgbClr val="CC0000"/>
                </a:solidFill>
                <a:latin typeface="Arial MT"/>
                <a:cs typeface="Arial MT"/>
              </a:rPr>
              <a:t>eyni</a:t>
            </a:r>
            <a:r>
              <a:rPr lang="en-US" spc="-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lang="en-US" spc="-5" dirty="0" err="1" smtClean="0">
                <a:solidFill>
                  <a:srgbClr val="CC0000"/>
                </a:solidFill>
                <a:latin typeface="Arial MT"/>
                <a:cs typeface="Arial MT"/>
              </a:rPr>
              <a:t>vaxtda</a:t>
            </a:r>
            <a:r>
              <a:rPr lang="az-Latn-AZ" spc="-5" dirty="0" smtClean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lang="en-US" spc="-5" dirty="0" err="1" smtClean="0">
                <a:solidFill>
                  <a:srgbClr val="CC0000"/>
                </a:solidFill>
                <a:latin typeface="Arial MT"/>
                <a:cs typeface="Arial MT"/>
              </a:rPr>
              <a:t>rənglər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601" y="126314"/>
            <a:ext cx="4101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err="1"/>
              <a:t>Düz</a:t>
            </a:r>
            <a:r>
              <a:rPr lang="en-US" sz="4400" dirty="0"/>
              <a:t> Panel </a:t>
            </a:r>
            <a:r>
              <a:rPr lang="en-US" sz="4400" dirty="0" err="1"/>
              <a:t>Ekranı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1607565"/>
            <a:ext cx="8019415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latin typeface="Times New Roman"/>
                <a:cs typeface="Times New Roman"/>
              </a:rPr>
              <a:t>Flat Panel Display </a:t>
            </a:r>
            <a:r>
              <a:rPr lang="en-US" sz="2800" dirty="0" err="1" smtClean="0">
                <a:latin typeface="Times New Roman"/>
                <a:cs typeface="Times New Roman"/>
              </a:rPr>
              <a:t>nə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deməkdir?Düz</a:t>
            </a:r>
            <a:r>
              <a:rPr lang="en-US" sz="2800" dirty="0" smtClean="0">
                <a:latin typeface="Times New Roman"/>
                <a:cs typeface="Times New Roman"/>
              </a:rPr>
              <a:t> panel </a:t>
            </a:r>
            <a:r>
              <a:rPr lang="en-US" sz="2800" dirty="0" err="1" smtClean="0">
                <a:latin typeface="Times New Roman"/>
                <a:cs typeface="Times New Roman"/>
              </a:rPr>
              <a:t>displey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ənənəvi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katod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şüa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borusu</a:t>
            </a:r>
            <a:r>
              <a:rPr lang="en-US" sz="2800" dirty="0" smtClean="0">
                <a:latin typeface="Times New Roman"/>
                <a:cs typeface="Times New Roman"/>
              </a:rPr>
              <a:t> (CRT) </a:t>
            </a:r>
            <a:r>
              <a:rPr lang="en-US" sz="2800" dirty="0" err="1" smtClean="0">
                <a:latin typeface="Times New Roman"/>
                <a:cs typeface="Times New Roman"/>
              </a:rPr>
              <a:t>dizaynı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əvəzinə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nazik</a:t>
            </a:r>
            <a:r>
              <a:rPr lang="en-US" sz="2800" dirty="0" smtClean="0">
                <a:latin typeface="Times New Roman"/>
                <a:cs typeface="Times New Roman"/>
              </a:rPr>
              <a:t> panel </a:t>
            </a:r>
            <a:r>
              <a:rPr lang="en-US" sz="2800" dirty="0" err="1" smtClean="0">
                <a:latin typeface="Times New Roman"/>
                <a:cs typeface="Times New Roman"/>
              </a:rPr>
              <a:t>dizaynından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istifadə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edən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televizor</a:t>
            </a:r>
            <a:r>
              <a:rPr lang="en-US" sz="2800" dirty="0" smtClean="0">
                <a:latin typeface="Times New Roman"/>
                <a:cs typeface="Times New Roman"/>
              </a:rPr>
              <a:t>, monitor </a:t>
            </a:r>
            <a:r>
              <a:rPr lang="en-US" sz="2800" dirty="0" err="1" smtClean="0">
                <a:latin typeface="Times New Roman"/>
                <a:cs typeface="Times New Roman"/>
              </a:rPr>
              <a:t>və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ya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digər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displey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cihazıdır.Bu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ekranlar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daha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yüngül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və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nazikdir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və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ənənəvi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ekranlardan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daha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çox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portativ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ola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bilərtelevizorlar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və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monitorlar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0"/>
            <a:ext cx="2581866" cy="411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313" y="2514600"/>
            <a:ext cx="2897187" cy="678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" y="533400"/>
            <a:ext cx="5865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LED </a:t>
            </a:r>
            <a:r>
              <a:rPr lang="en-US" dirty="0" err="1" smtClean="0"/>
              <a:t>displey</a:t>
            </a:r>
            <a:r>
              <a:rPr lang="en-US" dirty="0" smtClean="0"/>
              <a:t>, video </a:t>
            </a:r>
            <a:r>
              <a:rPr lang="en-US" dirty="0" err="1" smtClean="0"/>
              <a:t>ekran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kimi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sıra</a:t>
            </a:r>
            <a:r>
              <a:rPr lang="en-US" dirty="0" smtClean="0"/>
              <a:t> </a:t>
            </a:r>
            <a:r>
              <a:rPr lang="en-US" dirty="0" err="1" smtClean="0"/>
              <a:t>işıq</a:t>
            </a:r>
            <a:r>
              <a:rPr lang="en-US" dirty="0" smtClean="0"/>
              <a:t> </a:t>
            </a:r>
            <a:r>
              <a:rPr lang="en-US" dirty="0" err="1" smtClean="0"/>
              <a:t>yayan</a:t>
            </a:r>
            <a:r>
              <a:rPr lang="en-US" dirty="0" smtClean="0"/>
              <a:t> </a:t>
            </a:r>
            <a:r>
              <a:rPr lang="en-US" dirty="0" err="1" smtClean="0"/>
              <a:t>diodlardan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edən</a:t>
            </a:r>
            <a:r>
              <a:rPr lang="en-US" dirty="0" smtClean="0"/>
              <a:t> 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panelli</a:t>
            </a:r>
            <a:r>
              <a:rPr lang="en-US" dirty="0" smtClean="0"/>
              <a:t> </a:t>
            </a:r>
            <a:r>
              <a:rPr lang="en-US" dirty="0" err="1" smtClean="0"/>
              <a:t>ekrandır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5934" y="40580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Son </a:t>
            </a:r>
            <a:r>
              <a:rPr lang="en-US" dirty="0" err="1" smtClean="0"/>
              <a:t>illərdə</a:t>
            </a:r>
            <a:r>
              <a:rPr lang="en-US" dirty="0" smtClean="0"/>
              <a:t> </a:t>
            </a:r>
            <a:r>
              <a:rPr lang="en-US" dirty="0" err="1" smtClean="0"/>
              <a:t>onlar</a:t>
            </a:r>
            <a:r>
              <a:rPr lang="en-US" dirty="0" smtClean="0"/>
              <a:t> </a:t>
            </a:r>
            <a:r>
              <a:rPr lang="en-US" dirty="0" err="1" smtClean="0"/>
              <a:t>həmçinin</a:t>
            </a:r>
            <a:r>
              <a:rPr lang="en-US" dirty="0" smtClean="0"/>
              <a:t> </a:t>
            </a:r>
            <a:r>
              <a:rPr lang="en-US" dirty="0" err="1" smtClean="0"/>
              <a:t>ictimai</a:t>
            </a:r>
            <a:r>
              <a:rPr lang="en-US" dirty="0" smtClean="0"/>
              <a:t> </a:t>
            </a:r>
            <a:r>
              <a:rPr lang="en-US" dirty="0" err="1" smtClean="0"/>
              <a:t>nəqliyyat</a:t>
            </a:r>
            <a:r>
              <a:rPr lang="en-US" dirty="0" smtClean="0"/>
              <a:t> </a:t>
            </a:r>
            <a:r>
              <a:rPr lang="en-US" dirty="0" err="1" smtClean="0"/>
              <a:t>vasitələrində</a:t>
            </a:r>
            <a:r>
              <a:rPr lang="en-US" dirty="0" smtClean="0"/>
              <a:t> </a:t>
            </a:r>
            <a:r>
              <a:rPr lang="en-US" dirty="0" err="1" smtClean="0"/>
              <a:t>təyinat</a:t>
            </a:r>
            <a:r>
              <a:rPr lang="en-US" dirty="0" smtClean="0"/>
              <a:t> </a:t>
            </a:r>
            <a:r>
              <a:rPr lang="en-US" dirty="0" err="1" smtClean="0"/>
              <a:t>nişanlarında</a:t>
            </a:r>
            <a:r>
              <a:rPr lang="en-US" dirty="0" smtClean="0"/>
              <a:t>, </a:t>
            </a:r>
            <a:r>
              <a:rPr lang="en-US" dirty="0" err="1" smtClean="0"/>
              <a:t>eləcə</a:t>
            </a:r>
            <a:r>
              <a:rPr lang="en-US" dirty="0" smtClean="0"/>
              <a:t> </a:t>
            </a:r>
            <a:r>
              <a:rPr lang="en-US" dirty="0" err="1" smtClean="0"/>
              <a:t>də</a:t>
            </a:r>
            <a:r>
              <a:rPr lang="en-US" dirty="0" smtClean="0"/>
              <a:t> </a:t>
            </a:r>
            <a:r>
              <a:rPr lang="en-US" dirty="0" err="1" smtClean="0"/>
              <a:t>magistral</a:t>
            </a:r>
            <a:r>
              <a:rPr lang="en-US" dirty="0" smtClean="0"/>
              <a:t> </a:t>
            </a:r>
            <a:r>
              <a:rPr lang="en-US" dirty="0" err="1" smtClean="0"/>
              <a:t>yollarda</a:t>
            </a:r>
            <a:r>
              <a:rPr lang="en-US" dirty="0" smtClean="0"/>
              <a:t> </a:t>
            </a:r>
            <a:r>
              <a:rPr lang="en-US" dirty="0" err="1" smtClean="0"/>
              <a:t>dəyişən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işarələrində</a:t>
            </a:r>
            <a:r>
              <a:rPr lang="en-US" dirty="0" smtClean="0"/>
              <a:t> </a:t>
            </a:r>
            <a:r>
              <a:rPr lang="en-US" dirty="0" err="1" smtClean="0"/>
              <a:t>geniş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55564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LED </a:t>
            </a:r>
            <a:r>
              <a:rPr lang="en-US" dirty="0" err="1" smtClean="0"/>
              <a:t>displeylər</a:t>
            </a:r>
            <a:r>
              <a:rPr lang="en-US" dirty="0" smtClean="0"/>
              <a:t> </a:t>
            </a:r>
            <a:r>
              <a:rPr lang="en-US" dirty="0" err="1" smtClean="0"/>
              <a:t>vizual</a:t>
            </a:r>
            <a:r>
              <a:rPr lang="en-US" dirty="0" smtClean="0"/>
              <a:t> </a:t>
            </a:r>
            <a:r>
              <a:rPr lang="en-US" dirty="0" err="1" smtClean="0"/>
              <a:t>displeydən</a:t>
            </a:r>
            <a:r>
              <a:rPr lang="en-US" dirty="0" smtClean="0"/>
              <a:t> </a:t>
            </a:r>
            <a:r>
              <a:rPr lang="en-US" dirty="0" err="1" smtClean="0"/>
              <a:t>əlavə</a:t>
            </a:r>
            <a:r>
              <a:rPr lang="en-US" dirty="0" smtClean="0"/>
              <a:t> </a:t>
            </a:r>
            <a:r>
              <a:rPr lang="en-US" dirty="0" err="1" smtClean="0"/>
              <a:t>ümumi</a:t>
            </a:r>
            <a:r>
              <a:rPr lang="en-US" dirty="0" smtClean="0"/>
              <a:t> </a:t>
            </a:r>
            <a:r>
              <a:rPr lang="en-US" dirty="0" err="1" smtClean="0"/>
              <a:t>işıqlandırma</a:t>
            </a:r>
            <a:r>
              <a:rPr lang="en-US" dirty="0" smtClean="0"/>
              <a:t> </a:t>
            </a:r>
            <a:r>
              <a:rPr lang="en-US" dirty="0" err="1" smtClean="0"/>
              <a:t>təmin</a:t>
            </a:r>
            <a:r>
              <a:rPr lang="en-US" dirty="0" smtClean="0"/>
              <a:t> </a:t>
            </a:r>
            <a:r>
              <a:rPr lang="en-US" dirty="0" err="1" smtClean="0"/>
              <a:t>edə</a:t>
            </a:r>
            <a:r>
              <a:rPr lang="en-US" dirty="0" smtClean="0"/>
              <a:t> </a:t>
            </a:r>
            <a:r>
              <a:rPr lang="en-US" dirty="0" err="1" smtClean="0"/>
              <a:t>bilir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6476" y="4038600"/>
            <a:ext cx="3522599" cy="266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2650" y="685800"/>
            <a:ext cx="8226425" cy="26603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 smtClean="0">
                <a:latin typeface="Arial MT"/>
                <a:cs typeface="Arial MT"/>
              </a:rPr>
              <a:t>•</a:t>
            </a:r>
            <a:r>
              <a:rPr lang="en-US" sz="3200" dirty="0" smtClean="0">
                <a:latin typeface="Arial MT"/>
                <a:cs typeface="Arial MT"/>
              </a:rPr>
              <a:t>İlk </a:t>
            </a:r>
            <a:r>
              <a:rPr lang="en-US" sz="3200" dirty="0" err="1" smtClean="0">
                <a:latin typeface="Arial MT"/>
                <a:cs typeface="Arial MT"/>
              </a:rPr>
              <a:t>həqiqi</a:t>
            </a:r>
            <a:r>
              <a:rPr lang="en-US" sz="3200" dirty="0" smtClean="0">
                <a:latin typeface="Arial MT"/>
                <a:cs typeface="Arial MT"/>
              </a:rPr>
              <a:t> tam LED </a:t>
            </a:r>
            <a:r>
              <a:rPr lang="en-US" sz="3200" dirty="0" err="1" smtClean="0">
                <a:latin typeface="Arial MT"/>
                <a:cs typeface="Arial MT"/>
              </a:rPr>
              <a:t>düz</a:t>
            </a:r>
            <a:r>
              <a:rPr lang="en-US" sz="3200" dirty="0" smtClean="0">
                <a:latin typeface="Arial MT"/>
                <a:cs typeface="Arial MT"/>
              </a:rPr>
              <a:t> panel </a:t>
            </a:r>
            <a:r>
              <a:rPr lang="en-US" sz="3200" dirty="0" err="1" smtClean="0">
                <a:latin typeface="Arial MT"/>
                <a:cs typeface="Arial MT"/>
              </a:rPr>
              <a:t>televiziya</a:t>
            </a:r>
            <a:r>
              <a:rPr lang="en-US" sz="3200" dirty="0" smtClean="0">
                <a:latin typeface="Arial MT"/>
                <a:cs typeface="Arial MT"/>
              </a:rPr>
              <a:t> </a:t>
            </a:r>
            <a:r>
              <a:rPr lang="en-US" sz="3200" dirty="0" err="1" smtClean="0">
                <a:latin typeface="Arial MT"/>
                <a:cs typeface="Arial MT"/>
              </a:rPr>
              <a:t>ekranı</a:t>
            </a:r>
            <a:r>
              <a:rPr lang="en-US" sz="3200" dirty="0" smtClean="0">
                <a:latin typeface="Arial MT"/>
                <a:cs typeface="Arial MT"/>
              </a:rPr>
              <a:t> 1977-ci </a:t>
            </a:r>
            <a:r>
              <a:rPr lang="en-US" sz="3200" dirty="0" err="1" smtClean="0">
                <a:latin typeface="Arial MT"/>
                <a:cs typeface="Arial MT"/>
              </a:rPr>
              <a:t>ildə</a:t>
            </a:r>
            <a:r>
              <a:rPr lang="en-US" sz="3200" dirty="0" smtClean="0">
                <a:latin typeface="Arial MT"/>
                <a:cs typeface="Arial MT"/>
              </a:rPr>
              <a:t> James P. Mitchell </a:t>
            </a:r>
            <a:r>
              <a:rPr lang="en-US" sz="3200" dirty="0" err="1" smtClean="0">
                <a:latin typeface="Arial MT"/>
                <a:cs typeface="Arial MT"/>
              </a:rPr>
              <a:t>tərəfindən</a:t>
            </a:r>
            <a:r>
              <a:rPr lang="en-US" sz="3200" dirty="0" smtClean="0">
                <a:latin typeface="Arial MT"/>
                <a:cs typeface="Arial MT"/>
              </a:rPr>
              <a:t> </a:t>
            </a:r>
            <a:r>
              <a:rPr lang="en-US" sz="3200" dirty="0" err="1" smtClean="0">
                <a:latin typeface="Arial MT"/>
                <a:cs typeface="Arial MT"/>
              </a:rPr>
              <a:t>hazırlanmış</a:t>
            </a:r>
            <a:r>
              <a:rPr lang="en-US" sz="3200" dirty="0" smtClean="0">
                <a:latin typeface="Arial MT"/>
                <a:cs typeface="Arial MT"/>
              </a:rPr>
              <a:t>, </a:t>
            </a:r>
            <a:r>
              <a:rPr lang="en-US" sz="3200" dirty="0" err="1" smtClean="0">
                <a:latin typeface="Arial MT"/>
                <a:cs typeface="Arial MT"/>
              </a:rPr>
              <a:t>nümayiş</a:t>
            </a:r>
            <a:r>
              <a:rPr lang="en-US" sz="3200" dirty="0" smtClean="0">
                <a:latin typeface="Arial MT"/>
                <a:cs typeface="Arial MT"/>
              </a:rPr>
              <a:t> </a:t>
            </a:r>
            <a:r>
              <a:rPr lang="en-US" sz="3200" dirty="0" err="1" smtClean="0">
                <a:latin typeface="Arial MT"/>
                <a:cs typeface="Arial MT"/>
              </a:rPr>
              <a:t>etdirilmiş</a:t>
            </a:r>
            <a:r>
              <a:rPr lang="en-US" sz="3200" dirty="0" smtClean="0">
                <a:latin typeface="Arial MT"/>
                <a:cs typeface="Arial MT"/>
              </a:rPr>
              <a:t> </a:t>
            </a:r>
            <a:r>
              <a:rPr lang="en-US" sz="3200" dirty="0" err="1" smtClean="0">
                <a:latin typeface="Arial MT"/>
                <a:cs typeface="Arial MT"/>
              </a:rPr>
              <a:t>və</a:t>
            </a:r>
            <a:r>
              <a:rPr lang="en-US" sz="3200" dirty="0" smtClean="0">
                <a:latin typeface="Arial MT"/>
                <a:cs typeface="Arial MT"/>
              </a:rPr>
              <a:t> </a:t>
            </a:r>
            <a:r>
              <a:rPr lang="en-US" sz="3200" dirty="0" err="1" smtClean="0">
                <a:latin typeface="Arial MT"/>
                <a:cs typeface="Arial MT"/>
              </a:rPr>
              <a:t>sənədləşdirilmişdir</a:t>
            </a:r>
            <a:r>
              <a:rPr lang="en-US" sz="3200" dirty="0" smtClean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1" y="222326"/>
            <a:ext cx="6781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az-Latn-AZ" b="1" spc="-5" dirty="0" smtClean="0">
                <a:solidFill>
                  <a:srgbClr val="C00000"/>
                </a:solidFill>
                <a:latin typeface="Tahoma"/>
                <a:cs typeface="Tahoma"/>
              </a:rPr>
              <a:t>       Kompüter qrafikası</a:t>
            </a:r>
            <a:endParaRPr b="1" spc="-10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701"/>
            <a:ext cx="8074659" cy="38863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marR="8890" indent="-342900" algn="just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  <a:tab pos="854075" algn="l"/>
                <a:tab pos="1341755" algn="l"/>
                <a:tab pos="2073275" algn="l"/>
                <a:tab pos="3502660" algn="l"/>
                <a:tab pos="4307840" algn="l"/>
                <a:tab pos="6446520" algn="l"/>
                <a:tab pos="6995159" algn="l"/>
              </a:tabLst>
            </a:pPr>
            <a:r>
              <a:rPr lang="en-US" sz="2600" dirty="0" smtClean="0">
                <a:latin typeface="Tahoma"/>
                <a:cs typeface="Tahoma"/>
              </a:rPr>
              <a:t>Bu, </a:t>
            </a:r>
            <a:r>
              <a:rPr lang="en-US" sz="2600" dirty="0" err="1" smtClean="0">
                <a:latin typeface="Tahoma"/>
                <a:cs typeface="Tahoma"/>
              </a:rPr>
              <a:t>kompüter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vasitəsilə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qrafik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təsvirlərin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yaradılması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və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manipulyasiyasıdır</a:t>
            </a:r>
            <a:r>
              <a:rPr lang="en-US" sz="2600" dirty="0" smtClean="0">
                <a:latin typeface="Tahoma"/>
                <a:cs typeface="Tahoma"/>
              </a:rPr>
              <a:t>.</a:t>
            </a:r>
          </a:p>
          <a:p>
            <a:pPr marL="355600" marR="8890" indent="-342900" algn="just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  <a:tab pos="854075" algn="l"/>
                <a:tab pos="1341755" algn="l"/>
                <a:tab pos="2073275" algn="l"/>
                <a:tab pos="3502660" algn="l"/>
                <a:tab pos="4307840" algn="l"/>
                <a:tab pos="6446520" algn="l"/>
                <a:tab pos="6995159" algn="l"/>
              </a:tabLst>
            </a:pPr>
            <a:r>
              <a:rPr lang="en-US" sz="2600" dirty="0" err="1" smtClean="0">
                <a:latin typeface="Tahoma"/>
                <a:cs typeface="Tahoma"/>
              </a:rPr>
              <a:t>Kompüter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qrafikası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kompüter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tərəfindən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yaradılan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məlumatların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nümayişini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artırmaq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üçün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bir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texnika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kimi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başladı</a:t>
            </a:r>
            <a:r>
              <a:rPr lang="en-US" sz="2600" dirty="0" smtClean="0">
                <a:latin typeface="Tahoma"/>
                <a:cs typeface="Tahoma"/>
              </a:rPr>
              <a:t>.</a:t>
            </a:r>
          </a:p>
          <a:p>
            <a:pPr marL="355600" marR="8890" indent="-342900" algn="just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  <a:tab pos="854075" algn="l"/>
                <a:tab pos="1341755" algn="l"/>
                <a:tab pos="2073275" algn="l"/>
                <a:tab pos="3502660" algn="l"/>
                <a:tab pos="4307840" algn="l"/>
                <a:tab pos="6446520" algn="l"/>
                <a:tab pos="6995159" algn="l"/>
              </a:tabLst>
            </a:pPr>
            <a:r>
              <a:rPr lang="en-US" sz="2600" dirty="0" err="1" smtClean="0">
                <a:latin typeface="Tahoma"/>
                <a:cs typeface="Tahoma"/>
              </a:rPr>
              <a:t>Şəkillərdə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ədədi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məlumatları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şərh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etmək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və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təmsil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etmək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bacarığı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kompüterin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məlumatı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istifadəçiyə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aydın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və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başa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düşülən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formada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təqdim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etmək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qabiliyyətini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əhəmiyyətli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dərəcədə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artırmışdır</a:t>
            </a:r>
            <a:r>
              <a:rPr lang="en-US" sz="2600" dirty="0" smtClean="0">
                <a:latin typeface="Tahoma"/>
                <a:cs typeface="Tahoma"/>
              </a:rPr>
              <a:t>.</a:t>
            </a:r>
          </a:p>
          <a:p>
            <a:pPr marL="355600" marR="8890" indent="-342900" algn="just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  <a:tab pos="854075" algn="l"/>
                <a:tab pos="1341755" algn="l"/>
                <a:tab pos="2073275" algn="l"/>
                <a:tab pos="3502660" algn="l"/>
                <a:tab pos="4307840" algn="l"/>
                <a:tab pos="6446520" algn="l"/>
                <a:tab pos="6995159" algn="l"/>
              </a:tabLst>
            </a:pPr>
            <a:r>
              <a:rPr lang="en-US" sz="2600" dirty="0" err="1" smtClean="0">
                <a:latin typeface="Tahoma"/>
                <a:cs typeface="Tahoma"/>
              </a:rPr>
              <a:t>Böyük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həcmli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məlumat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sürətlə</a:t>
            </a:r>
            <a:r>
              <a:rPr lang="en-US" sz="2600" dirty="0" smtClean="0">
                <a:latin typeface="Tahoma"/>
                <a:cs typeface="Tahoma"/>
              </a:rPr>
              <a:t> bar </a:t>
            </a:r>
            <a:r>
              <a:rPr lang="en-US" sz="2600" dirty="0" err="1" smtClean="0">
                <a:latin typeface="Tahoma"/>
                <a:cs typeface="Tahoma"/>
              </a:rPr>
              <a:t>diaqramlarına</a:t>
            </a:r>
            <a:r>
              <a:rPr lang="en-US" sz="2600" dirty="0" smtClean="0">
                <a:latin typeface="Tahoma"/>
                <a:cs typeface="Tahoma"/>
              </a:rPr>
              <a:t>, pasta </a:t>
            </a:r>
            <a:r>
              <a:rPr lang="en-US" sz="2600" dirty="0" err="1" smtClean="0">
                <a:latin typeface="Tahoma"/>
                <a:cs typeface="Tahoma"/>
              </a:rPr>
              <a:t>diaqramlarına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və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qrafiklərə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en-US" sz="2600" dirty="0" err="1" smtClean="0">
                <a:latin typeface="Tahoma"/>
                <a:cs typeface="Tahoma"/>
              </a:rPr>
              <a:t>çevrilir</a:t>
            </a:r>
            <a:r>
              <a:rPr lang="en-US" sz="2600" dirty="0" smtClean="0">
                <a:latin typeface="Tahoma"/>
                <a:cs typeface="Tahoma"/>
              </a:rPr>
              <a:t>.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LED </a:t>
            </a:r>
            <a:r>
              <a:rPr lang="en-US" sz="2400" dirty="0" err="1" smtClean="0"/>
              <a:t>rəngsiz</a:t>
            </a:r>
            <a:r>
              <a:rPr lang="en-US" sz="2400" dirty="0" smtClean="0"/>
              <a:t> </a:t>
            </a:r>
            <a:r>
              <a:rPr lang="en-US" sz="2400" dirty="0" err="1" smtClean="0"/>
              <a:t>yarımkeçirici</a:t>
            </a:r>
            <a:r>
              <a:rPr lang="en-US" sz="2400" dirty="0" smtClean="0"/>
              <a:t> </a:t>
            </a:r>
            <a:r>
              <a:rPr lang="en-US" sz="2400" dirty="0" err="1" smtClean="0"/>
              <a:t>materialdan</a:t>
            </a:r>
            <a:r>
              <a:rPr lang="en-US" sz="2400" dirty="0" smtClean="0"/>
              <a:t> </a:t>
            </a:r>
            <a:r>
              <a:rPr lang="en-US" sz="2400" dirty="0" err="1" smtClean="0"/>
              <a:t>hazırlanır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işıq</a:t>
            </a:r>
            <a:r>
              <a:rPr lang="en-US" sz="2400" dirty="0" smtClean="0"/>
              <a:t> </a:t>
            </a:r>
            <a:r>
              <a:rPr lang="en-US" sz="2400" dirty="0" err="1" smtClean="0"/>
              <a:t>diodun</a:t>
            </a:r>
            <a:r>
              <a:rPr lang="en-US" sz="2400" dirty="0" smtClean="0"/>
              <a:t> </a:t>
            </a:r>
            <a:r>
              <a:rPr lang="en-US" sz="2400" dirty="0" err="1" smtClean="0"/>
              <a:t>qovşağından</a:t>
            </a:r>
            <a:r>
              <a:rPr lang="en-US" sz="2400" dirty="0" smtClean="0"/>
              <a:t> </a:t>
            </a:r>
            <a:r>
              <a:rPr lang="en-US" sz="2400" dirty="0" err="1" smtClean="0"/>
              <a:t>yayılır.LED-lər</a:t>
            </a:r>
            <a:r>
              <a:rPr lang="en-US" sz="2400" dirty="0" smtClean="0"/>
              <a:t> </a:t>
            </a:r>
            <a:r>
              <a:rPr lang="en-US" sz="2400" dirty="0" err="1" smtClean="0"/>
              <a:t>seqmental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nöqtə</a:t>
            </a:r>
            <a:r>
              <a:rPr lang="en-US" sz="2400" dirty="0" smtClean="0"/>
              <a:t> </a:t>
            </a:r>
            <a:r>
              <a:rPr lang="en-US" sz="2400" dirty="0" err="1" smtClean="0"/>
              <a:t>matrisində</a:t>
            </a:r>
            <a:r>
              <a:rPr lang="en-US" sz="2400" dirty="0" smtClean="0"/>
              <a:t> </a:t>
            </a:r>
            <a:r>
              <a:rPr lang="en-US" sz="2400" dirty="0" err="1" smtClean="0"/>
              <a:t>geniş</a:t>
            </a:r>
            <a:r>
              <a:rPr lang="en-US" sz="2400" dirty="0" smtClean="0"/>
              <a:t>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r>
              <a:rPr lang="en-US" sz="2400" dirty="0" err="1" smtClean="0"/>
              <a:t>olunurrəqəmsal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alfasayısal</a:t>
            </a:r>
            <a:r>
              <a:rPr lang="en-US" sz="2400" dirty="0" smtClean="0"/>
              <a:t> </a:t>
            </a:r>
            <a:r>
              <a:rPr lang="en-US" sz="2400" dirty="0" err="1" smtClean="0"/>
              <a:t>xarakterli</a:t>
            </a:r>
            <a:r>
              <a:rPr lang="en-US" sz="2400" dirty="0" smtClean="0"/>
              <a:t> </a:t>
            </a:r>
            <a:r>
              <a:rPr lang="en-US" sz="2400" dirty="0" err="1" smtClean="0"/>
              <a:t>ekranlar</a:t>
            </a:r>
            <a:r>
              <a:rPr lang="az-Latn-AZ" sz="2400" dirty="0" smtClean="0"/>
              <a:t>dır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neçə</a:t>
            </a:r>
            <a:r>
              <a:rPr lang="en-US" sz="2400" dirty="0" smtClean="0"/>
              <a:t> LED </a:t>
            </a:r>
            <a:r>
              <a:rPr lang="en-US" sz="2400" dirty="0" err="1" smtClean="0"/>
              <a:t>tək</a:t>
            </a:r>
            <a:r>
              <a:rPr lang="en-US" sz="2400" dirty="0" smtClean="0"/>
              <a:t> </a:t>
            </a:r>
            <a:r>
              <a:rPr lang="en-US" sz="2400" dirty="0" err="1" smtClean="0"/>
              <a:t>xətt</a:t>
            </a:r>
            <a:r>
              <a:rPr lang="en-US" sz="2400" dirty="0" smtClean="0"/>
              <a:t> </a:t>
            </a:r>
            <a:r>
              <a:rPr lang="en-US" sz="2400" dirty="0" err="1" smtClean="0"/>
              <a:t>seqmentini</a:t>
            </a:r>
            <a:r>
              <a:rPr lang="en-US" sz="2400" dirty="0" smtClean="0"/>
              <a:t> </a:t>
            </a:r>
            <a:r>
              <a:rPr lang="en-US" sz="2400" dirty="0" err="1" smtClean="0"/>
              <a:t>yaratmaq</a:t>
            </a:r>
            <a:r>
              <a:rPr lang="en-US" sz="2400" dirty="0" smtClean="0"/>
              <a:t> </a:t>
            </a:r>
            <a:r>
              <a:rPr lang="en-US" sz="2400" dirty="0" err="1" smtClean="0"/>
              <a:t>üçün</a:t>
            </a:r>
            <a:r>
              <a:rPr lang="en-US" sz="2400" dirty="0" smtClean="0"/>
              <a:t>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r>
              <a:rPr lang="en-US" sz="2400" dirty="0" err="1" smtClean="0"/>
              <a:t>olunur</a:t>
            </a:r>
            <a:r>
              <a:rPr lang="en-US" sz="2400" dirty="0" smtClean="0"/>
              <a:t>, </a:t>
            </a:r>
            <a:r>
              <a:rPr lang="en-US" sz="2400" dirty="0" err="1" smtClean="0"/>
              <a:t>ondalık</a:t>
            </a:r>
            <a:r>
              <a:rPr lang="en-US" sz="2400" dirty="0" smtClean="0"/>
              <a:t> </a:t>
            </a:r>
            <a:r>
              <a:rPr lang="en-US" sz="2400" dirty="0" err="1" smtClean="0"/>
              <a:t>nöqtəni</a:t>
            </a:r>
            <a:r>
              <a:rPr lang="en-US" sz="2400" dirty="0" smtClean="0"/>
              <a:t> </a:t>
            </a:r>
            <a:r>
              <a:rPr lang="en-US" sz="2400" dirty="0" err="1" smtClean="0"/>
              <a:t>yaratmaq</a:t>
            </a:r>
            <a:r>
              <a:rPr lang="en-US" sz="2400" dirty="0" smtClean="0"/>
              <a:t> </a:t>
            </a:r>
            <a:r>
              <a:rPr lang="en-US" sz="2400" dirty="0" err="1" smtClean="0"/>
              <a:t>üçün</a:t>
            </a:r>
            <a:r>
              <a:rPr lang="en-US" sz="2400" dirty="0" smtClean="0"/>
              <a:t> </a:t>
            </a:r>
            <a:r>
              <a:rPr lang="en-US" sz="2400" dirty="0" err="1" smtClean="0"/>
              <a:t>isə</a:t>
            </a:r>
            <a:r>
              <a:rPr lang="en-US" sz="2400" dirty="0" smtClean="0"/>
              <a:t> </a:t>
            </a:r>
            <a:r>
              <a:rPr lang="en-US" sz="2400" dirty="0" err="1" smtClean="0"/>
              <a:t>tək</a:t>
            </a:r>
            <a:r>
              <a:rPr lang="en-US" sz="2400" dirty="0" smtClean="0"/>
              <a:t> LED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r>
              <a:rPr lang="en-US" sz="2400" dirty="0" err="1" smtClean="0"/>
              <a:t>olunur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684" y="65277"/>
            <a:ext cx="3883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LED-in </a:t>
            </a:r>
            <a:r>
              <a:rPr lang="en-US" sz="4400" dirty="0" err="1"/>
              <a:t>işləməsi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73328" y="683920"/>
            <a:ext cx="7696200" cy="3638550"/>
            <a:chOff x="762000" y="762000"/>
            <a:chExt cx="7696200" cy="3638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762000"/>
              <a:ext cx="7696200" cy="36385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451" y="1208023"/>
              <a:ext cx="6776974" cy="304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7350" y="1266825"/>
              <a:ext cx="6105525" cy="3013075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1371599" y="4539884"/>
            <a:ext cx="7039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LED-in </a:t>
            </a:r>
            <a:r>
              <a:rPr lang="en-US" sz="2400" dirty="0" err="1" smtClean="0"/>
              <a:t>işləməsi</a:t>
            </a:r>
            <a:r>
              <a:rPr lang="en-US" sz="2400" dirty="0" smtClean="0"/>
              <a:t> </a:t>
            </a:r>
            <a:r>
              <a:rPr lang="en-US" sz="2400" dirty="0" err="1" smtClean="0"/>
              <a:t>kvant</a:t>
            </a:r>
            <a:r>
              <a:rPr lang="en-US" sz="2400" dirty="0" smtClean="0"/>
              <a:t> </a:t>
            </a:r>
            <a:r>
              <a:rPr lang="en-US" sz="2400" dirty="0" err="1" smtClean="0"/>
              <a:t>nəzəriyyəsindən</a:t>
            </a:r>
            <a:r>
              <a:rPr lang="en-US" sz="2400" dirty="0" smtClean="0"/>
              <a:t> </a:t>
            </a:r>
            <a:r>
              <a:rPr lang="en-US" sz="2400" dirty="0" err="1" smtClean="0"/>
              <a:t>asılıdır.Kvant</a:t>
            </a:r>
            <a:r>
              <a:rPr lang="en-US" sz="2400" dirty="0" smtClean="0"/>
              <a:t> </a:t>
            </a:r>
            <a:r>
              <a:rPr lang="en-US" sz="2400" dirty="0" err="1" smtClean="0"/>
              <a:t>nəzəriyyəsi</a:t>
            </a:r>
            <a:r>
              <a:rPr lang="en-US" sz="2400" dirty="0" smtClean="0"/>
              <a:t> </a:t>
            </a:r>
            <a:r>
              <a:rPr lang="en-US" sz="2400" dirty="0" err="1" smtClean="0"/>
              <a:t>bildirir</a:t>
            </a:r>
            <a:r>
              <a:rPr lang="en-US" sz="2400" dirty="0" smtClean="0"/>
              <a:t> </a:t>
            </a:r>
            <a:r>
              <a:rPr lang="en-US" sz="2400" dirty="0" err="1" smtClean="0"/>
              <a:t>ki</a:t>
            </a:r>
            <a:r>
              <a:rPr lang="en-US" sz="2400" dirty="0" smtClean="0"/>
              <a:t>, </a:t>
            </a:r>
            <a:r>
              <a:rPr lang="en-US" sz="2400" dirty="0" err="1" smtClean="0"/>
              <a:t>elektronların</a:t>
            </a:r>
            <a:r>
              <a:rPr lang="en-US" sz="2400" dirty="0" smtClean="0"/>
              <a:t> </a:t>
            </a:r>
            <a:r>
              <a:rPr lang="en-US" sz="2400" dirty="0" err="1" smtClean="0"/>
              <a:t>enerjisi</a:t>
            </a:r>
            <a:r>
              <a:rPr lang="en-US" sz="2400" dirty="0" smtClean="0"/>
              <a:t> </a:t>
            </a:r>
            <a:r>
              <a:rPr lang="en-US" sz="2400" dirty="0" err="1" smtClean="0"/>
              <a:t>yüksək</a:t>
            </a:r>
            <a:r>
              <a:rPr lang="en-US" sz="2400" dirty="0" smtClean="0"/>
              <a:t> </a:t>
            </a:r>
            <a:r>
              <a:rPr lang="en-US" sz="2400" dirty="0" err="1" smtClean="0"/>
              <a:t>səviyyədən</a:t>
            </a:r>
            <a:r>
              <a:rPr lang="en-US" sz="2400" dirty="0" smtClean="0"/>
              <a:t> </a:t>
            </a:r>
            <a:r>
              <a:rPr lang="en-US" sz="2400" dirty="0" err="1" smtClean="0"/>
              <a:t>aşağı</a:t>
            </a:r>
            <a:r>
              <a:rPr lang="en-US" sz="2400" dirty="0" smtClean="0"/>
              <a:t> </a:t>
            </a:r>
            <a:r>
              <a:rPr lang="en-US" sz="2400" dirty="0" err="1" smtClean="0"/>
              <a:t>səviyyəyə</a:t>
            </a:r>
            <a:r>
              <a:rPr lang="en-US" sz="2400" dirty="0" smtClean="0"/>
              <a:t> </a:t>
            </a:r>
            <a:r>
              <a:rPr lang="en-US" sz="2400" dirty="0" err="1" smtClean="0"/>
              <a:t>qədər</a:t>
            </a:r>
            <a:r>
              <a:rPr lang="en-US" sz="2400" dirty="0" smtClean="0"/>
              <a:t> </a:t>
            </a:r>
            <a:r>
              <a:rPr lang="en-US" sz="2400" dirty="0" err="1" smtClean="0"/>
              <a:t>azaldıqda</a:t>
            </a:r>
            <a:r>
              <a:rPr lang="en-US" sz="2400" dirty="0" smtClean="0"/>
              <a:t>, </a:t>
            </a:r>
            <a:r>
              <a:rPr lang="en-US" sz="2400" dirty="0" err="1"/>
              <a:t>f</a:t>
            </a:r>
            <a:r>
              <a:rPr lang="en-US" sz="2400" dirty="0" err="1" smtClean="0"/>
              <a:t>otonların</a:t>
            </a:r>
            <a:r>
              <a:rPr lang="en-US" sz="2400" dirty="0" smtClean="0"/>
              <a:t> </a:t>
            </a:r>
            <a:r>
              <a:rPr lang="en-US" sz="2400" dirty="0" err="1" smtClean="0"/>
              <a:t>enerjisi</a:t>
            </a:r>
            <a:r>
              <a:rPr lang="en-US" sz="2400" dirty="0" smtClean="0"/>
              <a:t> </a:t>
            </a:r>
            <a:r>
              <a:rPr lang="en-US" sz="2400" dirty="0" err="1" smtClean="0"/>
              <a:t>yuxarı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aşağı</a:t>
            </a:r>
            <a:r>
              <a:rPr lang="en-US" sz="2400" dirty="0" smtClean="0"/>
              <a:t> </a:t>
            </a:r>
            <a:r>
              <a:rPr lang="en-US" sz="2400" dirty="0" err="1" smtClean="0"/>
              <a:t>səviyyə</a:t>
            </a:r>
            <a:r>
              <a:rPr lang="en-US" sz="2400" dirty="0" smtClean="0"/>
              <a:t> </a:t>
            </a:r>
            <a:r>
              <a:rPr lang="en-US" sz="2400" dirty="0" err="1" smtClean="0"/>
              <a:t>arasındakı</a:t>
            </a:r>
            <a:r>
              <a:rPr lang="en-US" sz="2400" dirty="0" smtClean="0"/>
              <a:t> </a:t>
            </a:r>
            <a:r>
              <a:rPr lang="en-US" sz="2400" dirty="0" err="1" smtClean="0"/>
              <a:t>boşluğa</a:t>
            </a:r>
            <a:r>
              <a:rPr lang="en-US" sz="2400" dirty="0" smtClean="0"/>
              <a:t> </a:t>
            </a:r>
            <a:r>
              <a:rPr lang="en-US" sz="2400" dirty="0" err="1" smtClean="0"/>
              <a:t>bərabərdir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6314"/>
            <a:ext cx="474218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dirty="0"/>
              <a:t>Maye </a:t>
            </a:r>
            <a:r>
              <a:rPr lang="en-US" sz="4400" dirty="0" err="1"/>
              <a:t>kristal</a:t>
            </a:r>
            <a:r>
              <a:rPr lang="en-US" sz="4400" dirty="0"/>
              <a:t> </a:t>
            </a:r>
            <a:r>
              <a:rPr lang="en-US" sz="4400" dirty="0" err="1"/>
              <a:t>displey</a:t>
            </a:r>
            <a:r>
              <a:rPr lang="en-US" sz="4400" dirty="0"/>
              <a:t> (LCD)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421640" y="6290259"/>
            <a:ext cx="1933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 smtClean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5800" y="0"/>
            <a:ext cx="3343275" cy="1676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5940" y="1997839"/>
            <a:ext cx="83794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/>
              <a:t>Maddənin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halının</a:t>
            </a:r>
            <a:r>
              <a:rPr lang="en-US" sz="2800" dirty="0"/>
              <a:t>, </a:t>
            </a:r>
            <a:r>
              <a:rPr lang="en-US" sz="2800" dirty="0" err="1"/>
              <a:t>bərk</a:t>
            </a:r>
            <a:r>
              <a:rPr lang="en-US" sz="2800" dirty="0"/>
              <a:t> </a:t>
            </a:r>
            <a:r>
              <a:rPr lang="en-US" sz="2800" dirty="0" err="1"/>
              <a:t>və</a:t>
            </a:r>
            <a:r>
              <a:rPr lang="en-US" sz="2800" dirty="0"/>
              <a:t> </a:t>
            </a:r>
            <a:r>
              <a:rPr lang="en-US" sz="2800" dirty="0" err="1"/>
              <a:t>mayenin</a:t>
            </a:r>
            <a:r>
              <a:rPr lang="en-US" sz="2800" dirty="0"/>
              <a:t> </a:t>
            </a:r>
            <a:r>
              <a:rPr lang="en-US" sz="2800" dirty="0" err="1"/>
              <a:t>birləşməsidir.LCD</a:t>
            </a:r>
            <a:r>
              <a:rPr lang="en-US" sz="2800" dirty="0"/>
              <a:t> </a:t>
            </a:r>
            <a:r>
              <a:rPr lang="en-US" sz="2800" dirty="0" err="1"/>
              <a:t>görünən</a:t>
            </a:r>
            <a:r>
              <a:rPr lang="en-US" sz="2800" dirty="0"/>
              <a:t> </a:t>
            </a:r>
            <a:r>
              <a:rPr lang="en-US" sz="2800" dirty="0" err="1"/>
              <a:t>görüntü</a:t>
            </a:r>
            <a:r>
              <a:rPr lang="en-US" sz="2800" dirty="0"/>
              <a:t> </a:t>
            </a:r>
            <a:r>
              <a:rPr lang="en-US" sz="2800" dirty="0" err="1"/>
              <a:t>yaratmaq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maye</a:t>
            </a:r>
            <a:r>
              <a:rPr lang="en-US" sz="2800" dirty="0"/>
              <a:t> </a:t>
            </a:r>
            <a:r>
              <a:rPr lang="en-US" sz="2800" dirty="0" err="1"/>
              <a:t>kristaldan</a:t>
            </a:r>
            <a:r>
              <a:rPr lang="en-US" sz="2800" dirty="0"/>
              <a:t> </a:t>
            </a:r>
            <a:r>
              <a:rPr lang="en-US" sz="2800" dirty="0" err="1"/>
              <a:t>istifadə</a:t>
            </a:r>
            <a:r>
              <a:rPr lang="en-US" sz="2800" dirty="0"/>
              <a:t> </a:t>
            </a:r>
            <a:r>
              <a:rPr lang="en-US" sz="2800" dirty="0" err="1"/>
              <a:t>edir.Maye</a:t>
            </a:r>
            <a:r>
              <a:rPr lang="en-US" sz="2800" dirty="0"/>
              <a:t> </a:t>
            </a:r>
            <a:r>
              <a:rPr lang="en-US" sz="2800" dirty="0" err="1"/>
              <a:t>kristal</a:t>
            </a:r>
            <a:r>
              <a:rPr lang="en-US" sz="2800" dirty="0"/>
              <a:t> </a:t>
            </a:r>
            <a:r>
              <a:rPr lang="en-US" sz="2800" dirty="0" err="1"/>
              <a:t>displeylər</a:t>
            </a:r>
            <a:r>
              <a:rPr lang="en-US" sz="2800" dirty="0"/>
              <a:t>, </a:t>
            </a:r>
            <a:r>
              <a:rPr lang="en-US" sz="2800" dirty="0" err="1"/>
              <a:t>ümumiyyətlə</a:t>
            </a:r>
            <a:r>
              <a:rPr lang="en-US" sz="2800" dirty="0"/>
              <a:t>, </a:t>
            </a:r>
            <a:r>
              <a:rPr lang="en-US" sz="2800" dirty="0" err="1"/>
              <a:t>dizüstü</a:t>
            </a:r>
            <a:r>
              <a:rPr lang="en-US" sz="2800" dirty="0"/>
              <a:t> </a:t>
            </a:r>
            <a:r>
              <a:rPr lang="en-US" sz="2800" dirty="0" err="1"/>
              <a:t>kompüter</a:t>
            </a:r>
            <a:r>
              <a:rPr lang="en-US" sz="2800" dirty="0"/>
              <a:t> </a:t>
            </a:r>
            <a:r>
              <a:rPr lang="en-US" sz="2800" dirty="0" err="1"/>
              <a:t>ekranlarında</a:t>
            </a:r>
            <a:r>
              <a:rPr lang="en-US" sz="2800" dirty="0"/>
              <a:t>, </a:t>
            </a:r>
            <a:r>
              <a:rPr lang="en-US" sz="2800" dirty="0" err="1"/>
              <a:t>televizorlarda</a:t>
            </a:r>
            <a:r>
              <a:rPr lang="en-US" sz="2800" dirty="0"/>
              <a:t>,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telefonlarda</a:t>
            </a:r>
            <a:r>
              <a:rPr lang="en-US" sz="2800" dirty="0"/>
              <a:t> </a:t>
            </a:r>
            <a:r>
              <a:rPr lang="en-US" sz="2800" dirty="0" err="1"/>
              <a:t>və</a:t>
            </a:r>
            <a:r>
              <a:rPr lang="en-US" sz="2800" dirty="0"/>
              <a:t> </a:t>
            </a:r>
            <a:r>
              <a:rPr lang="en-US" sz="2800" dirty="0" err="1"/>
              <a:t>portativ</a:t>
            </a:r>
            <a:r>
              <a:rPr lang="en-US" sz="2800" dirty="0"/>
              <a:t> video </a:t>
            </a:r>
            <a:r>
              <a:rPr lang="en-US" sz="2800" dirty="0" err="1"/>
              <a:t>oyunlarında</a:t>
            </a:r>
            <a:r>
              <a:rPr lang="en-US" sz="2800" dirty="0"/>
              <a:t> </a:t>
            </a:r>
            <a:r>
              <a:rPr lang="en-US" sz="2800" dirty="0" err="1"/>
              <a:t>istifadə</a:t>
            </a:r>
            <a:r>
              <a:rPr lang="en-US" sz="2800" dirty="0"/>
              <a:t> </a:t>
            </a:r>
            <a:r>
              <a:rPr lang="en-US" sz="2800" dirty="0" err="1"/>
              <a:t>olunan</a:t>
            </a:r>
            <a:r>
              <a:rPr lang="en-US" sz="2800" dirty="0"/>
              <a:t> super </a:t>
            </a:r>
            <a:r>
              <a:rPr lang="en-US" sz="2800" dirty="0" err="1"/>
              <a:t>nazik</a:t>
            </a:r>
            <a:r>
              <a:rPr lang="en-US" sz="2800" dirty="0"/>
              <a:t> </a:t>
            </a:r>
            <a:r>
              <a:rPr lang="en-US" sz="2800" dirty="0" err="1"/>
              <a:t>texnologiyalı</a:t>
            </a:r>
            <a:r>
              <a:rPr lang="en-US" sz="2800" dirty="0"/>
              <a:t> </a:t>
            </a:r>
            <a:r>
              <a:rPr lang="en-US" sz="2800" dirty="0" err="1"/>
              <a:t>ekrandır.LCD</a:t>
            </a:r>
            <a:r>
              <a:rPr lang="en-US" sz="2800" dirty="0"/>
              <a:t> </a:t>
            </a:r>
            <a:r>
              <a:rPr lang="en-US" sz="2800" dirty="0" err="1"/>
              <a:t>texnologiyaları</a:t>
            </a:r>
            <a:r>
              <a:rPr lang="en-US" sz="2800" dirty="0"/>
              <a:t> </a:t>
            </a:r>
            <a:r>
              <a:rPr lang="en-US" sz="2800" dirty="0" err="1"/>
              <a:t>katod</a:t>
            </a:r>
            <a:r>
              <a:rPr lang="en-US" sz="2800" dirty="0"/>
              <a:t> </a:t>
            </a:r>
            <a:r>
              <a:rPr lang="en-US" sz="2800" dirty="0" err="1"/>
              <a:t>şüa</a:t>
            </a:r>
            <a:r>
              <a:rPr lang="en-US" sz="2800" dirty="0"/>
              <a:t> </a:t>
            </a:r>
            <a:r>
              <a:rPr lang="en-US" sz="2800" dirty="0" err="1"/>
              <a:t>borusu</a:t>
            </a:r>
            <a:r>
              <a:rPr lang="en-US" sz="2800" dirty="0"/>
              <a:t> (CRT) </a:t>
            </a:r>
            <a:r>
              <a:rPr lang="en-US" sz="2800" dirty="0" err="1"/>
              <a:t>texnologiyası</a:t>
            </a:r>
            <a:r>
              <a:rPr lang="en-US" sz="2800" dirty="0"/>
              <a:t> </a:t>
            </a:r>
            <a:r>
              <a:rPr lang="en-US" sz="2800" dirty="0" err="1"/>
              <a:t>ilə</a:t>
            </a:r>
            <a:r>
              <a:rPr lang="en-US" sz="2800" dirty="0"/>
              <a:t> </a:t>
            </a:r>
            <a:r>
              <a:rPr lang="en-US" sz="2800" dirty="0" err="1"/>
              <a:t>müqayisədə</a:t>
            </a:r>
            <a:r>
              <a:rPr lang="en-US" sz="2800" dirty="0"/>
              <a:t> </a:t>
            </a:r>
            <a:r>
              <a:rPr lang="en-US" sz="2800" dirty="0" err="1"/>
              <a:t>ekranların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incə</a:t>
            </a:r>
            <a:r>
              <a:rPr lang="en-US" sz="2800" dirty="0"/>
              <a:t> </a:t>
            </a:r>
            <a:r>
              <a:rPr lang="en-US" sz="2800" dirty="0" err="1"/>
              <a:t>olmasına</a:t>
            </a:r>
            <a:r>
              <a:rPr lang="en-US" sz="2800" dirty="0"/>
              <a:t> </a:t>
            </a:r>
            <a:r>
              <a:rPr lang="en-US" sz="2800" dirty="0" err="1"/>
              <a:t>imkan</a:t>
            </a:r>
            <a:r>
              <a:rPr lang="en-US" sz="2800" dirty="0"/>
              <a:t> </a:t>
            </a:r>
            <a:r>
              <a:rPr lang="en-US" sz="2800" dirty="0" err="1"/>
              <a:t>verir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39" y="10160"/>
            <a:ext cx="3522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LCD-</a:t>
            </a:r>
            <a:r>
              <a:rPr lang="en-US" sz="2800" dirty="0" err="1"/>
              <a:t>nin</a:t>
            </a:r>
            <a:r>
              <a:rPr lang="en-US" sz="2800" dirty="0"/>
              <a:t> </a:t>
            </a:r>
            <a:r>
              <a:rPr lang="en-US" sz="2800" dirty="0" err="1"/>
              <a:t>üstünlükləri</a:t>
            </a:r>
            <a:r>
              <a:rPr lang="en-US" sz="2800" dirty="0"/>
              <a:t>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2192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LCD-</a:t>
            </a:r>
            <a:r>
              <a:rPr lang="en-US" sz="2400" dirty="0" err="1"/>
              <a:t>lər</a:t>
            </a:r>
            <a:r>
              <a:rPr lang="en-US" sz="2400" dirty="0"/>
              <a:t> CRT </a:t>
            </a:r>
            <a:r>
              <a:rPr lang="en-US" sz="2400" dirty="0" err="1"/>
              <a:t>və</a:t>
            </a:r>
            <a:r>
              <a:rPr lang="en-US" sz="2400" dirty="0"/>
              <a:t> LED </a:t>
            </a:r>
            <a:r>
              <a:rPr lang="en-US" sz="2400" dirty="0" err="1"/>
              <a:t>ilə</a:t>
            </a:r>
            <a:r>
              <a:rPr lang="en-US" sz="2400" dirty="0"/>
              <a:t> </a:t>
            </a:r>
            <a:r>
              <a:rPr lang="en-US" sz="2400" dirty="0" err="1"/>
              <a:t>müqayisədə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enerji</a:t>
            </a:r>
            <a:r>
              <a:rPr lang="en-US" sz="2400" dirty="0"/>
              <a:t> </a:t>
            </a:r>
            <a:r>
              <a:rPr lang="en-US" sz="2400" dirty="0" err="1"/>
              <a:t>istehlak</a:t>
            </a:r>
            <a:r>
              <a:rPr lang="en-US" sz="2400" dirty="0"/>
              <a:t> </a:t>
            </a:r>
            <a:r>
              <a:rPr lang="en-US" sz="2400" dirty="0" err="1" smtClean="0"/>
              <a:t>edir</a:t>
            </a:r>
            <a:r>
              <a:rPr lang="az-Latn-AZ" sz="2400" dirty="0" smtClean="0"/>
              <a:t>. </a:t>
            </a:r>
            <a:r>
              <a:rPr lang="en-US" sz="2400" dirty="0" smtClean="0"/>
              <a:t>LCD-</a:t>
            </a:r>
            <a:r>
              <a:rPr lang="en-US" sz="2400" dirty="0" err="1" smtClean="0"/>
              <a:t>lər</a:t>
            </a:r>
            <a:r>
              <a:rPr lang="en-US" sz="2400" dirty="0" smtClean="0"/>
              <a:t> </a:t>
            </a:r>
            <a:r>
              <a:rPr lang="en-US" sz="2400" dirty="0" err="1"/>
              <a:t>aşağı</a:t>
            </a:r>
            <a:r>
              <a:rPr lang="en-US" sz="2400" dirty="0"/>
              <a:t> </a:t>
            </a:r>
            <a:r>
              <a:rPr lang="en-US" sz="2400" dirty="0" err="1"/>
              <a:t>qiymətə</a:t>
            </a:r>
            <a:r>
              <a:rPr lang="en-US" sz="2400" dirty="0"/>
              <a:t> </a:t>
            </a:r>
            <a:r>
              <a:rPr lang="en-US" sz="2400" dirty="0" err="1" smtClean="0"/>
              <a:t>malikdir</a:t>
            </a:r>
            <a:r>
              <a:rPr lang="az-Latn-AZ" sz="2400" dirty="0" smtClean="0"/>
              <a:t>. </a:t>
            </a:r>
            <a:r>
              <a:rPr lang="en-US" sz="2400" dirty="0" err="1" smtClean="0"/>
              <a:t>Əla</a:t>
            </a:r>
            <a:r>
              <a:rPr lang="en-US" sz="2400" dirty="0" smtClean="0"/>
              <a:t> </a:t>
            </a:r>
            <a:r>
              <a:rPr lang="en-US" sz="2400" dirty="0" err="1"/>
              <a:t>kontrast</a:t>
            </a:r>
            <a:r>
              <a:rPr lang="en-US" sz="2400" dirty="0"/>
              <a:t> </a:t>
            </a:r>
            <a:r>
              <a:rPr lang="en-US" sz="2400" dirty="0" err="1"/>
              <a:t>təmin</a:t>
            </a:r>
            <a:r>
              <a:rPr lang="en-US" sz="2400" dirty="0"/>
              <a:t> </a:t>
            </a:r>
            <a:r>
              <a:rPr lang="en-US" sz="2400" dirty="0" err="1" smtClean="0"/>
              <a:t>edir</a:t>
            </a:r>
            <a:r>
              <a:rPr lang="az-Latn-AZ" sz="2400" dirty="0" smtClean="0"/>
              <a:t>. </a:t>
            </a:r>
            <a:r>
              <a:rPr lang="en-US" sz="2400" dirty="0" err="1" smtClean="0"/>
              <a:t>Katod</a:t>
            </a:r>
            <a:r>
              <a:rPr lang="en-US" sz="2400" dirty="0" smtClean="0"/>
              <a:t> </a:t>
            </a:r>
            <a:r>
              <a:rPr lang="en-US" sz="2400" dirty="0" err="1"/>
              <a:t>şüa</a:t>
            </a:r>
            <a:r>
              <a:rPr lang="en-US" sz="2400" dirty="0"/>
              <a:t> </a:t>
            </a:r>
            <a:r>
              <a:rPr lang="en-US" sz="2400" dirty="0" err="1"/>
              <a:t>borusu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LED </a:t>
            </a:r>
            <a:r>
              <a:rPr lang="en-US" sz="2400" dirty="0" err="1"/>
              <a:t>ilə</a:t>
            </a:r>
            <a:r>
              <a:rPr lang="en-US" sz="2400" dirty="0"/>
              <a:t> </a:t>
            </a:r>
            <a:r>
              <a:rPr lang="en-US" sz="2400" dirty="0" err="1"/>
              <a:t>müqayisədə</a:t>
            </a:r>
            <a:r>
              <a:rPr lang="en-US" sz="2400" dirty="0"/>
              <a:t> LCD-</a:t>
            </a:r>
            <a:r>
              <a:rPr lang="en-US" sz="2400" dirty="0" err="1"/>
              <a:t>lər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incə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</a:t>
            </a:r>
            <a:r>
              <a:rPr lang="en-US" sz="2400" dirty="0" err="1" smtClean="0"/>
              <a:t>yüngüldür</a:t>
            </a:r>
            <a:r>
              <a:rPr lang="az-Latn-AZ" sz="2400" dirty="0" smtClean="0"/>
              <a:t>. </a:t>
            </a:r>
          </a:p>
          <a:p>
            <a:pPr algn="just"/>
            <a:r>
              <a:rPr lang="en-US" sz="2400" dirty="0" smtClean="0"/>
              <a:t>LCD-</a:t>
            </a:r>
            <a:r>
              <a:rPr lang="en-US" sz="2400" dirty="0" err="1" smtClean="0"/>
              <a:t>lərin</a:t>
            </a:r>
            <a:r>
              <a:rPr lang="en-US" sz="2400" dirty="0" smtClean="0"/>
              <a:t> </a:t>
            </a:r>
            <a:r>
              <a:rPr lang="en-US" sz="2400" dirty="0" err="1"/>
              <a:t>çatışmazlıqları</a:t>
            </a:r>
            <a:r>
              <a:rPr lang="en-US" sz="2400" dirty="0" smtClean="0"/>
              <a:t>:</a:t>
            </a:r>
            <a:endParaRPr lang="az-Latn-AZ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Əlavə</a:t>
            </a:r>
            <a:r>
              <a:rPr lang="en-US" sz="2400" dirty="0" smtClean="0"/>
              <a:t> </a:t>
            </a:r>
            <a:r>
              <a:rPr lang="en-US" sz="2400" dirty="0" err="1"/>
              <a:t>işıq</a:t>
            </a:r>
            <a:r>
              <a:rPr lang="en-US" sz="2400" dirty="0"/>
              <a:t> </a:t>
            </a:r>
            <a:r>
              <a:rPr lang="en-US" sz="2400" dirty="0" err="1"/>
              <a:t>mənbələri</a:t>
            </a:r>
            <a:r>
              <a:rPr lang="en-US" sz="2400" dirty="0"/>
              <a:t> </a:t>
            </a:r>
            <a:r>
              <a:rPr lang="en-US" sz="2400" dirty="0" err="1"/>
              <a:t>tələb</a:t>
            </a:r>
            <a:r>
              <a:rPr lang="en-US" sz="2400" dirty="0"/>
              <a:t> </a:t>
            </a:r>
            <a:r>
              <a:rPr lang="en-US" sz="2400" dirty="0" err="1" smtClean="0"/>
              <a:t>olunur</a:t>
            </a:r>
            <a:r>
              <a:rPr lang="az-Latn-AZ" sz="24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Temperatur</a:t>
            </a:r>
            <a:r>
              <a:rPr lang="en-US" sz="2400" dirty="0" smtClean="0"/>
              <a:t> </a:t>
            </a:r>
            <a:r>
              <a:rPr lang="en-US" sz="2400" dirty="0" err="1"/>
              <a:t>diapazonu</a:t>
            </a:r>
            <a:r>
              <a:rPr lang="en-US" sz="2400" dirty="0"/>
              <a:t> </a:t>
            </a:r>
            <a:r>
              <a:rPr lang="en-US" sz="2400" dirty="0" err="1"/>
              <a:t>əməliyyat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 smtClean="0"/>
              <a:t>məhduddur</a:t>
            </a:r>
            <a:r>
              <a:rPr lang="az-Latn-AZ" sz="24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Aşağı</a:t>
            </a:r>
            <a:r>
              <a:rPr lang="en-US" sz="2400" dirty="0" smtClean="0"/>
              <a:t> </a:t>
            </a:r>
            <a:r>
              <a:rPr lang="en-US" sz="2400" dirty="0" err="1" smtClean="0"/>
              <a:t>etibarlılıq</a:t>
            </a:r>
            <a:r>
              <a:rPr lang="az-Latn-AZ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Sürət</a:t>
            </a:r>
            <a:r>
              <a:rPr lang="en-US" sz="2400" dirty="0" smtClean="0"/>
              <a:t> </a:t>
            </a:r>
            <a:r>
              <a:rPr lang="en-US" sz="2400" dirty="0" err="1"/>
              <a:t>çox</a:t>
            </a:r>
            <a:r>
              <a:rPr lang="en-US" sz="2400" dirty="0"/>
              <a:t> </a:t>
            </a:r>
            <a:r>
              <a:rPr lang="en-US" sz="2400" dirty="0" err="1" smtClean="0"/>
              <a:t>aşağıdır</a:t>
            </a:r>
            <a:r>
              <a:rPr lang="az-Latn-AZ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Maye </a:t>
            </a:r>
            <a:r>
              <a:rPr lang="en-US" sz="2400" dirty="0"/>
              <a:t>Kristal </a:t>
            </a:r>
            <a:r>
              <a:rPr lang="en-US" sz="2400" dirty="0" err="1"/>
              <a:t>Ekranın</a:t>
            </a:r>
            <a:r>
              <a:rPr lang="en-US" sz="2400" dirty="0"/>
              <a:t> </a:t>
            </a:r>
            <a:r>
              <a:rPr lang="en-US" sz="2400" dirty="0" err="1" smtClean="0"/>
              <a:t>Tətbiqləri</a:t>
            </a:r>
            <a:r>
              <a:rPr lang="az-Latn-AZ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Maye </a:t>
            </a:r>
            <a:r>
              <a:rPr lang="en-US" sz="2400" dirty="0" err="1"/>
              <a:t>kristal</a:t>
            </a:r>
            <a:r>
              <a:rPr lang="en-US" sz="2400" dirty="0"/>
              <a:t> </a:t>
            </a:r>
            <a:r>
              <a:rPr lang="en-US" sz="2400" dirty="0" err="1"/>
              <a:t>termometr</a:t>
            </a:r>
            <a:r>
              <a:rPr lang="en-US" sz="2400" dirty="0"/>
              <a:t>, </a:t>
            </a:r>
            <a:r>
              <a:rPr lang="en-US" sz="2400" dirty="0" err="1"/>
              <a:t>Optik</a:t>
            </a:r>
            <a:r>
              <a:rPr lang="en-US" sz="2400" dirty="0"/>
              <a:t> </a:t>
            </a:r>
            <a:r>
              <a:rPr lang="en-US" sz="2400" dirty="0" err="1"/>
              <a:t>görüntüləmə</a:t>
            </a:r>
            <a:r>
              <a:rPr lang="en-US" sz="2400" dirty="0"/>
              <a:t>, </a:t>
            </a:r>
            <a:r>
              <a:rPr lang="en-US" sz="2400" dirty="0" err="1"/>
              <a:t>Tibbi</a:t>
            </a:r>
            <a:r>
              <a:rPr lang="en-US" sz="2400" dirty="0"/>
              <a:t> </a:t>
            </a:r>
            <a:r>
              <a:rPr lang="en-US" sz="2400" dirty="0" err="1"/>
              <a:t>tətbiqlərdə</a:t>
            </a:r>
            <a:r>
              <a:rPr lang="en-US" sz="2400" dirty="0"/>
              <a:t> </a:t>
            </a:r>
            <a:r>
              <a:rPr lang="en-US" sz="2400" dirty="0" err="1"/>
              <a:t>istifadə</a:t>
            </a:r>
            <a:r>
              <a:rPr lang="en-US" sz="2400" dirty="0"/>
              <a:t> </a:t>
            </a:r>
            <a:r>
              <a:rPr lang="en-US" sz="2400" dirty="0" err="1" smtClean="0"/>
              <a:t>olunur</a:t>
            </a:r>
            <a:r>
              <a:rPr lang="az-Latn-AZ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177" y="461594"/>
            <a:ext cx="6313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err="1"/>
              <a:t>Plazma</a:t>
            </a:r>
            <a:r>
              <a:rPr lang="en-US" sz="4400" dirty="0"/>
              <a:t> </a:t>
            </a:r>
            <a:r>
              <a:rPr lang="en-US" sz="4400" dirty="0" err="1"/>
              <a:t>Ekran</a:t>
            </a:r>
            <a:r>
              <a:rPr lang="en-US" sz="4400" dirty="0"/>
              <a:t> </a:t>
            </a:r>
            <a:r>
              <a:rPr lang="en-US" sz="4400" dirty="0" err="1"/>
              <a:t>Paneli</a:t>
            </a:r>
            <a:r>
              <a:rPr lang="en-US" sz="4400" dirty="0"/>
              <a:t> (PDP)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828801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Plazma</a:t>
            </a:r>
            <a:r>
              <a:rPr lang="en-US" sz="2400" dirty="0"/>
              <a:t> </a:t>
            </a:r>
            <a:r>
              <a:rPr lang="en-US" sz="2400" dirty="0" err="1"/>
              <a:t>displey</a:t>
            </a:r>
            <a:r>
              <a:rPr lang="en-US" sz="2400" dirty="0"/>
              <a:t> </a:t>
            </a:r>
            <a:r>
              <a:rPr lang="en-US" sz="2400" dirty="0" err="1"/>
              <a:t>paneli</a:t>
            </a:r>
            <a:r>
              <a:rPr lang="en-US" sz="2400" dirty="0"/>
              <a:t> (PDP) 30 </a:t>
            </a:r>
            <a:r>
              <a:rPr lang="en-US" sz="2400" dirty="0" err="1"/>
              <a:t>düym</a:t>
            </a:r>
            <a:r>
              <a:rPr lang="en-US" sz="2400" dirty="0"/>
              <a:t> (76 </a:t>
            </a:r>
            <a:r>
              <a:rPr lang="en-US" sz="2400" dirty="0" err="1"/>
              <a:t>sm</a:t>
            </a:r>
            <a:r>
              <a:rPr lang="en-US" sz="2400" dirty="0"/>
              <a:t>) </a:t>
            </a:r>
            <a:r>
              <a:rPr lang="en-US" sz="2400" dirty="0" err="1"/>
              <a:t>və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böyük</a:t>
            </a:r>
            <a:r>
              <a:rPr lang="en-US" sz="2400" dirty="0"/>
              <a:t> </a:t>
            </a:r>
            <a:r>
              <a:rPr lang="en-US" sz="2400" dirty="0" err="1"/>
              <a:t>böyük</a:t>
            </a:r>
            <a:r>
              <a:rPr lang="en-US" sz="2400" dirty="0"/>
              <a:t> </a:t>
            </a:r>
            <a:r>
              <a:rPr lang="en-US" sz="2400" dirty="0" err="1"/>
              <a:t>televizor</a:t>
            </a:r>
            <a:r>
              <a:rPr lang="en-US" sz="2400" dirty="0"/>
              <a:t> </a:t>
            </a:r>
            <a:r>
              <a:rPr lang="en-US" sz="2400" dirty="0" err="1"/>
              <a:t>ekranları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ümumi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düz</a:t>
            </a:r>
            <a:r>
              <a:rPr lang="en-US" sz="2400" dirty="0"/>
              <a:t> panel </a:t>
            </a:r>
            <a:r>
              <a:rPr lang="en-US" sz="2400" dirty="0" err="1"/>
              <a:t>ekran</a:t>
            </a:r>
            <a:r>
              <a:rPr lang="en-US" sz="2400" dirty="0"/>
              <a:t> </a:t>
            </a:r>
            <a:r>
              <a:rPr lang="en-US" sz="2400" dirty="0" err="1"/>
              <a:t>növüdür.Onlar</a:t>
            </a:r>
            <a:r>
              <a:rPr lang="en-US" sz="2400" dirty="0"/>
              <a:t> </a:t>
            </a:r>
            <a:r>
              <a:rPr lang="en-US" sz="2400" dirty="0" err="1"/>
              <a:t>plazma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elektrik</a:t>
            </a:r>
            <a:r>
              <a:rPr lang="en-US" sz="2400" dirty="0"/>
              <a:t> </a:t>
            </a:r>
            <a:r>
              <a:rPr lang="en-US" sz="2400" dirty="0" err="1"/>
              <a:t>yüklü</a:t>
            </a:r>
            <a:r>
              <a:rPr lang="en-US" sz="2400" dirty="0"/>
              <a:t> </a:t>
            </a:r>
            <a:r>
              <a:rPr lang="en-US" sz="2400" dirty="0" err="1"/>
              <a:t>ionlaşmış</a:t>
            </a:r>
            <a:r>
              <a:rPr lang="en-US" sz="2400" dirty="0"/>
              <a:t> </a:t>
            </a:r>
            <a:r>
              <a:rPr lang="en-US" sz="2400" dirty="0" err="1"/>
              <a:t>qazları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kiçik</a:t>
            </a:r>
            <a:r>
              <a:rPr lang="en-US" sz="2400" dirty="0"/>
              <a:t> </a:t>
            </a:r>
            <a:r>
              <a:rPr lang="en-US" sz="2400" dirty="0" err="1"/>
              <a:t>hüceyrələrdən</a:t>
            </a:r>
            <a:r>
              <a:rPr lang="en-US" sz="2400" dirty="0"/>
              <a:t> </a:t>
            </a:r>
            <a:r>
              <a:rPr lang="en-US" sz="2400" dirty="0" err="1"/>
              <a:t>istifadə</a:t>
            </a:r>
            <a:r>
              <a:rPr lang="en-US" sz="2400" dirty="0"/>
              <a:t> </a:t>
            </a:r>
            <a:r>
              <a:rPr lang="en-US" sz="2400" dirty="0" err="1"/>
              <a:t>etdikləri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onlara</a:t>
            </a:r>
            <a:r>
              <a:rPr lang="en-US" sz="2400" dirty="0"/>
              <a:t> "</a:t>
            </a:r>
            <a:r>
              <a:rPr lang="en-US" sz="2400" dirty="0" err="1"/>
              <a:t>plazma</a:t>
            </a:r>
            <a:r>
              <a:rPr lang="en-US" sz="2400" dirty="0"/>
              <a:t>" </a:t>
            </a:r>
            <a:r>
              <a:rPr lang="en-US" sz="2400" dirty="0" err="1"/>
              <a:t>displeylər</a:t>
            </a:r>
            <a:r>
              <a:rPr lang="en-US" sz="2400" dirty="0"/>
              <a:t> </a:t>
            </a:r>
            <a:r>
              <a:rPr lang="en-US" sz="2400" dirty="0" err="1"/>
              <a:t>deyilir.Plazma</a:t>
            </a:r>
            <a:r>
              <a:rPr lang="en-US" sz="2400" dirty="0"/>
              <a:t> </a:t>
            </a:r>
            <a:r>
              <a:rPr lang="en-US" sz="2400" dirty="0" err="1"/>
              <a:t>displeylər</a:t>
            </a:r>
            <a:r>
              <a:rPr lang="en-US" sz="2400" dirty="0"/>
              <a:t> </a:t>
            </a:r>
            <a:r>
              <a:rPr lang="en-US" sz="2400" dirty="0" err="1"/>
              <a:t>katod</a:t>
            </a:r>
            <a:r>
              <a:rPr lang="en-US" sz="2400" dirty="0"/>
              <a:t> </a:t>
            </a:r>
            <a:r>
              <a:rPr lang="en-US" sz="2400" dirty="0" err="1"/>
              <a:t>şüa</a:t>
            </a:r>
            <a:r>
              <a:rPr lang="en-US" sz="2400" dirty="0"/>
              <a:t> </a:t>
            </a:r>
            <a:r>
              <a:rPr lang="en-US" sz="2400" dirty="0" err="1"/>
              <a:t>borusu</a:t>
            </a:r>
            <a:r>
              <a:rPr lang="en-US" sz="2400" dirty="0"/>
              <a:t> (CRT) </a:t>
            </a:r>
            <a:r>
              <a:rPr lang="en-US" sz="2400" dirty="0" err="1"/>
              <a:t>displeylərdən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nazik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</a:t>
            </a:r>
            <a:r>
              <a:rPr lang="en-US" sz="2400" dirty="0" err="1"/>
              <a:t>maye</a:t>
            </a:r>
            <a:r>
              <a:rPr lang="en-US" sz="2400" dirty="0"/>
              <a:t> </a:t>
            </a:r>
            <a:r>
              <a:rPr lang="en-US" sz="2400" dirty="0" err="1"/>
              <a:t>kristal</a:t>
            </a:r>
            <a:r>
              <a:rPr lang="en-US" sz="2400" dirty="0"/>
              <a:t> </a:t>
            </a:r>
            <a:r>
              <a:rPr lang="en-US" sz="2400" dirty="0" err="1"/>
              <a:t>displeylərdən</a:t>
            </a:r>
            <a:r>
              <a:rPr lang="en-US" sz="2400" dirty="0"/>
              <a:t> (LCD)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parlaqdır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094" y="126314"/>
            <a:ext cx="3070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75" dirty="0">
                <a:latin typeface="Calibri"/>
                <a:cs typeface="Calibri"/>
              </a:rPr>
              <a:t>Touch</a:t>
            </a:r>
            <a:r>
              <a:rPr sz="4400" b="1" spc="-95" dirty="0">
                <a:latin typeface="Calibri"/>
                <a:cs typeface="Calibri"/>
              </a:rPr>
              <a:t> </a:t>
            </a:r>
            <a:r>
              <a:rPr sz="4400" b="1" spc="-10" dirty="0">
                <a:latin typeface="Calibri"/>
                <a:cs typeface="Calibri"/>
              </a:rPr>
              <a:t>Screen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61630" cy="2650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>
                <a:cs typeface="Calibri"/>
              </a:rPr>
              <a:t>Toxunma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ekranı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həm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giriş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cihazı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olan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kompüter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ekranıdır</a:t>
            </a:r>
            <a:r>
              <a:rPr lang="en-US" sz="2400" dirty="0">
                <a:cs typeface="Calibri"/>
              </a:rPr>
              <a:t>. </a:t>
            </a:r>
            <a:r>
              <a:rPr lang="en-US" sz="2400" dirty="0" err="1">
                <a:cs typeface="Calibri"/>
              </a:rPr>
              <a:t>Ekranlar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təzyiqə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həssasdır</a:t>
            </a:r>
            <a:r>
              <a:rPr lang="en-US" sz="2400" dirty="0">
                <a:cs typeface="Calibri"/>
              </a:rPr>
              <a:t>; </a:t>
            </a:r>
            <a:r>
              <a:rPr lang="en-US" sz="2400" dirty="0" err="1">
                <a:cs typeface="Calibri"/>
              </a:rPr>
              <a:t>istifadəçi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ekrandakı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şəkillərə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ya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sözlərə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toxunaraq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kompüterlə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əlaqə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qurur</a:t>
            </a:r>
            <a:r>
              <a:rPr lang="en-US" sz="2400" dirty="0" smtClean="0">
                <a:cs typeface="Calibri"/>
              </a:rPr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Üç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növ</a:t>
            </a:r>
            <a:r>
              <a:rPr lang="en-US" sz="2400" dirty="0">
                <a:cs typeface="Calibri"/>
              </a:rPr>
              <a:t> sensor </a:t>
            </a:r>
            <a:r>
              <a:rPr lang="en-US" sz="2400" dirty="0" err="1">
                <a:cs typeface="Calibri"/>
              </a:rPr>
              <a:t>ekran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texnologiyası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var</a:t>
            </a:r>
            <a:r>
              <a:rPr lang="en-US" sz="2400" dirty="0" smtClean="0">
                <a:cs typeface="Calibri"/>
              </a:rPr>
              <a:t>: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Müqavimətli</a:t>
            </a:r>
            <a:endParaRPr lang="en-US" sz="2400" dirty="0" smtClean="0"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Səth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err="1" smtClean="0">
                <a:cs typeface="Calibri"/>
              </a:rPr>
              <a:t>dalğası</a:t>
            </a:r>
            <a:endParaRPr lang="en-US" sz="2400" dirty="0" smtClean="0"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 smtClean="0">
                <a:cs typeface="Calibri"/>
              </a:rPr>
              <a:t>Kapasitiv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57200"/>
            <a:ext cx="4309491" cy="6949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/>
              <a:t>XƏT ATRIBUTLARI</a:t>
            </a:r>
            <a:endParaRPr sz="4400" dirty="0"/>
          </a:p>
        </p:txBody>
      </p:sp>
      <p:sp>
        <p:nvSpPr>
          <p:cNvPr id="5" name="Rectangle 4"/>
          <p:cNvSpPr/>
          <p:nvPr/>
        </p:nvSpPr>
        <p:spPr>
          <a:xfrm>
            <a:off x="173545" y="19812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Düz</a:t>
            </a:r>
            <a:r>
              <a:rPr lang="en-US" dirty="0"/>
              <a:t> </a:t>
            </a:r>
            <a:r>
              <a:rPr lang="en-US" dirty="0" err="1"/>
              <a:t>xətt</a:t>
            </a:r>
            <a:r>
              <a:rPr lang="en-US" dirty="0"/>
              <a:t> </a:t>
            </a:r>
            <a:r>
              <a:rPr lang="en-US" dirty="0" err="1"/>
              <a:t>seqmenti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əsas</a:t>
            </a:r>
            <a:r>
              <a:rPr lang="en-US" dirty="0"/>
              <a:t> </a:t>
            </a:r>
            <a:r>
              <a:rPr lang="en-US" dirty="0" err="1"/>
              <a:t>atributla</a:t>
            </a:r>
            <a:r>
              <a:rPr lang="en-US" dirty="0"/>
              <a:t> </a:t>
            </a:r>
            <a:r>
              <a:rPr lang="en-US" dirty="0" err="1"/>
              <a:t>göstərilə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en-US" dirty="0"/>
              <a:t>: </a:t>
            </a:r>
            <a:r>
              <a:rPr lang="en-US" dirty="0" err="1"/>
              <a:t>rəng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üslub.Xətt</a:t>
            </a:r>
            <a:r>
              <a:rPr lang="en-US" dirty="0"/>
              <a:t> </a:t>
            </a:r>
            <a:r>
              <a:rPr lang="en-US" dirty="0" err="1"/>
              <a:t>rəngi</a:t>
            </a:r>
            <a:r>
              <a:rPr lang="en-US" dirty="0"/>
              <a:t> </a:t>
            </a:r>
            <a:r>
              <a:rPr lang="en-US" dirty="0" err="1"/>
              <a:t>adətən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qrafik</a:t>
            </a:r>
            <a:r>
              <a:rPr lang="en-US" dirty="0"/>
              <a:t> </a:t>
            </a:r>
            <a:r>
              <a:rPr lang="en-US" dirty="0" err="1"/>
              <a:t>primitivləri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eyni</a:t>
            </a:r>
            <a:r>
              <a:rPr lang="en-US" dirty="0"/>
              <a:t> </a:t>
            </a:r>
            <a:r>
              <a:rPr lang="en-US" dirty="0" err="1"/>
              <a:t>funksiya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təyin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, </a:t>
            </a:r>
            <a:r>
              <a:rPr lang="en-US" dirty="0" err="1"/>
              <a:t>xəttin</a:t>
            </a:r>
            <a:r>
              <a:rPr lang="en-US" dirty="0"/>
              <a:t> </a:t>
            </a:r>
            <a:r>
              <a:rPr lang="en-US" dirty="0" err="1"/>
              <a:t>eni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xətt</a:t>
            </a:r>
            <a:r>
              <a:rPr lang="en-US" dirty="0"/>
              <a:t> </a:t>
            </a:r>
            <a:r>
              <a:rPr lang="en-US" dirty="0" err="1"/>
              <a:t>üslubu</a:t>
            </a:r>
            <a:r>
              <a:rPr lang="en-US" dirty="0"/>
              <a:t> </a:t>
            </a:r>
            <a:r>
              <a:rPr lang="en-US" dirty="0" err="1"/>
              <a:t>isə</a:t>
            </a:r>
            <a:r>
              <a:rPr lang="en-US" dirty="0"/>
              <a:t> </a:t>
            </a:r>
            <a:r>
              <a:rPr lang="en-US" dirty="0" err="1"/>
              <a:t>ayrı-ayrı</a:t>
            </a:r>
            <a:r>
              <a:rPr lang="en-US" dirty="0"/>
              <a:t> </a:t>
            </a:r>
            <a:r>
              <a:rPr lang="en-US" dirty="0" err="1"/>
              <a:t>sətir</a:t>
            </a:r>
            <a:r>
              <a:rPr lang="en-US" dirty="0"/>
              <a:t> </a:t>
            </a:r>
            <a:r>
              <a:rPr lang="en-US" dirty="0" err="1"/>
              <a:t>funksiyaları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seçilir.Əlavə</a:t>
            </a:r>
            <a:r>
              <a:rPr lang="en-US" dirty="0"/>
              <a:t> </a:t>
            </a:r>
            <a:r>
              <a:rPr lang="en-US" dirty="0" err="1"/>
              <a:t>olaraq</a:t>
            </a:r>
            <a:r>
              <a:rPr lang="en-US" dirty="0"/>
              <a:t>, </a:t>
            </a:r>
            <a:r>
              <a:rPr lang="en-US" dirty="0" err="1"/>
              <a:t>qələm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fırça</a:t>
            </a:r>
            <a:r>
              <a:rPr lang="en-US" dirty="0"/>
              <a:t> </a:t>
            </a:r>
            <a:r>
              <a:rPr lang="en-US" dirty="0" err="1"/>
              <a:t>vuruşları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</a:t>
            </a:r>
            <a:r>
              <a:rPr lang="en-US" dirty="0" err="1"/>
              <a:t>digər</a:t>
            </a:r>
            <a:r>
              <a:rPr lang="en-US" dirty="0"/>
              <a:t> </a:t>
            </a:r>
            <a:r>
              <a:rPr lang="en-US" dirty="0" err="1"/>
              <a:t>effektlərlə</a:t>
            </a:r>
            <a:r>
              <a:rPr lang="en-US" dirty="0"/>
              <a:t> </a:t>
            </a:r>
            <a:r>
              <a:rPr lang="en-US" dirty="0" err="1"/>
              <a:t>xətlər</a:t>
            </a:r>
            <a:r>
              <a:rPr lang="en-US" dirty="0"/>
              <a:t> </a:t>
            </a:r>
            <a:r>
              <a:rPr lang="en-US" dirty="0" err="1"/>
              <a:t>yaradıla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PHICS </a:t>
            </a:r>
            <a:r>
              <a:rPr lang="en-US" dirty="0" err="1"/>
              <a:t>tətbiq</a:t>
            </a:r>
            <a:r>
              <a:rPr lang="en-US" dirty="0"/>
              <a:t> </a:t>
            </a:r>
            <a:r>
              <a:rPr lang="en-US" dirty="0" err="1"/>
              <a:t>proqramında</a:t>
            </a:r>
            <a:r>
              <a:rPr lang="en-US" dirty="0"/>
              <a:t> </a:t>
            </a:r>
            <a:r>
              <a:rPr lang="en-US" dirty="0" err="1"/>
              <a:t>xətt</a:t>
            </a:r>
            <a:r>
              <a:rPr lang="en-US" dirty="0"/>
              <a:t> tipi </a:t>
            </a:r>
            <a:r>
              <a:rPr lang="en-US" dirty="0" err="1"/>
              <a:t>atributlarını</a:t>
            </a:r>
            <a:r>
              <a:rPr lang="en-US" dirty="0"/>
              <a:t> </a:t>
            </a:r>
            <a:r>
              <a:rPr lang="en-US" dirty="0" err="1"/>
              <a:t>təyin</a:t>
            </a:r>
            <a:r>
              <a:rPr lang="en-US" dirty="0"/>
              <a:t> </a:t>
            </a:r>
            <a:r>
              <a:rPr lang="en-US" dirty="0" err="1"/>
              <a:t>etmək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istifadəçi</a:t>
            </a:r>
            <a:r>
              <a:rPr lang="en-US" dirty="0"/>
              <a:t> </a:t>
            </a:r>
            <a:r>
              <a:rPr lang="en-US" dirty="0" err="1"/>
              <a:t>funksiyanı</a:t>
            </a:r>
            <a:r>
              <a:rPr lang="en-US" dirty="0"/>
              <a:t> </a:t>
            </a:r>
            <a:r>
              <a:rPr lang="en-US" dirty="0" err="1"/>
              <a:t>işə</a:t>
            </a:r>
            <a:r>
              <a:rPr lang="en-US" dirty="0"/>
              <a:t> </a:t>
            </a:r>
            <a:r>
              <a:rPr lang="en-US" dirty="0" err="1"/>
              <a:t>salırsetLinetype</a:t>
            </a:r>
            <a:r>
              <a:rPr lang="en-US" dirty="0"/>
              <a:t> (Bu)</a:t>
            </a:r>
            <a:r>
              <a:rPr lang="en-US" dirty="0" err="1"/>
              <a:t>burada</a:t>
            </a:r>
            <a:r>
              <a:rPr lang="en-US" dirty="0"/>
              <a:t> I t </a:t>
            </a:r>
            <a:r>
              <a:rPr lang="en-US" dirty="0" err="1"/>
              <a:t>parametrinə</a:t>
            </a:r>
            <a:r>
              <a:rPr lang="en-US" dirty="0"/>
              <a:t> 1,2,3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4 </a:t>
            </a:r>
            <a:r>
              <a:rPr lang="en-US" dirty="0" err="1"/>
              <a:t>müsbət</a:t>
            </a:r>
            <a:r>
              <a:rPr lang="en-US" dirty="0"/>
              <a:t> tam </a:t>
            </a:r>
            <a:r>
              <a:rPr lang="en-US" dirty="0" err="1"/>
              <a:t>dəyəri</a:t>
            </a:r>
            <a:r>
              <a:rPr lang="en-US" dirty="0"/>
              <a:t> </a:t>
            </a:r>
            <a:r>
              <a:rPr lang="en-US" dirty="0" err="1"/>
              <a:t>təyin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onlar</a:t>
            </a:r>
            <a:r>
              <a:rPr lang="en-US" dirty="0"/>
              <a:t> </a:t>
            </a:r>
            <a:r>
              <a:rPr lang="en-US" dirty="0" err="1"/>
              <a:t>müvafiq</a:t>
            </a:r>
            <a:r>
              <a:rPr lang="en-US" dirty="0"/>
              <a:t>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bərk</a:t>
            </a:r>
            <a:r>
              <a:rPr lang="en-US" dirty="0"/>
              <a:t>, </a:t>
            </a:r>
            <a:r>
              <a:rPr lang="en-US" dirty="0" err="1"/>
              <a:t>kəsikli</a:t>
            </a:r>
            <a:r>
              <a:rPr lang="en-US" dirty="0"/>
              <a:t>, </a:t>
            </a:r>
            <a:r>
              <a:rPr lang="en-US" dirty="0" err="1"/>
              <a:t>nöqtəli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tire-</a:t>
            </a:r>
            <a:r>
              <a:rPr lang="en-US" dirty="0" err="1"/>
              <a:t>nöqtəli</a:t>
            </a:r>
            <a:r>
              <a:rPr lang="en-US" dirty="0"/>
              <a:t> </a:t>
            </a:r>
            <a:r>
              <a:rPr lang="en-US" dirty="0" err="1"/>
              <a:t>xətlər</a:t>
            </a:r>
            <a:r>
              <a:rPr lang="en-US" dirty="0"/>
              <a:t> </a:t>
            </a:r>
            <a:r>
              <a:rPr lang="en-US" dirty="0" err="1"/>
              <a:t>yaradırlar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077" y="126314"/>
            <a:ext cx="3322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libri"/>
                <a:cs typeface="Calibri"/>
              </a:rPr>
              <a:t>Virtual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spc="-15" dirty="0" err="1" smtClean="0">
                <a:latin typeface="Calibri"/>
                <a:cs typeface="Calibri"/>
              </a:rPr>
              <a:t>Rea</a:t>
            </a:r>
            <a:r>
              <a:rPr lang="en-US" sz="4400" b="1" spc="-15" dirty="0" err="1" smtClean="0">
                <a:latin typeface="Calibri"/>
                <a:cs typeface="Calibri"/>
              </a:rPr>
              <a:t>ll</a:t>
            </a:r>
            <a:r>
              <a:rPr lang="az-Latn-AZ" sz="4400" b="1" spc="-15" dirty="0" smtClean="0">
                <a:latin typeface="Calibri"/>
                <a:cs typeface="Calibri"/>
              </a:rPr>
              <a:t>ıq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664" y="1066800"/>
            <a:ext cx="8399145" cy="44582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3098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n-US" sz="3200" dirty="0">
                <a:cs typeface="Calibri"/>
              </a:rPr>
              <a:t>Virtual </a:t>
            </a:r>
            <a:r>
              <a:rPr lang="en-US" sz="3200" dirty="0" err="1">
                <a:cs typeface="Calibri"/>
              </a:rPr>
              <a:t>reallıq</a:t>
            </a:r>
            <a:r>
              <a:rPr lang="en-US" sz="3200" dirty="0">
                <a:cs typeface="Calibri"/>
              </a:rPr>
              <a:t> (VR) </a:t>
            </a:r>
            <a:r>
              <a:rPr lang="en-US" sz="3200" dirty="0" err="1">
                <a:cs typeface="Calibri"/>
              </a:rPr>
              <a:t>əslində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mövcud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olmayan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şeyləri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 smtClean="0">
                <a:cs typeface="Calibri"/>
              </a:rPr>
              <a:t>kompüterlər</a:t>
            </a:r>
            <a:r>
              <a:rPr lang="en-US" sz="3200" dirty="0" smtClean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vasitəsilə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yaşamaq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deməkdir</a:t>
            </a:r>
            <a:r>
              <a:rPr lang="en-US" sz="3200" dirty="0" smtClean="0">
                <a:cs typeface="Calibri"/>
              </a:rPr>
              <a:t>. </a:t>
            </a:r>
            <a:r>
              <a:rPr lang="en-US" sz="3200" dirty="0" err="1" smtClean="0">
                <a:cs typeface="Calibri"/>
              </a:rPr>
              <a:t>Həm</a:t>
            </a:r>
            <a:r>
              <a:rPr lang="en-US" sz="3200" dirty="0" smtClean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əqli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həm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fiziki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olaraq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orada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olduğunuzu</a:t>
            </a:r>
            <a:r>
              <a:rPr lang="en-US" sz="3200" dirty="0">
                <a:cs typeface="Calibri"/>
              </a:rPr>
              <a:t> hiss </a:t>
            </a:r>
            <a:r>
              <a:rPr lang="en-US" sz="3200" dirty="0" err="1">
                <a:cs typeface="Calibri"/>
              </a:rPr>
              <a:t>etmək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üçün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kəşf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edə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biləcəyiniz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inandırıcı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interaktiv</a:t>
            </a:r>
            <a:r>
              <a:rPr lang="en-US" sz="3200" dirty="0">
                <a:cs typeface="Calibri"/>
              </a:rPr>
              <a:t> 3D </a:t>
            </a:r>
            <a:r>
              <a:rPr lang="en-US" sz="3200" dirty="0" err="1">
                <a:cs typeface="Calibri"/>
              </a:rPr>
              <a:t>kompüter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dünyası</a:t>
            </a:r>
            <a:r>
              <a:rPr lang="en-US" sz="3200" dirty="0" smtClean="0">
                <a:cs typeface="Calibri"/>
              </a:rPr>
              <a:t>. </a:t>
            </a:r>
            <a:r>
              <a:rPr lang="en-US" sz="3200" dirty="0" err="1" smtClean="0">
                <a:cs typeface="Calibri"/>
              </a:rPr>
              <a:t>Başqa</a:t>
            </a:r>
            <a:r>
              <a:rPr lang="en-US" sz="3200" dirty="0" smtClean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cür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desək</a:t>
            </a:r>
            <a:r>
              <a:rPr lang="en-US" sz="3200" dirty="0">
                <a:cs typeface="Calibri"/>
              </a:rPr>
              <a:t>, virtual </a:t>
            </a:r>
            <a:r>
              <a:rPr lang="en-US" sz="3200" dirty="0" err="1">
                <a:cs typeface="Calibri"/>
              </a:rPr>
              <a:t>reallıq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mahiyyətcə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 smtClean="0">
                <a:cs typeface="Calibri"/>
              </a:rPr>
              <a:t>belədir</a:t>
            </a:r>
            <a:r>
              <a:rPr lang="en-US" sz="3200" dirty="0" smtClean="0">
                <a:cs typeface="Calibri"/>
              </a:rPr>
              <a:t>:</a:t>
            </a:r>
          </a:p>
          <a:p>
            <a:pPr marL="393700" marR="3098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n-US" sz="3200" dirty="0" err="1" smtClean="0">
                <a:cs typeface="Calibri"/>
              </a:rPr>
              <a:t>Siz</a:t>
            </a:r>
            <a:r>
              <a:rPr lang="en-US" sz="3200" dirty="0" smtClean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həqiqətən</a:t>
            </a:r>
            <a:r>
              <a:rPr lang="en-US" sz="3200" dirty="0">
                <a:cs typeface="Calibri"/>
              </a:rPr>
              <a:t> virtual </a:t>
            </a:r>
            <a:r>
              <a:rPr lang="en-US" sz="3200" dirty="0" err="1" smtClean="0">
                <a:cs typeface="Calibri"/>
              </a:rPr>
              <a:t>aləmdə</a:t>
            </a:r>
            <a:r>
              <a:rPr lang="en-US" sz="3200" dirty="0" smtClean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olduğunuzu</a:t>
            </a:r>
            <a:r>
              <a:rPr lang="en-US" sz="3200" dirty="0">
                <a:cs typeface="Calibri"/>
              </a:rPr>
              <a:t> hiss </a:t>
            </a:r>
            <a:r>
              <a:rPr lang="en-US" sz="3200" dirty="0" err="1">
                <a:cs typeface="Calibri"/>
              </a:rPr>
              <a:t>etməli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və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buna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inanmağa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davam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 smtClean="0">
                <a:cs typeface="Calibri"/>
              </a:rPr>
              <a:t>etməlisiniz</a:t>
            </a:r>
            <a:r>
              <a:rPr lang="en-US" sz="3200" dirty="0" smtClean="0"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066800"/>
            <a:ext cx="5410199" cy="358139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104" y="496646"/>
            <a:ext cx="4417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VR</a:t>
            </a:r>
            <a:r>
              <a:rPr spc="-25" dirty="0"/>
              <a:t> </a:t>
            </a:r>
            <a:r>
              <a:rPr lang="az-Latn-AZ" spc="-15" dirty="0" smtClean="0"/>
              <a:t>Nümunələri</a:t>
            </a:r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276600"/>
            <a:ext cx="6705600" cy="35813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0" y="13716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Paylanmış</a:t>
            </a:r>
            <a:r>
              <a:rPr lang="en-US" dirty="0"/>
              <a:t> VR- </a:t>
            </a:r>
            <a:r>
              <a:rPr lang="en-US" dirty="0" err="1"/>
              <a:t>Simulyasiya</a:t>
            </a:r>
            <a:r>
              <a:rPr lang="en-US" dirty="0"/>
              <a:t>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dünya</a:t>
            </a:r>
            <a:r>
              <a:rPr lang="en-US" dirty="0"/>
              <a:t> </a:t>
            </a:r>
            <a:r>
              <a:rPr lang="en-US" dirty="0" err="1"/>
              <a:t>şəbəkə</a:t>
            </a:r>
            <a:r>
              <a:rPr lang="en-US" dirty="0"/>
              <a:t> </a:t>
            </a:r>
            <a:r>
              <a:rPr lang="en-US" dirty="0" err="1"/>
              <a:t>üzərindən</a:t>
            </a:r>
            <a:r>
              <a:rPr lang="en-US" dirty="0"/>
              <a:t> </a:t>
            </a:r>
            <a:r>
              <a:rPr lang="en-US" dirty="0" err="1"/>
              <a:t>qoşulmuş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neçə</a:t>
            </a:r>
            <a:r>
              <a:rPr lang="en-US" dirty="0"/>
              <a:t> </a:t>
            </a:r>
            <a:r>
              <a:rPr lang="en-US" dirty="0" err="1"/>
              <a:t>kompüterdə</a:t>
            </a:r>
            <a:r>
              <a:rPr lang="en-US" dirty="0"/>
              <a:t> </a:t>
            </a:r>
            <a:r>
              <a:rPr lang="en-US" dirty="0" err="1"/>
              <a:t>işləyir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insanlar</a:t>
            </a:r>
            <a:r>
              <a:rPr lang="en-US" dirty="0"/>
              <a:t> </a:t>
            </a:r>
            <a:r>
              <a:rPr lang="en-US" dirty="0" err="1"/>
              <a:t>eyni</a:t>
            </a:r>
            <a:r>
              <a:rPr lang="en-US" dirty="0"/>
              <a:t> virtual </a:t>
            </a:r>
            <a:r>
              <a:rPr lang="en-US" dirty="0" err="1"/>
              <a:t>dünyanı</a:t>
            </a:r>
            <a:r>
              <a:rPr lang="en-US" dirty="0"/>
              <a:t> </a:t>
            </a:r>
            <a:r>
              <a:rPr lang="en-US" dirty="0" err="1"/>
              <a:t>paylaşaraq</a:t>
            </a:r>
            <a:r>
              <a:rPr lang="en-US" dirty="0"/>
              <a:t> real </a:t>
            </a:r>
            <a:r>
              <a:rPr lang="en-US" dirty="0" err="1"/>
              <a:t>vaxt</a:t>
            </a:r>
            <a:r>
              <a:rPr lang="en-US" dirty="0"/>
              <a:t> </a:t>
            </a:r>
            <a:r>
              <a:rPr lang="en-US" dirty="0" err="1"/>
              <a:t>rejimində</a:t>
            </a:r>
            <a:r>
              <a:rPr lang="en-US" dirty="0"/>
              <a:t> </a:t>
            </a:r>
            <a:r>
              <a:rPr lang="en-US" dirty="0" err="1"/>
              <a:t>qarşılıqlı</a:t>
            </a:r>
            <a:r>
              <a:rPr lang="en-US" dirty="0"/>
              <a:t> </a:t>
            </a:r>
            <a:r>
              <a:rPr lang="en-US" dirty="0" err="1"/>
              <a:t>əlaqə</a:t>
            </a:r>
            <a:r>
              <a:rPr lang="en-US" dirty="0"/>
              <a:t> </a:t>
            </a:r>
            <a:r>
              <a:rPr lang="en-US" dirty="0" err="1"/>
              <a:t>qura</a:t>
            </a:r>
            <a:r>
              <a:rPr lang="en-US" dirty="0"/>
              <a:t> </a:t>
            </a:r>
            <a:r>
              <a:rPr lang="en-US" dirty="0" err="1"/>
              <a:t>bilirlər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" y="250951"/>
            <a:ext cx="7350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>
                <a:latin typeface="Arial"/>
                <a:cs typeface="Arial"/>
              </a:rPr>
              <a:t>Piksel</a:t>
            </a:r>
            <a:r>
              <a:rPr lang="en-US" sz="3200" dirty="0">
                <a:latin typeface="Arial"/>
                <a:cs typeface="Arial"/>
              </a:rPr>
              <a:t> (</a:t>
            </a:r>
            <a:r>
              <a:rPr lang="en-US" sz="3200" dirty="0" err="1">
                <a:latin typeface="Arial"/>
                <a:cs typeface="Arial"/>
              </a:rPr>
              <a:t>şəkil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elementi</a:t>
            </a:r>
            <a:r>
              <a:rPr lang="en-US" sz="3200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961390"/>
            <a:ext cx="83007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79730" algn="l"/>
                <a:tab pos="1425575" algn="l"/>
                <a:tab pos="1847214" algn="l"/>
                <a:tab pos="2533650" algn="l"/>
                <a:tab pos="3985895" algn="l"/>
                <a:tab pos="4986020" algn="l"/>
                <a:tab pos="5473700" algn="l"/>
                <a:tab pos="7442834" algn="l"/>
                <a:tab pos="7903845" algn="l"/>
              </a:tabLst>
            </a:pPr>
            <a:r>
              <a:rPr lang="az-Latn-AZ" sz="2800" dirty="0" smtClean="0">
                <a:latin typeface="Tahoma"/>
                <a:cs typeface="Tahoma"/>
              </a:rPr>
              <a:t>    </a:t>
            </a:r>
            <a:endParaRPr sz="28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428936"/>
            <a:ext cx="5273589" cy="2522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1176739"/>
            <a:ext cx="708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z-Latn-AZ" dirty="0" err="1"/>
              <a:t>P</a:t>
            </a:r>
            <a:r>
              <a:rPr lang="en-US" dirty="0" err="1" smtClean="0"/>
              <a:t>iksel</a:t>
            </a:r>
            <a:r>
              <a:rPr lang="en-US" dirty="0" smtClean="0"/>
              <a:t> </a:t>
            </a:r>
            <a:r>
              <a:rPr lang="en-US" dirty="0" err="1" smtClean="0"/>
              <a:t>təsvirdəki</a:t>
            </a:r>
            <a:r>
              <a:rPr lang="en-US" dirty="0" smtClean="0"/>
              <a:t> </a:t>
            </a:r>
            <a:r>
              <a:rPr lang="en-US" dirty="0" err="1" smtClean="0"/>
              <a:t>ən</a:t>
            </a:r>
            <a:r>
              <a:rPr lang="en-US" dirty="0" smtClean="0"/>
              <a:t> </a:t>
            </a:r>
            <a:r>
              <a:rPr lang="en-US" dirty="0" err="1" smtClean="0"/>
              <a:t>kiçik</a:t>
            </a:r>
            <a:r>
              <a:rPr lang="en-US" dirty="0" smtClean="0"/>
              <a:t> </a:t>
            </a:r>
            <a:r>
              <a:rPr lang="en-US" dirty="0" err="1" smtClean="0"/>
              <a:t>məlumat</a:t>
            </a:r>
            <a:r>
              <a:rPr lang="en-US" dirty="0" smtClean="0"/>
              <a:t> </a:t>
            </a:r>
            <a:r>
              <a:rPr lang="en-US" dirty="0" err="1" smtClean="0"/>
              <a:t>parçasıdır</a:t>
            </a:r>
            <a:r>
              <a:rPr lang="en-US" dirty="0" smtClean="0"/>
              <a:t>.</a:t>
            </a:r>
            <a:r>
              <a:rPr lang="az-Latn-AZ" dirty="0" smtClean="0"/>
              <a:t> </a:t>
            </a:r>
            <a:r>
              <a:rPr lang="en-US" dirty="0" err="1" smtClean="0"/>
              <a:t>Piksellər</a:t>
            </a:r>
            <a:r>
              <a:rPr lang="en-US" dirty="0" smtClean="0"/>
              <a:t> </a:t>
            </a:r>
            <a:r>
              <a:rPr lang="en-US" dirty="0" err="1" smtClean="0"/>
              <a:t>adətən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2D </a:t>
            </a:r>
            <a:r>
              <a:rPr lang="en-US" dirty="0" err="1" smtClean="0"/>
              <a:t>şəbəkəsində</a:t>
            </a:r>
            <a:r>
              <a:rPr lang="en-US" dirty="0" smtClean="0"/>
              <a:t> </a:t>
            </a:r>
            <a:r>
              <a:rPr lang="en-US" dirty="0" err="1" smtClean="0"/>
              <a:t>düzülür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çox</a:t>
            </a:r>
            <a:r>
              <a:rPr lang="en-US" dirty="0" smtClean="0"/>
              <a:t> </a:t>
            </a:r>
            <a:r>
              <a:rPr lang="en-US" dirty="0" err="1" smtClean="0"/>
              <a:t>vaxt</a:t>
            </a:r>
            <a:r>
              <a:rPr lang="en-US" dirty="0" smtClean="0"/>
              <a:t> </a:t>
            </a:r>
            <a:r>
              <a:rPr lang="en-US" dirty="0" err="1" smtClean="0"/>
              <a:t>nöqtələr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kvadratlarla</a:t>
            </a:r>
            <a:r>
              <a:rPr lang="en-US" dirty="0" smtClean="0"/>
              <a:t> </a:t>
            </a:r>
            <a:r>
              <a:rPr lang="en-US" dirty="0" err="1" smtClean="0"/>
              <a:t>təmsil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174" y="496646"/>
            <a:ext cx="58356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lang="en-US" sz="3200" dirty="0"/>
              <a:t>VR </a:t>
            </a:r>
            <a:r>
              <a:rPr lang="en-US" sz="3200" dirty="0" err="1"/>
              <a:t>texnologiyaları</a:t>
            </a:r>
            <a:r>
              <a:rPr lang="en-US" sz="3200" dirty="0"/>
              <a:t> -- Hardware</a:t>
            </a: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4648200"/>
            <a:ext cx="1945186" cy="1981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4195826"/>
            <a:ext cx="2667000" cy="22430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1001271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Başa</a:t>
            </a:r>
            <a:r>
              <a:rPr lang="en-US" dirty="0"/>
              <a:t> </a:t>
            </a:r>
            <a:r>
              <a:rPr lang="en-US" dirty="0" err="1"/>
              <a:t>quraşdırılmış</a:t>
            </a:r>
            <a:r>
              <a:rPr lang="en-US" dirty="0"/>
              <a:t> </a:t>
            </a:r>
            <a:r>
              <a:rPr lang="en-US" dirty="0" err="1"/>
              <a:t>displey</a:t>
            </a:r>
            <a:r>
              <a:rPr lang="en-US" dirty="0"/>
              <a:t> (HMD)</a:t>
            </a:r>
            <a:r>
              <a:rPr lang="en-US" dirty="0" err="1"/>
              <a:t>Vizual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eşitmə</a:t>
            </a:r>
            <a:r>
              <a:rPr lang="en-US" dirty="0"/>
              <a:t> </a:t>
            </a:r>
            <a:r>
              <a:rPr lang="en-US" dirty="0" err="1"/>
              <a:t>ekranlarını</a:t>
            </a:r>
            <a:r>
              <a:rPr lang="en-US" dirty="0"/>
              <a:t> </a:t>
            </a:r>
            <a:r>
              <a:rPr lang="en-US" dirty="0" err="1"/>
              <a:t>təmin</a:t>
            </a:r>
            <a:r>
              <a:rPr lang="en-US" dirty="0"/>
              <a:t> </a:t>
            </a:r>
            <a:r>
              <a:rPr lang="en-US" dirty="0" err="1"/>
              <a:t>edən</a:t>
            </a:r>
            <a:r>
              <a:rPr lang="en-US" dirty="0"/>
              <a:t> </a:t>
            </a:r>
            <a:r>
              <a:rPr lang="en-US" dirty="0" err="1"/>
              <a:t>dəbilqə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üz</a:t>
            </a:r>
            <a:r>
              <a:rPr lang="en-US" dirty="0"/>
              <a:t> </a:t>
            </a:r>
            <a:r>
              <a:rPr lang="en-US" dirty="0" err="1"/>
              <a:t>maskası.Stereo</a:t>
            </a:r>
            <a:r>
              <a:rPr lang="en-US" dirty="0"/>
              <a:t> </a:t>
            </a:r>
            <a:r>
              <a:rPr lang="en-US" dirty="0" err="1"/>
              <a:t>şəkilləri</a:t>
            </a:r>
            <a:r>
              <a:rPr lang="en-US" dirty="0"/>
              <a:t> </a:t>
            </a:r>
            <a:r>
              <a:rPr lang="en-US" dirty="0" err="1"/>
              <a:t>göstərmək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LCD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CRT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edin.Daxili</a:t>
            </a:r>
            <a:r>
              <a:rPr lang="en-US" dirty="0"/>
              <a:t> </a:t>
            </a:r>
            <a:r>
              <a:rPr lang="en-US" dirty="0" err="1"/>
              <a:t>baş</a:t>
            </a:r>
            <a:r>
              <a:rPr lang="en-US" dirty="0"/>
              <a:t> </a:t>
            </a:r>
            <a:r>
              <a:rPr lang="en-US" dirty="0" err="1"/>
              <a:t>izləyicisi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stereo </a:t>
            </a:r>
            <a:r>
              <a:rPr lang="en-US" dirty="0" err="1"/>
              <a:t>qulaqlıq</a:t>
            </a:r>
            <a:r>
              <a:rPr lang="en-US" dirty="0"/>
              <a:t> </a:t>
            </a:r>
            <a:r>
              <a:rPr lang="en-US" dirty="0" err="1"/>
              <a:t>ola</a:t>
            </a:r>
            <a:r>
              <a:rPr lang="en-US" dirty="0"/>
              <a:t> </a:t>
            </a:r>
            <a:r>
              <a:rPr lang="en-US" dirty="0" err="1" smtClean="0"/>
              <a:t>bilər</a:t>
            </a:r>
            <a:r>
              <a:rPr lang="az-Latn-AZ" dirty="0" smtClean="0"/>
              <a:t>.</a:t>
            </a:r>
          </a:p>
          <a:p>
            <a:pPr algn="just"/>
            <a:endParaRPr lang="az-Latn-AZ" dirty="0"/>
          </a:p>
          <a:p>
            <a:pPr algn="just"/>
            <a:r>
              <a:rPr lang="az-Latn-AZ" dirty="0"/>
              <a:t>Binokulyar Omni-Orientasiya Monitoru (BOOM)Başla birləşdirilən stereoskopik displey cihazı.Yüksək keyfiyyətli ekran təmin etmək üçün CRT istifadə edir.İstifadəsi rahatdır.Sürətli və dəqiq daxili izləmə</a:t>
            </a:r>
            <a:r>
              <a:rPr lang="az-Latn-AZ" dirty="0" smtClean="0"/>
              <a:t>.</a:t>
            </a:r>
          </a:p>
          <a:p>
            <a:pPr algn="just"/>
            <a:endParaRPr lang="az-Latn-AZ" dirty="0" smtClean="0"/>
          </a:p>
          <a:p>
            <a:pPr algn="just"/>
            <a:r>
              <a:rPr lang="az-Latn-AZ" dirty="0" smtClean="0"/>
              <a:t>Mağara </a:t>
            </a:r>
            <a:r>
              <a:rPr lang="az-Latn-AZ" dirty="0"/>
              <a:t>Avtomatik Virtual Mühit (CAVE)Otaq ölçüsündə bir kubun divarlarına və döşəməsinə stereo təsvirləri proyeksiya edərək daldırma illüziyasını təmin edir.Baş izləmə sistemi davamlı olaraq stereo proyeksiyanı aparıcı tamaşaçının cari vəziyyətinə uyğunlaşdırır.</a:t>
            </a:r>
            <a:endParaRPr lang="az-Latn-AZ" dirty="0" smtClean="0"/>
          </a:p>
          <a:p>
            <a:endParaRPr lang="az-Latn-AZ" dirty="0" smtClean="0"/>
          </a:p>
          <a:p>
            <a:endParaRPr lang="az-Latn-AZ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196107"/>
            <a:ext cx="1559895" cy="111421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174" y="496646"/>
            <a:ext cx="58356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lang="en-US" spc="-35" dirty="0" smtClean="0"/>
              <a:t>VR </a:t>
            </a:r>
            <a:r>
              <a:rPr lang="en-US" spc="-35" dirty="0" err="1" smtClean="0"/>
              <a:t>texnologiyas</a:t>
            </a:r>
            <a:r>
              <a:rPr lang="az-Latn-AZ" spc="-35" dirty="0" smtClean="0"/>
              <a:t>ı nümunələri</a:t>
            </a: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886200"/>
            <a:ext cx="3505200" cy="2590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3937871"/>
            <a:ext cx="2730440" cy="22461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8145" y="1395628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Məlumat</a:t>
            </a:r>
            <a:r>
              <a:rPr lang="en-US" dirty="0"/>
              <a:t> </a:t>
            </a:r>
            <a:r>
              <a:rPr lang="en-US" dirty="0" err="1" smtClean="0"/>
              <a:t>Əlcəyi</a:t>
            </a:r>
            <a:r>
              <a:rPr lang="en-US" dirty="0" smtClean="0"/>
              <a:t>- </a:t>
            </a:r>
            <a:r>
              <a:rPr lang="en-US" dirty="0" err="1" smtClean="0"/>
              <a:t>Barmaqlarda</a:t>
            </a:r>
            <a:r>
              <a:rPr lang="en-US" dirty="0" smtClean="0"/>
              <a:t> </a:t>
            </a:r>
            <a:r>
              <a:rPr lang="en-US" dirty="0" err="1"/>
              <a:t>sensorlar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kombinezonla</a:t>
            </a:r>
            <a:r>
              <a:rPr lang="en-US" dirty="0"/>
              <a:t> </a:t>
            </a:r>
            <a:r>
              <a:rPr lang="en-US" dirty="0" err="1"/>
              <a:t>təchiz</a:t>
            </a:r>
            <a:r>
              <a:rPr lang="en-US" dirty="0"/>
              <a:t> </a:t>
            </a:r>
            <a:r>
              <a:rPr lang="en-US" dirty="0" err="1" smtClean="0"/>
              <a:t>edilmişdir</a:t>
            </a:r>
            <a:r>
              <a:rPr lang="en-US" dirty="0" smtClean="0"/>
              <a:t>. </a:t>
            </a:r>
            <a:r>
              <a:rPr lang="en-US" dirty="0" err="1" smtClean="0"/>
              <a:t>Əl</a:t>
            </a:r>
            <a:r>
              <a:rPr lang="en-US" dirty="0" smtClean="0"/>
              <a:t> </a:t>
            </a:r>
            <a:r>
              <a:rPr lang="en-US" dirty="0" err="1"/>
              <a:t>jestinin</a:t>
            </a:r>
            <a:r>
              <a:rPr lang="en-US" dirty="0"/>
              <a:t> </a:t>
            </a:r>
            <a:r>
              <a:rPr lang="en-US" dirty="0" err="1"/>
              <a:t>tanınması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virtual </a:t>
            </a:r>
            <a:r>
              <a:rPr lang="en-US" dirty="0" err="1"/>
              <a:t>obyektlərlə</a:t>
            </a:r>
            <a:r>
              <a:rPr lang="en-US" dirty="0"/>
              <a:t> </a:t>
            </a:r>
            <a:r>
              <a:rPr lang="en-US" dirty="0" err="1"/>
              <a:t>təbii</a:t>
            </a:r>
            <a:r>
              <a:rPr lang="en-US" dirty="0"/>
              <a:t> </a:t>
            </a:r>
            <a:r>
              <a:rPr lang="en-US" dirty="0" err="1"/>
              <a:t>qarşılıqlı</a:t>
            </a:r>
            <a:r>
              <a:rPr lang="en-US" dirty="0"/>
              <a:t> </a:t>
            </a:r>
            <a:r>
              <a:rPr lang="en-US" dirty="0" err="1"/>
              <a:t>əlaqəni</a:t>
            </a:r>
            <a:r>
              <a:rPr lang="en-US" dirty="0"/>
              <a:t> </a:t>
            </a:r>
            <a:r>
              <a:rPr lang="en-US" dirty="0" err="1"/>
              <a:t>təmin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86893"/>
            <a:ext cx="43789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spc="-10" dirty="0" smtClean="0"/>
              <a:t>Tətbiq sahələri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1371600"/>
            <a:ext cx="2409825" cy="1905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4191000"/>
            <a:ext cx="4762500" cy="24098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Course</a:t>
            </a:r>
            <a:r>
              <a:rPr spc="-10" dirty="0"/>
              <a:t> </a:t>
            </a:r>
            <a:r>
              <a:rPr spc="-5" dirty="0"/>
              <a:t>Coordinator</a:t>
            </a:r>
            <a:r>
              <a:rPr spc="1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Mrs</a:t>
            </a:r>
            <a:r>
              <a:rPr spc="-15" dirty="0"/>
              <a:t> </a:t>
            </a:r>
            <a:r>
              <a:rPr spc="-5" dirty="0"/>
              <a:t>Deshmukh</a:t>
            </a:r>
            <a:r>
              <a:rPr spc="-60" dirty="0"/>
              <a:t> </a:t>
            </a:r>
            <a:r>
              <a:rPr spc="-35" dirty="0"/>
              <a:t>A.P.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109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Əyləncə</a:t>
            </a:r>
            <a:r>
              <a:rPr lang="az-Latn-AZ" dirty="0" smtClean="0"/>
              <a:t> sahəsi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569" y="301193"/>
            <a:ext cx="4763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spc="-10" dirty="0" smtClean="0"/>
              <a:t>Tətbiq sahələri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276600"/>
            <a:ext cx="3429000" cy="3305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872" y="1463797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dirty="0" smtClean="0"/>
              <a:t>Səhiyyə</a:t>
            </a:r>
          </a:p>
          <a:p>
            <a:pPr algn="just"/>
            <a:r>
              <a:rPr lang="en-US" dirty="0" err="1" smtClean="0"/>
              <a:t>Cərrahiyyə</a:t>
            </a:r>
            <a:r>
              <a:rPr lang="en-US" dirty="0" smtClean="0"/>
              <a:t> </a:t>
            </a:r>
            <a:r>
              <a:rPr lang="en-US" dirty="0" err="1" smtClean="0"/>
              <a:t>əməliyyatını</a:t>
            </a:r>
            <a:r>
              <a:rPr lang="en-US" dirty="0" smtClean="0"/>
              <a:t> </a:t>
            </a:r>
            <a:r>
              <a:rPr lang="en-US" dirty="0" err="1" smtClean="0"/>
              <a:t>həyata</a:t>
            </a:r>
            <a:r>
              <a:rPr lang="en-US" dirty="0" smtClean="0"/>
              <a:t> </a:t>
            </a:r>
            <a:r>
              <a:rPr lang="en-US" dirty="0" err="1" smtClean="0"/>
              <a:t>keçirin.Uzaq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xəstədə</a:t>
            </a:r>
            <a:r>
              <a:rPr lang="en-US" dirty="0" smtClean="0"/>
              <a:t> </a:t>
            </a:r>
            <a:r>
              <a:rPr lang="en-US" dirty="0" err="1" smtClean="0"/>
              <a:t>əməliyyat</a:t>
            </a:r>
            <a:r>
              <a:rPr lang="en-US" dirty="0" smtClean="0"/>
              <a:t> </a:t>
            </a:r>
            <a:r>
              <a:rPr lang="en-US" dirty="0" err="1" smtClean="0"/>
              <a:t>olun.Təhlükəsiz</a:t>
            </a:r>
            <a:r>
              <a:rPr lang="en-US" dirty="0" smtClean="0"/>
              <a:t>, </a:t>
            </a:r>
            <a:r>
              <a:rPr lang="en-US" dirty="0" err="1" smtClean="0"/>
              <a:t>idarə</a:t>
            </a:r>
            <a:r>
              <a:rPr lang="en-US" dirty="0" smtClean="0"/>
              <a:t> </a:t>
            </a:r>
            <a:r>
              <a:rPr lang="en-US" dirty="0" err="1" smtClean="0"/>
              <a:t>olunan</a:t>
            </a:r>
            <a:r>
              <a:rPr lang="en-US" dirty="0" smtClean="0"/>
              <a:t> </a:t>
            </a:r>
            <a:r>
              <a:rPr lang="en-US" dirty="0" err="1" smtClean="0"/>
              <a:t>mühitdə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bacarıqları</a:t>
            </a:r>
            <a:r>
              <a:rPr lang="en-US" dirty="0" smtClean="0"/>
              <a:t> </a:t>
            </a:r>
            <a:r>
              <a:rPr lang="en-US" dirty="0" err="1" smtClean="0"/>
              <a:t>öyrədin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369" y="461594"/>
            <a:ext cx="4763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dirty="0" smtClean="0"/>
              <a:t>Tətbiq sahələri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09800"/>
            <a:ext cx="3200400" cy="182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4419536"/>
            <a:ext cx="3048000" cy="19892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1752601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İstehsalat</a:t>
            </a:r>
            <a:r>
              <a:rPr lang="az-Latn-AZ" b="1" dirty="0" smtClean="0"/>
              <a:t> sahəsi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Dəyişdirmək</a:t>
            </a:r>
            <a:r>
              <a:rPr lang="en-US" dirty="0" smtClean="0"/>
              <a:t> </a:t>
            </a:r>
            <a:r>
              <a:rPr lang="en-US" dirty="0" err="1" smtClean="0"/>
              <a:t>asandır</a:t>
            </a:r>
            <a:endParaRPr lang="az-Latn-A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Aşağı</a:t>
            </a:r>
            <a:r>
              <a:rPr lang="en-US" dirty="0" smtClean="0"/>
              <a:t> </a:t>
            </a:r>
            <a:r>
              <a:rPr lang="en-US" dirty="0" err="1" smtClean="0"/>
              <a:t>qiymət</a:t>
            </a:r>
            <a:endParaRPr lang="az-Latn-A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Yüksək</a:t>
            </a:r>
            <a:r>
              <a:rPr lang="en-US" dirty="0" smtClean="0"/>
              <a:t> </a:t>
            </a:r>
            <a:r>
              <a:rPr lang="en-US" dirty="0" err="1" smtClean="0"/>
              <a:t>səmərəli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369" y="461594"/>
            <a:ext cx="4763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spc="-10" dirty="0" smtClean="0"/>
              <a:t>Tətbiq sahələri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981200"/>
            <a:ext cx="3048000" cy="4457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1905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Təhsil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Təlim</a:t>
            </a:r>
            <a:endParaRPr lang="en-US" dirty="0" smtClean="0"/>
          </a:p>
          <a:p>
            <a:r>
              <a:rPr lang="en-US" dirty="0" err="1" smtClean="0"/>
              <a:t>Sürücülük</a:t>
            </a:r>
            <a:r>
              <a:rPr lang="en-US" dirty="0" smtClean="0"/>
              <a:t> </a:t>
            </a:r>
            <a:r>
              <a:rPr lang="en-US" dirty="0" err="1" smtClean="0"/>
              <a:t>simulyatorları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Uçuş</a:t>
            </a:r>
            <a:r>
              <a:rPr lang="en-US" dirty="0" smtClean="0"/>
              <a:t> </a:t>
            </a:r>
            <a:r>
              <a:rPr lang="en-US" dirty="0" err="1" smtClean="0"/>
              <a:t>simulyatorları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Gəmi</a:t>
            </a:r>
            <a:r>
              <a:rPr lang="en-US" dirty="0" smtClean="0"/>
              <a:t> </a:t>
            </a:r>
            <a:r>
              <a:rPr lang="en-US" dirty="0" err="1" smtClean="0"/>
              <a:t>simulyatorları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Tank </a:t>
            </a:r>
            <a:r>
              <a:rPr lang="en-US" dirty="0" err="1" smtClean="0"/>
              <a:t>simulyatorları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978" y="496646"/>
            <a:ext cx="6857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spc="-10" dirty="0" smtClean="0"/>
              <a:t>AR nədir?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028"/>
            <a:ext cx="3844925" cy="301428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>
                <a:cs typeface="Calibri"/>
              </a:rPr>
              <a:t>İstifadəçi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tərəfindən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baxılan</a:t>
            </a:r>
            <a:r>
              <a:rPr lang="en-US" sz="2400" dirty="0">
                <a:cs typeface="Calibri"/>
              </a:rPr>
              <a:t> real </a:t>
            </a:r>
            <a:r>
              <a:rPr lang="en-US" sz="2400" dirty="0" err="1">
                <a:cs typeface="Calibri"/>
              </a:rPr>
              <a:t>səhnənin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kompüter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tərəfindən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yaradılan</a:t>
            </a:r>
            <a:r>
              <a:rPr lang="en-US" sz="2400" dirty="0">
                <a:cs typeface="Calibri"/>
              </a:rPr>
              <a:t> virtual </a:t>
            </a:r>
            <a:r>
              <a:rPr lang="en-US" sz="2400" dirty="0" err="1">
                <a:cs typeface="Calibri"/>
              </a:rPr>
              <a:t>səhnənin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birləşməsidir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ki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bu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səhnəni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əlavə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məlumatlarla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artırır</a:t>
            </a:r>
            <a:r>
              <a:rPr lang="en-US" sz="2400" dirty="0" smtClean="0">
                <a:cs typeface="Calibri"/>
              </a:rPr>
              <a:t>. </a:t>
            </a:r>
            <a:r>
              <a:rPr lang="en-US" sz="2400" b="1" dirty="0" err="1" smtClean="0">
                <a:cs typeface="Calibri"/>
              </a:rPr>
              <a:t>ARToolkit</a:t>
            </a:r>
            <a:r>
              <a:rPr lang="en-US" sz="2400" b="1" dirty="0" smtClean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demo </a:t>
            </a:r>
            <a:r>
              <a:rPr lang="en-US" sz="2400" b="1" dirty="0" err="1">
                <a:cs typeface="Calibri"/>
              </a:rPr>
              <a:t>filmiT</a:t>
            </a:r>
            <a:r>
              <a:rPr lang="en-US" sz="2400" b="1" dirty="0">
                <a:cs typeface="Calibri"/>
              </a:rPr>
              <a:t>-immersion 2004 video</a:t>
            </a:r>
            <a:endParaRPr sz="2400" b="1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300" y="1460436"/>
            <a:ext cx="3330575" cy="469112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61594"/>
            <a:ext cx="5486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spc="-5" dirty="0" smtClean="0"/>
              <a:t>Artırılmış reallıq nədir?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3276600"/>
            <a:ext cx="3810000" cy="2857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0" y="1600200"/>
            <a:ext cx="7315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z-Latn-AZ" dirty="0"/>
              <a:t>A</a:t>
            </a:r>
            <a:r>
              <a:rPr lang="en-US" dirty="0" err="1" smtClean="0"/>
              <a:t>rtırılmış</a:t>
            </a:r>
            <a:r>
              <a:rPr lang="en-US" dirty="0" smtClean="0"/>
              <a:t> </a:t>
            </a:r>
            <a:r>
              <a:rPr lang="en-US" dirty="0" err="1" smtClean="0"/>
              <a:t>reallıq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real </a:t>
            </a:r>
            <a:r>
              <a:rPr lang="en-US" dirty="0" err="1" smtClean="0"/>
              <a:t>və</a:t>
            </a:r>
            <a:r>
              <a:rPr lang="en-US" dirty="0" smtClean="0"/>
              <a:t> virtual </a:t>
            </a:r>
            <a:r>
              <a:rPr lang="en-US" dirty="0" err="1" smtClean="0"/>
              <a:t>dünya</a:t>
            </a:r>
            <a:r>
              <a:rPr lang="en-US" dirty="0" smtClean="0"/>
              <a:t> </a:t>
            </a:r>
            <a:r>
              <a:rPr lang="en-US" dirty="0" err="1" smtClean="0"/>
              <a:t>aspektlərini</a:t>
            </a:r>
            <a:r>
              <a:rPr lang="en-US" dirty="0" smtClean="0"/>
              <a:t> </a:t>
            </a:r>
            <a:r>
              <a:rPr lang="en-US" dirty="0" err="1" smtClean="0"/>
              <a:t>birləşdirir</a:t>
            </a:r>
            <a:r>
              <a:rPr lang="az-Latn-AZ" dirty="0" smtClean="0"/>
              <a:t>. </a:t>
            </a:r>
            <a:r>
              <a:rPr lang="en-US" dirty="0" smtClean="0"/>
              <a:t>Real </a:t>
            </a:r>
            <a:r>
              <a:rPr lang="en-US" dirty="0" err="1" smtClean="0"/>
              <a:t>vaxtda</a:t>
            </a:r>
            <a:r>
              <a:rPr lang="en-US" dirty="0" smtClean="0"/>
              <a:t> </a:t>
            </a:r>
            <a:r>
              <a:rPr lang="en-US" dirty="0" err="1" smtClean="0"/>
              <a:t>interaktivdir</a:t>
            </a:r>
            <a:r>
              <a:rPr lang="az-Latn-AZ" dirty="0" smtClean="0"/>
              <a:t>. </a:t>
            </a:r>
            <a:r>
              <a:rPr lang="en-US" dirty="0" err="1" smtClean="0"/>
              <a:t>Üç</a:t>
            </a:r>
            <a:r>
              <a:rPr lang="en-US" dirty="0" smtClean="0"/>
              <a:t> </a:t>
            </a:r>
            <a:r>
              <a:rPr lang="en-US" dirty="0" err="1" smtClean="0"/>
              <a:t>ölçülü</a:t>
            </a:r>
            <a:r>
              <a:rPr lang="en-US" dirty="0" smtClean="0"/>
              <a:t> </a:t>
            </a:r>
            <a:r>
              <a:rPr lang="en-US" dirty="0" err="1" smtClean="0"/>
              <a:t>qeyd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az-Latn-AZ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978" y="496646"/>
            <a:ext cx="7612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spc="-15" dirty="0" smtClean="0"/>
              <a:t>Artırılmış reallıq və Virtual reallıq</a:t>
            </a:r>
            <a:endParaRPr spc="-1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026" y="5967412"/>
            <a:ext cx="1188973" cy="8905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2551837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Virtual </a:t>
            </a:r>
            <a:r>
              <a:rPr lang="en-US" sz="2400" dirty="0" err="1" smtClean="0"/>
              <a:t>Reallıq</a:t>
            </a:r>
            <a:r>
              <a:rPr lang="en-US" sz="2400" dirty="0" smtClean="0"/>
              <a:t> : virtual, </a:t>
            </a:r>
            <a:r>
              <a:rPr lang="en-US" sz="2400" dirty="0" err="1" smtClean="0"/>
              <a:t>interaktiv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immersiv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Artırılmış</a:t>
            </a:r>
            <a:r>
              <a:rPr lang="en-US" sz="2400" dirty="0" smtClean="0"/>
              <a:t> </a:t>
            </a:r>
            <a:r>
              <a:rPr lang="en-US" sz="2400" dirty="0" err="1" smtClean="0"/>
              <a:t>Reallıq</a:t>
            </a:r>
            <a:r>
              <a:rPr lang="en-US" sz="2400" dirty="0" smtClean="0"/>
              <a:t> : (AR)Real </a:t>
            </a:r>
            <a:r>
              <a:rPr lang="en-US" sz="2400" dirty="0" err="1" smtClean="0"/>
              <a:t>dünyanı</a:t>
            </a:r>
            <a:r>
              <a:rPr lang="en-US" sz="2400" dirty="0" smtClean="0"/>
              <a:t> real </a:t>
            </a:r>
            <a:r>
              <a:rPr lang="en-US" sz="2400" dirty="0" err="1" smtClean="0"/>
              <a:t>dünya</a:t>
            </a:r>
            <a:r>
              <a:rPr lang="en-US" sz="2400" dirty="0" smtClean="0"/>
              <a:t> </a:t>
            </a:r>
            <a:r>
              <a:rPr lang="en-US" sz="2400" dirty="0" err="1" smtClean="0"/>
              <a:t>ilə</a:t>
            </a:r>
            <a:r>
              <a:rPr lang="en-US" sz="2400" dirty="0" smtClean="0"/>
              <a:t> </a:t>
            </a:r>
            <a:r>
              <a:rPr lang="en-US" sz="2400" dirty="0" err="1" smtClean="0"/>
              <a:t>eyni</a:t>
            </a:r>
            <a:r>
              <a:rPr lang="en-US" sz="2400" dirty="0" smtClean="0"/>
              <a:t> </a:t>
            </a:r>
            <a:r>
              <a:rPr lang="en-US" sz="2400" dirty="0" err="1" smtClean="0"/>
              <a:t>məkanda</a:t>
            </a:r>
            <a:r>
              <a:rPr lang="en-US" sz="2400" dirty="0" smtClean="0"/>
              <a:t> </a:t>
            </a:r>
            <a:r>
              <a:rPr lang="en-US" sz="2400" dirty="0" err="1" smtClean="0"/>
              <a:t>mövcud</a:t>
            </a:r>
            <a:r>
              <a:rPr lang="en-US" sz="2400" dirty="0" smtClean="0"/>
              <a:t> </a:t>
            </a:r>
            <a:r>
              <a:rPr lang="en-US" sz="2400" dirty="0" err="1" smtClean="0"/>
              <a:t>kimi</a:t>
            </a:r>
            <a:r>
              <a:rPr lang="en-US" sz="2400" dirty="0" smtClean="0"/>
              <a:t> </a:t>
            </a:r>
            <a:r>
              <a:rPr lang="en-US" sz="2400" dirty="0" err="1" smtClean="0"/>
              <a:t>görünən</a:t>
            </a:r>
            <a:r>
              <a:rPr lang="en-US" sz="2400" dirty="0" smtClean="0"/>
              <a:t> virtual (</a:t>
            </a:r>
            <a:r>
              <a:rPr lang="en-US" sz="2400" dirty="0" err="1" smtClean="0"/>
              <a:t>kompüter</a:t>
            </a:r>
            <a:r>
              <a:rPr lang="en-US" sz="2400" dirty="0" smtClean="0"/>
              <a:t> </a:t>
            </a:r>
            <a:r>
              <a:rPr lang="en-US" sz="2400" dirty="0" err="1" smtClean="0"/>
              <a:t>tərəfindən</a:t>
            </a:r>
            <a:r>
              <a:rPr lang="en-US" sz="2400" dirty="0" smtClean="0"/>
              <a:t> </a:t>
            </a:r>
            <a:r>
              <a:rPr lang="en-US" sz="2400" dirty="0" err="1" smtClean="0"/>
              <a:t>yaradılan</a:t>
            </a:r>
            <a:r>
              <a:rPr lang="en-US" sz="2400" dirty="0" smtClean="0"/>
              <a:t>) </a:t>
            </a:r>
            <a:r>
              <a:rPr lang="en-US" sz="2400" dirty="0" err="1" smtClean="0"/>
              <a:t>obyektlərlə</a:t>
            </a:r>
            <a:r>
              <a:rPr lang="en-US" sz="2400" dirty="0" smtClean="0"/>
              <a:t> </a:t>
            </a:r>
            <a:r>
              <a:rPr lang="en-US" sz="2400" dirty="0" err="1" smtClean="0"/>
              <a:t>tamamlayır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535940" y="1507061"/>
            <a:ext cx="3876040" cy="443839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9"/>
              </a:spcBef>
            </a:pPr>
            <a:r>
              <a:rPr lang="en-US" sz="2800" b="1" dirty="0" err="1"/>
              <a:t>Artırılmış</a:t>
            </a:r>
            <a:r>
              <a:rPr lang="en-US" sz="2800" b="1" dirty="0"/>
              <a:t> </a:t>
            </a:r>
            <a:r>
              <a:rPr lang="en-US" sz="2800" b="1" dirty="0" err="1" smtClean="0"/>
              <a:t>Reallıq</a:t>
            </a:r>
            <a:r>
              <a:rPr lang="az-Latn-AZ" sz="2800" b="1" dirty="0" smtClean="0"/>
              <a:t>   </a:t>
            </a:r>
          </a:p>
          <a:p>
            <a:pPr marL="12700" algn="just">
              <a:lnSpc>
                <a:spcPct val="100000"/>
              </a:lnSpc>
              <a:spcBef>
                <a:spcPts val="509"/>
              </a:spcBef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/>
              <a:t>real </a:t>
            </a:r>
            <a:r>
              <a:rPr lang="en-US" sz="2800" dirty="0" err="1"/>
              <a:t>dünya</a:t>
            </a:r>
            <a:r>
              <a:rPr lang="en-US" sz="2800" dirty="0"/>
              <a:t> </a:t>
            </a:r>
            <a:r>
              <a:rPr lang="en-US" sz="2800" dirty="0" err="1"/>
              <a:t>səhnəsini</a:t>
            </a:r>
            <a:r>
              <a:rPr lang="en-US" sz="2800" dirty="0"/>
              <a:t> </a:t>
            </a:r>
            <a:r>
              <a:rPr lang="en-US" sz="2800" dirty="0" err="1"/>
              <a:t>genişləndirirİstifadəçi</a:t>
            </a:r>
            <a:r>
              <a:rPr lang="en-US" sz="2800" dirty="0"/>
              <a:t> real </a:t>
            </a:r>
            <a:r>
              <a:rPr lang="en-US" sz="2800" dirty="0" err="1"/>
              <a:t>dünyada</a:t>
            </a:r>
            <a:r>
              <a:rPr lang="en-US" sz="2800" dirty="0"/>
              <a:t> </a:t>
            </a:r>
            <a:r>
              <a:rPr lang="en-US" sz="2800" dirty="0" err="1"/>
              <a:t>mövcudluq</a:t>
            </a:r>
            <a:r>
              <a:rPr lang="en-US" sz="2800" dirty="0"/>
              <a:t> </a:t>
            </a:r>
            <a:r>
              <a:rPr lang="en-US" sz="2800" dirty="0" err="1"/>
              <a:t>hissini</a:t>
            </a:r>
            <a:r>
              <a:rPr lang="en-US" sz="2800" dirty="0"/>
              <a:t> </a:t>
            </a:r>
            <a:r>
              <a:rPr lang="en-US" sz="2800" dirty="0" err="1"/>
              <a:t>saxlayırVirtual</a:t>
            </a:r>
            <a:r>
              <a:rPr lang="en-US" sz="2800" dirty="0"/>
              <a:t> </a:t>
            </a:r>
            <a:r>
              <a:rPr lang="en-US" sz="2800" dirty="0" err="1"/>
              <a:t>və</a:t>
            </a:r>
            <a:r>
              <a:rPr lang="en-US" sz="2800" dirty="0"/>
              <a:t> real </a:t>
            </a:r>
            <a:r>
              <a:rPr lang="en-US" sz="2800" dirty="0" err="1"/>
              <a:t>dünyaları</a:t>
            </a:r>
            <a:r>
              <a:rPr lang="en-US" sz="2800" dirty="0"/>
              <a:t> </a:t>
            </a:r>
            <a:r>
              <a:rPr lang="en-US" sz="2800" dirty="0" err="1"/>
              <a:t>birləşdirən</a:t>
            </a:r>
            <a:r>
              <a:rPr lang="en-US" sz="2800" dirty="0"/>
              <a:t> </a:t>
            </a:r>
            <a:r>
              <a:rPr lang="en-US" sz="2800" dirty="0" err="1"/>
              <a:t>mexanizm</a:t>
            </a:r>
            <a:r>
              <a:rPr lang="en-US" sz="2800" dirty="0"/>
              <a:t> </a:t>
            </a:r>
            <a:r>
              <a:rPr lang="en-US" sz="2800" dirty="0" err="1"/>
              <a:t>lazımdırReal</a:t>
            </a:r>
            <a:r>
              <a:rPr lang="en-US" sz="2800" dirty="0"/>
              <a:t> </a:t>
            </a:r>
            <a:r>
              <a:rPr lang="en-US" sz="2800" dirty="0" err="1"/>
              <a:t>və</a:t>
            </a:r>
            <a:r>
              <a:rPr lang="en-US" sz="2800" dirty="0"/>
              <a:t> virtual </a:t>
            </a:r>
            <a:r>
              <a:rPr lang="en-US" sz="2800" dirty="0" err="1"/>
              <a:t>qeydiyyatdan</a:t>
            </a:r>
            <a:r>
              <a:rPr lang="en-US" sz="2800" dirty="0"/>
              <a:t> </a:t>
            </a:r>
            <a:r>
              <a:rPr lang="en-US" sz="2800" dirty="0" err="1"/>
              <a:t>keçmək</a:t>
            </a:r>
            <a:r>
              <a:rPr lang="en-US" sz="2800" dirty="0"/>
              <a:t> </a:t>
            </a:r>
            <a:r>
              <a:rPr lang="en-US" sz="2800" dirty="0" err="1"/>
              <a:t>çətindir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075301" y="1521413"/>
            <a:ext cx="3698875" cy="443839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9"/>
              </a:spcBef>
            </a:pPr>
            <a:r>
              <a:rPr lang="en-US" sz="2800" b="1" dirty="0"/>
              <a:t>Virtual </a:t>
            </a:r>
            <a:r>
              <a:rPr lang="en-US" sz="2800" b="1" dirty="0" err="1" smtClean="0"/>
              <a:t>reallıq</a:t>
            </a:r>
            <a:r>
              <a:rPr lang="az-Latn-AZ" sz="2800" b="1" dirty="0" smtClean="0"/>
              <a:t> </a:t>
            </a:r>
          </a:p>
          <a:p>
            <a:pPr marL="12700" algn="just">
              <a:lnSpc>
                <a:spcPct val="100000"/>
              </a:lnSpc>
              <a:spcBef>
                <a:spcPts val="509"/>
              </a:spcBef>
            </a:pPr>
            <a:r>
              <a:rPr lang="en-US" sz="2800" dirty="0" err="1" smtClean="0"/>
              <a:t>Tamamilə</a:t>
            </a:r>
            <a:r>
              <a:rPr lang="en-US" sz="2800" dirty="0" smtClean="0"/>
              <a:t> </a:t>
            </a:r>
            <a:r>
              <a:rPr lang="en-US" sz="2800" dirty="0" err="1"/>
              <a:t>immersiv</a:t>
            </a:r>
            <a:r>
              <a:rPr lang="en-US" sz="2800" dirty="0"/>
              <a:t> </a:t>
            </a:r>
            <a:r>
              <a:rPr lang="en-US" sz="2800" dirty="0" err="1"/>
              <a:t>mühitHisslər</a:t>
            </a:r>
            <a:r>
              <a:rPr lang="en-US" sz="2800" dirty="0"/>
              <a:t> </a:t>
            </a:r>
            <a:r>
              <a:rPr lang="en-US" sz="2800" dirty="0" err="1"/>
              <a:t>sistemin</a:t>
            </a:r>
            <a:r>
              <a:rPr lang="en-US" sz="2800" dirty="0"/>
              <a:t> </a:t>
            </a:r>
            <a:r>
              <a:rPr lang="en-US" sz="2800" dirty="0" err="1"/>
              <a:t>nəzarəti</a:t>
            </a:r>
            <a:r>
              <a:rPr lang="en-US" sz="2800" dirty="0"/>
              <a:t> </a:t>
            </a:r>
            <a:r>
              <a:rPr lang="en-US" sz="2800" dirty="0" err="1"/>
              <a:t>altındadırİstifadəçiyə</a:t>
            </a:r>
            <a:r>
              <a:rPr lang="en-US" sz="2800" dirty="0"/>
              <a:t> virtual </a:t>
            </a:r>
            <a:r>
              <a:rPr lang="en-US" sz="2800" dirty="0" err="1"/>
              <a:t>dünyanı</a:t>
            </a:r>
            <a:r>
              <a:rPr lang="en-US" sz="2800" dirty="0"/>
              <a:t> </a:t>
            </a:r>
            <a:r>
              <a:rPr lang="en-US" sz="2800" dirty="0" err="1"/>
              <a:t>qidalandırmaq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mexanizm</a:t>
            </a:r>
            <a:r>
              <a:rPr lang="en-US" sz="2800" dirty="0"/>
              <a:t> </a:t>
            </a:r>
            <a:r>
              <a:rPr lang="en-US" sz="2800" dirty="0" err="1"/>
              <a:t>lazımdırVR</a:t>
            </a:r>
            <a:r>
              <a:rPr lang="en-US" sz="2800" dirty="0"/>
              <a:t> </a:t>
            </a:r>
            <a:r>
              <a:rPr lang="en-US" sz="2800" dirty="0" err="1"/>
              <a:t>dünyasını</a:t>
            </a:r>
            <a:r>
              <a:rPr lang="en-US" sz="2800" dirty="0"/>
              <a:t> </a:t>
            </a:r>
            <a:r>
              <a:rPr lang="en-US" sz="2800" dirty="0" err="1"/>
              <a:t>maraqlı</a:t>
            </a:r>
            <a:r>
              <a:rPr lang="en-US" sz="2800" dirty="0"/>
              <a:t> </a:t>
            </a:r>
            <a:r>
              <a:rPr lang="en-US" sz="2800" dirty="0" err="1"/>
              <a:t>etmək</a:t>
            </a:r>
            <a:r>
              <a:rPr lang="en-US" sz="2800" dirty="0"/>
              <a:t> </a:t>
            </a:r>
            <a:r>
              <a:rPr lang="en-US" sz="2800" dirty="0" err="1"/>
              <a:t>çətindir</a:t>
            </a:r>
            <a:endParaRPr sz="2800" dirty="0"/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622363" y="468278"/>
            <a:ext cx="815181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  <a:tabLst>
                <a:tab pos="4656455" algn="l"/>
              </a:tabLst>
            </a:pPr>
            <a:r>
              <a:rPr lang="en-US" spc="-10" dirty="0" err="1"/>
              <a:t>Artırılmış</a:t>
            </a:r>
            <a:r>
              <a:rPr lang="en-US" spc="-10" dirty="0"/>
              <a:t> </a:t>
            </a:r>
            <a:r>
              <a:rPr lang="en-US" spc="-10" dirty="0" err="1"/>
              <a:t>Reallıq</a:t>
            </a:r>
            <a:r>
              <a:rPr lang="en-US" spc="-10" dirty="0"/>
              <a:t> </a:t>
            </a:r>
            <a:r>
              <a:rPr lang="en-US" spc="-10" dirty="0" err="1"/>
              <a:t>və</a:t>
            </a:r>
            <a:r>
              <a:rPr lang="en-US" spc="-10" dirty="0"/>
              <a:t> Virtual </a:t>
            </a:r>
            <a:r>
              <a:rPr lang="en-US" spc="-10" dirty="0" err="1"/>
              <a:t>Reallıq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" y="250951"/>
            <a:ext cx="8950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>
                <a:latin typeface="Arial"/>
                <a:cs typeface="Arial"/>
              </a:rPr>
              <a:t>Piksel</a:t>
            </a:r>
            <a:r>
              <a:rPr lang="en-US" sz="3200" dirty="0">
                <a:latin typeface="Arial"/>
                <a:cs typeface="Arial"/>
              </a:rPr>
              <a:t> (</a:t>
            </a:r>
            <a:r>
              <a:rPr lang="en-US" sz="3200" dirty="0" err="1">
                <a:latin typeface="Arial"/>
                <a:cs typeface="Arial"/>
              </a:rPr>
              <a:t>şəkil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elementi</a:t>
            </a:r>
            <a:r>
              <a:rPr lang="en-US" sz="3200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Hər</a:t>
            </a:r>
            <a:r>
              <a:rPr lang="en-US" dirty="0" smtClean="0"/>
              <a:t>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orijinal</a:t>
            </a:r>
            <a:r>
              <a:rPr lang="en-US" dirty="0" smtClean="0"/>
              <a:t> </a:t>
            </a:r>
            <a:r>
              <a:rPr lang="en-US" dirty="0" err="1" smtClean="0"/>
              <a:t>təsvirin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nümunəsidir</a:t>
            </a:r>
            <a:r>
              <a:rPr lang="en-US" dirty="0" smtClean="0"/>
              <a:t>, </a:t>
            </a:r>
            <a:r>
              <a:rPr lang="en-US" dirty="0" err="1" smtClean="0"/>
              <a:t>burada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çox</a:t>
            </a:r>
            <a:r>
              <a:rPr lang="en-US" dirty="0" smtClean="0"/>
              <a:t> </a:t>
            </a:r>
            <a:r>
              <a:rPr lang="en-US" dirty="0" err="1" smtClean="0"/>
              <a:t>nümunə</a:t>
            </a:r>
            <a:r>
              <a:rPr lang="en-US" dirty="0" smtClean="0"/>
              <a:t> </a:t>
            </a:r>
            <a:r>
              <a:rPr lang="en-US" dirty="0" err="1" smtClean="0"/>
              <a:t>adətən</a:t>
            </a:r>
            <a:r>
              <a:rPr lang="en-US" dirty="0" smtClean="0"/>
              <a:t> </a:t>
            </a:r>
            <a:r>
              <a:rPr lang="en-US" dirty="0" err="1" smtClean="0"/>
              <a:t>orijinalın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dəqiq</a:t>
            </a:r>
            <a:r>
              <a:rPr lang="en-US" dirty="0" smtClean="0"/>
              <a:t> </a:t>
            </a:r>
            <a:r>
              <a:rPr lang="en-US" dirty="0" err="1" smtClean="0"/>
              <a:t>təsvirini</a:t>
            </a:r>
            <a:r>
              <a:rPr lang="en-US" dirty="0" smtClean="0"/>
              <a:t> </a:t>
            </a:r>
            <a:r>
              <a:rPr lang="en-US" dirty="0" err="1" smtClean="0"/>
              <a:t>təmin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</a:t>
            </a:r>
            <a:r>
              <a:rPr lang="az-Latn-AZ" dirty="0" smtClean="0"/>
              <a:t> </a:t>
            </a:r>
            <a:r>
              <a:rPr lang="en-US" dirty="0" err="1" smtClean="0"/>
              <a:t>Hər</a:t>
            </a:r>
            <a:r>
              <a:rPr lang="en-US" dirty="0" smtClean="0"/>
              <a:t> </a:t>
            </a:r>
            <a:r>
              <a:rPr lang="en-US" dirty="0" err="1" smtClean="0"/>
              <a:t>pikselin</a:t>
            </a:r>
            <a:r>
              <a:rPr lang="en-US" dirty="0" smtClean="0"/>
              <a:t> </a:t>
            </a:r>
            <a:r>
              <a:rPr lang="en-US" dirty="0" err="1" smtClean="0"/>
              <a:t>intensivliyi</a:t>
            </a:r>
            <a:r>
              <a:rPr lang="en-US" dirty="0" smtClean="0"/>
              <a:t> </a:t>
            </a:r>
            <a:r>
              <a:rPr lang="en-US" dirty="0" err="1" smtClean="0"/>
              <a:t>dəyişkəndir</a:t>
            </a:r>
            <a:r>
              <a:rPr lang="en-US" dirty="0" smtClean="0"/>
              <a:t>; </a:t>
            </a:r>
            <a:r>
              <a:rPr lang="en-US" dirty="0" err="1" smtClean="0"/>
              <a:t>rəng</a:t>
            </a:r>
            <a:r>
              <a:rPr lang="en-US" dirty="0" smtClean="0"/>
              <a:t> </a:t>
            </a:r>
            <a:r>
              <a:rPr lang="en-US" dirty="0" err="1" smtClean="0"/>
              <a:t>sistemlərində</a:t>
            </a:r>
            <a:r>
              <a:rPr lang="en-US" dirty="0" smtClean="0"/>
              <a:t> </a:t>
            </a:r>
            <a:r>
              <a:rPr lang="en-US" dirty="0" err="1" smtClean="0"/>
              <a:t>hər</a:t>
            </a:r>
            <a:r>
              <a:rPr lang="en-US" dirty="0" smtClean="0"/>
              <a:t>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adətən</a:t>
            </a:r>
            <a:r>
              <a:rPr lang="en-US" dirty="0" smtClean="0"/>
              <a:t> </a:t>
            </a:r>
            <a:r>
              <a:rPr lang="en-US" dirty="0" err="1" smtClean="0"/>
              <a:t>qırmızı</a:t>
            </a:r>
            <a:r>
              <a:rPr lang="en-US" dirty="0" smtClean="0"/>
              <a:t>, </a:t>
            </a:r>
            <a:r>
              <a:rPr lang="en-US" dirty="0" err="1" smtClean="0"/>
              <a:t>yaşıl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mavi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mavi</a:t>
            </a:r>
            <a:r>
              <a:rPr lang="en-US" dirty="0" smtClean="0"/>
              <a:t>, </a:t>
            </a:r>
            <a:r>
              <a:rPr lang="en-US" dirty="0" err="1" smtClean="0"/>
              <a:t>bənövşəyi</a:t>
            </a:r>
            <a:r>
              <a:rPr lang="en-US" dirty="0" smtClean="0"/>
              <a:t>, sarı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qara</a:t>
            </a:r>
            <a:r>
              <a:rPr lang="en-US" dirty="0" smtClean="0"/>
              <a:t> </a:t>
            </a:r>
            <a:r>
              <a:rPr lang="en-US" dirty="0" err="1" smtClean="0"/>
              <a:t>kimi</a:t>
            </a:r>
            <a:r>
              <a:rPr lang="en-US" dirty="0" smtClean="0"/>
              <a:t> </a:t>
            </a:r>
            <a:r>
              <a:rPr lang="en-US" dirty="0" err="1" smtClean="0"/>
              <a:t>üç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dörd</a:t>
            </a:r>
            <a:r>
              <a:rPr lang="en-US" dirty="0" smtClean="0"/>
              <a:t> </a:t>
            </a:r>
            <a:r>
              <a:rPr lang="en-US" dirty="0" err="1" smtClean="0"/>
              <a:t>komponentə</a:t>
            </a:r>
            <a:r>
              <a:rPr lang="en-US" dirty="0" smtClean="0"/>
              <a:t> </a:t>
            </a:r>
            <a:r>
              <a:rPr lang="en-US" dirty="0" err="1" smtClean="0"/>
              <a:t>malikdir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038600"/>
            <a:ext cx="38100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0613"/>
            <a:ext cx="782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04335" algn="l"/>
              </a:tabLst>
            </a:pPr>
            <a:r>
              <a:rPr lang="az-Latn-AZ" sz="2800" spc="-10" dirty="0" smtClean="0">
                <a:latin typeface="Calibri"/>
                <a:cs typeface="Calibri"/>
              </a:rPr>
              <a:t>Mühəndislik</a:t>
            </a:r>
            <a:r>
              <a:rPr sz="2800" spc="-10" dirty="0">
                <a:latin typeface="Calibri"/>
                <a:cs typeface="Calibri"/>
              </a:rPr>
              <a:t>	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  <a:tabLst>
                <a:tab pos="4656455" algn="l"/>
              </a:tabLst>
            </a:pPr>
            <a:r>
              <a:rPr lang="en-US" spc="-10" dirty="0" err="1"/>
              <a:t>Artırılmış</a:t>
            </a:r>
            <a:r>
              <a:rPr lang="en-US" spc="-10" dirty="0"/>
              <a:t> </a:t>
            </a:r>
            <a:r>
              <a:rPr lang="en-US" spc="-10" dirty="0" err="1"/>
              <a:t>Reallıq</a:t>
            </a:r>
            <a:r>
              <a:rPr lang="en-US" spc="-10" dirty="0"/>
              <a:t> </a:t>
            </a:r>
            <a:r>
              <a:rPr lang="en-US" spc="-10" dirty="0" err="1"/>
              <a:t>və</a:t>
            </a:r>
            <a:r>
              <a:rPr lang="en-US" spc="-10" dirty="0"/>
              <a:t> Virtual </a:t>
            </a:r>
            <a:r>
              <a:rPr lang="en-US" spc="-10" dirty="0" err="1"/>
              <a:t>Reallıq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87" y="2514600"/>
            <a:ext cx="4143375" cy="3400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8426" y="2514600"/>
            <a:ext cx="4297299" cy="3400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1610613"/>
            <a:ext cx="2850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Təhsil</a:t>
            </a:r>
            <a:r>
              <a:rPr lang="en-US" sz="2400" dirty="0" smtClean="0"/>
              <a:t> - Virtual </a:t>
            </a:r>
            <a:r>
              <a:rPr lang="en-US" sz="2400" dirty="0" err="1" smtClean="0"/>
              <a:t>Fırtına</a:t>
            </a: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2365653"/>
            <a:ext cx="2857500" cy="3457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089553"/>
            <a:ext cx="3810000" cy="2733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1292154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Artırılmış</a:t>
            </a:r>
            <a:r>
              <a:rPr lang="en-US" dirty="0" smtClean="0"/>
              <a:t> </a:t>
            </a:r>
            <a:r>
              <a:rPr lang="en-US" dirty="0" err="1" smtClean="0"/>
              <a:t>reallıq</a:t>
            </a:r>
            <a:r>
              <a:rPr lang="en-US" dirty="0" smtClean="0"/>
              <a:t> sisteminin </a:t>
            </a:r>
            <a:r>
              <a:rPr lang="en-US" dirty="0" err="1" smtClean="0"/>
              <a:t>işləməsi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üç</a:t>
            </a:r>
            <a:r>
              <a:rPr lang="en-US" dirty="0" smtClean="0"/>
              <a:t> </a:t>
            </a:r>
            <a:r>
              <a:rPr lang="en-US" dirty="0" err="1" smtClean="0"/>
              <a:t>komponent</a:t>
            </a:r>
            <a:r>
              <a:rPr lang="en-US" dirty="0" smtClean="0"/>
              <a:t> </a:t>
            </a:r>
            <a:r>
              <a:rPr lang="en-US" dirty="0" err="1" smtClean="0"/>
              <a:t>lazımdır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Başa</a:t>
            </a:r>
            <a:r>
              <a:rPr lang="en-US" dirty="0" smtClean="0"/>
              <a:t> </a:t>
            </a:r>
            <a:r>
              <a:rPr lang="en-US" dirty="0" err="1" smtClean="0"/>
              <a:t>quraşdırılmış</a:t>
            </a:r>
            <a:r>
              <a:rPr lang="en-US" dirty="0" smtClean="0"/>
              <a:t> </a:t>
            </a:r>
            <a:r>
              <a:rPr lang="en-US" dirty="0" err="1" smtClean="0"/>
              <a:t>ekran</a:t>
            </a:r>
            <a:endParaRPr lang="az-Latn-A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İzləmə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endParaRPr lang="az-Latn-A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 </a:t>
            </a:r>
            <a:r>
              <a:rPr lang="en-US" dirty="0" err="1" smtClean="0"/>
              <a:t>hesablama</a:t>
            </a:r>
            <a:r>
              <a:rPr lang="en-US" dirty="0" smtClean="0"/>
              <a:t> </a:t>
            </a:r>
            <a:r>
              <a:rPr lang="en-US" dirty="0" err="1" smtClean="0"/>
              <a:t>gücü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422"/>
            <a:ext cx="815086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2800" spc="-15" dirty="0" smtClean="0"/>
              <a:t>Hal-hazırda artırılmış reallığın istifadə edildiyi sahələr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384746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59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dirty="0" err="1">
                <a:cs typeface="Calibri"/>
              </a:rPr>
              <a:t>Futbol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oyunlarının</a:t>
            </a:r>
            <a:r>
              <a:rPr lang="en-US" sz="2200" dirty="0">
                <a:cs typeface="Calibri"/>
              </a:rPr>
              <a:t> TV </a:t>
            </a:r>
            <a:r>
              <a:rPr lang="en-US" sz="2200" dirty="0" err="1">
                <a:cs typeface="Calibri"/>
              </a:rPr>
              <a:t>yayımlarında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istifadə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olunan</a:t>
            </a:r>
            <a:r>
              <a:rPr lang="en-US" sz="2200" dirty="0">
                <a:cs typeface="Calibri"/>
              </a:rPr>
              <a:t> ilk sarı </a:t>
            </a:r>
            <a:r>
              <a:rPr lang="en-US" sz="2200" dirty="0" err="1" smtClean="0">
                <a:cs typeface="Calibri"/>
              </a:rPr>
              <a:t>xətt</a:t>
            </a:r>
            <a:r>
              <a:rPr lang="en-US" sz="2200" dirty="0">
                <a:cs typeface="Calibri"/>
              </a:rPr>
              <a:t>.</a:t>
            </a:r>
            <a:endParaRPr lang="en-US" sz="2200" dirty="0" smtClean="0">
              <a:cs typeface="Calibri"/>
            </a:endParaRPr>
          </a:p>
          <a:p>
            <a:pPr marL="355600" marR="2159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dirty="0" smtClean="0">
                <a:cs typeface="Calibri"/>
              </a:rPr>
              <a:t>Real </a:t>
            </a:r>
            <a:r>
              <a:rPr lang="en-US" sz="2200" dirty="0" err="1">
                <a:cs typeface="Calibri"/>
              </a:rPr>
              <a:t>dünya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elementləri</a:t>
            </a:r>
            <a:r>
              <a:rPr lang="en-US" sz="2200" dirty="0">
                <a:cs typeface="Calibri"/>
              </a:rPr>
              <a:t>: </a:t>
            </a:r>
            <a:r>
              <a:rPr lang="en-US" sz="2200" dirty="0" err="1">
                <a:cs typeface="Calibri"/>
              </a:rPr>
              <a:t>futbol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meydançası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və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oyunçular</a:t>
            </a:r>
            <a:r>
              <a:rPr lang="en-US" sz="2200" dirty="0" smtClean="0">
                <a:cs typeface="Calibri"/>
              </a:rPr>
              <a:t> Virtual </a:t>
            </a:r>
            <a:r>
              <a:rPr lang="en-US" sz="2200" dirty="0">
                <a:cs typeface="Calibri"/>
              </a:rPr>
              <a:t>element: real </a:t>
            </a:r>
            <a:r>
              <a:rPr lang="en-US" sz="2200" dirty="0" err="1">
                <a:cs typeface="Calibri"/>
              </a:rPr>
              <a:t>vaxt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rejimində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kompüterlər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tərəfindən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təsvirin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üzərinə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çəkilmiş</a:t>
            </a:r>
            <a:r>
              <a:rPr lang="en-US" sz="2200" dirty="0">
                <a:cs typeface="Calibri"/>
              </a:rPr>
              <a:t> sarı </a:t>
            </a:r>
            <a:r>
              <a:rPr lang="en-US" sz="2200" dirty="0" err="1">
                <a:cs typeface="Calibri"/>
              </a:rPr>
              <a:t>xətt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8651" y="1600072"/>
            <a:ext cx="2917825" cy="218922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61594"/>
            <a:ext cx="8229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3200" dirty="0" smtClean="0"/>
              <a:t>Hal-hazırda </a:t>
            </a:r>
            <a:r>
              <a:rPr lang="en-US" sz="3200" dirty="0" smtClean="0"/>
              <a:t>AR-</a:t>
            </a:r>
            <a:r>
              <a:rPr lang="en-US" sz="3200" dirty="0" err="1" smtClean="0"/>
              <a:t>nin</a:t>
            </a:r>
            <a:r>
              <a:rPr lang="en-US" sz="3200" dirty="0" smtClean="0"/>
              <a:t> </a:t>
            </a:r>
            <a:r>
              <a:rPr lang="en-US" sz="3200" dirty="0" err="1" smtClean="0"/>
              <a:t>istifadə</a:t>
            </a:r>
            <a:r>
              <a:rPr lang="az-Latn-AZ" sz="3200" dirty="0" smtClean="0"/>
              <a:t> olunduğu sahələr</a:t>
            </a: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904936"/>
            <a:ext cx="3962400" cy="36941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9049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 smtClean="0"/>
              <a:t>Ticarət</a:t>
            </a:r>
            <a:r>
              <a:rPr lang="en-US" dirty="0" smtClean="0"/>
              <a:t> </a:t>
            </a:r>
            <a:r>
              <a:rPr lang="en-US" dirty="0" err="1" smtClean="0"/>
              <a:t>təyyarələrində</a:t>
            </a:r>
            <a:r>
              <a:rPr lang="en-US" dirty="0" smtClean="0"/>
              <a:t>, </a:t>
            </a:r>
            <a:r>
              <a:rPr lang="en-US" dirty="0" err="1" smtClean="0"/>
              <a:t>avtomobillərdə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digər</a:t>
            </a:r>
            <a:r>
              <a:rPr lang="en-US" dirty="0" smtClean="0"/>
              <a:t> </a:t>
            </a:r>
            <a:r>
              <a:rPr lang="en-US" dirty="0" err="1" smtClean="0"/>
              <a:t>tətbiqlərdə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 </a:t>
            </a:r>
            <a:r>
              <a:rPr lang="en-US" dirty="0" err="1" smtClean="0"/>
              <a:t>İstifadəçinin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baxış</a:t>
            </a:r>
            <a:r>
              <a:rPr lang="en-US" dirty="0" smtClean="0"/>
              <a:t> </a:t>
            </a:r>
            <a:r>
              <a:rPr lang="en-US" dirty="0" err="1" smtClean="0"/>
              <a:t>bucağından</a:t>
            </a:r>
            <a:r>
              <a:rPr lang="en-US" dirty="0" smtClean="0"/>
              <a:t> </a:t>
            </a:r>
            <a:r>
              <a:rPr lang="en-US" dirty="0" err="1" smtClean="0"/>
              <a:t>uzaqlaşmasını</a:t>
            </a:r>
            <a:r>
              <a:rPr lang="en-US" dirty="0" smtClean="0"/>
              <a:t> </a:t>
            </a:r>
            <a:r>
              <a:rPr lang="en-US" dirty="0" err="1" smtClean="0"/>
              <a:t>tələb</a:t>
            </a:r>
            <a:r>
              <a:rPr lang="en-US" dirty="0" smtClean="0"/>
              <a:t> </a:t>
            </a:r>
            <a:r>
              <a:rPr lang="en-US" dirty="0" err="1" smtClean="0"/>
              <a:t>etmədən</a:t>
            </a:r>
            <a:r>
              <a:rPr lang="en-US" dirty="0" smtClean="0"/>
              <a:t> </a:t>
            </a:r>
            <a:r>
              <a:rPr lang="en-US" dirty="0" err="1" smtClean="0"/>
              <a:t>məlumatları</a:t>
            </a:r>
            <a:r>
              <a:rPr lang="en-US" dirty="0" smtClean="0"/>
              <a:t> </a:t>
            </a:r>
            <a:r>
              <a:rPr lang="en-US" dirty="0" err="1" smtClean="0"/>
              <a:t>təqdim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69021"/>
            <a:ext cx="6248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4400" spc="-10" dirty="0" smtClean="0"/>
              <a:t>Artırılmış reallığın gələcəyi</a:t>
            </a:r>
            <a:endParaRPr sz="4400" dirty="0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16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Hərbi:Dəniz</a:t>
            </a:r>
            <a:r>
              <a:rPr lang="en-US" sz="2400" dirty="0" smtClean="0"/>
              <a:t> </a:t>
            </a:r>
            <a:r>
              <a:rPr lang="en-US" sz="2400" dirty="0" err="1" smtClean="0"/>
              <a:t>Tədqiqatları</a:t>
            </a:r>
            <a:r>
              <a:rPr lang="en-US" sz="2400" dirty="0" smtClean="0"/>
              <a:t> </a:t>
            </a:r>
            <a:r>
              <a:rPr lang="en-US" sz="2400" dirty="0" err="1" smtClean="0"/>
              <a:t>İdarəsi</a:t>
            </a:r>
            <a:r>
              <a:rPr lang="en-US" sz="2400" dirty="0" smtClean="0"/>
              <a:t> </a:t>
            </a:r>
            <a:r>
              <a:rPr lang="en-US" sz="2400" dirty="0" err="1" smtClean="0"/>
              <a:t>qoşunları</a:t>
            </a:r>
            <a:r>
              <a:rPr lang="en-US" sz="2400" dirty="0" smtClean="0"/>
              <a:t> </a:t>
            </a:r>
            <a:r>
              <a:rPr lang="en-US" sz="2400" dirty="0" err="1" smtClean="0"/>
              <a:t>ətrafları</a:t>
            </a:r>
            <a:r>
              <a:rPr lang="en-US" sz="2400" dirty="0" smtClean="0"/>
              <a:t> </a:t>
            </a:r>
            <a:r>
              <a:rPr lang="en-US" sz="2400" dirty="0" err="1" smtClean="0"/>
              <a:t>haqqında</a:t>
            </a:r>
            <a:r>
              <a:rPr lang="en-US" sz="2400" dirty="0" smtClean="0"/>
              <a:t> </a:t>
            </a:r>
            <a:r>
              <a:rPr lang="en-US" sz="2400" dirty="0" err="1" smtClean="0"/>
              <a:t>mühüm</a:t>
            </a:r>
            <a:r>
              <a:rPr lang="en-US" sz="2400" dirty="0" smtClean="0"/>
              <a:t> </a:t>
            </a:r>
            <a:r>
              <a:rPr lang="en-US" sz="2400" dirty="0" err="1" smtClean="0"/>
              <a:t>məlumatlarla</a:t>
            </a:r>
            <a:r>
              <a:rPr lang="en-US" sz="2400" dirty="0" smtClean="0"/>
              <a:t> </a:t>
            </a:r>
            <a:r>
              <a:rPr lang="en-US" sz="2400" dirty="0" err="1" smtClean="0"/>
              <a:t>təmin</a:t>
            </a:r>
            <a:r>
              <a:rPr lang="en-US" sz="2400" dirty="0" smtClean="0"/>
              <a:t> </a:t>
            </a:r>
            <a:r>
              <a:rPr lang="en-US" sz="2400" dirty="0" err="1" smtClean="0"/>
              <a:t>edə</a:t>
            </a:r>
            <a:r>
              <a:rPr lang="en-US" sz="2400" dirty="0" smtClean="0"/>
              <a:t> </a:t>
            </a:r>
            <a:r>
              <a:rPr lang="en-US" sz="2400" dirty="0" err="1" smtClean="0"/>
              <a:t>bilər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Tibbi:MRT-dən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görüntünü</a:t>
            </a:r>
            <a:r>
              <a:rPr lang="en-US" sz="2400" dirty="0" smtClean="0"/>
              <a:t> </a:t>
            </a:r>
            <a:r>
              <a:rPr lang="en-US" sz="2400" dirty="0" err="1" smtClean="0"/>
              <a:t>xəstənin</a:t>
            </a:r>
            <a:r>
              <a:rPr lang="en-US" sz="2400" dirty="0" smtClean="0"/>
              <a:t> </a:t>
            </a:r>
            <a:r>
              <a:rPr lang="en-US" sz="2400" dirty="0" err="1" smtClean="0"/>
              <a:t>bədəninə</a:t>
            </a:r>
            <a:r>
              <a:rPr lang="en-US" sz="2400" dirty="0" smtClean="0"/>
              <a:t> </a:t>
            </a:r>
            <a:r>
              <a:rPr lang="en-US" sz="2400" dirty="0" err="1" smtClean="0"/>
              <a:t>əlavə</a:t>
            </a:r>
            <a:r>
              <a:rPr lang="en-US" sz="2400" dirty="0" smtClean="0"/>
              <a:t> </a:t>
            </a:r>
            <a:r>
              <a:rPr lang="en-US" sz="2400" dirty="0" err="1" smtClean="0"/>
              <a:t>edin.Bu</a:t>
            </a:r>
            <a:r>
              <a:rPr lang="en-US" sz="2400" dirty="0" smtClean="0"/>
              <a:t>, </a:t>
            </a:r>
            <a:r>
              <a:rPr lang="en-US" sz="2400" dirty="0" err="1" smtClean="0"/>
              <a:t>cərrahlara</a:t>
            </a:r>
            <a:r>
              <a:rPr lang="en-US" sz="2400" dirty="0" smtClean="0"/>
              <a:t> </a:t>
            </a:r>
            <a:r>
              <a:rPr lang="en-US" sz="2400" dirty="0" err="1" smtClean="0"/>
              <a:t>çıxarmaq</a:t>
            </a:r>
            <a:r>
              <a:rPr lang="en-US" sz="2400" dirty="0" smtClean="0"/>
              <a:t> </a:t>
            </a:r>
            <a:r>
              <a:rPr lang="en-US" sz="2400" dirty="0" err="1" smtClean="0"/>
              <a:t>üçün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şişi</a:t>
            </a:r>
            <a:r>
              <a:rPr lang="en-US" sz="2400" dirty="0" smtClean="0"/>
              <a:t> </a:t>
            </a:r>
            <a:r>
              <a:rPr lang="en-US" sz="2400" dirty="0" err="1" smtClean="0"/>
              <a:t>təyin</a:t>
            </a:r>
            <a:r>
              <a:rPr lang="en-US" sz="2400" dirty="0" smtClean="0"/>
              <a:t> </a:t>
            </a:r>
            <a:r>
              <a:rPr lang="en-US" sz="2400" dirty="0" err="1" smtClean="0"/>
              <a:t>etməyə</a:t>
            </a:r>
            <a:r>
              <a:rPr lang="en-US" sz="2400" dirty="0" smtClean="0"/>
              <a:t> </a:t>
            </a:r>
            <a:r>
              <a:rPr lang="en-US" sz="2400" dirty="0" err="1" smtClean="0"/>
              <a:t>imkan</a:t>
            </a:r>
            <a:r>
              <a:rPr lang="en-US" sz="2400" dirty="0" smtClean="0"/>
              <a:t> </a:t>
            </a:r>
            <a:r>
              <a:rPr lang="en-US" sz="2400" dirty="0" err="1" smtClean="0"/>
              <a:t>verə</a:t>
            </a:r>
            <a:r>
              <a:rPr lang="en-US" sz="2400" dirty="0" smtClean="0"/>
              <a:t> </a:t>
            </a:r>
            <a:r>
              <a:rPr lang="en-US" sz="2400" dirty="0" err="1" smtClean="0"/>
              <a:t>bilər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Təhsil:Tələbələrin</a:t>
            </a:r>
            <a:r>
              <a:rPr lang="en-US" sz="2400" dirty="0" smtClean="0"/>
              <a:t> </a:t>
            </a:r>
            <a:r>
              <a:rPr lang="en-US" sz="2400" dirty="0" err="1" smtClean="0"/>
              <a:t>iştirak</a:t>
            </a:r>
            <a:r>
              <a:rPr lang="en-US" sz="2400" dirty="0" smtClean="0"/>
              <a:t> </a:t>
            </a:r>
            <a:r>
              <a:rPr lang="en-US" sz="2400" dirty="0" err="1" smtClean="0"/>
              <a:t>etdikləri</a:t>
            </a:r>
            <a:r>
              <a:rPr lang="en-US" sz="2400" dirty="0" smtClean="0"/>
              <a:t> </a:t>
            </a:r>
            <a:r>
              <a:rPr lang="en-US" sz="2400" dirty="0" err="1" smtClean="0"/>
              <a:t>təcrübələr</a:t>
            </a:r>
            <a:r>
              <a:rPr lang="en-US" sz="2400" dirty="0" smtClean="0"/>
              <a:t> </a:t>
            </a:r>
            <a:r>
              <a:rPr lang="en-US" sz="2400" dirty="0" err="1" smtClean="0"/>
              <a:t>haqqında</a:t>
            </a:r>
            <a:r>
              <a:rPr lang="en-US" sz="2400" dirty="0" smtClean="0"/>
              <a:t> </a:t>
            </a:r>
            <a:r>
              <a:rPr lang="en-US" sz="2400" dirty="0" err="1" smtClean="0"/>
              <a:t>daha</a:t>
            </a:r>
            <a:r>
              <a:rPr lang="en-US" sz="2400" dirty="0" smtClean="0"/>
              <a:t> </a:t>
            </a:r>
            <a:r>
              <a:rPr lang="en-US" sz="2400" dirty="0" err="1" smtClean="0"/>
              <a:t>çox</a:t>
            </a:r>
            <a:r>
              <a:rPr lang="en-US" sz="2400" dirty="0" smtClean="0"/>
              <a:t> </a:t>
            </a:r>
            <a:r>
              <a:rPr lang="en-US" sz="2400" dirty="0" err="1" smtClean="0"/>
              <a:t>məlumat</a:t>
            </a:r>
            <a:r>
              <a:rPr lang="en-US" sz="2400" dirty="0" smtClean="0"/>
              <a:t> </a:t>
            </a:r>
            <a:r>
              <a:rPr lang="en-US" sz="2400" dirty="0" err="1" smtClean="0"/>
              <a:t>əldə</a:t>
            </a:r>
            <a:r>
              <a:rPr lang="en-US" sz="2400" dirty="0" smtClean="0"/>
              <a:t> </a:t>
            </a:r>
            <a:r>
              <a:rPr lang="en-US" sz="2400" dirty="0" err="1" smtClean="0"/>
              <a:t>edə</a:t>
            </a:r>
            <a:r>
              <a:rPr lang="en-US" sz="2400" dirty="0" smtClean="0"/>
              <a:t> </a:t>
            </a:r>
            <a:r>
              <a:rPr lang="en-US" sz="2400" dirty="0" err="1" smtClean="0"/>
              <a:t>biləcəyi</a:t>
            </a:r>
            <a:r>
              <a:rPr lang="en-US" sz="2400" dirty="0" smtClean="0"/>
              <a:t> </a:t>
            </a:r>
            <a:r>
              <a:rPr lang="en-US" sz="2400" dirty="0" err="1" smtClean="0"/>
              <a:t>laboratoriyalarda</a:t>
            </a:r>
            <a:r>
              <a:rPr lang="en-US" sz="2400" dirty="0" smtClean="0"/>
              <a:t>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r>
              <a:rPr lang="en-US" sz="2400" dirty="0" err="1" smtClean="0"/>
              <a:t>olunur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338842"/>
            <a:ext cx="8763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/>
              <a:t>Augmented </a:t>
            </a:r>
            <a:r>
              <a:rPr lang="en-US" sz="4400" dirty="0" smtClean="0"/>
              <a:t>Reality(Art</a:t>
            </a:r>
            <a:r>
              <a:rPr lang="az-Latn-AZ" sz="4400" dirty="0" smtClean="0"/>
              <a:t>ırılmış reallıq</a:t>
            </a:r>
            <a:r>
              <a:rPr lang="en-US" sz="4400" dirty="0" smtClean="0"/>
              <a:t>)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352800"/>
            <a:ext cx="3581400" cy="27131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700" y="1283243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Oyun</a:t>
            </a:r>
            <a:r>
              <a:rPr lang="en-US" dirty="0" smtClean="0"/>
              <a:t>:</a:t>
            </a:r>
            <a:endParaRPr lang="az-Latn-AZ" dirty="0" smtClean="0"/>
          </a:p>
          <a:p>
            <a:pPr algn="just"/>
            <a:r>
              <a:rPr lang="en-US" dirty="0" err="1" smtClean="0"/>
              <a:t>ARQuake</a:t>
            </a:r>
            <a:r>
              <a:rPr lang="en-US" dirty="0" smtClean="0"/>
              <a:t> </a:t>
            </a:r>
            <a:r>
              <a:rPr lang="en-US" dirty="0" err="1" smtClean="0"/>
              <a:t>məşhur</a:t>
            </a:r>
            <a:r>
              <a:rPr lang="en-US" dirty="0"/>
              <a:t> </a:t>
            </a:r>
            <a:r>
              <a:rPr lang="en-US" dirty="0" smtClean="0"/>
              <a:t>Quake </a:t>
            </a:r>
            <a:r>
              <a:rPr lang="en-US" dirty="0" err="1" smtClean="0"/>
              <a:t>oyununun</a:t>
            </a:r>
            <a:r>
              <a:rPr lang="en-US" dirty="0" smtClean="0"/>
              <a:t> AR </a:t>
            </a:r>
            <a:r>
              <a:rPr lang="en-US" dirty="0" err="1" smtClean="0"/>
              <a:t>versiyasıdır</a:t>
            </a:r>
            <a:r>
              <a:rPr lang="en-US" dirty="0" smtClean="0"/>
              <a:t>. </a:t>
            </a:r>
            <a:r>
              <a:rPr lang="en-US" dirty="0" err="1" smtClean="0"/>
              <a:t>İstifadəçiyə</a:t>
            </a:r>
            <a:r>
              <a:rPr lang="en-US" dirty="0" smtClean="0"/>
              <a:t> </a:t>
            </a:r>
            <a:r>
              <a:rPr lang="en-US" dirty="0" err="1" smtClean="0"/>
              <a:t>kompüterdə</a:t>
            </a:r>
            <a:r>
              <a:rPr lang="en-US" dirty="0" smtClean="0"/>
              <a:t> </a:t>
            </a:r>
            <a:r>
              <a:rPr lang="en-US" dirty="0" err="1" smtClean="0"/>
              <a:t>yaradılan</a:t>
            </a:r>
            <a:r>
              <a:rPr lang="en-US" dirty="0" smtClean="0"/>
              <a:t> </a:t>
            </a:r>
            <a:r>
              <a:rPr lang="en-US" dirty="0" err="1" smtClean="0"/>
              <a:t>dünyada</a:t>
            </a:r>
            <a:r>
              <a:rPr lang="en-US" dirty="0" smtClean="0"/>
              <a:t> </a:t>
            </a:r>
            <a:r>
              <a:rPr lang="en-US" dirty="0" err="1" smtClean="0"/>
              <a:t>oyun</a:t>
            </a:r>
            <a:r>
              <a:rPr lang="en-US" dirty="0" smtClean="0"/>
              <a:t> </a:t>
            </a:r>
            <a:r>
              <a:rPr lang="en-US" dirty="0" err="1" smtClean="0"/>
              <a:t>oynayarkən</a:t>
            </a:r>
            <a:r>
              <a:rPr lang="en-US" dirty="0" smtClean="0"/>
              <a:t> real </a:t>
            </a:r>
            <a:r>
              <a:rPr lang="en-US" dirty="0" err="1" smtClean="0"/>
              <a:t>dünyada</a:t>
            </a:r>
            <a:r>
              <a:rPr lang="en-US" dirty="0" smtClean="0"/>
              <a:t> </a:t>
            </a:r>
            <a:r>
              <a:rPr lang="en-US" dirty="0" err="1" smtClean="0"/>
              <a:t>qaçmağa</a:t>
            </a:r>
            <a:r>
              <a:rPr lang="en-US" dirty="0" smtClean="0"/>
              <a:t> </a:t>
            </a:r>
            <a:r>
              <a:rPr lang="en-US" dirty="0" err="1" smtClean="0"/>
              <a:t>imkan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r>
              <a:rPr lang="en-US" dirty="0" smtClean="0"/>
              <a:t>. </a:t>
            </a:r>
            <a:r>
              <a:rPr lang="az-Latn-AZ" dirty="0" smtClean="0"/>
              <a:t>Ş</a:t>
            </a:r>
            <a:r>
              <a:rPr lang="en-US" dirty="0" err="1" smtClean="0"/>
              <a:t>əxs</a:t>
            </a:r>
            <a:r>
              <a:rPr lang="en-US" dirty="0" smtClean="0"/>
              <a:t> </a:t>
            </a:r>
            <a:r>
              <a:rPr lang="en-US" dirty="0" err="1" smtClean="0"/>
              <a:t>atıcı</a:t>
            </a:r>
            <a:r>
              <a:rPr lang="az-Latn-AZ" dirty="0" smtClean="0"/>
              <a:t>,</a:t>
            </a:r>
            <a:r>
              <a:rPr lang="en-US" dirty="0" smtClean="0"/>
              <a:t>GPS, </a:t>
            </a:r>
            <a:r>
              <a:rPr lang="en-US" dirty="0" err="1" smtClean="0"/>
              <a:t>hibrid</a:t>
            </a:r>
            <a:r>
              <a:rPr lang="en-US" dirty="0" smtClean="0"/>
              <a:t> </a:t>
            </a:r>
            <a:r>
              <a:rPr lang="en-US" dirty="0" err="1" smtClean="0"/>
              <a:t>maqnit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daxili</a:t>
            </a:r>
            <a:r>
              <a:rPr lang="en-US" dirty="0" smtClean="0"/>
              <a:t> </a:t>
            </a:r>
            <a:r>
              <a:rPr lang="en-US" dirty="0" err="1" smtClean="0"/>
              <a:t>oriyentasiya</a:t>
            </a:r>
            <a:r>
              <a:rPr lang="en-US" dirty="0" smtClean="0"/>
              <a:t> </a:t>
            </a:r>
            <a:r>
              <a:rPr lang="en-US" dirty="0" err="1" smtClean="0"/>
              <a:t>sensoru</a:t>
            </a:r>
            <a:r>
              <a:rPr lang="en-US" dirty="0" smtClean="0"/>
              <a:t>, </a:t>
            </a:r>
            <a:r>
              <a:rPr lang="en-US" dirty="0" err="1" smtClean="0"/>
              <a:t>silah</a:t>
            </a:r>
            <a:r>
              <a:rPr lang="en-US" dirty="0" smtClean="0"/>
              <a:t> </a:t>
            </a:r>
            <a:r>
              <a:rPr lang="en-US" dirty="0" err="1" smtClean="0"/>
              <a:t>nəzarətçisi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bel </a:t>
            </a:r>
            <a:r>
              <a:rPr lang="en-US" dirty="0" err="1" smtClean="0"/>
              <a:t>çantasında</a:t>
            </a:r>
            <a:r>
              <a:rPr lang="en-US" dirty="0" smtClean="0"/>
              <a:t> </a:t>
            </a:r>
            <a:r>
              <a:rPr lang="en-US" dirty="0" err="1" smtClean="0"/>
              <a:t>daşınan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noutbukdan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1" y="126314"/>
            <a:ext cx="4953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 err="1"/>
              <a:t>Görüntü</a:t>
            </a:r>
            <a:r>
              <a:rPr lang="en-US" b="1" dirty="0"/>
              <a:t> </a:t>
            </a:r>
            <a:r>
              <a:rPr lang="en-US" b="1" dirty="0" err="1"/>
              <a:t>imkanı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561543" y="859916"/>
            <a:ext cx="803402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675005" indent="-342900" algn="just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az-Latn-AZ" sz="2400" b="1" dirty="0" smtClean="0">
                <a:cs typeface="Calibri"/>
              </a:rPr>
              <a:t>Görüntü imkanı(resolution) </a:t>
            </a:r>
            <a:r>
              <a:rPr lang="az-Latn-AZ" sz="2400" dirty="0">
                <a:cs typeface="Calibri"/>
              </a:rPr>
              <a:t>bir şəkil üçün (yaxud santimetrdə piksel) bir düymdə göstərilən piksellərin sayını göstərir. Əksər kompüter monitorları düym başına 72 piksel və ya düym başına 96 piksel qətnamə ilə göstərilir.</a:t>
            </a:r>
          </a:p>
          <a:p>
            <a:pPr marL="354965" marR="675005" indent="-342900" algn="just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cs typeface="Calibri"/>
              </a:rPr>
              <a:t>G</a:t>
            </a:r>
            <a:r>
              <a:rPr lang="az-Latn-AZ" sz="2400" spc="-10" dirty="0" smtClean="0">
                <a:cs typeface="Calibri"/>
              </a:rPr>
              <a:t>örüntü imkanı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>
                <a:cs typeface="Calibri"/>
              </a:rPr>
              <a:t>ekranda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>
                <a:cs typeface="Calibri"/>
              </a:rPr>
              <a:t>şəklin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təsiri</a:t>
            </a:r>
            <a:r>
              <a:rPr lang="az-Latn-AZ" sz="2400" spc="-10" dirty="0" smtClean="0">
                <a:cs typeface="Calibri"/>
              </a:rPr>
              <a:t>ni</a:t>
            </a:r>
            <a:r>
              <a:rPr lang="en-US" sz="2400" spc="-10" dirty="0" smtClean="0">
                <a:cs typeface="Calibri"/>
              </a:rPr>
              <a:t> </a:t>
            </a:r>
            <a:r>
              <a:rPr lang="az-Latn-AZ" sz="2400" spc="-10" dirty="0" smtClean="0">
                <a:cs typeface="Calibri"/>
              </a:rPr>
              <a:t>əks etdirir</a:t>
            </a:r>
            <a:r>
              <a:rPr lang="en-US" sz="2400" spc="-10" dirty="0" smtClean="0">
                <a:cs typeface="Calibri"/>
              </a:rPr>
              <a:t>.</a:t>
            </a:r>
            <a:endParaRPr sz="2400" dirty="0" smtClean="0">
              <a:latin typeface="Calibri"/>
              <a:cs typeface="Calibri"/>
            </a:endParaRPr>
          </a:p>
          <a:p>
            <a:pPr marL="354965" marR="96520" indent="-342900" algn="just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az-Latn-AZ" sz="2400" dirty="0" smtClean="0">
                <a:cs typeface="Calibri"/>
              </a:rPr>
              <a:t>Görüntü imkanı(resolution)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qədər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böyükdürsə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şəklin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aydınlığı</a:t>
            </a:r>
            <a:r>
              <a:rPr lang="en-US" sz="2400" dirty="0">
                <a:cs typeface="Calibri"/>
              </a:rPr>
              <a:t> da o </a:t>
            </a:r>
            <a:r>
              <a:rPr lang="en-US" sz="2400" dirty="0" err="1">
                <a:cs typeface="Calibri"/>
              </a:rPr>
              <a:t>qədər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yüksək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olacaq</a:t>
            </a:r>
            <a:r>
              <a:rPr lang="en-US" sz="2400" dirty="0">
                <a:cs typeface="Calibri"/>
              </a:rPr>
              <a:t>. </a:t>
            </a:r>
            <a:r>
              <a:rPr lang="en-US" sz="2400" dirty="0" err="1">
                <a:cs typeface="Calibri"/>
              </a:rPr>
              <a:t>Yəni</a:t>
            </a:r>
            <a:r>
              <a:rPr lang="en-US" sz="2400" dirty="0">
                <a:cs typeface="Calibri"/>
              </a:rPr>
              <a:t> </a:t>
            </a:r>
            <a:r>
              <a:rPr lang="az-Latn-AZ" sz="2400" dirty="0" smtClean="0">
                <a:cs typeface="Calibri"/>
              </a:rPr>
              <a:t>resolution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dəyəri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şəklin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aydınlığı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ilə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düz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mütənasibdir</a:t>
            </a:r>
            <a:r>
              <a:rPr lang="en-US" sz="2400" dirty="0" smtClean="0">
                <a:cs typeface="Calibri"/>
              </a:rPr>
              <a:t>.</a:t>
            </a:r>
            <a:endParaRPr lang="az-Latn-AZ" sz="2400" dirty="0" smtClean="0">
              <a:cs typeface="Calibri"/>
            </a:endParaRPr>
          </a:p>
          <a:p>
            <a:pPr marL="354965" marR="96520" indent="-342900" algn="just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az-Latn-AZ" sz="2400" dirty="0" smtClean="0">
                <a:latin typeface="Calibri"/>
                <a:cs typeface="Calibri"/>
              </a:rPr>
              <a:t>1dyüm= 2.54 sm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 smtClean="0"/>
              <a:t>Faktiki</a:t>
            </a:r>
            <a:r>
              <a:rPr lang="en-US" sz="2800" dirty="0" smtClean="0"/>
              <a:t> </a:t>
            </a:r>
            <a:r>
              <a:rPr lang="az-Latn-AZ" sz="2800" dirty="0" smtClean="0"/>
              <a:t>görüntü imkanı</a:t>
            </a:r>
            <a:r>
              <a:rPr lang="en-US" sz="2800" dirty="0" smtClean="0"/>
              <a:t> video </a:t>
            </a:r>
            <a:r>
              <a:rPr lang="en-US" sz="2800" dirty="0" err="1" smtClean="0"/>
              <a:t>nəzarətçi</a:t>
            </a:r>
            <a:r>
              <a:rPr lang="en-US" sz="2800" dirty="0" smtClean="0"/>
              <a:t> </a:t>
            </a:r>
            <a:r>
              <a:rPr lang="en-US" sz="2800" dirty="0" err="1" smtClean="0"/>
              <a:t>tərəfindən</a:t>
            </a:r>
            <a:r>
              <a:rPr lang="en-US" sz="2800" dirty="0" smtClean="0"/>
              <a:t> </a:t>
            </a:r>
            <a:r>
              <a:rPr lang="en-US" sz="2800" dirty="0" err="1" smtClean="0"/>
              <a:t>müəyyən</a:t>
            </a:r>
            <a:r>
              <a:rPr lang="en-US" sz="2800" dirty="0" smtClean="0"/>
              <a:t> </a:t>
            </a:r>
            <a:r>
              <a:rPr lang="en-US" sz="2800" dirty="0" err="1" smtClean="0"/>
              <a:t>edilir</a:t>
            </a:r>
            <a:r>
              <a:rPr lang="en-US" sz="2800" dirty="0" smtClean="0"/>
              <a:t>.</a:t>
            </a:r>
            <a:endParaRPr lang="az-Latn-AZ" sz="2800" dirty="0" smtClean="0"/>
          </a:p>
          <a:p>
            <a:pPr algn="just"/>
            <a:r>
              <a:rPr lang="en-US" sz="2800" dirty="0" smtClean="0"/>
              <a:t>– </a:t>
            </a:r>
            <a:r>
              <a:rPr lang="en-US" sz="2800" dirty="0" err="1" smtClean="0"/>
              <a:t>Əksər</a:t>
            </a:r>
            <a:r>
              <a:rPr lang="en-US" sz="2800" dirty="0" smtClean="0"/>
              <a:t> </a:t>
            </a:r>
            <a:r>
              <a:rPr lang="en-US" sz="2800" dirty="0" err="1" smtClean="0"/>
              <a:t>monitorlar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neçə</a:t>
            </a:r>
            <a:r>
              <a:rPr lang="en-US" sz="2800" dirty="0" smtClean="0"/>
              <a:t> </a:t>
            </a:r>
            <a:r>
              <a:rPr lang="en-US" sz="2800" dirty="0" err="1" smtClean="0"/>
              <a:t>fərqli</a:t>
            </a:r>
            <a:r>
              <a:rPr lang="en-US" sz="2800" dirty="0" smtClean="0"/>
              <a:t> </a:t>
            </a:r>
            <a:r>
              <a:rPr lang="az-Latn-AZ" sz="2800" dirty="0" smtClean="0"/>
              <a:t>görüntü imkanı təqdim edir</a:t>
            </a:r>
            <a:r>
              <a:rPr lang="en-US" sz="2800" dirty="0" smtClean="0"/>
              <a:t>. </a:t>
            </a:r>
            <a:endParaRPr lang="az-Latn-AZ" sz="2800" dirty="0" smtClean="0"/>
          </a:p>
          <a:p>
            <a:pPr algn="just"/>
            <a:r>
              <a:rPr lang="en-US" sz="2800" dirty="0" smtClean="0"/>
              <a:t>– 640 X 480</a:t>
            </a:r>
            <a:endParaRPr lang="az-Latn-AZ" sz="2800" dirty="0" smtClean="0"/>
          </a:p>
          <a:p>
            <a:pPr algn="just"/>
            <a:r>
              <a:rPr lang="en-US" sz="2800" dirty="0" smtClean="0"/>
              <a:t>– 800 X 600</a:t>
            </a:r>
            <a:endParaRPr lang="az-Latn-AZ" sz="2800" dirty="0" smtClean="0"/>
          </a:p>
          <a:p>
            <a:pPr algn="just"/>
            <a:r>
              <a:rPr lang="en-US" sz="2800" dirty="0" smtClean="0"/>
              <a:t>– 1024 X 768</a:t>
            </a:r>
            <a:endParaRPr lang="az-Latn-AZ" sz="2800" dirty="0" smtClean="0"/>
          </a:p>
          <a:p>
            <a:pPr algn="just"/>
            <a:r>
              <a:rPr lang="en-US" sz="2800" dirty="0" smtClean="0"/>
              <a:t>– 1152 X 864</a:t>
            </a:r>
            <a:endParaRPr lang="az-Latn-AZ" sz="2800" dirty="0" smtClean="0"/>
          </a:p>
          <a:p>
            <a:pPr algn="just"/>
            <a:r>
              <a:rPr lang="en-US" sz="2800" dirty="0" smtClean="0"/>
              <a:t>– 1280 X 1024</a:t>
            </a:r>
            <a:endParaRPr lang="az-Latn-AZ" sz="2800" dirty="0" smtClean="0"/>
          </a:p>
          <a:p>
            <a:pPr algn="just"/>
            <a:endParaRPr lang="az-Latn-AZ" sz="2800" dirty="0" smtClean="0"/>
          </a:p>
          <a:p>
            <a:pPr algn="just"/>
            <a:r>
              <a:rPr lang="az-Latn-AZ" sz="2800" dirty="0" smtClean="0"/>
              <a:t>Resolution(görüntü imkanı)</a:t>
            </a:r>
            <a:r>
              <a:rPr lang="en-US" sz="2800" dirty="0" smtClean="0"/>
              <a:t> </a:t>
            </a:r>
            <a:r>
              <a:rPr lang="en-US" sz="2800" dirty="0" err="1" smtClean="0"/>
              <a:t>artdıqca</a:t>
            </a:r>
            <a:r>
              <a:rPr lang="en-US" sz="2800" dirty="0" smtClean="0"/>
              <a:t> </a:t>
            </a:r>
            <a:r>
              <a:rPr lang="en-US" sz="2800" dirty="0" err="1" smtClean="0"/>
              <a:t>ekrandakı</a:t>
            </a:r>
            <a:r>
              <a:rPr lang="en-US" sz="2800" dirty="0" smtClean="0"/>
              <a:t> </a:t>
            </a:r>
            <a:r>
              <a:rPr lang="en-US" sz="2800" dirty="0" err="1" smtClean="0"/>
              <a:t>şəkil</a:t>
            </a:r>
            <a:r>
              <a:rPr lang="en-US" sz="2800" dirty="0" smtClean="0"/>
              <a:t> </a:t>
            </a:r>
            <a:r>
              <a:rPr lang="en-US" sz="2800" dirty="0" err="1" smtClean="0"/>
              <a:t>kiçilir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304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b="1" dirty="0" smtClean="0"/>
              <a:t>Resolution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43200"/>
            <a:ext cx="4038600" cy="23002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61594"/>
            <a:ext cx="7848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3200" b="1" spc="-5" dirty="0" smtClean="0"/>
              <a:t>Görüntü imkanı parametrləri</a:t>
            </a:r>
            <a:endParaRPr sz="32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4537" y="1231255"/>
            <a:ext cx="4386326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092882"/>
            <a:ext cx="716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Şəkil</a:t>
            </a:r>
            <a:r>
              <a:rPr lang="en-US" dirty="0" smtClean="0"/>
              <a:t> </a:t>
            </a:r>
            <a:r>
              <a:rPr lang="en-US" dirty="0" err="1" smtClean="0"/>
              <a:t>Rezolyusiyası</a:t>
            </a:r>
            <a:r>
              <a:rPr lang="en-US" dirty="0" smtClean="0"/>
              <a:t>: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aralığına</a:t>
            </a:r>
            <a:r>
              <a:rPr lang="en-US" dirty="0" smtClean="0"/>
              <a:t> </a:t>
            </a:r>
            <a:r>
              <a:rPr lang="en-US" dirty="0" err="1" smtClean="0"/>
              <a:t>aiddir</a:t>
            </a:r>
            <a:r>
              <a:rPr lang="en-US" dirty="0" smtClean="0"/>
              <a:t>.  PC </a:t>
            </a:r>
            <a:r>
              <a:rPr lang="en-US" dirty="0" err="1" smtClean="0"/>
              <a:t>monitoru</a:t>
            </a:r>
            <a:r>
              <a:rPr lang="en-US" dirty="0" smtClean="0"/>
              <a:t> </a:t>
            </a:r>
            <a:r>
              <a:rPr lang="en-US" dirty="0" err="1" smtClean="0"/>
              <a:t>düym</a:t>
            </a:r>
            <a:r>
              <a:rPr lang="en-US" dirty="0" smtClean="0"/>
              <a:t> </a:t>
            </a:r>
            <a:r>
              <a:rPr lang="en-US" dirty="0" err="1" smtClean="0"/>
              <a:t>başına</a:t>
            </a:r>
            <a:r>
              <a:rPr lang="en-US" dirty="0" smtClean="0"/>
              <a:t> 25 </a:t>
            </a:r>
            <a:r>
              <a:rPr lang="en-US" dirty="0" err="1" smtClean="0"/>
              <a:t>ilə</a:t>
            </a:r>
            <a:r>
              <a:rPr lang="en-US" dirty="0" smtClean="0"/>
              <a:t> 80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 smtClean="0"/>
              <a:t>dəyişir</a:t>
            </a:r>
            <a:r>
              <a:rPr lang="en-US" dirty="0" smtClean="0"/>
              <a:t>.</a:t>
            </a:r>
            <a:endParaRPr lang="az-Latn-AZ" dirty="0" smtClean="0"/>
          </a:p>
          <a:p>
            <a:pPr algn="just"/>
            <a:endParaRPr lang="az-Latn-AZ" dirty="0"/>
          </a:p>
          <a:p>
            <a:pPr algn="just"/>
            <a:r>
              <a:rPr lang="en-US" dirty="0" err="1" smtClean="0"/>
              <a:t>Ekran</a:t>
            </a:r>
            <a:r>
              <a:rPr lang="en-US" dirty="0" smtClean="0"/>
              <a:t> </a:t>
            </a:r>
            <a:r>
              <a:rPr lang="en-US" dirty="0" err="1" smtClean="0"/>
              <a:t>Çözünürlüğü</a:t>
            </a:r>
            <a:r>
              <a:rPr lang="en-US" dirty="0" smtClean="0"/>
              <a:t>: </a:t>
            </a:r>
            <a:r>
              <a:rPr lang="en-US" dirty="0" err="1" smtClean="0"/>
              <a:t>Göstərilə</a:t>
            </a:r>
            <a:r>
              <a:rPr lang="en-US" dirty="0" smtClean="0"/>
              <a:t> </a:t>
            </a:r>
            <a:r>
              <a:rPr lang="en-US" dirty="0" err="1" smtClean="0"/>
              <a:t>bilən</a:t>
            </a:r>
            <a:r>
              <a:rPr lang="en-US" dirty="0" smtClean="0"/>
              <a:t> </a:t>
            </a:r>
            <a:r>
              <a:rPr lang="en-US" dirty="0" err="1" smtClean="0"/>
              <a:t>hər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ölçüdə</a:t>
            </a:r>
            <a:r>
              <a:rPr lang="en-US" dirty="0" smtClean="0"/>
              <a:t> </a:t>
            </a:r>
            <a:r>
              <a:rPr lang="en-US" dirty="0" err="1" smtClean="0"/>
              <a:t>fərqli</a:t>
            </a:r>
            <a:r>
              <a:rPr lang="en-US" dirty="0" smtClean="0"/>
              <a:t> </a:t>
            </a:r>
            <a:r>
              <a:rPr lang="en-US" dirty="0" err="1" smtClean="0"/>
              <a:t>piksellərin</a:t>
            </a:r>
            <a:r>
              <a:rPr lang="en-US" dirty="0" smtClean="0"/>
              <a:t> </a:t>
            </a:r>
            <a:r>
              <a:rPr lang="en-US" dirty="0" err="1" smtClean="0"/>
              <a:t>sayıdır</a:t>
            </a:r>
            <a:r>
              <a:rPr lang="en-US" dirty="0" smtClean="0"/>
              <a:t>.</a:t>
            </a:r>
            <a:endParaRPr lang="az-Latn-AZ" dirty="0" smtClean="0"/>
          </a:p>
          <a:p>
            <a:pPr algn="just"/>
            <a:endParaRPr lang="az-Latn-AZ" dirty="0" smtClean="0"/>
          </a:p>
          <a:p>
            <a:pPr algn="just"/>
            <a:r>
              <a:rPr lang="en-US" dirty="0" err="1" smtClean="0"/>
              <a:t>Məsələn</a:t>
            </a:r>
            <a:r>
              <a:rPr lang="en-US" dirty="0" smtClean="0"/>
              <a:t>, 1280 x 768 </a:t>
            </a:r>
            <a:r>
              <a:rPr lang="en-US" dirty="0" err="1" smtClean="0"/>
              <a:t>displey</a:t>
            </a:r>
            <a:r>
              <a:rPr lang="en-US" dirty="0" smtClean="0"/>
              <a:t> </a:t>
            </a:r>
            <a:r>
              <a:rPr lang="en-US" dirty="0" err="1" smtClean="0"/>
              <a:t>təsvir</a:t>
            </a:r>
            <a:r>
              <a:rPr lang="en-US" dirty="0" smtClean="0"/>
              <a:t> </a:t>
            </a:r>
            <a:r>
              <a:rPr lang="en-US" dirty="0" err="1" smtClean="0"/>
              <a:t>ölçüsünə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r>
              <a:rPr lang="en-US" dirty="0" smtClean="0"/>
              <a:t> </a:t>
            </a:r>
            <a:r>
              <a:rPr lang="en-US" dirty="0" err="1" smtClean="0"/>
              <a:t>kompüter</a:t>
            </a:r>
            <a:r>
              <a:rPr lang="en-US" dirty="0" smtClean="0"/>
              <a:t> </a:t>
            </a:r>
            <a:r>
              <a:rPr lang="en-US" dirty="0" err="1" smtClean="0"/>
              <a:t>displey</a:t>
            </a:r>
            <a:r>
              <a:rPr lang="en-US" dirty="0" smtClean="0"/>
              <a:t> </a:t>
            </a:r>
            <a:r>
              <a:rPr lang="en-US" dirty="0" err="1" smtClean="0"/>
              <a:t>ekranında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98,3040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istehsal</a:t>
            </a:r>
            <a:r>
              <a:rPr lang="en-US" dirty="0" smtClean="0"/>
              <a:t> </a:t>
            </a:r>
            <a:r>
              <a:rPr lang="en-US" dirty="0" err="1" smtClean="0"/>
              <a:t>edəcək</a:t>
            </a:r>
            <a:r>
              <a:rPr lang="en-US" dirty="0" smtClean="0"/>
              <a:t>. </a:t>
            </a:r>
            <a:r>
              <a:rPr lang="en-US" dirty="0" err="1" smtClean="0"/>
              <a:t>Hər</a:t>
            </a:r>
            <a:r>
              <a:rPr lang="en-US" dirty="0" smtClean="0"/>
              <a:t> </a:t>
            </a:r>
            <a:r>
              <a:rPr lang="en-US" dirty="0" err="1" smtClean="0"/>
              <a:t>pikselin</a:t>
            </a:r>
            <a:r>
              <a:rPr lang="en-US" dirty="0" smtClean="0"/>
              <a:t> </a:t>
            </a:r>
            <a:r>
              <a:rPr lang="en-US" dirty="0" err="1" smtClean="0"/>
              <a:t>unikal</a:t>
            </a:r>
            <a:r>
              <a:rPr lang="en-US" dirty="0" smtClean="0"/>
              <a:t> </a:t>
            </a:r>
            <a:r>
              <a:rPr lang="en-US" dirty="0" err="1" smtClean="0"/>
              <a:t>məntiqi</a:t>
            </a:r>
            <a:r>
              <a:rPr lang="en-US" dirty="0" smtClean="0"/>
              <a:t> </a:t>
            </a:r>
            <a:r>
              <a:rPr lang="en-US" dirty="0" err="1" smtClean="0"/>
              <a:t>ünvanı</a:t>
            </a:r>
            <a:r>
              <a:rPr lang="en-US" dirty="0" smtClean="0"/>
              <a:t>, </a:t>
            </a:r>
            <a:r>
              <a:rPr lang="en-US" dirty="0" err="1" smtClean="0"/>
              <a:t>ölçüsü</a:t>
            </a:r>
            <a:r>
              <a:rPr lang="en-US" dirty="0" smtClean="0"/>
              <a:t> </a:t>
            </a:r>
            <a:r>
              <a:rPr lang="en-US" dirty="0" err="1" smtClean="0"/>
              <a:t>səkkiz</a:t>
            </a:r>
            <a:r>
              <a:rPr lang="en-US" dirty="0" smtClean="0"/>
              <a:t> bit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çox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əksər</a:t>
            </a:r>
            <a:r>
              <a:rPr lang="en-US" dirty="0" smtClean="0"/>
              <a:t> </a:t>
            </a:r>
            <a:r>
              <a:rPr lang="en-US" dirty="0" err="1" smtClean="0"/>
              <a:t>yüksək</a:t>
            </a:r>
            <a:r>
              <a:rPr lang="en-US" dirty="0" smtClean="0"/>
              <a:t> </a:t>
            </a:r>
            <a:r>
              <a:rPr lang="en-US" dirty="0" err="1" smtClean="0"/>
              <a:t>səviyyəli</a:t>
            </a:r>
            <a:r>
              <a:rPr lang="en-US" dirty="0" smtClean="0"/>
              <a:t> </a:t>
            </a:r>
            <a:r>
              <a:rPr lang="en-US" dirty="0" err="1" smtClean="0"/>
              <a:t>ekran</a:t>
            </a:r>
            <a:r>
              <a:rPr lang="en-US" dirty="0" smtClean="0"/>
              <a:t> </a:t>
            </a:r>
            <a:r>
              <a:rPr lang="en-US" dirty="0" err="1" smtClean="0"/>
              <a:t>cihazlarında</a:t>
            </a:r>
            <a:r>
              <a:rPr lang="en-US" dirty="0" smtClean="0"/>
              <a:t> </a:t>
            </a:r>
            <a:r>
              <a:rPr lang="en-US" dirty="0" err="1" smtClean="0"/>
              <a:t>milyonlarla</a:t>
            </a:r>
            <a:r>
              <a:rPr lang="en-US" dirty="0" smtClean="0"/>
              <a:t> </a:t>
            </a:r>
            <a:r>
              <a:rPr lang="en-US" dirty="0" err="1" smtClean="0"/>
              <a:t>müxtəlif</a:t>
            </a:r>
            <a:r>
              <a:rPr lang="en-US" dirty="0" smtClean="0"/>
              <a:t> </a:t>
            </a:r>
            <a:r>
              <a:rPr lang="en-US" dirty="0" err="1" smtClean="0"/>
              <a:t>rəngləri</a:t>
            </a:r>
            <a:r>
              <a:rPr lang="en-US" dirty="0" smtClean="0"/>
              <a:t> </a:t>
            </a:r>
            <a:r>
              <a:rPr lang="en-US" dirty="0" err="1" smtClean="0"/>
              <a:t>proyeksiya</a:t>
            </a:r>
            <a:r>
              <a:rPr lang="en-US" dirty="0" smtClean="0"/>
              <a:t> </a:t>
            </a:r>
            <a:r>
              <a:rPr lang="en-US" dirty="0" err="1" smtClean="0"/>
              <a:t>etmək</a:t>
            </a:r>
            <a:r>
              <a:rPr lang="en-US" dirty="0" smtClean="0"/>
              <a:t> </a:t>
            </a:r>
            <a:r>
              <a:rPr lang="en-US" dirty="0" err="1" smtClean="0"/>
              <a:t>imkanı</a:t>
            </a:r>
            <a:r>
              <a:rPr lang="en-US" dirty="0" smtClean="0"/>
              <a:t> var.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43400"/>
            <a:ext cx="2533650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781424"/>
            <a:ext cx="5029200" cy="2828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7800" y="181467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 smtClean="0"/>
              <a:t>Resolution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2306</Words>
  <Application>Microsoft Office PowerPoint</Application>
  <PresentationFormat>On-screen Show (4:3)</PresentationFormat>
  <Paragraphs>227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MT</vt:lpstr>
      <vt:lpstr>Calibri</vt:lpstr>
      <vt:lpstr>Tahoma</vt:lpstr>
      <vt:lpstr>Times New Roman</vt:lpstr>
      <vt:lpstr>Office Theme</vt:lpstr>
      <vt:lpstr>Kompüter qrafikasının əsasları</vt:lpstr>
      <vt:lpstr>                    Kompüter qrafikası</vt:lpstr>
      <vt:lpstr>        Kompüter qrafikası</vt:lpstr>
      <vt:lpstr>Piksel (şəkil elementi)</vt:lpstr>
      <vt:lpstr>Piksel (şəkil elementi)</vt:lpstr>
      <vt:lpstr>Görüntü imkanı </vt:lpstr>
      <vt:lpstr>PowerPoint Presentation</vt:lpstr>
      <vt:lpstr>Görüntü imkanı parametrləri</vt:lpstr>
      <vt:lpstr>PowerPoint Presentation</vt:lpstr>
      <vt:lpstr> Mətn rejimi</vt:lpstr>
      <vt:lpstr>Qrafik rejim</vt:lpstr>
      <vt:lpstr>Qrafik rejim qrafik funksiyası</vt:lpstr>
      <vt:lpstr>Qrafik boru kəməri</vt:lpstr>
      <vt:lpstr>Tətbiq</vt:lpstr>
      <vt:lpstr>Həndəsə</vt:lpstr>
      <vt:lpstr>Rasterləşdirmə</vt:lpstr>
      <vt:lpstr>Bitmaplı Qrafika</vt:lpstr>
      <vt:lpstr>Bitmap nümunəsi</vt:lpstr>
      <vt:lpstr>Vektor qrafikası</vt:lpstr>
      <vt:lpstr>Vektor qrafikası</vt:lpstr>
      <vt:lpstr>Rastr &amp; Vektor </vt:lpstr>
      <vt:lpstr>PowerPoint Presentation</vt:lpstr>
      <vt:lpstr>PowerPoint Presentation</vt:lpstr>
      <vt:lpstr>Ekran cihazının növləri</vt:lpstr>
      <vt:lpstr>Video Göstərici Cihazlar</vt:lpstr>
      <vt:lpstr>Frame Buffer</vt:lpstr>
      <vt:lpstr>Düz Panel Ekranı</vt:lpstr>
      <vt:lpstr>PowerPoint Presentation</vt:lpstr>
      <vt:lpstr>PowerPoint Presentation</vt:lpstr>
      <vt:lpstr>PowerPoint Presentation</vt:lpstr>
      <vt:lpstr>LED-in işləməsi</vt:lpstr>
      <vt:lpstr>Maye kristal displey (LCD)</vt:lpstr>
      <vt:lpstr>LCD-nin üstünlükləri:</vt:lpstr>
      <vt:lpstr>Plazma Ekran Paneli (PDP)</vt:lpstr>
      <vt:lpstr>Touch Screen</vt:lpstr>
      <vt:lpstr>XƏT ATRIBUTLARI</vt:lpstr>
      <vt:lpstr>Virtual Reallıq</vt:lpstr>
      <vt:lpstr>PowerPoint Presentation</vt:lpstr>
      <vt:lpstr>VR Nümunələri</vt:lpstr>
      <vt:lpstr>VR texnologiyaları -- Hardware</vt:lpstr>
      <vt:lpstr>VR texnologiyası nümunələri</vt:lpstr>
      <vt:lpstr>Tətbiq sahələri</vt:lpstr>
      <vt:lpstr>Tətbiq sahələri</vt:lpstr>
      <vt:lpstr>Tətbiq sahələri</vt:lpstr>
      <vt:lpstr>Tətbiq sahələri</vt:lpstr>
      <vt:lpstr>AR nədir?</vt:lpstr>
      <vt:lpstr>Artırılmış reallıq nədir?</vt:lpstr>
      <vt:lpstr>Artırılmış reallıq və Virtual reallıq</vt:lpstr>
      <vt:lpstr>Artırılmış Reallıq və Virtual Reallıq</vt:lpstr>
      <vt:lpstr>Artırılmış Reallıq və Virtual Reallıq</vt:lpstr>
      <vt:lpstr>PowerPoint Presentation</vt:lpstr>
      <vt:lpstr>Hal-hazırda artırılmış reallığın istifadə edildiyi sahələr</vt:lpstr>
      <vt:lpstr>Hal-hazırda AR-nin istifadə olunduğu sahələr</vt:lpstr>
      <vt:lpstr>Artırılmış reallığın gələcəyi</vt:lpstr>
      <vt:lpstr>Augmented Reality(Artırılmış reallıq)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COMP136: Introduction to Computer Graphics</dc:title>
  <dc:creator>Benjamin Lok</dc:creator>
  <cp:lastModifiedBy>Lenovo</cp:lastModifiedBy>
  <cp:revision>42</cp:revision>
  <dcterms:created xsi:type="dcterms:W3CDTF">2023-02-15T06:23:02Z</dcterms:created>
  <dcterms:modified xsi:type="dcterms:W3CDTF">2023-02-27T05:16:12Z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2023-02-15T00:00:00Z</vt:filetime>
  </property>
</Properties>
</file>