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013c15db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013c15db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013c15db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013c15db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5013c15db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5013c15db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013c15d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013c15d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003fe12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003fe12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003fe12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003fe12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013c15db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013c15db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013c15db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013c15db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013c15db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013c15db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013c15db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013c15db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05556" y="1558774"/>
            <a:ext cx="82410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Source Sans Pro"/>
              <a:buNone/>
              <a:defRPr b="0" i="0" sz="5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9593" y="4176646"/>
            <a:ext cx="6400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Font typeface="Merriweather San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Font typeface="Merriweather San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687741" y="4563526"/>
            <a:ext cx="64467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26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0038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Merriweather Sans"/>
              <a:buChar char="–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1469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9879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Merriweather Sans"/>
              <a:buChar char="–"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4760" y="206375"/>
            <a:ext cx="8560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254760" y="1312862"/>
            <a:ext cx="85605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0038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Merriweather Sans"/>
              <a:buChar char="–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1469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9879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Merriweather Sans"/>
              <a:buChar char="–"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17" y="4840369"/>
            <a:ext cx="1050506" cy="17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17" y="4840369"/>
            <a:ext cx="1050506" cy="17858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63537" y="1589563"/>
            <a:ext cx="83994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Merriweather Sans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Merriweather Sans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Frame">
  <p:cSld name="Closing Fram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ctrTitle"/>
          </p:nvPr>
        </p:nvSpPr>
        <p:spPr>
          <a:xfrm>
            <a:off x="903111" y="1801591"/>
            <a:ext cx="77400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Source Sans Pro"/>
              <a:buNone/>
              <a:defRPr b="0" i="0" sz="5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03111" y="2717205"/>
            <a:ext cx="63498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erriweather Sans"/>
              <a:buNone/>
              <a:defRPr b="0" i="0" sz="1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81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720"/>
              <a:buFont typeface="Merriweather Sans"/>
              <a:buNone/>
              <a:defRPr b="0" i="0" sz="9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" type="body"/>
          </p:nvPr>
        </p:nvSpPr>
        <p:spPr>
          <a:xfrm>
            <a:off x="254760" y="1323212"/>
            <a:ext cx="42387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1469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Merriweather Sans"/>
              <a:buChar char="–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718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Merriweather Sans"/>
              <a:buChar char="–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96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254760" y="206375"/>
            <a:ext cx="8560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572000" y="1323212"/>
            <a:ext cx="42432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1469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Merriweather Sans"/>
              <a:buChar char="–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9718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080"/>
              <a:buFont typeface="Merriweather Sans"/>
              <a:buChar char="–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96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17" y="4840369"/>
            <a:ext cx="1050506" cy="17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Question or Section Black">
  <p:cSld name="Big Question or Section Blac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952500" y="952049"/>
            <a:ext cx="69306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952500" y="2965040"/>
            <a:ext cx="68520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0038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Merriweather Sans"/>
              <a:buChar char="–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1469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9879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Merriweather Sans"/>
              <a:buChar char="–"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17" y="4840369"/>
            <a:ext cx="1050506" cy="17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54760" y="206375"/>
            <a:ext cx="8560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17" y="4840369"/>
            <a:ext cx="1050506" cy="178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675" y="1200150"/>
            <a:ext cx="7172324" cy="33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rtl="0">
              <a:spcBef>
                <a:spcPts val="480"/>
              </a:spcBef>
              <a:spcAft>
                <a:spcPts val="0"/>
              </a:spcAft>
              <a:buSzPts val="216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0038" lvl="2" marL="1371600" rtl="0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3pPr>
            <a:lvl4pPr indent="-331469" lvl="3" marL="1828800" rtl="0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4pPr>
            <a:lvl5pPr indent="-309879" lvl="4" marL="2286000" rtl="0">
              <a:spcBef>
                <a:spcPts val="320"/>
              </a:spcBef>
              <a:spcAft>
                <a:spcPts val="0"/>
              </a:spcAft>
              <a:buSzPts val="1280"/>
              <a:buChar char="–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4760" y="206375"/>
            <a:ext cx="8560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Source Sans Pro"/>
              <a:buNone/>
              <a:defRPr b="0" i="0" sz="4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4760" y="1200150"/>
            <a:ext cx="85605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57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0038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Merriweather Sans"/>
              <a:buChar char="–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31469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09879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Merriweather Sans"/>
              <a:buChar char="–"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1375" y="4786312"/>
            <a:ext cx="5589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CDF"/>
              </a:buClr>
              <a:buSzPts val="300"/>
              <a:buFont typeface="Source Sans Pro"/>
              <a:buNone/>
              <a:defRPr b="0" i="0" sz="1200" u="none" cap="none" strike="noStrike">
                <a:solidFill>
                  <a:srgbClr val="3DCCD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CDF"/>
              </a:buClr>
              <a:buSzPts val="300"/>
              <a:buFont typeface="Source Sans Pro"/>
              <a:buNone/>
              <a:defRPr b="0" i="0" sz="1200" u="none" cap="none" strike="noStrike">
                <a:solidFill>
                  <a:srgbClr val="3DCCD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CDF"/>
              </a:buClr>
              <a:buSzPts val="300"/>
              <a:buFont typeface="Source Sans Pro"/>
              <a:buNone/>
              <a:defRPr b="0" i="0" sz="1200" u="none" cap="none" strike="noStrike">
                <a:solidFill>
                  <a:srgbClr val="3DCCD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CDF"/>
              </a:buClr>
              <a:buSzPts val="300"/>
              <a:buFont typeface="Source Sans Pro"/>
              <a:buNone/>
              <a:defRPr b="0" i="0" sz="1200" u="none" cap="none" strike="noStrike">
                <a:solidFill>
                  <a:srgbClr val="3DCCD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CDF"/>
              </a:buClr>
              <a:buSzPts val="300"/>
              <a:buFont typeface="Source Sans Pro"/>
              <a:buNone/>
              <a:defRPr b="0" i="0" sz="1200" u="none" cap="none" strike="noStrike">
                <a:solidFill>
                  <a:srgbClr val="3DCCD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CDF"/>
              </a:buClr>
              <a:buSzPts val="300"/>
              <a:buFont typeface="Source Sans Pro"/>
              <a:buNone/>
              <a:defRPr b="0" i="0" sz="1200" u="none" cap="none" strike="noStrike">
                <a:solidFill>
                  <a:srgbClr val="3DCCD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CDF"/>
              </a:buClr>
              <a:buSzPts val="300"/>
              <a:buFont typeface="Source Sans Pro"/>
              <a:buNone/>
              <a:defRPr b="0" i="0" sz="1200" u="none" cap="none" strike="noStrike">
                <a:solidFill>
                  <a:srgbClr val="3DCCD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CDF"/>
              </a:buClr>
              <a:buSzPts val="300"/>
              <a:buFont typeface="Source Sans Pro"/>
              <a:buNone/>
              <a:defRPr b="0" i="0" sz="1200" u="none" cap="none" strike="noStrike">
                <a:solidFill>
                  <a:srgbClr val="3DCCD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CCDF"/>
              </a:buClr>
              <a:buSzPts val="300"/>
              <a:buFont typeface="Source Sans Pro"/>
              <a:buNone/>
              <a:defRPr b="0" i="0" sz="1200" u="none" cap="none" strike="noStrike">
                <a:solidFill>
                  <a:srgbClr val="3DCCD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hashicorp.com/terraform/tutorials/aws-get-started/install-cli" TargetMode="External"/><Relationship Id="rId4" Type="http://schemas.openxmlformats.org/officeDocument/2006/relationships/hyperlink" Target="https://developer.hashicorp.com/terraform/docs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ctrTitle"/>
          </p:nvPr>
        </p:nvSpPr>
        <p:spPr>
          <a:xfrm>
            <a:off x="311700" y="558000"/>
            <a:ext cx="5000700" cy="24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Configura una vez, despliega ‘N’ veces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311700" y="3177800"/>
            <a:ext cx="500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Esaú Reyes</a:t>
            </a:r>
            <a:endParaRPr>
              <a:solidFill>
                <a:srgbClr val="674EA7"/>
              </a:solidFill>
            </a:endParaRPr>
          </a:p>
        </p:txBody>
      </p:sp>
      <p:pic>
        <p:nvPicPr>
          <p:cNvPr id="50" name="Google Shape;5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401" y="1117475"/>
            <a:ext cx="2908549" cy="290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96000" y="278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Recursos Adicionales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603700" y="1276550"/>
            <a:ext cx="2572800" cy="2838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Instalar Terraform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https://developer.hashicorp.com/terraform/tutorials/aws-get-started/install-cli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3269900" y="1276550"/>
            <a:ext cx="2572800" cy="2838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Documentación y </a:t>
            </a:r>
            <a:r>
              <a:rPr lang="en"/>
              <a:t>Workshops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https://developer.hashicorp.com/terraform/docs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5936100" y="1276550"/>
            <a:ext cx="2572800" cy="2838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Guía de estudio para Certificación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7000" y="4166528"/>
            <a:ext cx="976993" cy="9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3125" y="1918475"/>
            <a:ext cx="2238750" cy="21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549" y="1205138"/>
            <a:ext cx="2500399" cy="31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000" y="1124676"/>
            <a:ext cx="2412712" cy="331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7443250" y="1827275"/>
            <a:ext cx="618625" cy="274950"/>
          </a:xfrm>
          <a:prstGeom prst="flowChartMerg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7000" y="4166528"/>
            <a:ext cx="976993" cy="9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Agenda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11700" y="1280125"/>
            <a:ext cx="8520600" cy="30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5760" lvl="0" marL="45720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160"/>
              <a:buAutoNum type="arabicPeriod"/>
            </a:pPr>
            <a:r>
              <a:rPr lang="en">
                <a:solidFill>
                  <a:srgbClr val="434343"/>
                </a:solidFill>
              </a:rPr>
              <a:t>Introducción</a:t>
            </a:r>
            <a:endParaRPr>
              <a:solidFill>
                <a:srgbClr val="434343"/>
              </a:solidFill>
            </a:endParaRPr>
          </a:p>
          <a:p>
            <a:pPr indent="-365760" lvl="0" marL="45720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160"/>
              <a:buAutoNum type="arabicPeriod"/>
            </a:pPr>
            <a:r>
              <a:rPr lang="en">
                <a:solidFill>
                  <a:srgbClr val="434343"/>
                </a:solidFill>
              </a:rPr>
              <a:t>Flujo Core Terraform </a:t>
            </a:r>
            <a:endParaRPr>
              <a:solidFill>
                <a:srgbClr val="434343"/>
              </a:solidFill>
            </a:endParaRPr>
          </a:p>
          <a:p>
            <a:pPr indent="-365760" lvl="0" marL="45720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160"/>
              <a:buAutoNum type="arabicPeriod"/>
            </a:pPr>
            <a:r>
              <a:rPr lang="en">
                <a:solidFill>
                  <a:srgbClr val="434343"/>
                </a:solidFill>
              </a:rPr>
              <a:t>Workshop</a:t>
            </a:r>
            <a:endParaRPr>
              <a:solidFill>
                <a:srgbClr val="434343"/>
              </a:solidFill>
            </a:endParaRPr>
          </a:p>
          <a:p>
            <a:pPr indent="-365760" lvl="0" marL="45720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160"/>
              <a:buAutoNum type="arabicPeriod"/>
            </a:pPr>
            <a:r>
              <a:rPr lang="en">
                <a:solidFill>
                  <a:srgbClr val="434343"/>
                </a:solidFill>
              </a:rPr>
              <a:t>Terraform Cloud</a:t>
            </a:r>
            <a:endParaRPr>
              <a:solidFill>
                <a:srgbClr val="434343"/>
              </a:solidFill>
            </a:endParaRPr>
          </a:p>
          <a:p>
            <a:pPr indent="-365760" lvl="0" marL="45720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160"/>
              <a:buAutoNum type="arabicPeriod"/>
            </a:pPr>
            <a:r>
              <a:rPr lang="en">
                <a:solidFill>
                  <a:srgbClr val="434343"/>
                </a:solidFill>
              </a:rPr>
              <a:t>Q&amp;A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57" name="Google Shape;5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000" y="4166528"/>
            <a:ext cx="976993" cy="9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722300" y="1513725"/>
            <a:ext cx="17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3. </a:t>
            </a:r>
            <a:r>
              <a:rPr lang="en" sz="1600">
                <a:solidFill>
                  <a:srgbClr val="434343"/>
                </a:solidFill>
              </a:rPr>
              <a:t>SDK/CDK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2593475" y="1513725"/>
            <a:ext cx="17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2. </a:t>
            </a:r>
            <a:r>
              <a:rPr lang="en" sz="1600">
                <a:solidFill>
                  <a:srgbClr val="434343"/>
                </a:solidFill>
              </a:rPr>
              <a:t>CLI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D</a:t>
            </a:r>
            <a:r>
              <a:rPr lang="en">
                <a:solidFill>
                  <a:srgbClr val="351C75"/>
                </a:solidFill>
              </a:rPr>
              <a:t>esarrollo en la nube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88450" y="1513725"/>
            <a:ext cx="17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1. </a:t>
            </a:r>
            <a:r>
              <a:rPr lang="en" sz="1600">
                <a:solidFill>
                  <a:srgbClr val="434343"/>
                </a:solidFill>
              </a:rPr>
              <a:t>Consola 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6851125" y="1513725"/>
            <a:ext cx="175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4. </a:t>
            </a:r>
            <a:r>
              <a:rPr lang="en" sz="1600">
                <a:solidFill>
                  <a:srgbClr val="434343"/>
                </a:solidFill>
              </a:rPr>
              <a:t>Infraestructura como código</a:t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50" y="2452025"/>
            <a:ext cx="1539800" cy="15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475" y="2894325"/>
            <a:ext cx="1863799" cy="65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5175" y="2584038"/>
            <a:ext cx="1275775" cy="12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1525" y="2554200"/>
            <a:ext cx="1335450" cy="13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Infrastructura como Código (IaC)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5350"/>
            <a:ext cx="3625800" cy="34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94310" lvl="0" marL="17145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160"/>
              <a:buChar char="•"/>
            </a:pPr>
            <a:r>
              <a:rPr lang="en">
                <a:solidFill>
                  <a:srgbClr val="434343"/>
                </a:solidFill>
              </a:rPr>
              <a:t>¿Qué es? </a:t>
            </a:r>
            <a:endParaRPr>
              <a:solidFill>
                <a:srgbClr val="434343"/>
              </a:solidFill>
            </a:endParaRPr>
          </a:p>
          <a:p>
            <a:pPr indent="-194310" lvl="0" marL="17145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160"/>
              <a:buChar char="•"/>
            </a:pPr>
            <a:r>
              <a:rPr lang="en">
                <a:solidFill>
                  <a:srgbClr val="434343"/>
                </a:solidFill>
              </a:rPr>
              <a:t>¿Qué problema soluciona?</a:t>
            </a:r>
            <a:endParaRPr>
              <a:solidFill>
                <a:srgbClr val="434343"/>
              </a:solidFill>
            </a:endParaRPr>
          </a:p>
          <a:p>
            <a:pPr indent="-194310" lvl="0" marL="17145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2160"/>
              <a:buChar char="•"/>
            </a:pPr>
            <a:r>
              <a:rPr lang="en">
                <a:solidFill>
                  <a:srgbClr val="434343"/>
                </a:solidFill>
              </a:rPr>
              <a:t>¿Cuáles son las ventajas?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b="0" l="0" r="49680" t="0"/>
          <a:stretch/>
        </p:blipFill>
        <p:spPr>
          <a:xfrm>
            <a:off x="4077275" y="1487800"/>
            <a:ext cx="2399552" cy="257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0" l="49172" r="508" t="0"/>
          <a:stretch/>
        </p:blipFill>
        <p:spPr>
          <a:xfrm>
            <a:off x="6476825" y="1487750"/>
            <a:ext cx="2399552" cy="257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000" y="4166528"/>
            <a:ext cx="976993" cy="9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219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Qué es Terraform?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 rot="-5400000">
            <a:off x="1531913" y="788825"/>
            <a:ext cx="1334075" cy="2373075"/>
          </a:xfrm>
          <a:prstGeom prst="flowChartOffpageConnector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-5400000">
            <a:off x="3907138" y="786675"/>
            <a:ext cx="1329750" cy="2373050"/>
          </a:xfrm>
          <a:prstGeom prst="flowChartOffpageConnector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-5400000">
            <a:off x="6275263" y="791600"/>
            <a:ext cx="1339625" cy="2373075"/>
          </a:xfrm>
          <a:prstGeom prst="flowChartOffpageConnector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1012400" y="1395254"/>
            <a:ext cx="2252100" cy="1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Julio 28, 2014</a:t>
            </a:r>
            <a:endParaRPr/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</a:t>
            </a:r>
            <a:endParaRPr/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HCL Declarativo</a:t>
            </a:r>
            <a:endParaRPr/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Mitchell Hashimoto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3385463" y="1395258"/>
            <a:ext cx="22521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Cloud &amp; On-Prem</a:t>
            </a:r>
            <a:endParaRPr/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Cloud Agnostic</a:t>
            </a:r>
            <a:endParaRPr/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Open Source</a:t>
            </a:r>
            <a:endParaRPr/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Cloud &amp; Enterprise Plan</a:t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5758538" y="1395250"/>
            <a:ext cx="22521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Terraform Registry</a:t>
            </a:r>
            <a:endParaRPr/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Cientos de Providers</a:t>
            </a:r>
            <a:endParaRPr/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Módulos Oficiales</a:t>
            </a:r>
            <a:endParaRPr/>
          </a:p>
          <a:p>
            <a:pPr indent="-14605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Crear Módulos Propios</a:t>
            </a:r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000" y="4166528"/>
            <a:ext cx="976993" cy="9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550" y="3145539"/>
            <a:ext cx="1709725" cy="976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5480" y="3396600"/>
            <a:ext cx="2605624" cy="16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1300" y="2933010"/>
            <a:ext cx="2009725" cy="1490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29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Flujo de Terraform </a:t>
            </a:r>
            <a:endParaRPr>
              <a:solidFill>
                <a:srgbClr val="351C75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75" y="1528475"/>
            <a:ext cx="7532652" cy="28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Código Terraform </a:t>
            </a:r>
            <a:endParaRPr>
              <a:solidFill>
                <a:srgbClr val="351C75"/>
              </a:solidFill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3185" l="0" r="0" t="0"/>
          <a:stretch/>
        </p:blipFill>
        <p:spPr>
          <a:xfrm>
            <a:off x="515700" y="1826275"/>
            <a:ext cx="3251275" cy="14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000" y="4166528"/>
            <a:ext cx="976993" cy="9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18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Comandos Principales </a:t>
            </a:r>
            <a:endParaRPr>
              <a:solidFill>
                <a:srgbClr val="351C75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13" y="1066825"/>
            <a:ext cx="438192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000" y="4166528"/>
            <a:ext cx="976993" cy="97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 rotWithShape="1">
          <a:blip r:embed="rId5">
            <a:alphaModFix/>
          </a:blip>
          <a:srcRect b="3185" l="0" r="0" t="0"/>
          <a:stretch/>
        </p:blipFill>
        <p:spPr>
          <a:xfrm>
            <a:off x="5857550" y="2199425"/>
            <a:ext cx="2211250" cy="101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31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1C75"/>
                </a:solidFill>
              </a:rPr>
              <a:t>Workshop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021225"/>
            <a:ext cx="8520600" cy="3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</a:rPr>
              <a:t>El objetivo de este workshop es</a:t>
            </a:r>
            <a:r>
              <a:rPr lang="en" sz="2200">
                <a:solidFill>
                  <a:srgbClr val="434343"/>
                </a:solidFill>
              </a:rPr>
              <a:t> desplegar una arquitectura básica en AWS desde cero para entender el flujo core de Terraform.</a:t>
            </a:r>
            <a:endParaRPr sz="22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-353060" lvl="0" marL="45720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196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Crear jerarquía de directorios y archivos</a:t>
            </a:r>
            <a:endParaRPr sz="2200">
              <a:solidFill>
                <a:srgbClr val="434343"/>
              </a:solidFill>
            </a:endParaRPr>
          </a:p>
          <a:p>
            <a:pPr indent="-353060" lvl="0" marL="45720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196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Configuración de provider y backend</a:t>
            </a:r>
            <a:endParaRPr sz="2200">
              <a:solidFill>
                <a:srgbClr val="434343"/>
              </a:solidFill>
            </a:endParaRPr>
          </a:p>
          <a:p>
            <a:pPr indent="-353060" lvl="0" marL="45720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196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Ejecutar flujo terraform</a:t>
            </a:r>
            <a:endParaRPr sz="2200">
              <a:solidFill>
                <a:srgbClr val="434343"/>
              </a:solidFill>
            </a:endParaRPr>
          </a:p>
          <a:p>
            <a:pPr indent="-353060" lvl="0" marL="45720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196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Aplicar modificaciones a la Infraestructura</a:t>
            </a:r>
            <a:endParaRPr sz="2200">
              <a:solidFill>
                <a:srgbClr val="434343"/>
              </a:solidFill>
            </a:endParaRPr>
          </a:p>
          <a:p>
            <a:pPr indent="-353060" lvl="0" marL="45720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196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Importar recurso</a:t>
            </a:r>
            <a:endParaRPr sz="2200">
              <a:solidFill>
                <a:srgbClr val="434343"/>
              </a:solidFill>
            </a:endParaRPr>
          </a:p>
          <a:p>
            <a:pPr indent="-353060" lvl="0" marL="457200" rtl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196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Destruir infraestructura</a:t>
            </a:r>
            <a:endParaRPr sz="2200">
              <a:solidFill>
                <a:srgbClr val="434343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000" y="4166528"/>
            <a:ext cx="976993" cy="9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B_Slide_Template_Light_16x9_150516">
  <a:themeElements>
    <a:clrScheme name="Databricks Palette">
      <a:dk1>
        <a:srgbClr val="000000"/>
      </a:dk1>
      <a:lt1>
        <a:srgbClr val="FFFFFF"/>
      </a:lt1>
      <a:dk2>
        <a:srgbClr val="1EA3B5"/>
      </a:dk2>
      <a:lt2>
        <a:srgbClr val="EC541B"/>
      </a:lt2>
      <a:accent1>
        <a:srgbClr val="1AA756"/>
      </a:accent1>
      <a:accent2>
        <a:srgbClr val="E2151C"/>
      </a:accent2>
      <a:accent3>
        <a:srgbClr val="D6DE23"/>
      </a:accent3>
      <a:accent4>
        <a:srgbClr val="9D3671"/>
      </a:accent4>
      <a:accent5>
        <a:srgbClr val="0E6F83"/>
      </a:accent5>
      <a:accent6>
        <a:srgbClr val="FEFB00"/>
      </a:accent6>
      <a:hlink>
        <a:srgbClr val="1EA2B4"/>
      </a:hlink>
      <a:folHlink>
        <a:srgbClr val="7552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