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FA"/>
    <a:srgbClr val="00A3F6"/>
    <a:srgbClr val="00A1F3"/>
    <a:srgbClr val="F1F5FA"/>
    <a:srgbClr val="009BEA"/>
    <a:srgbClr val="06B8D6"/>
    <a:srgbClr val="6A7F10"/>
    <a:srgbClr val="00759A"/>
    <a:srgbClr val="A1D8E0"/>
    <a:srgbClr val="B0C7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120" y="-12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5/18/2015</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43891201" cy="32918400"/>
          </a:xfrm>
          <a:solidFill>
            <a:schemeClr val="accent1">
              <a:lumMod val="20000"/>
              <a:lumOff val="80000"/>
              <a:alpha val="41000"/>
            </a:schemeClr>
          </a:solidFill>
        </p:spPr>
        <p:txBody>
          <a:bodyPr>
            <a:normAutofit/>
          </a:bodyPr>
          <a:lstStyle/>
          <a:p>
            <a:endParaRPr lang="en-US" sz="19000" dirty="0">
              <a:solidFill>
                <a:srgbClr val="FAFFBD"/>
              </a:solidFill>
            </a:endParaRPr>
          </a:p>
        </p:txBody>
      </p:sp>
      <p:sp>
        <p:nvSpPr>
          <p:cNvPr id="5" name="TextBox 4"/>
          <p:cNvSpPr txBox="1"/>
          <p:nvPr/>
        </p:nvSpPr>
        <p:spPr>
          <a:xfrm>
            <a:off x="997527" y="30544452"/>
            <a:ext cx="23538873" cy="1413391"/>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13" name="TextBox 12"/>
          <p:cNvSpPr txBox="1"/>
          <p:nvPr/>
        </p:nvSpPr>
        <p:spPr>
          <a:xfrm>
            <a:off x="997527" y="4560254"/>
            <a:ext cx="12947073" cy="8800029"/>
          </a:xfrm>
          <a:prstGeom prst="rect">
            <a:avLst/>
          </a:prstGeom>
          <a:solidFill>
            <a:srgbClr val="F1F5FA"/>
          </a:solidFill>
          <a:ln w="127000">
            <a:solidFill>
              <a:srgbClr val="00A6FA"/>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r>
              <a:rPr lang="en-US" b="1" dirty="0" smtClean="0">
                <a:latin typeface="Times New Roman" panose="02020603050405020304" pitchFamily="18" charset="0"/>
                <a:cs typeface="Times New Roman" panose="02020603050405020304" pitchFamily="18" charset="0"/>
              </a:rPr>
              <a:t>Introduction</a:t>
            </a:r>
          </a:p>
          <a:p>
            <a:r>
              <a:rPr lang="en-US" sz="4800" dirty="0" smtClean="0">
                <a:latin typeface="Times New Roman" panose="02020603050405020304" pitchFamily="18" charset="0"/>
                <a:cs typeface="Times New Roman" panose="02020603050405020304" pitchFamily="18" charset="0"/>
              </a:rPr>
              <a:t>     GPS systems are used for much more than finding your way home or tacking cargo. In fact GPS has become an essential part if modern day systems. </a:t>
            </a:r>
            <a:r>
              <a:rPr lang="en-US" sz="4800" dirty="0">
                <a:latin typeface="Times New Roman" panose="02020603050405020304" pitchFamily="18" charset="0"/>
                <a:cs typeface="Times New Roman" panose="02020603050405020304" pitchFamily="18" charset="0"/>
              </a:rPr>
              <a:t>S</a:t>
            </a:r>
            <a:r>
              <a:rPr lang="en-US" sz="4800" dirty="0" smtClean="0">
                <a:latin typeface="Times New Roman" panose="02020603050405020304" pitchFamily="18" charset="0"/>
                <a:cs typeface="Times New Roman" panose="02020603050405020304" pitchFamily="18" charset="0"/>
              </a:rPr>
              <a:t>ensitive timing applications such as medical pagers, cellphone towers, and </a:t>
            </a:r>
            <a:r>
              <a:rPr lang="en-US" sz="4800" dirty="0">
                <a:latin typeface="Times New Roman" panose="02020603050405020304" pitchFamily="18" charset="0"/>
                <a:cs typeface="Times New Roman" panose="02020603050405020304" pitchFamily="18" charset="0"/>
              </a:rPr>
              <a:t>stalk market </a:t>
            </a:r>
            <a:r>
              <a:rPr lang="en-US" sz="4800" dirty="0" smtClean="0">
                <a:latin typeface="Times New Roman" panose="02020603050405020304" pitchFamily="18" charset="0"/>
                <a:cs typeface="Times New Roman" panose="02020603050405020304" pitchFamily="18" charset="0"/>
              </a:rPr>
              <a:t>trades utilize the precise clock information from GPS to hand off signals between towers or time stamp transactions. Because of this GPS jammers have become increasingly hazardous for the modern infrastructure.</a:t>
            </a:r>
          </a:p>
        </p:txBody>
      </p:sp>
      <p:sp>
        <p:nvSpPr>
          <p:cNvPr id="14" name="TextBox 13"/>
          <p:cNvSpPr txBox="1"/>
          <p:nvPr/>
        </p:nvSpPr>
        <p:spPr>
          <a:xfrm>
            <a:off x="0" y="-1"/>
            <a:ext cx="43891200" cy="3053637"/>
          </a:xfrm>
          <a:prstGeom prst="rect">
            <a:avLst/>
          </a:prstGeom>
          <a:solidFill>
            <a:srgbClr val="00A6FA"/>
          </a:solidFill>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10" name="TextBox 9"/>
          <p:cNvSpPr txBox="1"/>
          <p:nvPr/>
        </p:nvSpPr>
        <p:spPr>
          <a:xfrm>
            <a:off x="1" y="398135"/>
            <a:ext cx="43891200" cy="3053637"/>
          </a:xfrm>
          <a:prstGeom prst="rect">
            <a:avLst/>
          </a:prstGeom>
          <a:gradFill flip="none" rotWithShape="1">
            <a:gsLst>
              <a:gs pos="50000">
                <a:schemeClr val="accent1">
                  <a:lumMod val="0"/>
                  <a:lumOff val="100000"/>
                </a:schemeClr>
              </a:gs>
              <a:gs pos="22000">
                <a:srgbClr val="D5E1F0">
                  <a:alpha val="80000"/>
                </a:srgbClr>
              </a:gs>
              <a:gs pos="78000">
                <a:srgbClr val="E0E9F4">
                  <a:alpha val="80000"/>
                </a:srgbClr>
              </a:gs>
              <a:gs pos="0">
                <a:schemeClr val="tx2">
                  <a:lumMod val="60000"/>
                  <a:lumOff val="40000"/>
                </a:schemeClr>
              </a:gs>
              <a:gs pos="100000">
                <a:schemeClr val="tx2">
                  <a:lumMod val="60000"/>
                  <a:lumOff val="40000"/>
                </a:schemeClr>
              </a:gs>
            </a:gsLst>
            <a:lin ang="5220000" scaled="0"/>
            <a:tileRect/>
          </a:gradFill>
          <a:ln>
            <a:noFill/>
          </a:ln>
          <a:effectLst>
            <a:glow>
              <a:schemeClr val="accent1">
                <a:alpha val="40000"/>
              </a:schemeClr>
            </a:glow>
            <a:outerShdw blurRad="1270000" dist="12700" dir="5400000" sx="97000" sy="97000" algn="ctr" rotWithShape="0">
              <a:srgbClr val="000000">
                <a:alpha val="40000"/>
              </a:srgbClr>
            </a:outerShdw>
            <a:softEdge rad="0"/>
          </a:effectLst>
        </p:spPr>
        <p:txBody>
          <a:bodyPr wrap="square" lIns="73841" tIns="36921" rIns="73841" bIns="36921" rtlCol="0">
            <a:spAutoFit/>
          </a:bodyPr>
          <a:lstStyle/>
          <a:p>
            <a:pPr algn="ctr"/>
            <a:r>
              <a:rPr lang="en-US" sz="19000" b="1" dirty="0" smtClean="0">
                <a:solidFill>
                  <a:srgbClr val="00A3F6"/>
                </a:solidFill>
                <a:latin typeface="Times New Roman" panose="02020603050405020304" pitchFamily="18" charset="0"/>
                <a:cs typeface="Times New Roman" panose="02020603050405020304" pitchFamily="18" charset="0"/>
              </a:rPr>
              <a:t>GPS Jamming Detection</a:t>
            </a:r>
            <a:endParaRPr lang="en-US" sz="19000" b="1" dirty="0">
              <a:solidFill>
                <a:srgbClr val="00A3F6"/>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1" y="831690"/>
            <a:ext cx="6008915" cy="1763616"/>
          </a:xfrm>
          <a:prstGeom prst="rect">
            <a:avLst/>
          </a:prstGeom>
        </p:spPr>
      </p:pic>
      <p:sp>
        <p:nvSpPr>
          <p:cNvPr id="21" name="TextBox 20"/>
          <p:cNvSpPr txBox="1"/>
          <p:nvPr/>
        </p:nvSpPr>
        <p:spPr>
          <a:xfrm>
            <a:off x="997527" y="14034337"/>
            <a:ext cx="12947073" cy="10277356"/>
          </a:xfrm>
          <a:prstGeom prst="rect">
            <a:avLst/>
          </a:prstGeom>
          <a:noFill/>
          <a:ln w="127000">
            <a:solidFill>
              <a:srgbClr val="00A6FA"/>
            </a:solidFill>
          </a:ln>
        </p:spPr>
        <p:txBody>
          <a:bodyPr wrap="square" lIns="73841" tIns="36921" rIns="73841" bIns="36921" rtlCol="0">
            <a:spAutoFit/>
          </a:bodyPr>
          <a:lstStyle/>
          <a:p>
            <a:r>
              <a:rPr lang="en-US" b="1" dirty="0" smtClean="0">
                <a:latin typeface="Times New Roman" panose="02020603050405020304" pitchFamily="18" charset="0"/>
                <a:cs typeface="Times New Roman" panose="02020603050405020304" pitchFamily="18" charset="0"/>
              </a:rPr>
              <a:t>Solution</a:t>
            </a:r>
            <a:endParaRPr lang="en-US" b="1" dirty="0" smtClean="0">
              <a:latin typeface="Times New Roman" panose="02020603050405020304" pitchFamily="18" charset="0"/>
              <a:cs typeface="Times New Roman" panose="02020603050405020304" pitchFamily="18" charset="0"/>
            </a:endParaRPr>
          </a:p>
          <a:p>
            <a:r>
              <a:rPr lang="en-US" sz="4800" dirty="0" smtClean="0">
                <a:latin typeface="Times New Roman" panose="02020603050405020304" pitchFamily="18" charset="0"/>
                <a:cs typeface="Times New Roman" panose="02020603050405020304" pitchFamily="18" charset="0"/>
              </a:rPr>
              <a:t>     To help reduce the use of GPS jammers primarily used by civilian drivers a portable detector was developed. </a:t>
            </a:r>
            <a:r>
              <a:rPr lang="en-US" sz="4800" dirty="0" smtClean="0">
                <a:latin typeface="Times New Roman" panose="02020603050405020304" pitchFamily="18" charset="0"/>
                <a:cs typeface="Times New Roman" panose="02020603050405020304" pitchFamily="18" charset="0"/>
              </a:rPr>
              <a:t>The first design consideration was functionality.</a:t>
            </a:r>
          </a:p>
          <a:p>
            <a:r>
              <a:rPr lang="en-US" sz="4800" dirty="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   The device is aimed to work independent of the signal capture system. In order to accomplish this a set requirement was established that the detector would use IQ data as it’s data input do to its common use and formatting standards.</a:t>
            </a:r>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    To allow for portability the device should by implemented on a FPGA. this will also decrease the processing time of the detection algorithm.</a:t>
            </a:r>
          </a:p>
        </p:txBody>
      </p:sp>
      <p:sp>
        <p:nvSpPr>
          <p:cNvPr id="20" name="TextBox 19"/>
          <p:cNvSpPr txBox="1"/>
          <p:nvPr/>
        </p:nvSpPr>
        <p:spPr>
          <a:xfrm>
            <a:off x="29946596" y="19368094"/>
            <a:ext cx="12253253" cy="8738473"/>
          </a:xfrm>
          <a:prstGeom prst="rect">
            <a:avLst/>
          </a:prstGeom>
          <a:solidFill>
            <a:srgbClr val="F1F5FA"/>
          </a:solidFill>
          <a:ln w="127000">
            <a:solidFill>
              <a:srgbClr val="00A6FA"/>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r>
              <a:rPr lang="en-US" b="1" dirty="0" smtClean="0">
                <a:latin typeface="Times New Roman" panose="02020603050405020304" pitchFamily="18" charset="0"/>
                <a:cs typeface="Times New Roman" panose="02020603050405020304" pitchFamily="18" charset="0"/>
              </a:rPr>
              <a:t>Conclusion</a:t>
            </a:r>
          </a:p>
          <a:p>
            <a:r>
              <a:rPr lang="en-US" sz="4800" b="1" dirty="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The program satisfies all requirements but may be improved by:</a:t>
            </a:r>
          </a:p>
          <a:p>
            <a:pPr marL="685800" indent="-685800">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Adding additional algorithms to distinguish between CW and Pulse jammers.</a:t>
            </a:r>
          </a:p>
          <a:p>
            <a:pPr marL="685800" indent="-685800">
              <a:buFont typeface="Arial" panose="020B0604020202020204" pitchFamily="34" charset="0"/>
              <a:buChar char="•"/>
            </a:pPr>
            <a:r>
              <a:rPr lang="en-US" sz="4800" dirty="0" smtClean="0">
                <a:latin typeface="Times New Roman" panose="02020603050405020304" pitchFamily="18" charset="0"/>
                <a:cs typeface="Times New Roman" panose="02020603050405020304" pitchFamily="18" charset="0"/>
              </a:rPr>
              <a:t>Using a cross correlation algorithm to increase dynamic range by effectively reducing the noise floor</a:t>
            </a:r>
          </a:p>
          <a:p>
            <a:pPr marL="685800" indent="-685800">
              <a:buFont typeface="Arial" panose="020B0604020202020204" pitchFamily="34" charset="0"/>
              <a:buChar char="•"/>
            </a:pPr>
            <a:r>
              <a:rPr lang="en-US" sz="4800" dirty="0" smtClean="0">
                <a:solidFill>
                  <a:srgbClr val="FF0000"/>
                </a:solidFill>
                <a:latin typeface="Times New Roman" panose="02020603050405020304" pitchFamily="18" charset="0"/>
                <a:cs typeface="Times New Roman" panose="02020603050405020304" pitchFamily="18" charset="0"/>
              </a:rPr>
              <a:t>Preform a statically analysis of the accuracy of the detection program </a:t>
            </a:r>
          </a:p>
          <a:p>
            <a:endParaRPr lang="en-US" sz="4400" b="1" dirty="0" smtClean="0">
              <a:latin typeface="Times New Roman" panose="02020603050405020304" pitchFamily="18" charset="0"/>
              <a:cs typeface="Times New Roman" panose="02020603050405020304" pitchFamily="18" charset="0"/>
            </a:endParaRPr>
          </a:p>
        </p:txBody>
      </p:sp>
      <p:sp>
        <p:nvSpPr>
          <p:cNvPr id="23" name="TextBox 22"/>
          <p:cNvSpPr txBox="1"/>
          <p:nvPr/>
        </p:nvSpPr>
        <p:spPr>
          <a:xfrm>
            <a:off x="29946596" y="29067124"/>
            <a:ext cx="12253253" cy="2890719"/>
          </a:xfrm>
          <a:prstGeom prst="rect">
            <a:avLst/>
          </a:prstGeom>
          <a:solidFill>
            <a:srgbClr val="F1F5FA"/>
          </a:solidFill>
          <a:ln w="127000">
            <a:solidFill>
              <a:srgbClr val="00A6FA"/>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r>
              <a:rPr lang="en-US" b="1" dirty="0" smtClean="0">
                <a:latin typeface="Times New Roman" panose="02020603050405020304" pitchFamily="18" charset="0"/>
                <a:cs typeface="Times New Roman" panose="02020603050405020304" pitchFamily="18" charset="0"/>
              </a:rPr>
              <a:t>Resources</a:t>
            </a:r>
          </a:p>
          <a:p>
            <a:pPr marL="914400" indent="-914400">
              <a:buFont typeface="+mj-lt"/>
              <a:buAutoNum type="arabicParenR"/>
            </a:pPr>
            <a:r>
              <a:rPr lang="en-US" sz="4800" dirty="0"/>
              <a:t>Logan </a:t>
            </a:r>
            <a:r>
              <a:rPr lang="en-US" sz="4800" dirty="0" err="1"/>
              <a:t>scott</a:t>
            </a:r>
            <a:r>
              <a:rPr lang="en-US" sz="4800" dirty="0"/>
              <a:t>, introduction to GPS interference and Mitigations, January </a:t>
            </a:r>
            <a:r>
              <a:rPr lang="en-US" sz="4800" dirty="0" smtClean="0"/>
              <a:t>2015</a:t>
            </a:r>
          </a:p>
        </p:txBody>
      </p:sp>
      <p:sp>
        <p:nvSpPr>
          <p:cNvPr id="24" name="TextBox 23"/>
          <p:cNvSpPr txBox="1"/>
          <p:nvPr/>
        </p:nvSpPr>
        <p:spPr>
          <a:xfrm>
            <a:off x="29946600" y="4560254"/>
            <a:ext cx="12253253" cy="2890719"/>
          </a:xfrm>
          <a:prstGeom prst="rect">
            <a:avLst/>
          </a:prstGeom>
          <a:solidFill>
            <a:srgbClr val="F1F5FA"/>
          </a:solidFill>
          <a:ln w="127000">
            <a:solidFill>
              <a:srgbClr val="00A6FA"/>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r>
              <a:rPr lang="en-US" b="1" dirty="0" smtClean="0">
                <a:latin typeface="Times New Roman" panose="02020603050405020304" pitchFamily="18" charset="0"/>
                <a:cs typeface="Times New Roman" panose="02020603050405020304" pitchFamily="18" charset="0"/>
              </a:rPr>
              <a:t>Performance</a:t>
            </a:r>
          </a:p>
          <a:p>
            <a:r>
              <a:rPr lang="en-US" sz="4800" b="1" dirty="0" smtClean="0">
                <a:latin typeface="Times New Roman" panose="02020603050405020304" pitchFamily="18" charset="0"/>
                <a:cs typeface="Times New Roman" panose="02020603050405020304" pitchFamily="18" charset="0"/>
              </a:rPr>
              <a:t>     </a:t>
            </a:r>
          </a:p>
          <a:p>
            <a:r>
              <a:rPr lang="en-US" sz="4800" b="1" dirty="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     </a:t>
            </a:r>
            <a:endParaRPr lang="en-US" sz="4800" dirty="0" smtClean="0">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6596" y="12403443"/>
            <a:ext cx="12253253" cy="6004094"/>
          </a:xfrm>
          <a:prstGeom prst="rect">
            <a:avLst/>
          </a:prstGeom>
          <a:ln>
            <a:solidFill>
              <a:srgbClr val="00759A"/>
            </a:solidFill>
          </a:ln>
        </p:spPr>
      </p:pic>
      <p:sp>
        <p:nvSpPr>
          <p:cNvPr id="26" name="TextBox 25"/>
          <p:cNvSpPr txBox="1"/>
          <p:nvPr/>
        </p:nvSpPr>
        <p:spPr>
          <a:xfrm>
            <a:off x="15472060" y="19447616"/>
            <a:ext cx="12253253" cy="9723358"/>
          </a:xfrm>
          <a:prstGeom prst="rect">
            <a:avLst/>
          </a:prstGeom>
          <a:solidFill>
            <a:srgbClr val="F1F5FA"/>
          </a:solidFill>
          <a:ln w="127000">
            <a:solidFill>
              <a:srgbClr val="00A6FA"/>
            </a:solidFill>
          </a:ln>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r>
              <a:rPr lang="en-US" b="1" dirty="0" smtClean="0">
                <a:latin typeface="Times New Roman" panose="02020603050405020304" pitchFamily="18" charset="0"/>
                <a:cs typeface="Times New Roman" panose="02020603050405020304" pitchFamily="18" charset="0"/>
              </a:rPr>
              <a:t>Program</a:t>
            </a:r>
          </a:p>
          <a:p>
            <a:r>
              <a:rPr lang="en-US" sz="4400" b="1"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The program operates on a Xilinx </a:t>
            </a:r>
            <a:r>
              <a:rPr lang="en-US" sz="4400" dirty="0" err="1" smtClean="0">
                <a:latin typeface="Times New Roman" panose="02020603050405020304" pitchFamily="18" charset="0"/>
                <a:cs typeface="Times New Roman" panose="02020603050405020304" pitchFamily="18" charset="0"/>
              </a:rPr>
              <a:t>Zedboard</a:t>
            </a:r>
            <a:r>
              <a:rPr lang="en-US" sz="4400" dirty="0" smtClean="0">
                <a:latin typeface="Times New Roman" panose="02020603050405020304" pitchFamily="18" charset="0"/>
                <a:cs typeface="Times New Roman" panose="02020603050405020304" pitchFamily="18" charset="0"/>
              </a:rPr>
              <a:t> using the </a:t>
            </a:r>
            <a:r>
              <a:rPr lang="en-US" sz="4400" dirty="0" err="1" smtClean="0">
                <a:latin typeface="Times New Roman" panose="02020603050405020304" pitchFamily="18" charset="0"/>
                <a:cs typeface="Times New Roman" panose="02020603050405020304" pitchFamily="18" charset="0"/>
              </a:rPr>
              <a:t>zynq</a:t>
            </a:r>
            <a:r>
              <a:rPr lang="en-US" sz="4400" dirty="0" smtClean="0">
                <a:latin typeface="Times New Roman" panose="02020603050405020304" pitchFamily="18" charset="0"/>
                <a:cs typeface="Times New Roman" panose="02020603050405020304" pitchFamily="18" charset="0"/>
              </a:rPr>
              <a:t> 7000 FPGA.</a:t>
            </a:r>
          </a:p>
          <a:p>
            <a:r>
              <a:rPr lang="en-US" sz="4800" b="1" dirty="0" smtClean="0">
                <a:latin typeface="Times New Roman" panose="02020603050405020304" pitchFamily="18" charset="0"/>
                <a:cs typeface="Times New Roman" panose="02020603050405020304" pitchFamily="18" charset="0"/>
              </a:rPr>
              <a:t>User Input</a:t>
            </a:r>
          </a:p>
          <a:p>
            <a:pPr marL="685800" indent="-685800">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Program expects a Tar file containing XML and 32bit floating point interleaved IQ data.</a:t>
            </a:r>
          </a:p>
          <a:p>
            <a:pPr marL="685800" indent="-685800">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Device communicates with an external computer via TCP connection</a:t>
            </a:r>
          </a:p>
          <a:p>
            <a:r>
              <a:rPr lang="en-US" sz="4800" b="1" dirty="0" smtClean="0">
                <a:latin typeface="Times New Roman" panose="02020603050405020304" pitchFamily="18" charset="0"/>
                <a:cs typeface="Times New Roman" panose="02020603050405020304" pitchFamily="18" charset="0"/>
              </a:rPr>
              <a:t>Output</a:t>
            </a:r>
          </a:p>
          <a:p>
            <a:pPr marL="685800" indent="-685800">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Exports a text document containing the chirp rate of the detected jammer. </a:t>
            </a:r>
          </a:p>
          <a:p>
            <a:pPr marL="685800" indent="-685800">
              <a:buFont typeface="Arial" panose="020B0604020202020204" pitchFamily="34" charset="0"/>
              <a:buChar char="•"/>
            </a:pPr>
            <a:r>
              <a:rPr lang="en-US" sz="4400" dirty="0" smtClean="0">
                <a:latin typeface="Times New Roman" panose="02020603050405020304" pitchFamily="18" charset="0"/>
                <a:cs typeface="Times New Roman" panose="02020603050405020304" pitchFamily="18" charset="0"/>
              </a:rPr>
              <a:t>Aluminates an onboard LED while a jammer is detected.</a:t>
            </a:r>
            <a:endParaRPr lang="en-US" sz="4400" dirty="0" smtClean="0">
              <a:latin typeface="Times New Roman" panose="02020603050405020304" pitchFamily="18" charset="0"/>
              <a:cs typeface="Times New Roman" panose="02020603050405020304" pitchFamily="18" charset="0"/>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528" y="24985746"/>
            <a:ext cx="12895486" cy="4884653"/>
          </a:xfrm>
          <a:prstGeom prst="rect">
            <a:avLst/>
          </a:prstGeom>
          <a:ln>
            <a:solidFill>
              <a:srgbClr val="00759A"/>
            </a:solidFill>
          </a:ln>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527" y="639308"/>
            <a:ext cx="6008915" cy="2413316"/>
          </a:xfrm>
          <a:prstGeom prst="rect">
            <a:avLst/>
          </a:prstGeom>
        </p:spPr>
      </p:pic>
      <p:pic>
        <p:nvPicPr>
          <p:cNvPr id="7" name="Picture 6"/>
          <p:cNvPicPr>
            <a:picLocks noChangeAspect="1"/>
          </p:cNvPicPr>
          <p:nvPr/>
        </p:nvPicPr>
        <p:blipFill>
          <a:blip r:embed="rId6"/>
          <a:stretch>
            <a:fillRect/>
          </a:stretch>
        </p:blipFill>
        <p:spPr>
          <a:xfrm>
            <a:off x="15472060" y="4560255"/>
            <a:ext cx="12253252" cy="1382251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16058</TotalTime>
  <Words>316</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Times New Roman</vt:lpstr>
      <vt:lpstr>Office Theme</vt:lpstr>
      <vt:lpstr>PowerPoint Presentation</vt:lpstr>
    </vt:vector>
  </TitlesOfParts>
  <Company>Portland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Devin Lorenzen</cp:lastModifiedBy>
  <cp:revision>78</cp:revision>
  <dcterms:created xsi:type="dcterms:W3CDTF">2008-12-19T19:08:39Z</dcterms:created>
  <dcterms:modified xsi:type="dcterms:W3CDTF">2015-05-26T20:10:59Z</dcterms:modified>
</cp:coreProperties>
</file>