
<file path=[Content_Types].xml><?xml version="1.0" encoding="utf-8"?>
<Types xmlns="http://schemas.openxmlformats.org/package/2006/content-types">
  <Default Extension="bin" ContentType="image/x-emf"/>
  <Default Extension="emf" ContentType="image/x-emf"/>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3"/>
  </p:sldMasterIdLst>
  <p:notesMasterIdLst>
    <p:notesMasterId r:id="rId64"/>
  </p:notesMasterIdLst>
  <p:sldIdLst>
    <p:sldId id="256" r:id="rId4"/>
    <p:sldId id="302" r:id="rId5"/>
    <p:sldId id="257" r:id="rId6"/>
    <p:sldId id="258" r:id="rId7"/>
    <p:sldId id="259" r:id="rId8"/>
    <p:sldId id="260" r:id="rId9"/>
    <p:sldId id="261" r:id="rId10"/>
    <p:sldId id="328" r:id="rId11"/>
    <p:sldId id="263" r:id="rId12"/>
    <p:sldId id="285" r:id="rId13"/>
    <p:sldId id="284" r:id="rId14"/>
    <p:sldId id="273" r:id="rId15"/>
    <p:sldId id="262" r:id="rId16"/>
    <p:sldId id="267" r:id="rId17"/>
    <p:sldId id="268" r:id="rId18"/>
    <p:sldId id="303" r:id="rId19"/>
    <p:sldId id="274" r:id="rId20"/>
    <p:sldId id="271" r:id="rId21"/>
    <p:sldId id="269" r:id="rId22"/>
    <p:sldId id="270" r:id="rId23"/>
    <p:sldId id="266" r:id="rId24"/>
    <p:sldId id="286" r:id="rId25"/>
    <p:sldId id="276" r:id="rId26"/>
    <p:sldId id="290" r:id="rId27"/>
    <p:sldId id="304" r:id="rId28"/>
    <p:sldId id="265" r:id="rId29"/>
    <p:sldId id="288" r:id="rId30"/>
    <p:sldId id="289" r:id="rId31"/>
    <p:sldId id="291" r:id="rId32"/>
    <p:sldId id="307" r:id="rId33"/>
    <p:sldId id="308" r:id="rId34"/>
    <p:sldId id="287" r:id="rId35"/>
    <p:sldId id="310" r:id="rId36"/>
    <p:sldId id="309" r:id="rId37"/>
    <p:sldId id="312" r:id="rId38"/>
    <p:sldId id="313" r:id="rId39"/>
    <p:sldId id="311" r:id="rId40"/>
    <p:sldId id="292" r:id="rId41"/>
    <p:sldId id="280" r:id="rId42"/>
    <p:sldId id="315" r:id="rId43"/>
    <p:sldId id="325" r:id="rId44"/>
    <p:sldId id="314" r:id="rId45"/>
    <p:sldId id="295" r:id="rId46"/>
    <p:sldId id="305" r:id="rId47"/>
    <p:sldId id="296" r:id="rId48"/>
    <p:sldId id="316" r:id="rId49"/>
    <p:sldId id="317" r:id="rId50"/>
    <p:sldId id="306" r:id="rId51"/>
    <p:sldId id="318" r:id="rId52"/>
    <p:sldId id="297" r:id="rId53"/>
    <p:sldId id="298" r:id="rId54"/>
    <p:sldId id="322" r:id="rId55"/>
    <p:sldId id="323" r:id="rId56"/>
    <p:sldId id="299" r:id="rId57"/>
    <p:sldId id="319" r:id="rId58"/>
    <p:sldId id="321" r:id="rId59"/>
    <p:sldId id="320" r:id="rId60"/>
    <p:sldId id="301" r:id="rId61"/>
    <p:sldId id="300" r:id="rId62"/>
    <p:sldId id="329"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5687" autoAdjust="0"/>
  </p:normalViewPr>
  <p:slideViewPr>
    <p:cSldViewPr snapToGrid="0" showGuides="1">
      <p:cViewPr varScale="1">
        <p:scale>
          <a:sx n="44" d="100"/>
          <a:sy n="44" d="100"/>
        </p:scale>
        <p:origin x="452" y="36"/>
      </p:cViewPr>
      <p:guideLst/>
    </p:cSldViewPr>
  </p:slideViewPr>
  <p:outlineViewPr>
    <p:cViewPr>
      <p:scale>
        <a:sx n="33" d="100"/>
        <a:sy n="33" d="100"/>
      </p:scale>
      <p:origin x="0" y="0"/>
    </p:cViewPr>
  </p:outlineViewPr>
  <p:notesTextViewPr>
    <p:cViewPr>
      <p:scale>
        <a:sx n="1" d="1"/>
        <a:sy n="1" d="1"/>
      </p:scale>
      <p:origin x="0" y="-124"/>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CD72A38B-F9FA-4036-A084-652409E98F08}" type="datetimeFigureOut">
              <a:rPr lang="en-GB"/>
              <a:pPr/>
              <a:t>19/01/2023</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49436F85-577F-4A92-A47F-D540A2BCC821}" type="slidenum">
              <a:rPr lang="en-GB"/>
              <a:pPr/>
              <a:t>‹nr.›</a:t>
            </a:fld>
            <a:endParaRPr lang="en-GB" dirty="0"/>
          </a:p>
        </p:txBody>
      </p:sp>
    </p:spTree>
    <p:extLst>
      <p:ext uri="{BB962C8B-B14F-4D97-AF65-F5344CB8AC3E}">
        <p14:creationId xmlns:p14="http://schemas.microsoft.com/office/powerpoint/2010/main" val="337809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Hi </a:t>
            </a:r>
            <a:r>
              <a:rPr lang="da-DK" dirty="0" err="1"/>
              <a:t>everybody</a:t>
            </a:r>
            <a:r>
              <a:rPr lang="da-DK" dirty="0"/>
              <a:t>. </a:t>
            </a:r>
            <a:r>
              <a:rPr lang="da-DK" dirty="0" err="1"/>
              <a:t>Today</a:t>
            </a:r>
            <a:r>
              <a:rPr lang="da-DK" dirty="0"/>
              <a:t> I </a:t>
            </a:r>
            <a:r>
              <a:rPr lang="da-DK" dirty="0" err="1"/>
              <a:t>will</a:t>
            </a:r>
            <a:r>
              <a:rPr lang="da-DK" dirty="0"/>
              <a:t> present </a:t>
            </a:r>
            <a:r>
              <a:rPr lang="da-DK" dirty="0" err="1"/>
              <a:t>my</a:t>
            </a:r>
            <a:r>
              <a:rPr lang="da-DK" dirty="0"/>
              <a:t> phd </a:t>
            </a:r>
            <a:r>
              <a:rPr lang="da-DK" dirty="0" err="1"/>
              <a:t>thesis</a:t>
            </a:r>
            <a:r>
              <a:rPr lang="da-DK" dirty="0"/>
              <a:t> </a:t>
            </a:r>
            <a:r>
              <a:rPr lang="da-DK" dirty="0" err="1"/>
              <a:t>entitled</a:t>
            </a:r>
            <a:r>
              <a:rPr lang="da-DK" dirty="0"/>
              <a:t> ‘</a:t>
            </a:r>
            <a:r>
              <a:rPr lang="da-DK" dirty="0" err="1"/>
              <a:t>Evaluating</a:t>
            </a:r>
            <a:r>
              <a:rPr lang="da-DK" dirty="0"/>
              <a:t> the </a:t>
            </a:r>
            <a:r>
              <a:rPr lang="da-DK" dirty="0" err="1"/>
              <a:t>effect</a:t>
            </a:r>
            <a:r>
              <a:rPr lang="da-DK" dirty="0"/>
              <a:t> of a </a:t>
            </a:r>
            <a:r>
              <a:rPr lang="da-DK" dirty="0" err="1"/>
              <a:t>nationwide</a:t>
            </a:r>
            <a:r>
              <a:rPr lang="da-DK" dirty="0"/>
              <a:t> school policy on </a:t>
            </a:r>
            <a:r>
              <a:rPr lang="da-DK" dirty="0" err="1"/>
              <a:t>physical</a:t>
            </a:r>
            <a:r>
              <a:rPr lang="da-DK" dirty="0"/>
              <a:t> </a:t>
            </a:r>
            <a:r>
              <a:rPr lang="da-DK" dirty="0" err="1"/>
              <a:t>activity</a:t>
            </a:r>
            <a:r>
              <a:rPr lang="da-DK" dirty="0"/>
              <a:t> and body </a:t>
            </a:r>
            <a:r>
              <a:rPr lang="da-DK" dirty="0" err="1"/>
              <a:t>mass</a:t>
            </a:r>
            <a:r>
              <a:rPr lang="da-DK" dirty="0"/>
              <a:t> </a:t>
            </a:r>
            <a:r>
              <a:rPr lang="da-DK" dirty="0" err="1"/>
              <a:t>index</a:t>
            </a:r>
            <a:r>
              <a:rPr lang="da-DK" dirty="0"/>
              <a:t>’. </a:t>
            </a:r>
          </a:p>
          <a:p>
            <a:endParaRPr lang="da-DK" dirty="0"/>
          </a:p>
          <a:p>
            <a:r>
              <a:rPr lang="da-DK" dirty="0" err="1"/>
              <a:t>Initially</a:t>
            </a:r>
            <a:r>
              <a:rPr lang="da-DK" dirty="0"/>
              <a:t>, I </a:t>
            </a:r>
            <a:r>
              <a:rPr lang="da-DK" dirty="0" err="1"/>
              <a:t>would</a:t>
            </a:r>
            <a:r>
              <a:rPr lang="da-DK" dirty="0"/>
              <a:t> like to </a:t>
            </a:r>
            <a:r>
              <a:rPr lang="da-DK" dirty="0" err="1"/>
              <a:t>thank</a:t>
            </a:r>
            <a:r>
              <a:rPr lang="da-DK" dirty="0"/>
              <a:t> the </a:t>
            </a:r>
            <a:r>
              <a:rPr lang="da-DK" dirty="0" err="1"/>
              <a:t>assessment</a:t>
            </a:r>
            <a:r>
              <a:rPr lang="da-DK" dirty="0"/>
              <a:t> </a:t>
            </a:r>
            <a:r>
              <a:rPr lang="da-DK" dirty="0" err="1"/>
              <a:t>commitee</a:t>
            </a:r>
            <a:r>
              <a:rPr lang="da-DK" dirty="0"/>
              <a:t> for </a:t>
            </a:r>
            <a:r>
              <a:rPr lang="da-DK" dirty="0" err="1"/>
              <a:t>reading</a:t>
            </a:r>
            <a:r>
              <a:rPr lang="da-DK" dirty="0"/>
              <a:t> and </a:t>
            </a:r>
            <a:r>
              <a:rPr lang="da-DK" dirty="0" err="1"/>
              <a:t>evaluating</a:t>
            </a:r>
            <a:r>
              <a:rPr lang="da-DK" dirty="0"/>
              <a:t> </a:t>
            </a:r>
            <a:r>
              <a:rPr lang="da-DK" dirty="0" err="1"/>
              <a:t>my</a:t>
            </a:r>
            <a:r>
              <a:rPr lang="da-DK" dirty="0"/>
              <a:t> </a:t>
            </a:r>
            <a:r>
              <a:rPr lang="da-DK" dirty="0" err="1"/>
              <a:t>work</a:t>
            </a:r>
            <a:r>
              <a:rPr lang="da-DK" dirty="0"/>
              <a:t> and for </a:t>
            </a:r>
            <a:r>
              <a:rPr lang="da-DK" dirty="0" err="1"/>
              <a:t>being</a:t>
            </a:r>
            <a:r>
              <a:rPr lang="da-DK" dirty="0"/>
              <a:t> </a:t>
            </a:r>
            <a:r>
              <a:rPr lang="da-DK" dirty="0" err="1"/>
              <a:t>here</a:t>
            </a:r>
            <a:r>
              <a:rPr lang="da-DK" dirty="0"/>
              <a:t> </a:t>
            </a:r>
            <a:r>
              <a:rPr lang="da-DK" dirty="0" err="1"/>
              <a:t>today</a:t>
            </a:r>
            <a:r>
              <a:rPr lang="da-DK" dirty="0"/>
              <a:t>. </a:t>
            </a:r>
            <a:r>
              <a:rPr lang="da-DK" dirty="0" err="1"/>
              <a:t>Thank</a:t>
            </a:r>
            <a:r>
              <a:rPr lang="da-DK" dirty="0"/>
              <a:t> </a:t>
            </a:r>
            <a:r>
              <a:rPr lang="da-DK" dirty="0" err="1"/>
              <a:t>you</a:t>
            </a:r>
            <a:r>
              <a:rPr lang="da-DK" dirty="0"/>
              <a:t>. </a:t>
            </a:r>
          </a:p>
          <a:p>
            <a:endParaRPr lang="da-DK" dirty="0"/>
          </a:p>
          <a:p>
            <a:r>
              <a:rPr lang="da-DK" dirty="0"/>
              <a:t>The </a:t>
            </a:r>
            <a:r>
              <a:rPr lang="da-DK" dirty="0" err="1"/>
              <a:t>work</a:t>
            </a:r>
            <a:r>
              <a:rPr lang="da-DK" dirty="0"/>
              <a:t> </a:t>
            </a:r>
            <a:r>
              <a:rPr lang="da-DK" dirty="0" err="1"/>
              <a:t>i’ll</a:t>
            </a:r>
            <a:r>
              <a:rPr lang="da-DK" dirty="0"/>
              <a:t> present </a:t>
            </a:r>
            <a:r>
              <a:rPr lang="da-DK" dirty="0" err="1"/>
              <a:t>today</a:t>
            </a:r>
            <a:r>
              <a:rPr lang="da-DK" dirty="0"/>
              <a:t> </a:t>
            </a:r>
            <a:r>
              <a:rPr lang="da-DK" dirty="0" err="1"/>
              <a:t>was</a:t>
            </a:r>
            <a:r>
              <a:rPr lang="da-DK" dirty="0"/>
              <a:t> </a:t>
            </a:r>
            <a:r>
              <a:rPr lang="da-DK" dirty="0" err="1"/>
              <a:t>funded</a:t>
            </a:r>
            <a:r>
              <a:rPr lang="da-DK" dirty="0"/>
              <a:t> by trygfonden and a </a:t>
            </a:r>
            <a:r>
              <a:rPr lang="da-DK" dirty="0" err="1"/>
              <a:t>one</a:t>
            </a:r>
            <a:r>
              <a:rPr lang="da-DK" dirty="0"/>
              <a:t> </a:t>
            </a:r>
            <a:r>
              <a:rPr lang="da-DK" dirty="0" err="1"/>
              <a:t>year</a:t>
            </a:r>
            <a:r>
              <a:rPr lang="da-DK" dirty="0"/>
              <a:t> </a:t>
            </a:r>
            <a:r>
              <a:rPr lang="da-DK" dirty="0" err="1"/>
              <a:t>faculty</a:t>
            </a:r>
            <a:r>
              <a:rPr lang="da-DK" dirty="0"/>
              <a:t> </a:t>
            </a:r>
            <a:r>
              <a:rPr lang="da-DK" dirty="0" err="1"/>
              <a:t>scholarship</a:t>
            </a:r>
            <a:r>
              <a:rPr lang="da-DK" dirty="0"/>
              <a:t>.  </a:t>
            </a:r>
          </a:p>
          <a:p>
            <a:endParaRPr lang="da-DK" dirty="0"/>
          </a:p>
          <a:p>
            <a:r>
              <a:rPr lang="da-DK" dirty="0"/>
              <a:t>I </a:t>
            </a:r>
            <a:r>
              <a:rPr lang="da-DK" dirty="0" err="1"/>
              <a:t>started</a:t>
            </a:r>
            <a:r>
              <a:rPr lang="da-DK" dirty="0"/>
              <a:t> this </a:t>
            </a:r>
            <a:r>
              <a:rPr lang="da-DK" dirty="0" err="1"/>
              <a:t>process</a:t>
            </a:r>
            <a:r>
              <a:rPr lang="da-DK" dirty="0"/>
              <a:t> in 2016 – so it has </a:t>
            </a:r>
            <a:r>
              <a:rPr lang="da-DK" dirty="0" err="1"/>
              <a:t>been</a:t>
            </a:r>
            <a:r>
              <a:rPr lang="da-DK" dirty="0"/>
              <a:t> a long </a:t>
            </a:r>
            <a:r>
              <a:rPr lang="da-DK" dirty="0" err="1"/>
              <a:t>way</a:t>
            </a:r>
            <a:r>
              <a:rPr lang="da-DK" dirty="0"/>
              <a:t> coming and i am </a:t>
            </a:r>
            <a:r>
              <a:rPr lang="da-DK" dirty="0" err="1"/>
              <a:t>really</a:t>
            </a:r>
            <a:r>
              <a:rPr lang="da-DK" dirty="0"/>
              <a:t> </a:t>
            </a:r>
            <a:r>
              <a:rPr lang="da-DK" dirty="0" err="1"/>
              <a:t>excited</a:t>
            </a:r>
            <a:r>
              <a:rPr lang="da-DK" dirty="0"/>
              <a:t> to </a:t>
            </a:r>
            <a:r>
              <a:rPr lang="da-DK" dirty="0" err="1"/>
              <a:t>be</a:t>
            </a:r>
            <a:r>
              <a:rPr lang="da-DK" dirty="0"/>
              <a:t> </a:t>
            </a:r>
            <a:r>
              <a:rPr lang="da-DK" dirty="0" err="1"/>
              <a:t>here</a:t>
            </a:r>
            <a:r>
              <a:rPr lang="da-DK" dirty="0"/>
              <a:t> </a:t>
            </a:r>
            <a:r>
              <a:rPr lang="da-DK" dirty="0" err="1"/>
              <a:t>today</a:t>
            </a:r>
            <a:r>
              <a:rPr lang="da-DK" dirty="0"/>
              <a:t>.</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1</a:t>
            </a:fld>
            <a:endParaRPr lang="en-GB" dirty="0"/>
          </a:p>
        </p:txBody>
      </p:sp>
    </p:spTree>
    <p:extLst>
      <p:ext uri="{BB962C8B-B14F-4D97-AF65-F5344CB8AC3E}">
        <p14:creationId xmlns:p14="http://schemas.microsoft.com/office/powerpoint/2010/main" val="2567081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Sorry</a:t>
            </a:r>
            <a:r>
              <a:rPr lang="da-DK" dirty="0"/>
              <a:t> for the Danish – </a:t>
            </a:r>
            <a:r>
              <a:rPr lang="da-DK" dirty="0" err="1"/>
              <a:t>however</a:t>
            </a:r>
            <a:r>
              <a:rPr lang="da-DK" dirty="0"/>
              <a:t>, I </a:t>
            </a:r>
            <a:r>
              <a:rPr lang="da-DK" dirty="0" err="1"/>
              <a:t>assumed</a:t>
            </a:r>
            <a:r>
              <a:rPr lang="da-DK" dirty="0"/>
              <a:t> </a:t>
            </a:r>
            <a:r>
              <a:rPr lang="da-DK" dirty="0" err="1"/>
              <a:t>that</a:t>
            </a:r>
            <a:r>
              <a:rPr lang="da-DK" dirty="0"/>
              <a:t> </a:t>
            </a:r>
            <a:r>
              <a:rPr lang="da-DK" dirty="0" err="1"/>
              <a:t>everyone</a:t>
            </a:r>
            <a:r>
              <a:rPr lang="da-DK" dirty="0"/>
              <a:t> </a:t>
            </a:r>
            <a:r>
              <a:rPr lang="da-DK" dirty="0" err="1"/>
              <a:t>here</a:t>
            </a:r>
            <a:r>
              <a:rPr lang="da-DK" dirty="0"/>
              <a:t> </a:t>
            </a:r>
            <a:r>
              <a:rPr lang="da-DK" dirty="0" err="1"/>
              <a:t>would</a:t>
            </a:r>
            <a:r>
              <a:rPr lang="da-DK" dirty="0"/>
              <a:t> understand </a:t>
            </a:r>
            <a:r>
              <a:rPr lang="da-DK" dirty="0" err="1"/>
              <a:t>since</a:t>
            </a:r>
            <a:r>
              <a:rPr lang="da-DK" dirty="0"/>
              <a:t> </a:t>
            </a:r>
            <a:r>
              <a:rPr lang="da-DK" dirty="0" err="1"/>
              <a:t>everyone</a:t>
            </a:r>
            <a:r>
              <a:rPr lang="da-DK" dirty="0"/>
              <a:t> </a:t>
            </a:r>
            <a:r>
              <a:rPr lang="da-DK" dirty="0" err="1"/>
              <a:t>are</a:t>
            </a:r>
            <a:r>
              <a:rPr lang="da-DK" dirty="0"/>
              <a:t> </a:t>
            </a:r>
            <a:r>
              <a:rPr lang="da-DK" dirty="0" err="1"/>
              <a:t>scandinavian</a:t>
            </a:r>
            <a:r>
              <a:rPr lang="da-DK" dirty="0"/>
              <a:t>. </a:t>
            </a:r>
          </a:p>
          <a:p>
            <a:endParaRPr lang="da-DK" dirty="0"/>
          </a:p>
          <a:p>
            <a:r>
              <a:rPr lang="da-DK" dirty="0"/>
              <a:t>In </a:t>
            </a:r>
            <a:r>
              <a:rPr lang="da-DK" dirty="0" err="1"/>
              <a:t>this</a:t>
            </a:r>
            <a:r>
              <a:rPr lang="da-DK" dirty="0"/>
              <a:t> slide, I just </a:t>
            </a:r>
            <a:r>
              <a:rPr lang="da-DK" dirty="0" err="1"/>
              <a:t>wanted</a:t>
            </a:r>
            <a:r>
              <a:rPr lang="da-DK" dirty="0"/>
              <a:t> to present the </a:t>
            </a:r>
            <a:r>
              <a:rPr lang="da-DK" dirty="0" err="1"/>
              <a:t>simplicity</a:t>
            </a:r>
            <a:r>
              <a:rPr lang="da-DK" dirty="0"/>
              <a:t> of the policy </a:t>
            </a:r>
            <a:r>
              <a:rPr lang="da-DK" dirty="0" err="1"/>
              <a:t>act</a:t>
            </a:r>
            <a:r>
              <a:rPr lang="da-DK" dirty="0"/>
              <a:t> </a:t>
            </a:r>
            <a:r>
              <a:rPr lang="da-DK" dirty="0" err="1"/>
              <a:t>concerning</a:t>
            </a:r>
            <a:r>
              <a:rPr lang="da-DK" dirty="0"/>
              <a:t> </a:t>
            </a:r>
            <a:r>
              <a:rPr lang="da-DK" dirty="0" err="1"/>
              <a:t>daily</a:t>
            </a:r>
            <a:r>
              <a:rPr lang="da-DK" dirty="0"/>
              <a:t> PA </a:t>
            </a:r>
            <a:r>
              <a:rPr lang="da-DK" dirty="0" err="1"/>
              <a:t>minutes</a:t>
            </a:r>
            <a:r>
              <a:rPr lang="da-DK" dirty="0"/>
              <a:t>. The </a:t>
            </a:r>
            <a:r>
              <a:rPr lang="da-DK" dirty="0" err="1"/>
              <a:t>requirement</a:t>
            </a:r>
            <a:r>
              <a:rPr lang="da-DK" dirty="0"/>
              <a:t> had no </a:t>
            </a:r>
            <a:r>
              <a:rPr lang="da-DK" dirty="0" err="1"/>
              <a:t>demands</a:t>
            </a:r>
            <a:r>
              <a:rPr lang="da-DK" dirty="0"/>
              <a:t> for </a:t>
            </a:r>
            <a:r>
              <a:rPr lang="da-DK" dirty="0" err="1"/>
              <a:t>intensity</a:t>
            </a:r>
            <a:r>
              <a:rPr lang="da-DK" dirty="0"/>
              <a:t> or </a:t>
            </a:r>
            <a:r>
              <a:rPr lang="da-DK" dirty="0" err="1"/>
              <a:t>activity</a:t>
            </a:r>
            <a:r>
              <a:rPr lang="da-DK" dirty="0"/>
              <a:t> type. The </a:t>
            </a:r>
            <a:r>
              <a:rPr lang="da-DK" dirty="0" err="1"/>
              <a:t>only</a:t>
            </a:r>
            <a:r>
              <a:rPr lang="da-DK" dirty="0"/>
              <a:t> </a:t>
            </a:r>
            <a:r>
              <a:rPr lang="da-DK" dirty="0" err="1"/>
              <a:t>thing</a:t>
            </a:r>
            <a:r>
              <a:rPr lang="da-DK" dirty="0"/>
              <a:t> </a:t>
            </a:r>
            <a:r>
              <a:rPr lang="da-DK" dirty="0" err="1"/>
              <a:t>stated</a:t>
            </a:r>
            <a:r>
              <a:rPr lang="da-DK" dirty="0"/>
              <a:t> </a:t>
            </a:r>
            <a:r>
              <a:rPr lang="da-DK" dirty="0" err="1"/>
              <a:t>was</a:t>
            </a:r>
            <a:r>
              <a:rPr lang="da-DK" dirty="0"/>
              <a:t> </a:t>
            </a:r>
            <a:r>
              <a:rPr lang="da-DK" dirty="0" err="1"/>
              <a:t>that</a:t>
            </a:r>
            <a:r>
              <a:rPr lang="da-DK" dirty="0"/>
              <a:t> </a:t>
            </a:r>
            <a:r>
              <a:rPr lang="da-DK" dirty="0" err="1"/>
              <a:t>classes</a:t>
            </a:r>
            <a:r>
              <a:rPr lang="da-DK" dirty="0"/>
              <a:t> </a:t>
            </a:r>
            <a:r>
              <a:rPr lang="da-DK" dirty="0" err="1"/>
              <a:t>should</a:t>
            </a:r>
            <a:r>
              <a:rPr lang="da-DK" dirty="0"/>
              <a:t> </a:t>
            </a:r>
            <a:r>
              <a:rPr lang="da-DK" dirty="0" err="1"/>
              <a:t>be</a:t>
            </a:r>
            <a:r>
              <a:rPr lang="da-DK" dirty="0"/>
              <a:t> </a:t>
            </a:r>
            <a:r>
              <a:rPr lang="da-DK" dirty="0" err="1"/>
              <a:t>planned</a:t>
            </a:r>
            <a:r>
              <a:rPr lang="da-DK" dirty="0"/>
              <a:t> so </a:t>
            </a:r>
            <a:r>
              <a:rPr lang="da-DK" dirty="0" err="1"/>
              <a:t>that</a:t>
            </a:r>
            <a:r>
              <a:rPr lang="da-DK" dirty="0"/>
              <a:t> the </a:t>
            </a:r>
            <a:r>
              <a:rPr lang="da-DK" dirty="0" err="1"/>
              <a:t>children</a:t>
            </a:r>
            <a:r>
              <a:rPr lang="da-DK" dirty="0"/>
              <a:t> </a:t>
            </a:r>
            <a:r>
              <a:rPr lang="da-DK" dirty="0" err="1"/>
              <a:t>would</a:t>
            </a:r>
            <a:r>
              <a:rPr lang="da-DK" dirty="0"/>
              <a:t> </a:t>
            </a:r>
            <a:r>
              <a:rPr lang="da-DK" dirty="0" err="1"/>
              <a:t>achieve</a:t>
            </a:r>
            <a:r>
              <a:rPr lang="da-DK" dirty="0"/>
              <a:t> a </a:t>
            </a:r>
            <a:r>
              <a:rPr lang="da-DK" dirty="0" err="1"/>
              <a:t>minumum</a:t>
            </a:r>
            <a:r>
              <a:rPr lang="da-DK" dirty="0"/>
              <a:t> of 45 </a:t>
            </a:r>
            <a:r>
              <a:rPr lang="da-DK" dirty="0" err="1"/>
              <a:t>minutes</a:t>
            </a:r>
            <a:r>
              <a:rPr lang="da-DK" dirty="0"/>
              <a:t> of </a:t>
            </a:r>
            <a:r>
              <a:rPr lang="da-DK" dirty="0" err="1"/>
              <a:t>physical</a:t>
            </a:r>
            <a:r>
              <a:rPr lang="da-DK" dirty="0"/>
              <a:t> </a:t>
            </a:r>
            <a:r>
              <a:rPr lang="da-DK" dirty="0" err="1"/>
              <a:t>activity</a:t>
            </a:r>
            <a:r>
              <a:rPr lang="da-DK" dirty="0"/>
              <a:t> </a:t>
            </a:r>
            <a:r>
              <a:rPr lang="da-DK" dirty="0" err="1"/>
              <a:t>daily</a:t>
            </a:r>
            <a:r>
              <a:rPr lang="da-DK" dirty="0"/>
              <a:t>. </a:t>
            </a:r>
            <a:r>
              <a:rPr lang="da-DK" dirty="0" err="1"/>
              <a:t>Ths</a:t>
            </a:r>
            <a:r>
              <a:rPr lang="da-DK" dirty="0"/>
              <a:t> </a:t>
            </a:r>
            <a:r>
              <a:rPr lang="da-DK" dirty="0" err="1"/>
              <a:t>also</a:t>
            </a:r>
            <a:r>
              <a:rPr lang="da-DK" dirty="0"/>
              <a:t> </a:t>
            </a:r>
            <a:r>
              <a:rPr lang="da-DK" dirty="0" err="1"/>
              <a:t>meant</a:t>
            </a:r>
            <a:r>
              <a:rPr lang="da-DK" dirty="0"/>
              <a:t> </a:t>
            </a:r>
            <a:r>
              <a:rPr lang="da-DK" dirty="0" err="1"/>
              <a:t>that</a:t>
            </a:r>
            <a:r>
              <a:rPr lang="da-DK" dirty="0"/>
              <a:t> the </a:t>
            </a:r>
            <a:r>
              <a:rPr lang="da-DK" dirty="0" err="1"/>
              <a:t>activities</a:t>
            </a:r>
            <a:r>
              <a:rPr lang="da-DK" dirty="0"/>
              <a:t> </a:t>
            </a:r>
            <a:r>
              <a:rPr lang="da-DK" dirty="0" err="1"/>
              <a:t>should</a:t>
            </a:r>
            <a:r>
              <a:rPr lang="da-DK" dirty="0"/>
              <a:t> </a:t>
            </a:r>
            <a:r>
              <a:rPr lang="da-DK" dirty="0" err="1"/>
              <a:t>be</a:t>
            </a:r>
            <a:r>
              <a:rPr lang="da-DK" dirty="0"/>
              <a:t> </a:t>
            </a:r>
            <a:r>
              <a:rPr lang="da-DK" dirty="0" err="1"/>
              <a:t>teacher</a:t>
            </a:r>
            <a:r>
              <a:rPr lang="da-DK" dirty="0"/>
              <a:t> led. </a:t>
            </a:r>
            <a:r>
              <a:rPr lang="da-DK" dirty="0" err="1"/>
              <a:t>Either</a:t>
            </a:r>
            <a:r>
              <a:rPr lang="da-DK" dirty="0"/>
              <a:t> </a:t>
            </a:r>
            <a:r>
              <a:rPr lang="da-DK" dirty="0" err="1"/>
              <a:t>integrated</a:t>
            </a:r>
            <a:r>
              <a:rPr lang="da-DK" dirty="0"/>
              <a:t> in the </a:t>
            </a:r>
            <a:r>
              <a:rPr lang="da-DK" dirty="0" err="1"/>
              <a:t>already</a:t>
            </a:r>
            <a:r>
              <a:rPr lang="da-DK" dirty="0"/>
              <a:t> </a:t>
            </a:r>
            <a:r>
              <a:rPr lang="da-DK" dirty="0" err="1"/>
              <a:t>existing</a:t>
            </a:r>
            <a:r>
              <a:rPr lang="da-DK" dirty="0"/>
              <a:t> </a:t>
            </a:r>
            <a:r>
              <a:rPr lang="da-DK" dirty="0" err="1"/>
              <a:t>academic</a:t>
            </a:r>
            <a:r>
              <a:rPr lang="da-DK" dirty="0"/>
              <a:t> </a:t>
            </a:r>
            <a:r>
              <a:rPr lang="da-DK" dirty="0" err="1"/>
              <a:t>classes</a:t>
            </a:r>
            <a:r>
              <a:rPr lang="da-DK" dirty="0"/>
              <a:t> or in </a:t>
            </a:r>
            <a:r>
              <a:rPr lang="da-DK" dirty="0" err="1"/>
              <a:t>classes</a:t>
            </a:r>
            <a:r>
              <a:rPr lang="da-DK" dirty="0"/>
              <a:t> </a:t>
            </a:r>
            <a:r>
              <a:rPr lang="da-DK" dirty="0" err="1"/>
              <a:t>dedicated</a:t>
            </a:r>
            <a:r>
              <a:rPr lang="da-DK" dirty="0"/>
              <a:t> to PA:</a:t>
            </a:r>
          </a:p>
          <a:p>
            <a:endParaRPr lang="da-DK" dirty="0"/>
          </a:p>
        </p:txBody>
      </p:sp>
      <p:sp>
        <p:nvSpPr>
          <p:cNvPr id="4" name="Pladsholder til slidenummer 3"/>
          <p:cNvSpPr>
            <a:spLocks noGrp="1"/>
          </p:cNvSpPr>
          <p:nvPr>
            <p:ph type="sldNum" sz="quarter" idx="5"/>
          </p:nvPr>
        </p:nvSpPr>
        <p:spPr/>
        <p:txBody>
          <a:bodyPr/>
          <a:lstStyle/>
          <a:p>
            <a:fld id="{49436F85-577F-4A92-A47F-D540A2BCC821}" type="slidenum">
              <a:rPr lang="en-GB" smtClean="0"/>
              <a:pPr/>
              <a:t>10</a:t>
            </a:fld>
            <a:endParaRPr lang="en-GB" dirty="0"/>
          </a:p>
        </p:txBody>
      </p:sp>
    </p:spTree>
    <p:extLst>
      <p:ext uri="{BB962C8B-B14F-4D97-AF65-F5344CB8AC3E}">
        <p14:creationId xmlns:p14="http://schemas.microsoft.com/office/powerpoint/2010/main" val="2715370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In Denmark, the </a:t>
            </a:r>
            <a:r>
              <a:rPr lang="da-DK" dirty="0" err="1"/>
              <a:t>municipalities</a:t>
            </a:r>
            <a:r>
              <a:rPr lang="da-DK" dirty="0"/>
              <a:t> have the school </a:t>
            </a:r>
            <a:r>
              <a:rPr lang="da-DK" dirty="0" err="1"/>
              <a:t>governance</a:t>
            </a:r>
            <a:r>
              <a:rPr lang="da-DK" dirty="0"/>
              <a:t> </a:t>
            </a:r>
            <a:r>
              <a:rPr lang="da-DK" dirty="0" err="1"/>
              <a:t>responsibility</a:t>
            </a:r>
            <a:r>
              <a:rPr lang="da-DK" dirty="0"/>
              <a:t>. </a:t>
            </a:r>
            <a:r>
              <a:rPr lang="da-DK" dirty="0" err="1"/>
              <a:t>Therefore</a:t>
            </a:r>
            <a:r>
              <a:rPr lang="da-DK" dirty="0"/>
              <a:t>, the </a:t>
            </a:r>
            <a:r>
              <a:rPr lang="da-DK" dirty="0" err="1"/>
              <a:t>implementation</a:t>
            </a:r>
            <a:r>
              <a:rPr lang="da-DK" dirty="0"/>
              <a:t> of the policy </a:t>
            </a:r>
            <a:r>
              <a:rPr lang="da-DK" dirty="0" err="1"/>
              <a:t>was</a:t>
            </a:r>
            <a:r>
              <a:rPr lang="da-DK" dirty="0"/>
              <a:t> </a:t>
            </a:r>
            <a:r>
              <a:rPr lang="da-DK" dirty="0" err="1"/>
              <a:t>decentralized</a:t>
            </a:r>
            <a:r>
              <a:rPr lang="da-DK" dirty="0"/>
              <a:t>, and it </a:t>
            </a:r>
            <a:r>
              <a:rPr lang="da-DK" dirty="0" err="1"/>
              <a:t>was</a:t>
            </a:r>
            <a:r>
              <a:rPr lang="da-DK" dirty="0"/>
              <a:t>/ and still is the school </a:t>
            </a:r>
            <a:r>
              <a:rPr lang="da-DK" dirty="0" err="1"/>
              <a:t>leaders</a:t>
            </a:r>
            <a:r>
              <a:rPr lang="da-DK" dirty="0"/>
              <a:t> </a:t>
            </a:r>
            <a:r>
              <a:rPr lang="da-DK" dirty="0" err="1"/>
              <a:t>responsibility</a:t>
            </a:r>
            <a:r>
              <a:rPr lang="da-DK" dirty="0"/>
              <a:t> to </a:t>
            </a:r>
            <a:r>
              <a:rPr lang="da-DK" dirty="0" err="1"/>
              <a:t>make</a:t>
            </a:r>
            <a:r>
              <a:rPr lang="da-DK" dirty="0"/>
              <a:t> sure </a:t>
            </a:r>
            <a:r>
              <a:rPr lang="da-DK" dirty="0" err="1"/>
              <a:t>that</a:t>
            </a:r>
            <a:r>
              <a:rPr lang="da-DK" dirty="0"/>
              <a:t> the PA </a:t>
            </a:r>
            <a:r>
              <a:rPr lang="da-DK" dirty="0" err="1"/>
              <a:t>requirement</a:t>
            </a:r>
            <a:r>
              <a:rPr lang="da-DK" dirty="0"/>
              <a:t> </a:t>
            </a:r>
            <a:r>
              <a:rPr lang="da-DK" dirty="0" err="1"/>
              <a:t>was</a:t>
            </a:r>
            <a:r>
              <a:rPr lang="da-DK" dirty="0"/>
              <a:t> </a:t>
            </a:r>
            <a:r>
              <a:rPr lang="da-DK" dirty="0" err="1"/>
              <a:t>implemented</a:t>
            </a:r>
            <a:r>
              <a:rPr lang="da-DK" dirty="0"/>
              <a:t>. </a:t>
            </a:r>
            <a:r>
              <a:rPr lang="da-DK"/>
              <a:t>And no </a:t>
            </a:r>
            <a:r>
              <a:rPr lang="da-DK" dirty="0"/>
              <a:t>ressources </a:t>
            </a:r>
            <a:r>
              <a:rPr lang="da-DK" dirty="0" err="1"/>
              <a:t>were</a:t>
            </a:r>
            <a:r>
              <a:rPr lang="da-DK" dirty="0"/>
              <a:t> </a:t>
            </a:r>
            <a:r>
              <a:rPr lang="da-DK" dirty="0" err="1"/>
              <a:t>allocated</a:t>
            </a:r>
            <a:r>
              <a:rPr lang="da-DK" dirty="0"/>
              <a:t> to the purpose.</a:t>
            </a:r>
          </a:p>
          <a:p>
            <a:endParaRPr lang="da-DK" dirty="0"/>
          </a:p>
          <a:p>
            <a:r>
              <a:rPr lang="da-DK" dirty="0"/>
              <a:t>This </a:t>
            </a:r>
            <a:r>
              <a:rPr lang="da-DK" dirty="0" err="1"/>
              <a:t>means</a:t>
            </a:r>
            <a:r>
              <a:rPr lang="da-DK" dirty="0"/>
              <a:t> </a:t>
            </a:r>
            <a:r>
              <a:rPr lang="da-DK" dirty="0" err="1"/>
              <a:t>that</a:t>
            </a:r>
            <a:r>
              <a:rPr lang="da-DK" dirty="0"/>
              <a:t> it has </a:t>
            </a:r>
            <a:r>
              <a:rPr lang="da-DK" dirty="0" err="1"/>
              <a:t>been</a:t>
            </a:r>
            <a:r>
              <a:rPr lang="da-DK" dirty="0"/>
              <a:t> </a:t>
            </a:r>
            <a:r>
              <a:rPr lang="da-DK" dirty="0" err="1"/>
              <a:t>very</a:t>
            </a:r>
            <a:r>
              <a:rPr lang="da-DK" dirty="0"/>
              <a:t> </a:t>
            </a:r>
            <a:r>
              <a:rPr lang="da-DK" dirty="0" err="1"/>
              <a:t>different</a:t>
            </a:r>
            <a:r>
              <a:rPr lang="da-DK" dirty="0"/>
              <a:t> </a:t>
            </a:r>
            <a:r>
              <a:rPr lang="da-DK" dirty="0" err="1"/>
              <a:t>how</a:t>
            </a:r>
            <a:r>
              <a:rPr lang="da-DK" dirty="0"/>
              <a:t> the </a:t>
            </a:r>
            <a:r>
              <a:rPr lang="da-DK" dirty="0" err="1"/>
              <a:t>different</a:t>
            </a:r>
            <a:r>
              <a:rPr lang="da-DK" dirty="0"/>
              <a:t> schools and </a:t>
            </a:r>
            <a:r>
              <a:rPr lang="da-DK" dirty="0" err="1"/>
              <a:t>municipalities</a:t>
            </a:r>
            <a:r>
              <a:rPr lang="da-DK" dirty="0"/>
              <a:t> have </a:t>
            </a:r>
            <a:r>
              <a:rPr lang="da-DK" dirty="0" err="1"/>
              <a:t>interpreted</a:t>
            </a:r>
            <a:r>
              <a:rPr lang="da-DK" dirty="0"/>
              <a:t> and </a:t>
            </a:r>
            <a:r>
              <a:rPr lang="da-DK" dirty="0" err="1"/>
              <a:t>implemented</a:t>
            </a:r>
            <a:r>
              <a:rPr lang="da-DK" dirty="0"/>
              <a:t> the policy.</a:t>
            </a:r>
          </a:p>
          <a:p>
            <a:endParaRPr lang="da-DK" dirty="0"/>
          </a:p>
          <a:p>
            <a:endParaRPr lang="da-DK" dirty="0"/>
          </a:p>
        </p:txBody>
      </p:sp>
      <p:sp>
        <p:nvSpPr>
          <p:cNvPr id="4" name="Pladsholder til slidenummer 3"/>
          <p:cNvSpPr>
            <a:spLocks noGrp="1"/>
          </p:cNvSpPr>
          <p:nvPr>
            <p:ph type="sldNum" sz="quarter" idx="5"/>
          </p:nvPr>
        </p:nvSpPr>
        <p:spPr/>
        <p:txBody>
          <a:bodyPr/>
          <a:lstStyle/>
          <a:p>
            <a:fld id="{49436F85-577F-4A92-A47F-D540A2BCC821}" type="slidenum">
              <a:rPr lang="en-GB" smtClean="0"/>
              <a:pPr/>
              <a:t>11</a:t>
            </a:fld>
            <a:endParaRPr lang="en-GB" dirty="0"/>
          </a:p>
        </p:txBody>
      </p:sp>
    </p:spTree>
    <p:extLst>
      <p:ext uri="{BB962C8B-B14F-4D97-AF65-F5344CB8AC3E}">
        <p14:creationId xmlns:p14="http://schemas.microsoft.com/office/powerpoint/2010/main" val="724757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How large </a:t>
            </a:r>
            <a:r>
              <a:rPr lang="da-DK" dirty="0" err="1"/>
              <a:t>scale</a:t>
            </a:r>
            <a:r>
              <a:rPr lang="da-DK" dirty="0"/>
              <a:t> policy driven </a:t>
            </a:r>
            <a:r>
              <a:rPr lang="da-DK" dirty="0" err="1"/>
              <a:t>initiatives</a:t>
            </a:r>
            <a:r>
              <a:rPr lang="da-DK" dirty="0"/>
              <a:t> like the school policy just </a:t>
            </a:r>
            <a:r>
              <a:rPr lang="da-DK" dirty="0" err="1"/>
              <a:t>presented</a:t>
            </a:r>
            <a:r>
              <a:rPr lang="da-DK" dirty="0"/>
              <a:t> </a:t>
            </a:r>
            <a:r>
              <a:rPr lang="da-DK" dirty="0" err="1"/>
              <a:t>affects</a:t>
            </a:r>
            <a:r>
              <a:rPr lang="da-DK" dirty="0"/>
              <a:t> </a:t>
            </a:r>
            <a:r>
              <a:rPr lang="da-DK" dirty="0" err="1"/>
              <a:t>physical</a:t>
            </a:r>
            <a:r>
              <a:rPr lang="da-DK" dirty="0"/>
              <a:t> </a:t>
            </a:r>
            <a:r>
              <a:rPr lang="da-DK" dirty="0" err="1"/>
              <a:t>activty</a:t>
            </a:r>
            <a:r>
              <a:rPr lang="da-DK" dirty="0"/>
              <a:t> </a:t>
            </a:r>
            <a:r>
              <a:rPr lang="da-DK" dirty="0" err="1"/>
              <a:t>levels</a:t>
            </a:r>
            <a:r>
              <a:rPr lang="da-DK" dirty="0"/>
              <a:t> and bmi is on the </a:t>
            </a:r>
            <a:r>
              <a:rPr lang="da-DK" dirty="0" err="1"/>
              <a:t>contrary</a:t>
            </a:r>
            <a:r>
              <a:rPr lang="da-DK" dirty="0"/>
              <a:t> a </a:t>
            </a:r>
            <a:r>
              <a:rPr lang="da-DK" dirty="0" err="1"/>
              <a:t>rather</a:t>
            </a:r>
            <a:r>
              <a:rPr lang="da-DK" dirty="0"/>
              <a:t> </a:t>
            </a:r>
            <a:r>
              <a:rPr lang="da-DK" dirty="0" err="1"/>
              <a:t>untouched</a:t>
            </a:r>
            <a:r>
              <a:rPr lang="da-DK" dirty="0"/>
              <a:t> </a:t>
            </a:r>
            <a:r>
              <a:rPr lang="da-DK" dirty="0" err="1"/>
              <a:t>area</a:t>
            </a:r>
            <a:r>
              <a:rPr lang="da-DK" dirty="0"/>
              <a:t>. </a:t>
            </a:r>
          </a:p>
          <a:p>
            <a:endParaRPr lang="da-DK" dirty="0"/>
          </a:p>
          <a:p>
            <a:r>
              <a:rPr lang="da-DK" dirty="0" err="1"/>
              <a:t>Searching</a:t>
            </a:r>
            <a:r>
              <a:rPr lang="da-DK" dirty="0"/>
              <a:t> the </a:t>
            </a:r>
            <a:r>
              <a:rPr lang="da-DK" dirty="0" err="1"/>
              <a:t>literature</a:t>
            </a:r>
            <a:r>
              <a:rPr lang="da-DK" dirty="0"/>
              <a:t> I have </a:t>
            </a:r>
            <a:r>
              <a:rPr lang="da-DK" dirty="0" err="1"/>
              <a:t>only</a:t>
            </a:r>
            <a:r>
              <a:rPr lang="da-DK" dirty="0"/>
              <a:t> </a:t>
            </a:r>
            <a:r>
              <a:rPr lang="da-DK" dirty="0" err="1"/>
              <a:t>come</a:t>
            </a:r>
            <a:r>
              <a:rPr lang="da-DK" dirty="0"/>
              <a:t> </a:t>
            </a:r>
            <a:r>
              <a:rPr lang="da-DK" dirty="0" err="1"/>
              <a:t>across</a:t>
            </a:r>
            <a:r>
              <a:rPr lang="da-DK" dirty="0"/>
              <a:t> a </a:t>
            </a:r>
            <a:r>
              <a:rPr lang="da-DK" dirty="0" err="1"/>
              <a:t>limited</a:t>
            </a:r>
            <a:r>
              <a:rPr lang="da-DK" dirty="0"/>
              <a:t> </a:t>
            </a:r>
            <a:r>
              <a:rPr lang="da-DK" dirty="0" err="1"/>
              <a:t>amount</a:t>
            </a:r>
            <a:r>
              <a:rPr lang="da-DK" dirty="0"/>
              <a:t> of </a:t>
            </a:r>
            <a:r>
              <a:rPr lang="da-DK" dirty="0" err="1"/>
              <a:t>reasearch</a:t>
            </a:r>
            <a:r>
              <a:rPr lang="da-DK" dirty="0"/>
              <a:t> </a:t>
            </a:r>
            <a:r>
              <a:rPr lang="da-DK" dirty="0" err="1"/>
              <a:t>examining</a:t>
            </a:r>
            <a:r>
              <a:rPr lang="da-DK" dirty="0"/>
              <a:t> </a:t>
            </a:r>
            <a:r>
              <a:rPr lang="da-DK" dirty="0" err="1"/>
              <a:t>this</a:t>
            </a:r>
            <a:r>
              <a:rPr lang="da-DK" dirty="0"/>
              <a:t>. </a:t>
            </a:r>
          </a:p>
          <a:p>
            <a:endParaRPr lang="da-DK" dirty="0"/>
          </a:p>
          <a:p>
            <a:r>
              <a:rPr lang="da-DK" dirty="0"/>
              <a:t>With </a:t>
            </a:r>
            <a:r>
              <a:rPr lang="da-DK" dirty="0" err="1"/>
              <a:t>respect</a:t>
            </a:r>
            <a:r>
              <a:rPr lang="da-DK" dirty="0"/>
              <a:t> to </a:t>
            </a:r>
            <a:r>
              <a:rPr lang="da-DK" dirty="0" err="1"/>
              <a:t>physical</a:t>
            </a:r>
            <a:r>
              <a:rPr lang="da-DK" dirty="0"/>
              <a:t> </a:t>
            </a:r>
            <a:r>
              <a:rPr lang="da-DK" dirty="0" err="1"/>
              <a:t>activity</a:t>
            </a:r>
            <a:r>
              <a:rPr lang="da-DK" dirty="0"/>
              <a:t> </a:t>
            </a:r>
            <a:r>
              <a:rPr lang="da-DK" dirty="0" err="1"/>
              <a:t>only</a:t>
            </a:r>
            <a:r>
              <a:rPr lang="da-DK" dirty="0"/>
              <a:t> </a:t>
            </a:r>
            <a:r>
              <a:rPr lang="da-DK" dirty="0" err="1"/>
              <a:t>one</a:t>
            </a:r>
            <a:r>
              <a:rPr lang="da-DK" dirty="0"/>
              <a:t> </a:t>
            </a:r>
            <a:r>
              <a:rPr lang="da-DK" dirty="0" err="1"/>
              <a:t>study</a:t>
            </a:r>
            <a:r>
              <a:rPr lang="da-DK" dirty="0"/>
              <a:t> has to </a:t>
            </a:r>
            <a:r>
              <a:rPr lang="da-DK" dirty="0" err="1"/>
              <a:t>our</a:t>
            </a:r>
            <a:r>
              <a:rPr lang="da-DK" dirty="0"/>
              <a:t> </a:t>
            </a:r>
            <a:r>
              <a:rPr lang="da-DK" dirty="0" err="1"/>
              <a:t>knowledge</a:t>
            </a:r>
            <a:r>
              <a:rPr lang="da-DK" dirty="0"/>
              <a:t> </a:t>
            </a:r>
            <a:r>
              <a:rPr lang="da-DK" dirty="0" err="1"/>
              <a:t>examined</a:t>
            </a:r>
            <a:r>
              <a:rPr lang="da-DK" dirty="0"/>
              <a:t> the </a:t>
            </a:r>
            <a:r>
              <a:rPr lang="da-DK" dirty="0" err="1"/>
              <a:t>effect</a:t>
            </a:r>
            <a:r>
              <a:rPr lang="da-DK" dirty="0"/>
              <a:t> of a policy </a:t>
            </a:r>
            <a:r>
              <a:rPr lang="da-DK" dirty="0" err="1"/>
              <a:t>introduced</a:t>
            </a:r>
            <a:r>
              <a:rPr lang="da-DK" dirty="0"/>
              <a:t> in a </a:t>
            </a:r>
            <a:r>
              <a:rPr lang="da-DK" dirty="0" err="1"/>
              <a:t>province</a:t>
            </a:r>
            <a:r>
              <a:rPr lang="da-DK" dirty="0"/>
              <a:t> in Canada on </a:t>
            </a:r>
            <a:r>
              <a:rPr lang="da-DK" dirty="0" err="1"/>
              <a:t>device-measured</a:t>
            </a:r>
            <a:r>
              <a:rPr lang="da-DK" dirty="0"/>
              <a:t> PA. It is </a:t>
            </a:r>
            <a:r>
              <a:rPr lang="da-DK" dirty="0" err="1"/>
              <a:t>evaluating</a:t>
            </a:r>
            <a:r>
              <a:rPr lang="da-DK" dirty="0"/>
              <a:t> the </a:t>
            </a:r>
            <a:r>
              <a:rPr lang="da-DK" dirty="0" err="1"/>
              <a:t>effect</a:t>
            </a:r>
            <a:r>
              <a:rPr lang="da-DK" dirty="0"/>
              <a:t> of </a:t>
            </a:r>
            <a:r>
              <a:rPr lang="da-DK" dirty="0" err="1"/>
              <a:t>physical</a:t>
            </a:r>
            <a:r>
              <a:rPr lang="da-DK" dirty="0"/>
              <a:t> </a:t>
            </a:r>
            <a:r>
              <a:rPr lang="da-DK" dirty="0" err="1"/>
              <a:t>education</a:t>
            </a:r>
            <a:r>
              <a:rPr lang="da-DK" dirty="0"/>
              <a:t> </a:t>
            </a:r>
            <a:r>
              <a:rPr lang="da-DK" dirty="0" err="1"/>
              <a:t>requirements</a:t>
            </a:r>
            <a:r>
              <a:rPr lang="da-DK" dirty="0"/>
              <a:t> (</a:t>
            </a:r>
            <a:r>
              <a:rPr lang="da-DK" dirty="0" err="1"/>
              <a:t>demanding</a:t>
            </a:r>
            <a:r>
              <a:rPr lang="da-DK" dirty="0"/>
              <a:t> attendance in PE to </a:t>
            </a:r>
            <a:r>
              <a:rPr lang="da-DK" dirty="0" err="1"/>
              <a:t>graduate</a:t>
            </a:r>
            <a:r>
              <a:rPr lang="da-DK" dirty="0"/>
              <a:t>). The </a:t>
            </a:r>
            <a:r>
              <a:rPr lang="da-DK" dirty="0" err="1"/>
              <a:t>study</a:t>
            </a:r>
            <a:r>
              <a:rPr lang="da-DK" dirty="0"/>
              <a:t> </a:t>
            </a:r>
            <a:r>
              <a:rPr lang="da-DK" dirty="0" err="1"/>
              <a:t>found</a:t>
            </a:r>
            <a:r>
              <a:rPr lang="da-DK" dirty="0"/>
              <a:t> no </a:t>
            </a:r>
            <a:r>
              <a:rPr lang="da-DK" dirty="0" err="1"/>
              <a:t>effects</a:t>
            </a:r>
            <a:r>
              <a:rPr lang="da-DK" dirty="0"/>
              <a:t> on PA </a:t>
            </a:r>
            <a:r>
              <a:rPr lang="da-DK" dirty="0" err="1"/>
              <a:t>when</a:t>
            </a:r>
            <a:r>
              <a:rPr lang="da-DK" dirty="0"/>
              <a:t> </a:t>
            </a:r>
            <a:r>
              <a:rPr lang="da-DK" dirty="0" err="1"/>
              <a:t>comparing</a:t>
            </a:r>
            <a:r>
              <a:rPr lang="da-DK" dirty="0"/>
              <a:t> PA </a:t>
            </a:r>
            <a:r>
              <a:rPr lang="da-DK" dirty="0" err="1"/>
              <a:t>levels</a:t>
            </a:r>
            <a:r>
              <a:rPr lang="da-DK" dirty="0"/>
              <a:t> in the policy </a:t>
            </a:r>
            <a:r>
              <a:rPr lang="da-DK" dirty="0" err="1"/>
              <a:t>province</a:t>
            </a:r>
            <a:r>
              <a:rPr lang="da-DK" dirty="0"/>
              <a:t> with a </a:t>
            </a:r>
            <a:r>
              <a:rPr lang="da-DK" dirty="0" err="1"/>
              <a:t>control</a:t>
            </a:r>
            <a:r>
              <a:rPr lang="da-DK" dirty="0"/>
              <a:t> </a:t>
            </a:r>
            <a:r>
              <a:rPr lang="da-DK" dirty="0" err="1"/>
              <a:t>province</a:t>
            </a:r>
            <a:r>
              <a:rPr lang="da-DK" dirty="0"/>
              <a:t>. </a:t>
            </a:r>
          </a:p>
          <a:p>
            <a:endParaRPr lang="da-DK" dirty="0"/>
          </a:p>
          <a:p>
            <a:r>
              <a:rPr lang="da-DK" dirty="0"/>
              <a:t>In BMI, a </a:t>
            </a:r>
            <a:r>
              <a:rPr lang="da-DK" dirty="0" err="1"/>
              <a:t>few</a:t>
            </a:r>
            <a:r>
              <a:rPr lang="da-DK" dirty="0"/>
              <a:t> studies in the U.S. have </a:t>
            </a:r>
            <a:r>
              <a:rPr lang="da-DK" dirty="0" err="1"/>
              <a:t>examined</a:t>
            </a:r>
            <a:r>
              <a:rPr lang="da-DK" dirty="0"/>
              <a:t> the </a:t>
            </a:r>
            <a:r>
              <a:rPr lang="da-DK" dirty="0" err="1"/>
              <a:t>effect</a:t>
            </a:r>
            <a:r>
              <a:rPr lang="da-DK" dirty="0"/>
              <a:t> of PE </a:t>
            </a:r>
            <a:r>
              <a:rPr lang="da-DK" dirty="0" err="1"/>
              <a:t>requirements</a:t>
            </a:r>
            <a:r>
              <a:rPr lang="da-DK" dirty="0"/>
              <a:t> on BMI. </a:t>
            </a:r>
            <a:r>
              <a:rPr lang="da-DK" dirty="0" err="1"/>
              <a:t>Two</a:t>
            </a:r>
            <a:r>
              <a:rPr lang="da-DK" dirty="0"/>
              <a:t> </a:t>
            </a:r>
            <a:r>
              <a:rPr lang="da-DK" dirty="0" err="1"/>
              <a:t>found</a:t>
            </a:r>
            <a:r>
              <a:rPr lang="da-DK" dirty="0"/>
              <a:t> no </a:t>
            </a:r>
            <a:r>
              <a:rPr lang="da-DK" dirty="0" err="1"/>
              <a:t>effects</a:t>
            </a:r>
            <a:r>
              <a:rPr lang="da-DK" dirty="0"/>
              <a:t> – </a:t>
            </a:r>
            <a:r>
              <a:rPr lang="da-DK" dirty="0" err="1"/>
              <a:t>however</a:t>
            </a:r>
            <a:r>
              <a:rPr lang="da-DK" dirty="0"/>
              <a:t> BMI </a:t>
            </a:r>
            <a:r>
              <a:rPr lang="da-DK" dirty="0" err="1"/>
              <a:t>was</a:t>
            </a:r>
            <a:r>
              <a:rPr lang="da-DK" dirty="0"/>
              <a:t> </a:t>
            </a:r>
            <a:r>
              <a:rPr lang="da-DK" dirty="0" err="1"/>
              <a:t>self-reported</a:t>
            </a:r>
            <a:r>
              <a:rPr lang="da-DK" dirty="0"/>
              <a:t>. And </a:t>
            </a:r>
            <a:r>
              <a:rPr lang="da-DK" dirty="0" err="1"/>
              <a:t>one</a:t>
            </a:r>
            <a:r>
              <a:rPr lang="da-DK" dirty="0"/>
              <a:t> </a:t>
            </a:r>
            <a:r>
              <a:rPr lang="da-DK" dirty="0" err="1"/>
              <a:t>found</a:t>
            </a:r>
            <a:r>
              <a:rPr lang="da-DK" dirty="0"/>
              <a:t> </a:t>
            </a:r>
            <a:r>
              <a:rPr lang="da-DK" dirty="0" err="1"/>
              <a:t>that</a:t>
            </a:r>
            <a:r>
              <a:rPr lang="da-DK" dirty="0"/>
              <a:t> for </a:t>
            </a:r>
            <a:r>
              <a:rPr lang="da-DK" dirty="0" err="1"/>
              <a:t>each</a:t>
            </a:r>
            <a:r>
              <a:rPr lang="da-DK" dirty="0"/>
              <a:t> 60 </a:t>
            </a:r>
            <a:r>
              <a:rPr lang="da-DK" dirty="0" err="1"/>
              <a:t>minutes</a:t>
            </a:r>
            <a:r>
              <a:rPr lang="da-DK" dirty="0"/>
              <a:t> of extra PE BMI </a:t>
            </a:r>
            <a:r>
              <a:rPr lang="da-DK" dirty="0" err="1"/>
              <a:t>decreased</a:t>
            </a:r>
            <a:r>
              <a:rPr lang="da-DK" dirty="0"/>
              <a:t> with 0.5 BMI points.</a:t>
            </a:r>
          </a:p>
          <a:p>
            <a:endParaRPr lang="da-DK" dirty="0"/>
          </a:p>
          <a:p>
            <a:r>
              <a:rPr lang="da-DK" dirty="0"/>
              <a:t>Thus, more </a:t>
            </a:r>
            <a:r>
              <a:rPr lang="da-DK" dirty="0" err="1"/>
              <a:t>evidence</a:t>
            </a:r>
            <a:r>
              <a:rPr lang="da-DK" dirty="0"/>
              <a:t> is </a:t>
            </a:r>
            <a:r>
              <a:rPr lang="da-DK" dirty="0" err="1"/>
              <a:t>needed</a:t>
            </a:r>
            <a:r>
              <a:rPr lang="da-DK" dirty="0"/>
              <a:t> to </a:t>
            </a:r>
            <a:r>
              <a:rPr lang="da-DK" dirty="0" err="1"/>
              <a:t>found</a:t>
            </a:r>
            <a:r>
              <a:rPr lang="da-DK" dirty="0"/>
              <a:t> out </a:t>
            </a:r>
            <a:r>
              <a:rPr lang="da-DK" dirty="0" err="1"/>
              <a:t>if</a:t>
            </a:r>
            <a:r>
              <a:rPr lang="da-DK" dirty="0"/>
              <a:t> a policy like this </a:t>
            </a:r>
            <a:r>
              <a:rPr lang="da-DK" dirty="0" err="1"/>
              <a:t>can</a:t>
            </a:r>
            <a:r>
              <a:rPr lang="da-DK" dirty="0"/>
              <a:t> </a:t>
            </a:r>
            <a:r>
              <a:rPr lang="da-DK" dirty="0" err="1"/>
              <a:t>be</a:t>
            </a:r>
            <a:r>
              <a:rPr lang="da-DK" dirty="0"/>
              <a:t> </a:t>
            </a:r>
            <a:r>
              <a:rPr lang="da-DK" dirty="0" err="1"/>
              <a:t>helpful</a:t>
            </a:r>
            <a:r>
              <a:rPr lang="da-DK" dirty="0"/>
              <a:t> in tackling the problem of insufficient PA </a:t>
            </a:r>
            <a:r>
              <a:rPr lang="da-DK" dirty="0" err="1"/>
              <a:t>levels</a:t>
            </a:r>
            <a:r>
              <a:rPr lang="da-DK" dirty="0"/>
              <a:t> and </a:t>
            </a:r>
            <a:r>
              <a:rPr lang="da-DK" dirty="0" err="1"/>
              <a:t>overweight</a:t>
            </a:r>
            <a:r>
              <a:rPr lang="da-DK" dirty="0"/>
              <a:t> and </a:t>
            </a:r>
            <a:r>
              <a:rPr lang="da-DK" dirty="0" err="1"/>
              <a:t>obesity</a:t>
            </a:r>
            <a:r>
              <a:rPr lang="da-DK" dirty="0"/>
              <a:t>.</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12</a:t>
            </a:fld>
            <a:endParaRPr lang="en-GB" dirty="0"/>
          </a:p>
        </p:txBody>
      </p:sp>
    </p:spTree>
    <p:extLst>
      <p:ext uri="{BB962C8B-B14F-4D97-AF65-F5344CB8AC3E}">
        <p14:creationId xmlns:p14="http://schemas.microsoft.com/office/powerpoint/2010/main" val="3100598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err="1"/>
              <a:t>Therefore</a:t>
            </a:r>
            <a:r>
              <a:rPr lang="da-DK" dirty="0"/>
              <a:t>, the </a:t>
            </a:r>
            <a:r>
              <a:rPr lang="da-DK" dirty="0" err="1"/>
              <a:t>main</a:t>
            </a:r>
            <a:r>
              <a:rPr lang="da-DK" dirty="0"/>
              <a:t> </a:t>
            </a:r>
            <a:r>
              <a:rPr lang="da-DK" dirty="0" err="1"/>
              <a:t>aim</a:t>
            </a:r>
            <a:r>
              <a:rPr lang="da-DK" dirty="0"/>
              <a:t> </a:t>
            </a:r>
            <a:r>
              <a:rPr lang="da-DK" dirty="0" err="1"/>
              <a:t>was</a:t>
            </a:r>
            <a:r>
              <a:rPr lang="da-DK" dirty="0"/>
              <a:t> to </a:t>
            </a:r>
            <a:r>
              <a:rPr lang="en-US" sz="1200" i="0" u="none" strike="noStrike" baseline="0" dirty="0">
                <a:solidFill>
                  <a:schemeClr val="tx1"/>
                </a:solidFill>
                <a:latin typeface="Calibri" panose="020F0502020204030204" pitchFamily="34" charset="0"/>
              </a:rPr>
              <a:t>evaluate the effect of the 2014 Danish school policy on device-measured </a:t>
            </a:r>
            <a:r>
              <a:rPr lang="en-US" sz="1200" dirty="0">
                <a:solidFill>
                  <a:schemeClr val="tx1"/>
                </a:solidFill>
                <a:latin typeface="Calibri" panose="020F0502020204030204" pitchFamily="34" charset="0"/>
              </a:rPr>
              <a:t>physical activity</a:t>
            </a:r>
            <a:r>
              <a:rPr lang="en-US" sz="1200" i="0" u="none" strike="noStrike" baseline="0" dirty="0">
                <a:solidFill>
                  <a:schemeClr val="tx1"/>
                </a:solidFill>
                <a:latin typeface="Calibri" panose="020F0502020204030204" pitchFamily="34" charset="0"/>
              </a:rPr>
              <a:t> and </a:t>
            </a:r>
            <a:r>
              <a:rPr lang="en-US" sz="1200" dirty="0">
                <a:solidFill>
                  <a:schemeClr val="tx1"/>
                </a:solidFill>
                <a:latin typeface="Calibri" panose="020F0502020204030204" pitchFamily="34" charset="0"/>
              </a:rPr>
              <a:t>body mass index (BMI)</a:t>
            </a:r>
            <a:r>
              <a:rPr lang="en-US" sz="1200" i="0" u="none" strike="noStrike" baseline="0" dirty="0">
                <a:solidFill>
                  <a:schemeClr val="tx1"/>
                </a:solidFill>
                <a:latin typeface="Calibri" panose="020F0502020204030204" pitchFamily="34" charset="0"/>
              </a:rPr>
              <a:t> in school-aged children and adolescents. To examine this matter three paper were completed. </a:t>
            </a:r>
          </a:p>
          <a:p>
            <a:endParaRPr lang="da-DK" dirty="0"/>
          </a:p>
        </p:txBody>
      </p:sp>
      <p:sp>
        <p:nvSpPr>
          <p:cNvPr id="4" name="Pladsholder til slidenummer 3"/>
          <p:cNvSpPr>
            <a:spLocks noGrp="1"/>
          </p:cNvSpPr>
          <p:nvPr>
            <p:ph type="sldNum" sz="quarter" idx="5"/>
          </p:nvPr>
        </p:nvSpPr>
        <p:spPr/>
        <p:txBody>
          <a:bodyPr/>
          <a:lstStyle/>
          <a:p>
            <a:fld id="{49436F85-577F-4A92-A47F-D540A2BCC821}" type="slidenum">
              <a:rPr lang="en-GB" smtClean="0"/>
              <a:pPr/>
              <a:t>13</a:t>
            </a:fld>
            <a:endParaRPr lang="en-GB" dirty="0"/>
          </a:p>
        </p:txBody>
      </p:sp>
    </p:spTree>
    <p:extLst>
      <p:ext uri="{BB962C8B-B14F-4D97-AF65-F5344CB8AC3E}">
        <p14:creationId xmlns:p14="http://schemas.microsoft.com/office/powerpoint/2010/main" val="3925133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Paper I </a:t>
            </a:r>
            <a:r>
              <a:rPr lang="da-DK" dirty="0" err="1"/>
              <a:t>was</a:t>
            </a:r>
            <a:r>
              <a:rPr lang="da-DK" dirty="0"/>
              <a:t> </a:t>
            </a:r>
            <a:r>
              <a:rPr lang="da-DK" dirty="0" err="1"/>
              <a:t>published</a:t>
            </a:r>
            <a:r>
              <a:rPr lang="da-DK" dirty="0"/>
              <a:t> in BMC Public Health. It is a </a:t>
            </a:r>
            <a:r>
              <a:rPr lang="da-DK" dirty="0" err="1"/>
              <a:t>study</a:t>
            </a:r>
            <a:r>
              <a:rPr lang="da-DK" dirty="0"/>
              <a:t> </a:t>
            </a:r>
            <a:r>
              <a:rPr lang="da-DK" dirty="0" err="1"/>
              <a:t>protocol</a:t>
            </a:r>
            <a:r>
              <a:rPr lang="da-DK" dirty="0"/>
              <a:t> </a:t>
            </a:r>
            <a:r>
              <a:rPr lang="da-DK" dirty="0" err="1"/>
              <a:t>describing</a:t>
            </a:r>
            <a:r>
              <a:rPr lang="da-DK" dirty="0"/>
              <a:t> the design, </a:t>
            </a:r>
            <a:r>
              <a:rPr lang="da-DK" dirty="0" err="1"/>
              <a:t>methods</a:t>
            </a:r>
            <a:r>
              <a:rPr lang="da-DK" dirty="0"/>
              <a:t>, data </a:t>
            </a:r>
            <a:r>
              <a:rPr lang="da-DK" dirty="0" err="1"/>
              <a:t>collection</a:t>
            </a:r>
            <a:r>
              <a:rPr lang="da-DK" dirty="0"/>
              <a:t> of the </a:t>
            </a:r>
            <a:r>
              <a:rPr lang="da-DK" dirty="0" err="1"/>
              <a:t>study</a:t>
            </a:r>
            <a:r>
              <a:rPr lang="da-DK" dirty="0"/>
              <a:t>. </a:t>
            </a:r>
            <a:r>
              <a:rPr lang="da-DK" dirty="0" err="1"/>
              <a:t>Both</a:t>
            </a:r>
            <a:r>
              <a:rPr lang="da-DK" dirty="0"/>
              <a:t> the part I am </a:t>
            </a:r>
            <a:r>
              <a:rPr lang="da-DK" dirty="0" err="1"/>
              <a:t>presenting</a:t>
            </a:r>
            <a:r>
              <a:rPr lang="da-DK" dirty="0"/>
              <a:t>, but </a:t>
            </a:r>
            <a:r>
              <a:rPr lang="da-DK" dirty="0" err="1"/>
              <a:t>also</a:t>
            </a:r>
            <a:r>
              <a:rPr lang="da-DK" dirty="0"/>
              <a:t> a part </a:t>
            </a:r>
            <a:r>
              <a:rPr lang="da-DK" dirty="0" err="1"/>
              <a:t>focusing</a:t>
            </a:r>
            <a:r>
              <a:rPr lang="da-DK" dirty="0"/>
              <a:t> on the </a:t>
            </a:r>
            <a:r>
              <a:rPr lang="da-DK" dirty="0" err="1"/>
              <a:t>implementation</a:t>
            </a:r>
            <a:r>
              <a:rPr lang="da-DK" dirty="0"/>
              <a:t> of the policy, </a:t>
            </a:r>
            <a:r>
              <a:rPr lang="da-DK" dirty="0" err="1"/>
              <a:t>which</a:t>
            </a:r>
            <a:r>
              <a:rPr lang="da-DK" dirty="0"/>
              <a:t> is a phd </a:t>
            </a:r>
            <a:r>
              <a:rPr lang="da-DK" dirty="0" err="1"/>
              <a:t>project</a:t>
            </a:r>
            <a:r>
              <a:rPr lang="da-DK" dirty="0"/>
              <a:t> by Sofie Koch. Paper I </a:t>
            </a:r>
            <a:r>
              <a:rPr lang="da-DK" dirty="0" err="1"/>
              <a:t>will</a:t>
            </a:r>
            <a:r>
              <a:rPr lang="da-DK" dirty="0"/>
              <a:t> not </a:t>
            </a:r>
            <a:r>
              <a:rPr lang="da-DK" dirty="0" err="1"/>
              <a:t>be</a:t>
            </a:r>
            <a:r>
              <a:rPr lang="da-DK" dirty="0"/>
              <a:t> </a:t>
            </a:r>
            <a:r>
              <a:rPr lang="da-DK" dirty="0" err="1"/>
              <a:t>introduced</a:t>
            </a:r>
            <a:r>
              <a:rPr lang="da-DK" dirty="0"/>
              <a:t> </a:t>
            </a:r>
            <a:r>
              <a:rPr lang="da-DK" dirty="0" err="1"/>
              <a:t>today</a:t>
            </a:r>
            <a:r>
              <a:rPr lang="da-DK" dirty="0"/>
              <a:t>, </a:t>
            </a:r>
            <a:r>
              <a:rPr lang="da-DK" dirty="0" err="1"/>
              <a:t>since</a:t>
            </a:r>
            <a:r>
              <a:rPr lang="da-DK" dirty="0"/>
              <a:t> it more or </a:t>
            </a:r>
            <a:r>
              <a:rPr lang="da-DK" dirty="0" err="1"/>
              <a:t>less</a:t>
            </a:r>
            <a:r>
              <a:rPr lang="da-DK" dirty="0"/>
              <a:t> </a:t>
            </a:r>
            <a:r>
              <a:rPr lang="da-DK" dirty="0" err="1"/>
              <a:t>describes</a:t>
            </a:r>
            <a:r>
              <a:rPr lang="da-DK" dirty="0"/>
              <a:t> the </a:t>
            </a:r>
            <a:r>
              <a:rPr lang="da-DK" dirty="0" err="1"/>
              <a:t>methods</a:t>
            </a:r>
            <a:r>
              <a:rPr lang="da-DK" dirty="0"/>
              <a:t> </a:t>
            </a:r>
            <a:r>
              <a:rPr lang="da-DK" dirty="0" err="1"/>
              <a:t>introduced</a:t>
            </a:r>
            <a:r>
              <a:rPr lang="da-DK" dirty="0"/>
              <a:t> in </a:t>
            </a:r>
            <a:r>
              <a:rPr lang="da-DK" dirty="0" err="1"/>
              <a:t>paper</a:t>
            </a:r>
            <a:r>
              <a:rPr lang="da-DK" dirty="0"/>
              <a:t> II and III. </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14</a:t>
            </a:fld>
            <a:endParaRPr lang="en-GB" dirty="0"/>
          </a:p>
        </p:txBody>
      </p:sp>
    </p:spTree>
    <p:extLst>
      <p:ext uri="{BB962C8B-B14F-4D97-AF65-F5344CB8AC3E}">
        <p14:creationId xmlns:p14="http://schemas.microsoft.com/office/powerpoint/2010/main" val="1928077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I </a:t>
            </a:r>
            <a:r>
              <a:rPr lang="da-DK" dirty="0" err="1"/>
              <a:t>will</a:t>
            </a:r>
            <a:r>
              <a:rPr lang="da-DK" dirty="0"/>
              <a:t> </a:t>
            </a:r>
            <a:r>
              <a:rPr lang="da-DK" dirty="0" err="1"/>
              <a:t>now</a:t>
            </a:r>
            <a:r>
              <a:rPr lang="da-DK" dirty="0"/>
              <a:t> present </a:t>
            </a:r>
            <a:r>
              <a:rPr lang="da-DK" dirty="0" err="1"/>
              <a:t>paper</a:t>
            </a:r>
            <a:r>
              <a:rPr lang="da-DK" dirty="0"/>
              <a:t> II, </a:t>
            </a:r>
            <a:r>
              <a:rPr lang="da-DK" dirty="0" err="1"/>
              <a:t>which</a:t>
            </a:r>
            <a:r>
              <a:rPr lang="da-DK" dirty="0"/>
              <a:t> has just </a:t>
            </a:r>
            <a:r>
              <a:rPr lang="da-DK" dirty="0" err="1"/>
              <a:t>now</a:t>
            </a:r>
            <a:r>
              <a:rPr lang="da-DK" dirty="0"/>
              <a:t> </a:t>
            </a:r>
            <a:r>
              <a:rPr lang="da-DK" dirty="0" err="1"/>
              <a:t>been</a:t>
            </a:r>
            <a:r>
              <a:rPr lang="da-DK" dirty="0"/>
              <a:t> </a:t>
            </a:r>
            <a:r>
              <a:rPr lang="da-DK" dirty="0" err="1"/>
              <a:t>published</a:t>
            </a:r>
            <a:r>
              <a:rPr lang="da-DK" dirty="0"/>
              <a:t> in the Lancet Regional Health Europe. </a:t>
            </a:r>
            <a:r>
              <a:rPr lang="en-US" sz="1200" b="0" i="0" u="none" strike="noStrike" baseline="0" dirty="0">
                <a:solidFill>
                  <a:schemeClr val="tx1"/>
                </a:solidFill>
                <a:latin typeface="Calibri" panose="020F0502020204030204" pitchFamily="34" charset="0"/>
              </a:rPr>
              <a:t>The primary objective was to examine the effect of the school policy on device-measured school-time PA in school-aged children. The secondary objective was to examine the effect of the school policy on PA during a full 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chemeClr val="tx1"/>
              </a:solidFill>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chemeClr val="tx1"/>
                </a:solidFill>
                <a:latin typeface="Calibri" panose="020F0502020204030204" pitchFamily="34" charset="0"/>
              </a:rPr>
              <a:t>This study is based on data from the Physical activity after the reform study (PHASAR study) as well as historical data </a:t>
            </a:r>
            <a:endParaRPr lang="en-US" sz="1200" dirty="0">
              <a:solidFill>
                <a:schemeClr val="tx1"/>
              </a:solidFill>
              <a:latin typeface="Calibri" panose="020F0502020204030204" pitchFamily="34" charset="0"/>
            </a:endParaRPr>
          </a:p>
          <a:p>
            <a:endParaRPr lang="da-DK" dirty="0"/>
          </a:p>
        </p:txBody>
      </p:sp>
      <p:sp>
        <p:nvSpPr>
          <p:cNvPr id="4" name="Pladsholder til slidenummer 3"/>
          <p:cNvSpPr>
            <a:spLocks noGrp="1"/>
          </p:cNvSpPr>
          <p:nvPr>
            <p:ph type="sldNum" sz="quarter" idx="5"/>
          </p:nvPr>
        </p:nvSpPr>
        <p:spPr/>
        <p:txBody>
          <a:bodyPr/>
          <a:lstStyle/>
          <a:p>
            <a:fld id="{49436F85-577F-4A92-A47F-D540A2BCC821}" type="slidenum">
              <a:rPr lang="en-GB" smtClean="0"/>
              <a:pPr/>
              <a:t>15</a:t>
            </a:fld>
            <a:endParaRPr lang="en-GB" dirty="0"/>
          </a:p>
        </p:txBody>
      </p:sp>
    </p:spTree>
    <p:extLst>
      <p:ext uri="{BB962C8B-B14F-4D97-AF65-F5344CB8AC3E}">
        <p14:creationId xmlns:p14="http://schemas.microsoft.com/office/powerpoint/2010/main" val="3883494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Firstly</a:t>
            </a:r>
            <a:r>
              <a:rPr lang="da-DK" dirty="0"/>
              <a:t>, I </a:t>
            </a:r>
            <a:r>
              <a:rPr lang="da-DK" dirty="0" err="1"/>
              <a:t>will</a:t>
            </a:r>
            <a:r>
              <a:rPr lang="da-DK" dirty="0"/>
              <a:t> present </a:t>
            </a:r>
            <a:r>
              <a:rPr lang="da-DK" dirty="0" err="1"/>
              <a:t>how</a:t>
            </a:r>
            <a:r>
              <a:rPr lang="da-DK" dirty="0"/>
              <a:t> </a:t>
            </a:r>
            <a:r>
              <a:rPr lang="da-DK" dirty="0" err="1"/>
              <a:t>results</a:t>
            </a:r>
            <a:r>
              <a:rPr lang="da-DK" dirty="0"/>
              <a:t> </a:t>
            </a:r>
            <a:r>
              <a:rPr lang="da-DK" dirty="0" err="1"/>
              <a:t>derived</a:t>
            </a:r>
            <a:r>
              <a:rPr lang="da-DK" dirty="0"/>
              <a:t> by </a:t>
            </a:r>
            <a:r>
              <a:rPr lang="da-DK" dirty="0" err="1"/>
              <a:t>describing</a:t>
            </a:r>
            <a:r>
              <a:rPr lang="da-DK" dirty="0"/>
              <a:t> the </a:t>
            </a:r>
            <a:r>
              <a:rPr lang="da-DK" dirty="0" err="1"/>
              <a:t>methods</a:t>
            </a:r>
            <a:r>
              <a:rPr lang="da-DK" dirty="0"/>
              <a:t> of Paper II</a:t>
            </a:r>
          </a:p>
          <a:p>
            <a:endParaRPr lang="da-DK" dirty="0"/>
          </a:p>
        </p:txBody>
      </p:sp>
      <p:sp>
        <p:nvSpPr>
          <p:cNvPr id="4" name="Pladsholder til slidenummer 3"/>
          <p:cNvSpPr>
            <a:spLocks noGrp="1"/>
          </p:cNvSpPr>
          <p:nvPr>
            <p:ph type="sldNum" sz="quarter" idx="5"/>
          </p:nvPr>
        </p:nvSpPr>
        <p:spPr/>
        <p:txBody>
          <a:bodyPr/>
          <a:lstStyle/>
          <a:p>
            <a:fld id="{49436F85-577F-4A92-A47F-D540A2BCC821}" type="slidenum">
              <a:rPr lang="en-GB" smtClean="0"/>
              <a:pPr/>
              <a:t>16</a:t>
            </a:fld>
            <a:endParaRPr lang="en-GB" dirty="0"/>
          </a:p>
        </p:txBody>
      </p:sp>
    </p:spTree>
    <p:extLst>
      <p:ext uri="{BB962C8B-B14F-4D97-AF65-F5344CB8AC3E}">
        <p14:creationId xmlns:p14="http://schemas.microsoft.com/office/powerpoint/2010/main" val="3071812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Randomized</a:t>
            </a:r>
            <a:r>
              <a:rPr lang="da-DK" dirty="0"/>
              <a:t> </a:t>
            </a:r>
            <a:r>
              <a:rPr lang="da-DK" dirty="0" err="1"/>
              <a:t>controlled</a:t>
            </a:r>
            <a:r>
              <a:rPr lang="da-DK" dirty="0"/>
              <a:t> </a:t>
            </a:r>
            <a:r>
              <a:rPr lang="da-DK" dirty="0" err="1"/>
              <a:t>trials</a:t>
            </a:r>
            <a:r>
              <a:rPr lang="da-DK" dirty="0"/>
              <a:t> </a:t>
            </a:r>
            <a:r>
              <a:rPr lang="da-DK" dirty="0" err="1"/>
              <a:t>are</a:t>
            </a:r>
            <a:r>
              <a:rPr lang="da-DK" dirty="0"/>
              <a:t> </a:t>
            </a:r>
            <a:r>
              <a:rPr lang="da-DK" dirty="0" err="1"/>
              <a:t>considered</a:t>
            </a:r>
            <a:r>
              <a:rPr lang="da-DK" dirty="0"/>
              <a:t> to </a:t>
            </a:r>
            <a:r>
              <a:rPr lang="da-DK" dirty="0" err="1"/>
              <a:t>be</a:t>
            </a:r>
            <a:r>
              <a:rPr lang="da-DK" dirty="0"/>
              <a:t> the </a:t>
            </a:r>
            <a:r>
              <a:rPr lang="da-DK" dirty="0" err="1"/>
              <a:t>best</a:t>
            </a:r>
            <a:r>
              <a:rPr lang="da-DK" dirty="0"/>
              <a:t> design to </a:t>
            </a:r>
            <a:r>
              <a:rPr lang="da-DK" dirty="0" err="1"/>
              <a:t>evaluate</a:t>
            </a:r>
            <a:r>
              <a:rPr lang="da-DK" dirty="0"/>
              <a:t> the </a:t>
            </a:r>
            <a:r>
              <a:rPr lang="da-DK" dirty="0" err="1"/>
              <a:t>effect</a:t>
            </a:r>
            <a:r>
              <a:rPr lang="da-DK" dirty="0"/>
              <a:t> of an intervention. </a:t>
            </a:r>
            <a:r>
              <a:rPr lang="da-DK" dirty="0" err="1"/>
              <a:t>However</a:t>
            </a:r>
            <a:r>
              <a:rPr lang="da-DK" dirty="0"/>
              <a:t>, </a:t>
            </a:r>
            <a:r>
              <a:rPr lang="da-DK" dirty="0" err="1"/>
              <a:t>they</a:t>
            </a:r>
            <a:r>
              <a:rPr lang="da-DK" dirty="0"/>
              <a:t> </a:t>
            </a:r>
            <a:r>
              <a:rPr lang="da-DK" dirty="0" err="1"/>
              <a:t>are</a:t>
            </a:r>
            <a:r>
              <a:rPr lang="da-DK" dirty="0"/>
              <a:t> not </a:t>
            </a:r>
            <a:r>
              <a:rPr lang="da-DK" dirty="0" err="1"/>
              <a:t>always</a:t>
            </a:r>
            <a:r>
              <a:rPr lang="da-DK" dirty="0"/>
              <a:t> an option </a:t>
            </a:r>
            <a:r>
              <a:rPr lang="da-DK" dirty="0" err="1"/>
              <a:t>when</a:t>
            </a:r>
            <a:r>
              <a:rPr lang="da-DK" dirty="0"/>
              <a:t> </a:t>
            </a:r>
            <a:r>
              <a:rPr lang="da-DK" dirty="0" err="1"/>
              <a:t>you</a:t>
            </a:r>
            <a:r>
              <a:rPr lang="da-DK" dirty="0"/>
              <a:t> </a:t>
            </a:r>
            <a:r>
              <a:rPr lang="da-DK" dirty="0" err="1"/>
              <a:t>want</a:t>
            </a:r>
            <a:r>
              <a:rPr lang="da-DK" dirty="0"/>
              <a:t> to </a:t>
            </a:r>
            <a:r>
              <a:rPr lang="da-DK" dirty="0" err="1"/>
              <a:t>evaluate</a:t>
            </a:r>
            <a:r>
              <a:rPr lang="da-DK" dirty="0"/>
              <a:t> </a:t>
            </a:r>
            <a:r>
              <a:rPr lang="da-DK" dirty="0" err="1"/>
              <a:t>policies</a:t>
            </a:r>
            <a:r>
              <a:rPr lang="da-DK" dirty="0"/>
              <a:t> </a:t>
            </a:r>
            <a:r>
              <a:rPr lang="da-DK" dirty="0" err="1"/>
              <a:t>introduced</a:t>
            </a:r>
            <a:r>
              <a:rPr lang="da-DK" dirty="0"/>
              <a:t> on a population </a:t>
            </a:r>
            <a:r>
              <a:rPr lang="da-DK" dirty="0" err="1"/>
              <a:t>level</a:t>
            </a:r>
            <a:r>
              <a:rPr lang="da-DK" dirty="0"/>
              <a:t>. </a:t>
            </a:r>
            <a:r>
              <a:rPr lang="da-DK" dirty="0" err="1"/>
              <a:t>Especially</a:t>
            </a:r>
            <a:r>
              <a:rPr lang="da-DK" dirty="0"/>
              <a:t>, </a:t>
            </a:r>
            <a:r>
              <a:rPr lang="da-DK" dirty="0" err="1"/>
              <a:t>when</a:t>
            </a:r>
            <a:r>
              <a:rPr lang="da-DK" dirty="0"/>
              <a:t> the </a:t>
            </a:r>
            <a:r>
              <a:rPr lang="da-DK" dirty="0" err="1"/>
              <a:t>need</a:t>
            </a:r>
            <a:r>
              <a:rPr lang="da-DK" dirty="0"/>
              <a:t> is to </a:t>
            </a:r>
            <a:r>
              <a:rPr lang="da-DK" dirty="0" err="1"/>
              <a:t>retrospectively</a:t>
            </a:r>
            <a:r>
              <a:rPr lang="da-DK" dirty="0"/>
              <a:t> </a:t>
            </a:r>
            <a:r>
              <a:rPr lang="da-DK" dirty="0" err="1"/>
              <a:t>evaluate</a:t>
            </a:r>
            <a:r>
              <a:rPr lang="da-DK" dirty="0"/>
              <a:t> a policy </a:t>
            </a:r>
            <a:r>
              <a:rPr lang="da-DK" dirty="0" err="1"/>
              <a:t>already</a:t>
            </a:r>
            <a:r>
              <a:rPr lang="da-DK" dirty="0"/>
              <a:t> </a:t>
            </a:r>
            <a:r>
              <a:rPr lang="da-DK" dirty="0" err="1"/>
              <a:t>implemented</a:t>
            </a:r>
            <a:r>
              <a:rPr lang="da-DK" dirty="0"/>
              <a:t>. </a:t>
            </a:r>
          </a:p>
          <a:p>
            <a:endParaRPr lang="da-DK" dirty="0"/>
          </a:p>
          <a:p>
            <a:r>
              <a:rPr lang="da-DK" dirty="0"/>
              <a:t>In </a:t>
            </a:r>
            <a:r>
              <a:rPr lang="da-DK" dirty="0" err="1"/>
              <a:t>these</a:t>
            </a:r>
            <a:r>
              <a:rPr lang="da-DK" dirty="0"/>
              <a:t> cases an </a:t>
            </a:r>
            <a:r>
              <a:rPr lang="da-DK" dirty="0" err="1"/>
              <a:t>interupted</a:t>
            </a:r>
            <a:r>
              <a:rPr lang="da-DK" dirty="0"/>
              <a:t> time series approach is a </a:t>
            </a:r>
            <a:r>
              <a:rPr lang="da-DK" dirty="0" err="1"/>
              <a:t>valuable</a:t>
            </a:r>
            <a:r>
              <a:rPr lang="da-DK" dirty="0"/>
              <a:t> </a:t>
            </a:r>
            <a:r>
              <a:rPr lang="da-DK" dirty="0" err="1"/>
              <a:t>method</a:t>
            </a:r>
            <a:r>
              <a:rPr lang="da-DK" dirty="0"/>
              <a:t> </a:t>
            </a:r>
            <a:r>
              <a:rPr lang="da-DK" dirty="0" err="1"/>
              <a:t>that</a:t>
            </a:r>
            <a:r>
              <a:rPr lang="da-DK" dirty="0"/>
              <a:t> is </a:t>
            </a:r>
            <a:r>
              <a:rPr lang="da-DK" dirty="0" err="1"/>
              <a:t>increasingly</a:t>
            </a:r>
            <a:r>
              <a:rPr lang="da-DK" dirty="0"/>
              <a:t> </a:t>
            </a:r>
            <a:r>
              <a:rPr lang="da-DK" dirty="0" err="1"/>
              <a:t>being</a:t>
            </a:r>
            <a:r>
              <a:rPr lang="da-DK" dirty="0"/>
              <a:t> </a:t>
            </a:r>
            <a:r>
              <a:rPr lang="da-DK" dirty="0" err="1"/>
              <a:t>used</a:t>
            </a:r>
            <a:r>
              <a:rPr lang="da-DK" dirty="0"/>
              <a:t>. The </a:t>
            </a:r>
            <a:r>
              <a:rPr lang="da-DK" dirty="0" err="1"/>
              <a:t>essence</a:t>
            </a:r>
            <a:r>
              <a:rPr lang="da-DK" dirty="0"/>
              <a:t> of this approach is to </a:t>
            </a:r>
            <a:r>
              <a:rPr lang="da-DK" dirty="0" err="1"/>
              <a:t>evaluate</a:t>
            </a:r>
            <a:r>
              <a:rPr lang="da-DK" dirty="0"/>
              <a:t> the </a:t>
            </a:r>
            <a:r>
              <a:rPr lang="da-DK" dirty="0" err="1"/>
              <a:t>development</a:t>
            </a:r>
            <a:r>
              <a:rPr lang="da-DK" dirty="0"/>
              <a:t> of an </a:t>
            </a:r>
            <a:r>
              <a:rPr lang="da-DK" dirty="0" err="1"/>
              <a:t>outcome</a:t>
            </a:r>
            <a:r>
              <a:rPr lang="da-DK" dirty="0"/>
              <a:t> over time, and to </a:t>
            </a:r>
            <a:r>
              <a:rPr lang="da-DK" dirty="0" err="1"/>
              <a:t>observe</a:t>
            </a:r>
            <a:r>
              <a:rPr lang="da-DK" dirty="0"/>
              <a:t> </a:t>
            </a:r>
            <a:r>
              <a:rPr lang="da-DK" dirty="0" err="1"/>
              <a:t>whether</a:t>
            </a:r>
            <a:r>
              <a:rPr lang="da-DK" dirty="0"/>
              <a:t> the </a:t>
            </a:r>
            <a:r>
              <a:rPr lang="da-DK" dirty="0" err="1"/>
              <a:t>development</a:t>
            </a:r>
            <a:r>
              <a:rPr lang="da-DK" dirty="0"/>
              <a:t> (or trends) </a:t>
            </a:r>
            <a:r>
              <a:rPr lang="da-DK" dirty="0" err="1"/>
              <a:t>changes</a:t>
            </a:r>
            <a:r>
              <a:rPr lang="da-DK" dirty="0"/>
              <a:t> </a:t>
            </a:r>
            <a:r>
              <a:rPr lang="da-DK" dirty="0" err="1"/>
              <a:t>around</a:t>
            </a:r>
            <a:r>
              <a:rPr lang="da-DK" dirty="0"/>
              <a:t> policy </a:t>
            </a:r>
            <a:r>
              <a:rPr lang="da-DK" dirty="0" err="1"/>
              <a:t>introduction</a:t>
            </a:r>
            <a:r>
              <a:rPr lang="da-DK" dirty="0"/>
              <a:t>. </a:t>
            </a:r>
            <a:r>
              <a:rPr lang="da-DK" dirty="0" err="1"/>
              <a:t>You</a:t>
            </a:r>
            <a:r>
              <a:rPr lang="da-DK" dirty="0"/>
              <a:t> do, </a:t>
            </a:r>
            <a:r>
              <a:rPr lang="da-DK" dirty="0" err="1"/>
              <a:t>however</a:t>
            </a:r>
            <a:r>
              <a:rPr lang="da-DK" dirty="0"/>
              <a:t>, </a:t>
            </a:r>
            <a:r>
              <a:rPr lang="da-DK" dirty="0" err="1"/>
              <a:t>need</a:t>
            </a:r>
            <a:r>
              <a:rPr lang="da-DK" dirty="0"/>
              <a:t> a </a:t>
            </a:r>
            <a:r>
              <a:rPr lang="da-DK" b="1" dirty="0" err="1"/>
              <a:t>continous</a:t>
            </a:r>
            <a:r>
              <a:rPr lang="da-DK" b="1" dirty="0"/>
              <a:t> </a:t>
            </a:r>
            <a:r>
              <a:rPr lang="da-DK" b="1" dirty="0" err="1"/>
              <a:t>sequence</a:t>
            </a:r>
            <a:r>
              <a:rPr lang="da-DK" b="1" dirty="0"/>
              <a:t> of data to </a:t>
            </a:r>
            <a:r>
              <a:rPr lang="da-DK" b="1" dirty="0" err="1"/>
              <a:t>be</a:t>
            </a:r>
            <a:r>
              <a:rPr lang="da-DK" b="1" dirty="0"/>
              <a:t> </a:t>
            </a:r>
            <a:r>
              <a:rPr lang="da-DK" b="1" dirty="0" err="1"/>
              <a:t>able</a:t>
            </a:r>
            <a:r>
              <a:rPr lang="da-DK" b="1" dirty="0"/>
              <a:t> to </a:t>
            </a:r>
            <a:r>
              <a:rPr lang="da-DK" b="1" dirty="0" err="1"/>
              <a:t>conduct</a:t>
            </a:r>
            <a:r>
              <a:rPr lang="da-DK" b="1" dirty="0"/>
              <a:t> a time series. </a:t>
            </a:r>
          </a:p>
          <a:p>
            <a:endParaRPr lang="da-DK" dirty="0"/>
          </a:p>
          <a:p>
            <a:r>
              <a:rPr lang="da-DK" dirty="0"/>
              <a:t>In Denmark, no </a:t>
            </a:r>
            <a:r>
              <a:rPr lang="da-DK" dirty="0" err="1"/>
              <a:t>such</a:t>
            </a:r>
            <a:r>
              <a:rPr lang="da-DK" dirty="0"/>
              <a:t> data on </a:t>
            </a:r>
            <a:r>
              <a:rPr lang="da-DK" dirty="0" err="1"/>
              <a:t>physical</a:t>
            </a:r>
            <a:r>
              <a:rPr lang="da-DK" dirty="0"/>
              <a:t> </a:t>
            </a:r>
            <a:r>
              <a:rPr lang="da-DK" dirty="0" err="1"/>
              <a:t>activity</a:t>
            </a:r>
            <a:r>
              <a:rPr lang="da-DK" dirty="0"/>
              <a:t> </a:t>
            </a:r>
            <a:r>
              <a:rPr lang="da-DK" dirty="0" err="1"/>
              <a:t>existed</a:t>
            </a:r>
            <a:r>
              <a:rPr lang="da-DK" dirty="0"/>
              <a:t> </a:t>
            </a:r>
            <a:r>
              <a:rPr lang="da-DK" dirty="0" err="1"/>
              <a:t>before</a:t>
            </a:r>
            <a:r>
              <a:rPr lang="da-DK" dirty="0"/>
              <a:t> and </a:t>
            </a:r>
            <a:r>
              <a:rPr lang="da-DK" dirty="0" err="1"/>
              <a:t>around</a:t>
            </a:r>
            <a:r>
              <a:rPr lang="da-DK" dirty="0"/>
              <a:t> the time the school policy </a:t>
            </a:r>
            <a:r>
              <a:rPr lang="da-DK" dirty="0" err="1"/>
              <a:t>was</a:t>
            </a:r>
            <a:r>
              <a:rPr lang="da-DK" dirty="0"/>
              <a:t> </a:t>
            </a:r>
            <a:r>
              <a:rPr lang="da-DK" dirty="0" err="1"/>
              <a:t>introduced</a:t>
            </a:r>
            <a:r>
              <a:rPr lang="da-DK" dirty="0"/>
              <a:t> in 2014. </a:t>
            </a:r>
            <a:r>
              <a:rPr lang="da-DK" dirty="0" err="1"/>
              <a:t>Therefore</a:t>
            </a:r>
            <a:r>
              <a:rPr lang="da-DK" dirty="0"/>
              <a:t>, </a:t>
            </a:r>
            <a:r>
              <a:rPr lang="da-DK" dirty="0" err="1"/>
              <a:t>device-measured</a:t>
            </a:r>
            <a:r>
              <a:rPr lang="da-DK" dirty="0"/>
              <a:t> PA data </a:t>
            </a:r>
            <a:r>
              <a:rPr lang="da-DK" dirty="0" err="1"/>
              <a:t>before</a:t>
            </a:r>
            <a:r>
              <a:rPr lang="da-DK" dirty="0"/>
              <a:t> policy </a:t>
            </a:r>
            <a:r>
              <a:rPr lang="da-DK" dirty="0" err="1"/>
              <a:t>introduction</a:t>
            </a:r>
            <a:r>
              <a:rPr lang="da-DK" dirty="0"/>
              <a:t> </a:t>
            </a:r>
            <a:r>
              <a:rPr lang="da-DK" dirty="0" err="1"/>
              <a:t>needed</a:t>
            </a:r>
            <a:r>
              <a:rPr lang="da-DK" dirty="0"/>
              <a:t> to </a:t>
            </a:r>
            <a:r>
              <a:rPr lang="da-DK" dirty="0" err="1"/>
              <a:t>be</a:t>
            </a:r>
            <a:r>
              <a:rPr lang="da-DK" dirty="0"/>
              <a:t> </a:t>
            </a:r>
            <a:r>
              <a:rPr lang="da-DK" dirty="0" err="1"/>
              <a:t>unearthed</a:t>
            </a:r>
            <a:r>
              <a:rPr lang="da-DK" dirty="0"/>
              <a:t> to </a:t>
            </a:r>
            <a:r>
              <a:rPr lang="da-DK" dirty="0" err="1"/>
              <a:t>be</a:t>
            </a:r>
            <a:r>
              <a:rPr lang="da-DK" dirty="0"/>
              <a:t> </a:t>
            </a:r>
            <a:r>
              <a:rPr lang="da-DK" dirty="0" err="1"/>
              <a:t>able</a:t>
            </a:r>
            <a:r>
              <a:rPr lang="da-DK" dirty="0"/>
              <a:t> to </a:t>
            </a:r>
            <a:r>
              <a:rPr lang="da-DK" dirty="0" err="1"/>
              <a:t>evaluate</a:t>
            </a:r>
            <a:r>
              <a:rPr lang="da-DK" dirty="0"/>
              <a:t> PA </a:t>
            </a:r>
            <a:r>
              <a:rPr lang="da-DK" dirty="0" err="1"/>
              <a:t>before</a:t>
            </a:r>
            <a:r>
              <a:rPr lang="da-DK" dirty="0"/>
              <a:t> 2014 </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17</a:t>
            </a:fld>
            <a:endParaRPr lang="en-GB" dirty="0"/>
          </a:p>
        </p:txBody>
      </p:sp>
    </p:spTree>
    <p:extLst>
      <p:ext uri="{BB962C8B-B14F-4D97-AF65-F5344CB8AC3E}">
        <p14:creationId xmlns:p14="http://schemas.microsoft.com/office/powerpoint/2010/main" val="837206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Therefore</a:t>
            </a:r>
            <a:r>
              <a:rPr lang="da-DK" dirty="0"/>
              <a:t>, data from </a:t>
            </a:r>
            <a:r>
              <a:rPr lang="da-DK" dirty="0" err="1"/>
              <a:t>four</a:t>
            </a:r>
            <a:r>
              <a:rPr lang="da-DK" dirty="0"/>
              <a:t> </a:t>
            </a:r>
            <a:r>
              <a:rPr lang="da-DK" dirty="0" err="1"/>
              <a:t>historical</a:t>
            </a:r>
            <a:r>
              <a:rPr lang="da-DK" dirty="0"/>
              <a:t> studies </a:t>
            </a:r>
            <a:r>
              <a:rPr lang="da-DK" dirty="0" err="1"/>
              <a:t>were</a:t>
            </a:r>
            <a:r>
              <a:rPr lang="da-DK" dirty="0"/>
              <a:t> </a:t>
            </a:r>
            <a:r>
              <a:rPr lang="da-DK" dirty="0" err="1"/>
              <a:t>included</a:t>
            </a:r>
            <a:r>
              <a:rPr lang="da-DK" dirty="0"/>
              <a:t> to </a:t>
            </a:r>
            <a:r>
              <a:rPr lang="da-DK" dirty="0" err="1"/>
              <a:t>be</a:t>
            </a:r>
            <a:r>
              <a:rPr lang="da-DK" dirty="0"/>
              <a:t> </a:t>
            </a:r>
            <a:r>
              <a:rPr lang="da-DK" dirty="0" err="1"/>
              <a:t>able</a:t>
            </a:r>
            <a:r>
              <a:rPr lang="da-DK" dirty="0"/>
              <a:t> to </a:t>
            </a:r>
            <a:r>
              <a:rPr lang="da-DK" dirty="0" err="1"/>
              <a:t>evaluate</a:t>
            </a:r>
            <a:r>
              <a:rPr lang="da-DK" dirty="0"/>
              <a:t> </a:t>
            </a:r>
            <a:r>
              <a:rPr lang="da-DK" dirty="0" err="1"/>
              <a:t>physical</a:t>
            </a:r>
            <a:r>
              <a:rPr lang="da-DK" dirty="0"/>
              <a:t> </a:t>
            </a:r>
            <a:r>
              <a:rPr lang="da-DK" dirty="0" err="1"/>
              <a:t>acivity</a:t>
            </a:r>
            <a:r>
              <a:rPr lang="da-DK" dirty="0"/>
              <a:t> </a:t>
            </a:r>
            <a:r>
              <a:rPr lang="da-DK" dirty="0" err="1"/>
              <a:t>levels</a:t>
            </a:r>
            <a:r>
              <a:rPr lang="da-DK" dirty="0"/>
              <a:t> and trends </a:t>
            </a:r>
            <a:r>
              <a:rPr lang="da-DK" dirty="0" err="1"/>
              <a:t>before</a:t>
            </a:r>
            <a:r>
              <a:rPr lang="da-DK" dirty="0"/>
              <a:t> the policy </a:t>
            </a:r>
            <a:r>
              <a:rPr lang="da-DK" dirty="0" err="1"/>
              <a:t>was</a:t>
            </a:r>
            <a:r>
              <a:rPr lang="da-DK" dirty="0"/>
              <a:t> </a:t>
            </a:r>
            <a:r>
              <a:rPr lang="da-DK" dirty="0" err="1"/>
              <a:t>introduced</a:t>
            </a:r>
            <a:r>
              <a:rPr lang="da-DK" dirty="0"/>
              <a:t>. </a:t>
            </a:r>
          </a:p>
          <a:p>
            <a:endParaRPr lang="da-DK" dirty="0"/>
          </a:p>
          <a:p>
            <a:r>
              <a:rPr lang="da-DK" dirty="0"/>
              <a:t>Common for the </a:t>
            </a:r>
            <a:r>
              <a:rPr lang="da-DK" dirty="0" err="1"/>
              <a:t>four</a:t>
            </a:r>
            <a:r>
              <a:rPr lang="da-DK" dirty="0"/>
              <a:t> studies </a:t>
            </a:r>
            <a:r>
              <a:rPr lang="da-DK" dirty="0" err="1"/>
              <a:t>was</a:t>
            </a:r>
            <a:r>
              <a:rPr lang="da-DK" dirty="0"/>
              <a:t> </a:t>
            </a:r>
            <a:r>
              <a:rPr lang="da-DK" dirty="0" err="1"/>
              <a:t>that</a:t>
            </a:r>
            <a:r>
              <a:rPr lang="da-DK" dirty="0"/>
              <a:t> </a:t>
            </a:r>
            <a:r>
              <a:rPr lang="da-DK" dirty="0" err="1"/>
              <a:t>they</a:t>
            </a:r>
            <a:r>
              <a:rPr lang="da-DK" dirty="0"/>
              <a:t> </a:t>
            </a:r>
            <a:r>
              <a:rPr lang="da-DK" dirty="0" err="1"/>
              <a:t>were</a:t>
            </a:r>
            <a:r>
              <a:rPr lang="da-DK" dirty="0"/>
              <a:t> all </a:t>
            </a:r>
            <a:r>
              <a:rPr lang="da-DK" dirty="0" err="1"/>
              <a:t>completed</a:t>
            </a:r>
            <a:r>
              <a:rPr lang="da-DK" dirty="0"/>
              <a:t> in a school </a:t>
            </a:r>
            <a:r>
              <a:rPr lang="da-DK" dirty="0" err="1"/>
              <a:t>setting</a:t>
            </a:r>
            <a:r>
              <a:rPr lang="da-DK" dirty="0"/>
              <a:t>, and </a:t>
            </a:r>
            <a:r>
              <a:rPr lang="da-DK" dirty="0" err="1"/>
              <a:t>they</a:t>
            </a:r>
            <a:r>
              <a:rPr lang="da-DK" dirty="0"/>
              <a:t> all </a:t>
            </a:r>
            <a:r>
              <a:rPr lang="da-DK" dirty="0" err="1"/>
              <a:t>included</a:t>
            </a:r>
            <a:r>
              <a:rPr lang="da-DK" dirty="0"/>
              <a:t> PA data </a:t>
            </a:r>
            <a:r>
              <a:rPr lang="da-DK" dirty="0" err="1"/>
              <a:t>measured</a:t>
            </a:r>
            <a:r>
              <a:rPr lang="da-DK" dirty="0"/>
              <a:t> by </a:t>
            </a:r>
            <a:r>
              <a:rPr lang="da-DK" dirty="0" err="1"/>
              <a:t>accelerometry</a:t>
            </a:r>
            <a:r>
              <a:rPr lang="da-DK" dirty="0"/>
              <a:t> (a </a:t>
            </a:r>
            <a:r>
              <a:rPr lang="da-DK" dirty="0" err="1"/>
              <a:t>device</a:t>
            </a:r>
            <a:r>
              <a:rPr lang="da-DK" dirty="0"/>
              <a:t> </a:t>
            </a:r>
            <a:r>
              <a:rPr lang="da-DK" dirty="0" err="1"/>
              <a:t>measuring</a:t>
            </a:r>
            <a:r>
              <a:rPr lang="da-DK" dirty="0"/>
              <a:t> PA).</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18</a:t>
            </a:fld>
            <a:endParaRPr lang="en-GB" dirty="0"/>
          </a:p>
        </p:txBody>
      </p:sp>
    </p:spTree>
    <p:extLst>
      <p:ext uri="{BB962C8B-B14F-4D97-AF65-F5344CB8AC3E}">
        <p14:creationId xmlns:p14="http://schemas.microsoft.com/office/powerpoint/2010/main" val="3299336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This </a:t>
            </a:r>
            <a:r>
              <a:rPr lang="da-DK" dirty="0" err="1"/>
              <a:t>figure</a:t>
            </a:r>
            <a:r>
              <a:rPr lang="da-DK" dirty="0"/>
              <a:t> provides a </a:t>
            </a:r>
            <a:r>
              <a:rPr lang="da-DK" dirty="0" err="1"/>
              <a:t>visual</a:t>
            </a:r>
            <a:r>
              <a:rPr lang="da-DK" dirty="0"/>
              <a:t> overview of data </a:t>
            </a:r>
            <a:r>
              <a:rPr lang="da-DK" dirty="0" err="1"/>
              <a:t>collections</a:t>
            </a:r>
            <a:r>
              <a:rPr lang="da-DK" dirty="0"/>
              <a:t> </a:t>
            </a:r>
            <a:r>
              <a:rPr lang="da-DK" dirty="0" err="1"/>
              <a:t>scattered</a:t>
            </a:r>
            <a:r>
              <a:rPr lang="da-DK" dirty="0"/>
              <a:t> over a time line.</a:t>
            </a:r>
          </a:p>
          <a:p>
            <a:endParaRPr lang="da-DK" dirty="0"/>
          </a:p>
          <a:p>
            <a:r>
              <a:rPr lang="da-DK" dirty="0"/>
              <a:t>All </a:t>
            </a:r>
            <a:r>
              <a:rPr lang="da-DK" dirty="0" err="1"/>
              <a:t>four</a:t>
            </a:r>
            <a:r>
              <a:rPr lang="da-DK" dirty="0"/>
              <a:t> studies </a:t>
            </a:r>
            <a:r>
              <a:rPr lang="da-DK" dirty="0" err="1"/>
              <a:t>completed</a:t>
            </a:r>
            <a:r>
              <a:rPr lang="da-DK" dirty="0"/>
              <a:t> more </a:t>
            </a:r>
            <a:r>
              <a:rPr lang="da-DK" dirty="0" err="1"/>
              <a:t>than</a:t>
            </a:r>
            <a:r>
              <a:rPr lang="da-DK" dirty="0"/>
              <a:t> </a:t>
            </a:r>
            <a:r>
              <a:rPr lang="da-DK" dirty="0" err="1"/>
              <a:t>one</a:t>
            </a:r>
            <a:r>
              <a:rPr lang="da-DK" dirty="0"/>
              <a:t> data </a:t>
            </a:r>
            <a:r>
              <a:rPr lang="da-DK" dirty="0" err="1"/>
              <a:t>data</a:t>
            </a:r>
            <a:r>
              <a:rPr lang="da-DK" dirty="0"/>
              <a:t> </a:t>
            </a:r>
            <a:r>
              <a:rPr lang="da-DK" dirty="0" err="1"/>
              <a:t>collection</a:t>
            </a:r>
            <a:r>
              <a:rPr lang="da-DK" dirty="0"/>
              <a:t>. EYHS (green </a:t>
            </a:r>
            <a:r>
              <a:rPr lang="da-DK" dirty="0" err="1"/>
              <a:t>one</a:t>
            </a:r>
            <a:r>
              <a:rPr lang="da-DK" dirty="0"/>
              <a:t>) </a:t>
            </a:r>
            <a:r>
              <a:rPr lang="da-DK" dirty="0" err="1"/>
              <a:t>collected</a:t>
            </a:r>
            <a:r>
              <a:rPr lang="da-DK" dirty="0"/>
              <a:t> data on PA in 98, 04 and 2010. </a:t>
            </a:r>
            <a:r>
              <a:rPr lang="da-DK" dirty="0" err="1"/>
              <a:t>Only</a:t>
            </a:r>
            <a:r>
              <a:rPr lang="da-DK" dirty="0"/>
              <a:t> data from 2010 is </a:t>
            </a:r>
            <a:r>
              <a:rPr lang="da-DK" dirty="0" err="1"/>
              <a:t>used</a:t>
            </a:r>
            <a:r>
              <a:rPr lang="da-DK" dirty="0"/>
              <a:t>.</a:t>
            </a:r>
          </a:p>
          <a:p>
            <a:r>
              <a:rPr lang="da-DK" dirty="0"/>
              <a:t>In CHAMPS (red) 3 data </a:t>
            </a:r>
            <a:r>
              <a:rPr lang="da-DK" dirty="0" err="1"/>
              <a:t>collections</a:t>
            </a:r>
            <a:r>
              <a:rPr lang="da-DK" dirty="0"/>
              <a:t> </a:t>
            </a:r>
            <a:r>
              <a:rPr lang="da-DK" dirty="0" err="1"/>
              <a:t>were</a:t>
            </a:r>
            <a:r>
              <a:rPr lang="da-DK" dirty="0"/>
              <a:t> </a:t>
            </a:r>
            <a:r>
              <a:rPr lang="da-DK" dirty="0" err="1"/>
              <a:t>completed</a:t>
            </a:r>
            <a:r>
              <a:rPr lang="da-DK" dirty="0"/>
              <a:t> in 2009,10 and 12 (</a:t>
            </a:r>
            <a:r>
              <a:rPr lang="da-DK" dirty="0" err="1"/>
              <a:t>one</a:t>
            </a:r>
            <a:r>
              <a:rPr lang="da-DK" dirty="0"/>
              <a:t> 2015).  </a:t>
            </a:r>
          </a:p>
          <a:p>
            <a:r>
              <a:rPr lang="da-DK" dirty="0"/>
              <a:t>Space and WCMC </a:t>
            </a:r>
            <a:r>
              <a:rPr lang="da-DK" dirty="0" err="1"/>
              <a:t>both</a:t>
            </a:r>
            <a:r>
              <a:rPr lang="da-DK" dirty="0"/>
              <a:t> had baseline data </a:t>
            </a:r>
            <a:r>
              <a:rPr lang="da-DK" dirty="0" err="1"/>
              <a:t>collections</a:t>
            </a:r>
            <a:r>
              <a:rPr lang="da-DK" dirty="0"/>
              <a:t> in 2010 and </a:t>
            </a:r>
            <a:r>
              <a:rPr lang="da-DK" dirty="0" err="1"/>
              <a:t>follow</a:t>
            </a:r>
            <a:r>
              <a:rPr lang="da-DK" dirty="0"/>
              <a:t> up 2012. </a:t>
            </a:r>
            <a:r>
              <a:rPr lang="da-DK" dirty="0" err="1"/>
              <a:t>However</a:t>
            </a:r>
            <a:r>
              <a:rPr lang="da-DK" dirty="0"/>
              <a:t>, </a:t>
            </a:r>
            <a:r>
              <a:rPr lang="da-DK" dirty="0" err="1"/>
              <a:t>one</a:t>
            </a:r>
            <a:r>
              <a:rPr lang="da-DK" dirty="0"/>
              <a:t> school </a:t>
            </a:r>
            <a:r>
              <a:rPr lang="da-DK" dirty="0" err="1"/>
              <a:t>completed</a:t>
            </a:r>
            <a:r>
              <a:rPr lang="da-DK" dirty="0"/>
              <a:t> baseline </a:t>
            </a:r>
            <a:r>
              <a:rPr lang="da-DK" dirty="0" err="1"/>
              <a:t>measurements</a:t>
            </a:r>
            <a:r>
              <a:rPr lang="da-DK" dirty="0"/>
              <a:t> a </a:t>
            </a:r>
            <a:r>
              <a:rPr lang="da-DK" dirty="0" err="1"/>
              <a:t>little</a:t>
            </a:r>
            <a:r>
              <a:rPr lang="da-DK" dirty="0"/>
              <a:t> </a:t>
            </a:r>
            <a:r>
              <a:rPr lang="da-DK" dirty="0" err="1"/>
              <a:t>later</a:t>
            </a:r>
            <a:r>
              <a:rPr lang="da-DK" dirty="0"/>
              <a:t> in 2011.</a:t>
            </a:r>
          </a:p>
          <a:p>
            <a:endParaRPr lang="da-DK" dirty="0"/>
          </a:p>
          <a:p>
            <a:r>
              <a:rPr lang="da-DK" dirty="0" err="1"/>
              <a:t>These</a:t>
            </a:r>
            <a:r>
              <a:rPr lang="da-DK" dirty="0"/>
              <a:t> </a:t>
            </a:r>
            <a:r>
              <a:rPr lang="da-DK" dirty="0" err="1"/>
              <a:t>four</a:t>
            </a:r>
            <a:r>
              <a:rPr lang="da-DK" dirty="0"/>
              <a:t> studies </a:t>
            </a:r>
            <a:r>
              <a:rPr lang="da-DK" dirty="0" err="1"/>
              <a:t>described</a:t>
            </a:r>
            <a:r>
              <a:rPr lang="da-DK" dirty="0"/>
              <a:t> the PA </a:t>
            </a:r>
            <a:r>
              <a:rPr lang="da-DK" dirty="0" err="1"/>
              <a:t>development</a:t>
            </a:r>
            <a:r>
              <a:rPr lang="da-DK" dirty="0"/>
              <a:t> </a:t>
            </a:r>
            <a:r>
              <a:rPr lang="da-DK" dirty="0" err="1"/>
              <a:t>before</a:t>
            </a:r>
            <a:r>
              <a:rPr lang="da-DK" dirty="0"/>
              <a:t> the policy </a:t>
            </a:r>
            <a:r>
              <a:rPr lang="da-DK" dirty="0" err="1"/>
              <a:t>introduction</a:t>
            </a:r>
            <a:r>
              <a:rPr lang="da-DK" dirty="0"/>
              <a:t> in 2014</a:t>
            </a:r>
          </a:p>
          <a:p>
            <a:endParaRPr lang="da-DK" dirty="0"/>
          </a:p>
          <a:p>
            <a:r>
              <a:rPr lang="da-DK" dirty="0"/>
              <a:t>So </a:t>
            </a:r>
            <a:r>
              <a:rPr lang="da-DK" dirty="0" err="1"/>
              <a:t>our</a:t>
            </a:r>
            <a:r>
              <a:rPr lang="da-DK" dirty="0"/>
              <a:t> </a:t>
            </a:r>
            <a:r>
              <a:rPr lang="da-DK" dirty="0" err="1"/>
              <a:t>pre</a:t>
            </a:r>
            <a:r>
              <a:rPr lang="da-DK" dirty="0"/>
              <a:t>-policy data is </a:t>
            </a:r>
            <a:r>
              <a:rPr lang="da-DK" dirty="0" err="1"/>
              <a:t>constructed</a:t>
            </a:r>
            <a:r>
              <a:rPr lang="da-DK" dirty="0"/>
              <a:t> from </a:t>
            </a:r>
            <a:r>
              <a:rPr lang="da-DK" dirty="0" err="1"/>
              <a:t>device-measured</a:t>
            </a:r>
            <a:r>
              <a:rPr lang="da-DK" dirty="0"/>
              <a:t> PA data from </a:t>
            </a:r>
            <a:r>
              <a:rPr lang="da-DK" dirty="0" err="1"/>
              <a:t>these</a:t>
            </a:r>
            <a:r>
              <a:rPr lang="da-DK" dirty="0"/>
              <a:t> </a:t>
            </a:r>
            <a:r>
              <a:rPr lang="da-DK" dirty="0" err="1"/>
              <a:t>four</a:t>
            </a:r>
            <a:r>
              <a:rPr lang="da-DK" dirty="0"/>
              <a:t> </a:t>
            </a:r>
            <a:r>
              <a:rPr lang="da-DK" dirty="0" err="1"/>
              <a:t>study</a:t>
            </a:r>
            <a:endParaRPr lang="da-DK" dirty="0"/>
          </a:p>
        </p:txBody>
      </p:sp>
      <p:sp>
        <p:nvSpPr>
          <p:cNvPr id="4" name="Pladsholder til slidenummer 3"/>
          <p:cNvSpPr>
            <a:spLocks noGrp="1"/>
          </p:cNvSpPr>
          <p:nvPr>
            <p:ph type="sldNum" sz="quarter" idx="5"/>
          </p:nvPr>
        </p:nvSpPr>
        <p:spPr/>
        <p:txBody>
          <a:bodyPr/>
          <a:lstStyle/>
          <a:p>
            <a:fld id="{49436F85-577F-4A92-A47F-D540A2BCC821}" type="slidenum">
              <a:rPr lang="en-GB" smtClean="0"/>
              <a:pPr/>
              <a:t>19</a:t>
            </a:fld>
            <a:endParaRPr lang="en-GB" dirty="0"/>
          </a:p>
        </p:txBody>
      </p:sp>
    </p:spTree>
    <p:extLst>
      <p:ext uri="{BB962C8B-B14F-4D97-AF65-F5344CB8AC3E}">
        <p14:creationId xmlns:p14="http://schemas.microsoft.com/office/powerpoint/2010/main" val="168772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Before</a:t>
            </a:r>
            <a:r>
              <a:rPr lang="da-DK" dirty="0"/>
              <a:t> </a:t>
            </a:r>
            <a:r>
              <a:rPr lang="da-DK" dirty="0" err="1"/>
              <a:t>presenting</a:t>
            </a:r>
            <a:r>
              <a:rPr lang="da-DK" dirty="0"/>
              <a:t> the core of </a:t>
            </a:r>
            <a:r>
              <a:rPr lang="da-DK" dirty="0" err="1"/>
              <a:t>my</a:t>
            </a:r>
            <a:r>
              <a:rPr lang="da-DK" dirty="0"/>
              <a:t> </a:t>
            </a:r>
            <a:r>
              <a:rPr lang="da-DK" dirty="0" err="1"/>
              <a:t>work</a:t>
            </a:r>
            <a:r>
              <a:rPr lang="da-DK" dirty="0"/>
              <a:t>, I </a:t>
            </a:r>
            <a:r>
              <a:rPr lang="da-DK" dirty="0" err="1"/>
              <a:t>will</a:t>
            </a:r>
            <a:r>
              <a:rPr lang="da-DK" dirty="0"/>
              <a:t> </a:t>
            </a:r>
            <a:r>
              <a:rPr lang="da-DK" dirty="0" err="1"/>
              <a:t>shortly</a:t>
            </a:r>
            <a:r>
              <a:rPr lang="da-DK" dirty="0"/>
              <a:t> </a:t>
            </a:r>
            <a:r>
              <a:rPr lang="da-DK" dirty="0" err="1"/>
              <a:t>introduce</a:t>
            </a:r>
            <a:r>
              <a:rPr lang="da-DK" dirty="0"/>
              <a:t> </a:t>
            </a:r>
            <a:r>
              <a:rPr lang="da-DK" dirty="0" err="1"/>
              <a:t>you</a:t>
            </a:r>
            <a:r>
              <a:rPr lang="da-DK" dirty="0"/>
              <a:t> to the </a:t>
            </a:r>
            <a:r>
              <a:rPr lang="da-DK" dirty="0" err="1"/>
              <a:t>field</a:t>
            </a:r>
            <a:r>
              <a:rPr lang="da-DK" dirty="0"/>
              <a:t> </a:t>
            </a:r>
          </a:p>
          <a:p>
            <a:endParaRPr lang="da-DK" dirty="0"/>
          </a:p>
        </p:txBody>
      </p:sp>
      <p:sp>
        <p:nvSpPr>
          <p:cNvPr id="4" name="Pladsholder til slidenummer 3"/>
          <p:cNvSpPr>
            <a:spLocks noGrp="1"/>
          </p:cNvSpPr>
          <p:nvPr>
            <p:ph type="sldNum" sz="quarter" idx="5"/>
          </p:nvPr>
        </p:nvSpPr>
        <p:spPr/>
        <p:txBody>
          <a:bodyPr/>
          <a:lstStyle/>
          <a:p>
            <a:fld id="{49436F85-577F-4A92-A47F-D540A2BCC821}" type="slidenum">
              <a:rPr lang="en-GB" smtClean="0"/>
              <a:pPr/>
              <a:t>2</a:t>
            </a:fld>
            <a:endParaRPr lang="en-GB" dirty="0"/>
          </a:p>
        </p:txBody>
      </p:sp>
    </p:spTree>
    <p:extLst>
      <p:ext uri="{BB962C8B-B14F-4D97-AF65-F5344CB8AC3E}">
        <p14:creationId xmlns:p14="http://schemas.microsoft.com/office/powerpoint/2010/main" val="2643527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a:p>
            <a:r>
              <a:rPr lang="da-DK" dirty="0" err="1"/>
              <a:t>However</a:t>
            </a:r>
            <a:r>
              <a:rPr lang="da-DK" dirty="0"/>
              <a:t>, </a:t>
            </a:r>
            <a:r>
              <a:rPr lang="da-DK" dirty="0" err="1"/>
              <a:t>we</a:t>
            </a:r>
            <a:r>
              <a:rPr lang="da-DK" dirty="0"/>
              <a:t> </a:t>
            </a:r>
            <a:r>
              <a:rPr lang="da-DK" dirty="0" err="1"/>
              <a:t>also</a:t>
            </a:r>
            <a:r>
              <a:rPr lang="da-DK" dirty="0"/>
              <a:t> </a:t>
            </a:r>
            <a:r>
              <a:rPr lang="da-DK" dirty="0" err="1"/>
              <a:t>needed</a:t>
            </a:r>
            <a:r>
              <a:rPr lang="da-DK" dirty="0"/>
              <a:t> post-policy data and a </a:t>
            </a:r>
            <a:r>
              <a:rPr lang="da-DK" dirty="0" err="1"/>
              <a:t>comparable</a:t>
            </a:r>
            <a:r>
              <a:rPr lang="da-DK" dirty="0"/>
              <a:t> post-policy </a:t>
            </a:r>
            <a:r>
              <a:rPr lang="da-DK" dirty="0" err="1"/>
              <a:t>study</a:t>
            </a:r>
            <a:r>
              <a:rPr lang="da-DK" dirty="0"/>
              <a:t> population. </a:t>
            </a:r>
            <a:r>
              <a:rPr lang="da-DK" dirty="0" err="1"/>
              <a:t>Therefore</a:t>
            </a:r>
            <a:r>
              <a:rPr lang="da-DK" dirty="0"/>
              <a:t>, the </a:t>
            </a:r>
            <a:r>
              <a:rPr lang="da-DK" dirty="0" err="1"/>
              <a:t>phasar</a:t>
            </a:r>
            <a:r>
              <a:rPr lang="da-DK" dirty="0"/>
              <a:t> </a:t>
            </a:r>
            <a:r>
              <a:rPr lang="da-DK" dirty="0" err="1"/>
              <a:t>study</a:t>
            </a:r>
            <a:r>
              <a:rPr lang="da-DK" dirty="0"/>
              <a:t> </a:t>
            </a:r>
            <a:r>
              <a:rPr lang="da-DK" dirty="0" err="1"/>
              <a:t>was</a:t>
            </a:r>
            <a:r>
              <a:rPr lang="da-DK" dirty="0"/>
              <a:t> </a:t>
            </a:r>
            <a:r>
              <a:rPr lang="da-DK" dirty="0" err="1"/>
              <a:t>initiated</a:t>
            </a:r>
            <a:r>
              <a:rPr lang="da-DK" dirty="0"/>
              <a:t>. An in </a:t>
            </a:r>
            <a:r>
              <a:rPr lang="da-DK" dirty="0" err="1"/>
              <a:t>this</a:t>
            </a:r>
            <a:r>
              <a:rPr lang="da-DK" dirty="0"/>
              <a:t> </a:t>
            </a:r>
            <a:r>
              <a:rPr lang="da-DK" dirty="0" err="1"/>
              <a:t>study</a:t>
            </a:r>
            <a:r>
              <a:rPr lang="da-DK" dirty="0"/>
              <a:t>, </a:t>
            </a:r>
            <a:r>
              <a:rPr lang="da-DK" dirty="0" err="1"/>
              <a:t>we</a:t>
            </a:r>
            <a:r>
              <a:rPr lang="da-DK" dirty="0"/>
              <a:t> </a:t>
            </a:r>
            <a:r>
              <a:rPr lang="da-DK" dirty="0" err="1"/>
              <a:t>invited</a:t>
            </a:r>
            <a:r>
              <a:rPr lang="da-DK" dirty="0"/>
              <a:t> the same schools </a:t>
            </a:r>
            <a:r>
              <a:rPr lang="da-DK" dirty="0" err="1"/>
              <a:t>that</a:t>
            </a:r>
            <a:r>
              <a:rPr lang="da-DK" dirty="0"/>
              <a:t> </a:t>
            </a:r>
            <a:r>
              <a:rPr lang="da-DK" dirty="0" err="1"/>
              <a:t>participated</a:t>
            </a:r>
            <a:r>
              <a:rPr lang="da-DK" dirty="0"/>
              <a:t> in the </a:t>
            </a:r>
            <a:r>
              <a:rPr lang="da-DK" dirty="0" err="1"/>
              <a:t>four</a:t>
            </a:r>
            <a:r>
              <a:rPr lang="da-DK" dirty="0"/>
              <a:t> </a:t>
            </a:r>
            <a:r>
              <a:rPr lang="da-DK" dirty="0" err="1"/>
              <a:t>historical</a:t>
            </a:r>
            <a:r>
              <a:rPr lang="da-DK" dirty="0"/>
              <a:t> data </a:t>
            </a:r>
            <a:r>
              <a:rPr lang="da-DK" dirty="0" err="1"/>
              <a:t>collections</a:t>
            </a:r>
            <a:r>
              <a:rPr lang="da-DK" dirty="0"/>
              <a:t> to </a:t>
            </a:r>
            <a:r>
              <a:rPr lang="da-DK" dirty="0" err="1"/>
              <a:t>participate</a:t>
            </a:r>
            <a:r>
              <a:rPr lang="da-DK" dirty="0"/>
              <a:t> in </a:t>
            </a:r>
            <a:r>
              <a:rPr lang="da-DK" dirty="0" err="1"/>
              <a:t>another</a:t>
            </a:r>
            <a:r>
              <a:rPr lang="da-DK" dirty="0"/>
              <a:t> data </a:t>
            </a:r>
            <a:r>
              <a:rPr lang="da-DK" dirty="0" err="1"/>
              <a:t>collection</a:t>
            </a:r>
            <a:r>
              <a:rPr lang="da-DK" dirty="0"/>
              <a:t> in 2017 and 18. Data </a:t>
            </a:r>
            <a:r>
              <a:rPr lang="da-DK" dirty="0" err="1"/>
              <a:t>were</a:t>
            </a:r>
            <a:r>
              <a:rPr lang="da-DK" dirty="0"/>
              <a:t> </a:t>
            </a:r>
            <a:r>
              <a:rPr lang="da-DK" dirty="0" err="1"/>
              <a:t>collected</a:t>
            </a:r>
            <a:r>
              <a:rPr lang="da-DK" dirty="0"/>
              <a:t> at the same age-</a:t>
            </a:r>
            <a:r>
              <a:rPr lang="da-DK" dirty="0" err="1"/>
              <a:t>groups</a:t>
            </a:r>
            <a:r>
              <a:rPr lang="da-DK" dirty="0"/>
              <a:t>, and </a:t>
            </a:r>
            <a:r>
              <a:rPr lang="da-DK" dirty="0" err="1"/>
              <a:t>we</a:t>
            </a:r>
            <a:r>
              <a:rPr lang="da-DK" dirty="0"/>
              <a:t> </a:t>
            </a:r>
            <a:r>
              <a:rPr lang="da-DK" dirty="0" err="1"/>
              <a:t>tried</a:t>
            </a:r>
            <a:r>
              <a:rPr lang="da-DK" dirty="0"/>
              <a:t> to </a:t>
            </a:r>
            <a:r>
              <a:rPr lang="da-DK" dirty="0" err="1"/>
              <a:t>collect</a:t>
            </a:r>
            <a:r>
              <a:rPr lang="da-DK" dirty="0"/>
              <a:t> the data </a:t>
            </a:r>
            <a:r>
              <a:rPr lang="da-DK" dirty="0" err="1"/>
              <a:t>during</a:t>
            </a:r>
            <a:r>
              <a:rPr lang="da-DK" dirty="0"/>
              <a:t> the same </a:t>
            </a:r>
            <a:r>
              <a:rPr lang="da-DK" dirty="0" err="1"/>
              <a:t>season</a:t>
            </a:r>
            <a:r>
              <a:rPr lang="da-DK" dirty="0"/>
              <a:t> as in </a:t>
            </a:r>
            <a:r>
              <a:rPr lang="da-DK" dirty="0" err="1"/>
              <a:t>historical</a:t>
            </a:r>
            <a:r>
              <a:rPr lang="da-DK" dirty="0"/>
              <a:t> </a:t>
            </a:r>
            <a:r>
              <a:rPr lang="da-DK" dirty="0" err="1"/>
              <a:t>pre</a:t>
            </a:r>
            <a:r>
              <a:rPr lang="da-DK" dirty="0"/>
              <a:t>-policy studies. </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20</a:t>
            </a:fld>
            <a:endParaRPr lang="en-GB" dirty="0"/>
          </a:p>
        </p:txBody>
      </p:sp>
    </p:spTree>
    <p:extLst>
      <p:ext uri="{BB962C8B-B14F-4D97-AF65-F5344CB8AC3E}">
        <p14:creationId xmlns:p14="http://schemas.microsoft.com/office/powerpoint/2010/main" val="92016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Data </a:t>
            </a:r>
            <a:r>
              <a:rPr lang="da-DK" dirty="0" err="1"/>
              <a:t>were</a:t>
            </a:r>
            <a:r>
              <a:rPr lang="da-DK" dirty="0"/>
              <a:t> </a:t>
            </a:r>
            <a:r>
              <a:rPr lang="da-DK" dirty="0" err="1"/>
              <a:t>collected</a:t>
            </a:r>
            <a:r>
              <a:rPr lang="da-DK" dirty="0"/>
              <a:t> in </a:t>
            </a:r>
            <a:r>
              <a:rPr lang="da-DK" dirty="0" err="1"/>
              <a:t>two</a:t>
            </a:r>
            <a:r>
              <a:rPr lang="da-DK" dirty="0"/>
              <a:t> regions of Denmark: The region of </a:t>
            </a:r>
            <a:r>
              <a:rPr lang="da-DK" dirty="0" err="1"/>
              <a:t>southern</a:t>
            </a:r>
            <a:r>
              <a:rPr lang="da-DK" dirty="0"/>
              <a:t> Denmark and the Capital region – </a:t>
            </a:r>
            <a:r>
              <a:rPr lang="da-DK" dirty="0" err="1"/>
              <a:t>where</a:t>
            </a:r>
            <a:r>
              <a:rPr lang="da-DK" dirty="0"/>
              <a:t> the region of </a:t>
            </a:r>
            <a:r>
              <a:rPr lang="da-DK" dirty="0" err="1"/>
              <a:t>southern</a:t>
            </a:r>
            <a:r>
              <a:rPr lang="da-DK" dirty="0"/>
              <a:t> </a:t>
            </a:r>
            <a:r>
              <a:rPr lang="da-DK" dirty="0" err="1"/>
              <a:t>denmark</a:t>
            </a:r>
            <a:r>
              <a:rPr lang="da-DK" dirty="0"/>
              <a:t> </a:t>
            </a:r>
            <a:r>
              <a:rPr lang="da-DK" dirty="0" err="1"/>
              <a:t>was</a:t>
            </a:r>
            <a:r>
              <a:rPr lang="da-DK" dirty="0"/>
              <a:t> </a:t>
            </a:r>
            <a:r>
              <a:rPr lang="da-DK" dirty="0" err="1"/>
              <a:t>highly</a:t>
            </a:r>
            <a:r>
              <a:rPr lang="da-DK" dirty="0"/>
              <a:t> </a:t>
            </a:r>
            <a:r>
              <a:rPr lang="da-DK" dirty="0" err="1"/>
              <a:t>overrepresented</a:t>
            </a:r>
            <a:r>
              <a:rPr lang="da-DK" dirty="0"/>
              <a:t> in the data.</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21</a:t>
            </a:fld>
            <a:endParaRPr lang="en-GB" dirty="0"/>
          </a:p>
        </p:txBody>
      </p:sp>
    </p:spTree>
    <p:extLst>
      <p:ext uri="{BB962C8B-B14F-4D97-AF65-F5344CB8AC3E}">
        <p14:creationId xmlns:p14="http://schemas.microsoft.com/office/powerpoint/2010/main" val="2887972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This </a:t>
            </a:r>
            <a:r>
              <a:rPr lang="da-DK" dirty="0" err="1"/>
              <a:t>figure</a:t>
            </a:r>
            <a:r>
              <a:rPr lang="da-DK" dirty="0"/>
              <a:t> provides an overview of participants </a:t>
            </a:r>
            <a:r>
              <a:rPr lang="da-DK" dirty="0" err="1"/>
              <a:t>included</a:t>
            </a:r>
            <a:r>
              <a:rPr lang="da-DK" dirty="0"/>
              <a:t> in the analyses in </a:t>
            </a:r>
            <a:r>
              <a:rPr lang="da-DK" dirty="0" err="1"/>
              <a:t>this</a:t>
            </a:r>
            <a:r>
              <a:rPr lang="da-DK" dirty="0"/>
              <a:t> </a:t>
            </a:r>
            <a:r>
              <a:rPr lang="da-DK" dirty="0" err="1"/>
              <a:t>study</a:t>
            </a:r>
            <a:r>
              <a:rPr lang="da-DK" dirty="0"/>
              <a:t> – </a:t>
            </a:r>
            <a:r>
              <a:rPr lang="da-DK" dirty="0" err="1"/>
              <a:t>both</a:t>
            </a:r>
            <a:r>
              <a:rPr lang="da-DK" dirty="0"/>
              <a:t> in the </a:t>
            </a:r>
            <a:r>
              <a:rPr lang="da-DK" dirty="0" err="1"/>
              <a:t>historical</a:t>
            </a:r>
            <a:r>
              <a:rPr lang="da-DK" dirty="0"/>
              <a:t> studies and in the </a:t>
            </a:r>
            <a:r>
              <a:rPr lang="da-DK" dirty="0" err="1"/>
              <a:t>phasar</a:t>
            </a:r>
            <a:r>
              <a:rPr lang="da-DK" dirty="0"/>
              <a:t> </a:t>
            </a:r>
            <a:r>
              <a:rPr lang="da-DK" dirty="0" err="1"/>
              <a:t>study</a:t>
            </a:r>
            <a:r>
              <a:rPr lang="da-DK" dirty="0"/>
              <a:t>. In total - </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22</a:t>
            </a:fld>
            <a:endParaRPr lang="en-GB" dirty="0"/>
          </a:p>
        </p:txBody>
      </p:sp>
    </p:spTree>
    <p:extLst>
      <p:ext uri="{BB962C8B-B14F-4D97-AF65-F5344CB8AC3E}">
        <p14:creationId xmlns:p14="http://schemas.microsoft.com/office/powerpoint/2010/main" val="493592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Here is the flow </a:t>
            </a:r>
            <a:r>
              <a:rPr lang="da-DK" dirty="0" err="1"/>
              <a:t>chart</a:t>
            </a:r>
            <a:r>
              <a:rPr lang="da-DK" dirty="0"/>
              <a:t> of the PHASAR </a:t>
            </a:r>
            <a:r>
              <a:rPr lang="da-DK" dirty="0" err="1"/>
              <a:t>study</a:t>
            </a:r>
            <a:r>
              <a:rPr lang="da-DK" dirty="0"/>
              <a:t>. 36 schools </a:t>
            </a:r>
            <a:r>
              <a:rPr lang="da-DK" dirty="0" err="1"/>
              <a:t>were</a:t>
            </a:r>
            <a:r>
              <a:rPr lang="da-DK" dirty="0"/>
              <a:t> </a:t>
            </a:r>
            <a:r>
              <a:rPr lang="da-DK" dirty="0" err="1"/>
              <a:t>invited</a:t>
            </a:r>
            <a:r>
              <a:rPr lang="da-DK" dirty="0"/>
              <a:t> and 31 </a:t>
            </a:r>
            <a:r>
              <a:rPr lang="da-DK" dirty="0" err="1"/>
              <a:t>participated</a:t>
            </a:r>
            <a:r>
              <a:rPr lang="da-DK" dirty="0"/>
              <a:t>. 3426 </a:t>
            </a:r>
            <a:r>
              <a:rPr lang="da-DK" dirty="0" err="1"/>
              <a:t>children</a:t>
            </a:r>
            <a:r>
              <a:rPr lang="da-DK" dirty="0"/>
              <a:t> </a:t>
            </a:r>
            <a:r>
              <a:rPr lang="da-DK" dirty="0" err="1"/>
              <a:t>were</a:t>
            </a:r>
            <a:r>
              <a:rPr lang="da-DK" dirty="0"/>
              <a:t> </a:t>
            </a:r>
            <a:r>
              <a:rPr lang="da-DK" dirty="0" err="1"/>
              <a:t>invited</a:t>
            </a:r>
            <a:r>
              <a:rPr lang="da-DK" dirty="0"/>
              <a:t> from </a:t>
            </a:r>
            <a:r>
              <a:rPr lang="da-DK" dirty="0" err="1"/>
              <a:t>these</a:t>
            </a:r>
            <a:r>
              <a:rPr lang="da-DK" dirty="0"/>
              <a:t> schools and 2470 </a:t>
            </a:r>
            <a:r>
              <a:rPr lang="da-DK" dirty="0" err="1"/>
              <a:t>were</a:t>
            </a:r>
            <a:r>
              <a:rPr lang="da-DK" dirty="0"/>
              <a:t> </a:t>
            </a:r>
            <a:r>
              <a:rPr lang="da-DK" dirty="0" err="1"/>
              <a:t>included</a:t>
            </a:r>
            <a:r>
              <a:rPr lang="da-DK" dirty="0"/>
              <a:t> in analyses (72.1%)</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23</a:t>
            </a:fld>
            <a:endParaRPr lang="en-GB" dirty="0"/>
          </a:p>
        </p:txBody>
      </p:sp>
    </p:spTree>
    <p:extLst>
      <p:ext uri="{BB962C8B-B14F-4D97-AF65-F5344CB8AC3E}">
        <p14:creationId xmlns:p14="http://schemas.microsoft.com/office/powerpoint/2010/main" val="3320948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To </a:t>
            </a:r>
            <a:r>
              <a:rPr lang="da-DK" dirty="0" err="1"/>
              <a:t>evaluate</a:t>
            </a:r>
            <a:r>
              <a:rPr lang="da-DK" dirty="0"/>
              <a:t> </a:t>
            </a:r>
            <a:r>
              <a:rPr lang="da-DK" dirty="0" err="1"/>
              <a:t>physical</a:t>
            </a:r>
            <a:r>
              <a:rPr lang="da-DK" dirty="0"/>
              <a:t> </a:t>
            </a:r>
            <a:r>
              <a:rPr lang="da-DK" dirty="0" err="1"/>
              <a:t>activity</a:t>
            </a:r>
            <a:r>
              <a:rPr lang="da-DK" dirty="0"/>
              <a:t> over time, data from </a:t>
            </a:r>
            <a:r>
              <a:rPr lang="da-DK" dirty="0" err="1"/>
              <a:t>two</a:t>
            </a:r>
            <a:r>
              <a:rPr lang="da-DK" dirty="0"/>
              <a:t> </a:t>
            </a:r>
            <a:r>
              <a:rPr lang="da-DK" dirty="0" err="1"/>
              <a:t>different</a:t>
            </a:r>
            <a:r>
              <a:rPr lang="da-DK" dirty="0"/>
              <a:t> </a:t>
            </a:r>
            <a:r>
              <a:rPr lang="da-DK" dirty="0" err="1"/>
              <a:t>accelerometers</a:t>
            </a:r>
            <a:r>
              <a:rPr lang="da-DK" dirty="0"/>
              <a:t> </a:t>
            </a:r>
            <a:r>
              <a:rPr lang="da-DK" dirty="0" err="1"/>
              <a:t>were</a:t>
            </a:r>
            <a:r>
              <a:rPr lang="da-DK" dirty="0"/>
              <a:t> </a:t>
            </a:r>
            <a:r>
              <a:rPr lang="da-DK" dirty="0" err="1"/>
              <a:t>used</a:t>
            </a:r>
            <a:r>
              <a:rPr lang="da-DK" dirty="0"/>
              <a:t>. </a:t>
            </a:r>
            <a:r>
              <a:rPr lang="da-DK" dirty="0" err="1"/>
              <a:t>Pre</a:t>
            </a:r>
            <a:r>
              <a:rPr lang="da-DK" dirty="0"/>
              <a:t>-policy PA </a:t>
            </a:r>
            <a:r>
              <a:rPr lang="da-DK" dirty="0" err="1"/>
              <a:t>was</a:t>
            </a:r>
            <a:r>
              <a:rPr lang="da-DK" dirty="0"/>
              <a:t> </a:t>
            </a:r>
            <a:r>
              <a:rPr lang="da-DK" dirty="0" err="1"/>
              <a:t>measured</a:t>
            </a:r>
            <a:r>
              <a:rPr lang="da-DK" dirty="0"/>
              <a:t> by </a:t>
            </a:r>
            <a:r>
              <a:rPr lang="da-DK" dirty="0" err="1"/>
              <a:t>ActiGraph</a:t>
            </a:r>
            <a:r>
              <a:rPr lang="da-DK" dirty="0"/>
              <a:t> monitors and post-policy Pa </a:t>
            </a:r>
            <a:r>
              <a:rPr lang="da-DK" dirty="0" err="1"/>
              <a:t>was</a:t>
            </a:r>
            <a:r>
              <a:rPr lang="da-DK" dirty="0"/>
              <a:t> </a:t>
            </a:r>
            <a:r>
              <a:rPr lang="da-DK" dirty="0" err="1"/>
              <a:t>measured</a:t>
            </a:r>
            <a:r>
              <a:rPr lang="da-DK" dirty="0"/>
              <a:t> </a:t>
            </a:r>
            <a:r>
              <a:rPr lang="da-DK" dirty="0" err="1"/>
              <a:t>using</a:t>
            </a:r>
            <a:r>
              <a:rPr lang="da-DK" dirty="0"/>
              <a:t> </a:t>
            </a:r>
            <a:r>
              <a:rPr lang="da-DK" dirty="0" err="1"/>
              <a:t>Axivity</a:t>
            </a:r>
            <a:r>
              <a:rPr lang="da-DK" dirty="0"/>
              <a:t> monitors. </a:t>
            </a:r>
          </a:p>
          <a:p>
            <a:endParaRPr lang="da-DK" dirty="0"/>
          </a:p>
          <a:p>
            <a:r>
              <a:rPr lang="da-DK" dirty="0"/>
              <a:t>The </a:t>
            </a:r>
            <a:r>
              <a:rPr lang="da-DK" dirty="0" err="1"/>
              <a:t>primary</a:t>
            </a:r>
            <a:r>
              <a:rPr lang="da-DK" dirty="0"/>
              <a:t> </a:t>
            </a:r>
            <a:r>
              <a:rPr lang="da-DK" dirty="0" err="1"/>
              <a:t>outcome</a:t>
            </a:r>
            <a:r>
              <a:rPr lang="da-DK" dirty="0"/>
              <a:t> </a:t>
            </a:r>
            <a:r>
              <a:rPr lang="da-DK" dirty="0" err="1"/>
              <a:t>evaluated</a:t>
            </a:r>
            <a:r>
              <a:rPr lang="da-DK" dirty="0"/>
              <a:t> </a:t>
            </a:r>
            <a:r>
              <a:rPr lang="da-DK" dirty="0" err="1"/>
              <a:t>was</a:t>
            </a:r>
            <a:r>
              <a:rPr lang="da-DK" dirty="0"/>
              <a:t> time </a:t>
            </a:r>
            <a:r>
              <a:rPr lang="da-DK" dirty="0" err="1"/>
              <a:t>spent</a:t>
            </a:r>
            <a:r>
              <a:rPr lang="da-DK" dirty="0"/>
              <a:t> with </a:t>
            </a:r>
            <a:r>
              <a:rPr lang="da-DK" dirty="0" err="1"/>
              <a:t>any</a:t>
            </a:r>
            <a:r>
              <a:rPr lang="da-DK" dirty="0"/>
              <a:t> </a:t>
            </a:r>
            <a:r>
              <a:rPr lang="da-DK" dirty="0" err="1"/>
              <a:t>bodily</a:t>
            </a:r>
            <a:r>
              <a:rPr lang="da-DK" dirty="0"/>
              <a:t> </a:t>
            </a:r>
            <a:r>
              <a:rPr lang="da-DK" dirty="0" err="1"/>
              <a:t>movement</a:t>
            </a:r>
            <a:r>
              <a:rPr lang="da-DK" dirty="0"/>
              <a:t>. This </a:t>
            </a:r>
            <a:r>
              <a:rPr lang="da-DK" dirty="0" err="1"/>
              <a:t>outcome</a:t>
            </a:r>
            <a:r>
              <a:rPr lang="da-DK" dirty="0"/>
              <a:t> </a:t>
            </a:r>
            <a:r>
              <a:rPr lang="da-DK" dirty="0" err="1"/>
              <a:t>was</a:t>
            </a:r>
            <a:r>
              <a:rPr lang="da-DK" dirty="0"/>
              <a:t> </a:t>
            </a:r>
            <a:r>
              <a:rPr lang="da-DK" dirty="0" err="1"/>
              <a:t>generated</a:t>
            </a:r>
            <a:r>
              <a:rPr lang="da-DK" dirty="0"/>
              <a:t> for </a:t>
            </a:r>
            <a:r>
              <a:rPr lang="da-DK" dirty="0" err="1"/>
              <a:t>this</a:t>
            </a:r>
            <a:r>
              <a:rPr lang="da-DK" dirty="0"/>
              <a:t> purpose </a:t>
            </a:r>
            <a:r>
              <a:rPr lang="da-DK" dirty="0" err="1"/>
              <a:t>only</a:t>
            </a:r>
            <a:r>
              <a:rPr lang="da-DK" dirty="0"/>
              <a:t> due to the policy </a:t>
            </a:r>
            <a:r>
              <a:rPr lang="da-DK" dirty="0" err="1"/>
              <a:t>phrasing</a:t>
            </a:r>
            <a:r>
              <a:rPr lang="da-DK" dirty="0"/>
              <a:t> (45 </a:t>
            </a:r>
            <a:r>
              <a:rPr lang="da-DK" dirty="0" err="1"/>
              <a:t>minutes</a:t>
            </a:r>
            <a:r>
              <a:rPr lang="da-DK" dirty="0"/>
              <a:t> of </a:t>
            </a:r>
            <a:r>
              <a:rPr lang="da-DK" dirty="0" err="1"/>
              <a:t>movement</a:t>
            </a:r>
            <a:r>
              <a:rPr lang="da-DK" dirty="0"/>
              <a:t>). </a:t>
            </a:r>
          </a:p>
          <a:p>
            <a:endParaRPr lang="da-DK" dirty="0"/>
          </a:p>
          <a:p>
            <a:r>
              <a:rPr lang="da-DK" dirty="0" err="1"/>
              <a:t>Secondary</a:t>
            </a:r>
            <a:r>
              <a:rPr lang="da-DK" dirty="0"/>
              <a:t> </a:t>
            </a:r>
            <a:r>
              <a:rPr lang="da-DK" dirty="0" err="1"/>
              <a:t>outcomes</a:t>
            </a:r>
            <a:r>
              <a:rPr lang="da-DK" dirty="0"/>
              <a:t> </a:t>
            </a:r>
            <a:r>
              <a:rPr lang="da-DK" dirty="0" err="1"/>
              <a:t>were</a:t>
            </a:r>
            <a:r>
              <a:rPr lang="da-DK" dirty="0"/>
              <a:t> moderate to </a:t>
            </a:r>
            <a:r>
              <a:rPr lang="da-DK" dirty="0" err="1"/>
              <a:t>vigorous</a:t>
            </a:r>
            <a:r>
              <a:rPr lang="da-DK" dirty="0"/>
              <a:t> PA, and as a more general </a:t>
            </a:r>
            <a:r>
              <a:rPr lang="da-DK" dirty="0" err="1"/>
              <a:t>expression</a:t>
            </a:r>
            <a:r>
              <a:rPr lang="da-DK" dirty="0"/>
              <a:t> of </a:t>
            </a:r>
            <a:r>
              <a:rPr lang="da-DK" dirty="0" err="1"/>
              <a:t>movement</a:t>
            </a:r>
            <a:r>
              <a:rPr lang="da-DK" dirty="0"/>
              <a:t> </a:t>
            </a:r>
            <a:r>
              <a:rPr lang="da-DK" dirty="0" err="1"/>
              <a:t>volume</a:t>
            </a:r>
            <a:r>
              <a:rPr lang="da-DK" dirty="0"/>
              <a:t> </a:t>
            </a:r>
            <a:r>
              <a:rPr lang="da-DK" dirty="0" err="1"/>
              <a:t>mean</a:t>
            </a:r>
            <a:r>
              <a:rPr lang="da-DK" dirty="0"/>
              <a:t> CPM </a:t>
            </a:r>
            <a:r>
              <a:rPr lang="da-DK" dirty="0" err="1"/>
              <a:t>was</a:t>
            </a:r>
            <a:r>
              <a:rPr lang="da-DK" dirty="0"/>
              <a:t> </a:t>
            </a:r>
            <a:r>
              <a:rPr lang="da-DK" dirty="0" err="1"/>
              <a:t>included</a:t>
            </a:r>
            <a:r>
              <a:rPr lang="da-DK" dirty="0"/>
              <a:t>.</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24</a:t>
            </a:fld>
            <a:endParaRPr lang="en-GB" dirty="0"/>
          </a:p>
        </p:txBody>
      </p:sp>
    </p:spTree>
    <p:extLst>
      <p:ext uri="{BB962C8B-B14F-4D97-AF65-F5344CB8AC3E}">
        <p14:creationId xmlns:p14="http://schemas.microsoft.com/office/powerpoint/2010/main" val="1086894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So </a:t>
            </a:r>
            <a:r>
              <a:rPr lang="da-DK" dirty="0" err="1"/>
              <a:t>what</a:t>
            </a:r>
            <a:r>
              <a:rPr lang="da-DK" dirty="0"/>
              <a:t> did data show…</a:t>
            </a:r>
          </a:p>
          <a:p>
            <a:endParaRPr lang="da-DK" dirty="0"/>
          </a:p>
        </p:txBody>
      </p:sp>
      <p:sp>
        <p:nvSpPr>
          <p:cNvPr id="4" name="Pladsholder til slidenummer 3"/>
          <p:cNvSpPr>
            <a:spLocks noGrp="1"/>
          </p:cNvSpPr>
          <p:nvPr>
            <p:ph type="sldNum" sz="quarter" idx="5"/>
          </p:nvPr>
        </p:nvSpPr>
        <p:spPr/>
        <p:txBody>
          <a:bodyPr/>
          <a:lstStyle/>
          <a:p>
            <a:fld id="{49436F85-577F-4A92-A47F-D540A2BCC821}" type="slidenum">
              <a:rPr lang="en-GB" smtClean="0"/>
              <a:pPr/>
              <a:t>25</a:t>
            </a:fld>
            <a:endParaRPr lang="en-GB" dirty="0"/>
          </a:p>
        </p:txBody>
      </p:sp>
    </p:spTree>
    <p:extLst>
      <p:ext uri="{BB962C8B-B14F-4D97-AF65-F5344CB8AC3E}">
        <p14:creationId xmlns:p14="http://schemas.microsoft.com/office/powerpoint/2010/main" val="2357122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This </a:t>
            </a:r>
            <a:r>
              <a:rPr lang="da-DK" dirty="0" err="1"/>
              <a:t>table</a:t>
            </a:r>
            <a:r>
              <a:rPr lang="da-DK" dirty="0"/>
              <a:t> shows an overview of participant </a:t>
            </a:r>
            <a:r>
              <a:rPr lang="da-DK" dirty="0" err="1"/>
              <a:t>characteristics</a:t>
            </a:r>
            <a:r>
              <a:rPr lang="da-DK" dirty="0"/>
              <a:t> in </a:t>
            </a:r>
            <a:r>
              <a:rPr lang="da-DK" dirty="0" err="1"/>
              <a:t>four</a:t>
            </a:r>
            <a:r>
              <a:rPr lang="da-DK" dirty="0"/>
              <a:t> </a:t>
            </a:r>
            <a:r>
              <a:rPr lang="da-DK" dirty="0" err="1"/>
              <a:t>different</a:t>
            </a:r>
            <a:r>
              <a:rPr lang="da-DK" dirty="0"/>
              <a:t> </a:t>
            </a:r>
            <a:r>
              <a:rPr lang="da-DK" dirty="0" err="1"/>
              <a:t>year</a:t>
            </a:r>
            <a:r>
              <a:rPr lang="da-DK" dirty="0"/>
              <a:t> </a:t>
            </a:r>
            <a:r>
              <a:rPr lang="da-DK" dirty="0" err="1"/>
              <a:t>categories</a:t>
            </a:r>
            <a:r>
              <a:rPr lang="da-DK" dirty="0"/>
              <a:t> </a:t>
            </a:r>
            <a:r>
              <a:rPr lang="da-DK" dirty="0" err="1"/>
              <a:t>generated</a:t>
            </a:r>
            <a:r>
              <a:rPr lang="da-DK" dirty="0"/>
              <a:t> </a:t>
            </a:r>
            <a:r>
              <a:rPr lang="da-DK" dirty="0" err="1"/>
              <a:t>based</a:t>
            </a:r>
            <a:r>
              <a:rPr lang="da-DK" dirty="0"/>
              <a:t> on the date of the PA </a:t>
            </a:r>
            <a:r>
              <a:rPr lang="da-DK" dirty="0" err="1"/>
              <a:t>measurements</a:t>
            </a:r>
            <a:r>
              <a:rPr lang="da-DK" dirty="0"/>
              <a:t>.</a:t>
            </a:r>
          </a:p>
          <a:p>
            <a:endParaRPr lang="da-DK" dirty="0"/>
          </a:p>
          <a:p>
            <a:r>
              <a:rPr lang="da-DK" dirty="0"/>
              <a:t>Thus, time </a:t>
            </a:r>
            <a:r>
              <a:rPr lang="da-DK" dirty="0" err="1"/>
              <a:t>was</a:t>
            </a:r>
            <a:r>
              <a:rPr lang="da-DK" dirty="0"/>
              <a:t> </a:t>
            </a:r>
            <a:r>
              <a:rPr lang="da-DK" dirty="0" err="1"/>
              <a:t>threated</a:t>
            </a:r>
            <a:r>
              <a:rPr lang="da-DK" dirty="0"/>
              <a:t> </a:t>
            </a:r>
            <a:r>
              <a:rPr lang="da-DK" dirty="0" err="1"/>
              <a:t>categorical</a:t>
            </a:r>
            <a:endParaRPr lang="da-DK" dirty="0"/>
          </a:p>
          <a:p>
            <a:endParaRPr lang="da-DK" dirty="0"/>
          </a:p>
          <a:p>
            <a:endParaRPr lang="da-DK" dirty="0"/>
          </a:p>
        </p:txBody>
      </p:sp>
      <p:sp>
        <p:nvSpPr>
          <p:cNvPr id="4" name="Pladsholder til slidenummer 3"/>
          <p:cNvSpPr>
            <a:spLocks noGrp="1"/>
          </p:cNvSpPr>
          <p:nvPr>
            <p:ph type="sldNum" sz="quarter" idx="5"/>
          </p:nvPr>
        </p:nvSpPr>
        <p:spPr/>
        <p:txBody>
          <a:bodyPr/>
          <a:lstStyle/>
          <a:p>
            <a:fld id="{49436F85-577F-4A92-A47F-D540A2BCC821}" type="slidenum">
              <a:rPr lang="en-GB" smtClean="0"/>
              <a:pPr/>
              <a:t>26</a:t>
            </a:fld>
            <a:endParaRPr lang="en-GB" dirty="0"/>
          </a:p>
        </p:txBody>
      </p:sp>
    </p:spTree>
    <p:extLst>
      <p:ext uri="{BB962C8B-B14F-4D97-AF65-F5344CB8AC3E}">
        <p14:creationId xmlns:p14="http://schemas.microsoft.com/office/powerpoint/2010/main" val="27754389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Data </a:t>
            </a:r>
            <a:r>
              <a:rPr lang="da-DK" dirty="0" err="1"/>
              <a:t>was</a:t>
            </a:r>
            <a:r>
              <a:rPr lang="da-DK" dirty="0"/>
              <a:t> </a:t>
            </a:r>
            <a:r>
              <a:rPr lang="da-DK" dirty="0" err="1"/>
              <a:t>analysed</a:t>
            </a:r>
            <a:r>
              <a:rPr lang="da-DK" dirty="0"/>
              <a:t> i </a:t>
            </a:r>
            <a:r>
              <a:rPr lang="da-DK" dirty="0" err="1"/>
              <a:t>two</a:t>
            </a:r>
            <a:r>
              <a:rPr lang="da-DK" dirty="0"/>
              <a:t> time intervals. The </a:t>
            </a:r>
            <a:r>
              <a:rPr lang="da-DK" dirty="0" err="1"/>
              <a:t>primary</a:t>
            </a:r>
            <a:r>
              <a:rPr lang="da-DK" dirty="0"/>
              <a:t> time interval </a:t>
            </a:r>
            <a:r>
              <a:rPr lang="da-DK" dirty="0" err="1"/>
              <a:t>was</a:t>
            </a:r>
            <a:r>
              <a:rPr lang="da-DK" dirty="0"/>
              <a:t> a st. 8.10-1pm school time interval. As </a:t>
            </a:r>
            <a:r>
              <a:rPr lang="da-DK" dirty="0" err="1"/>
              <a:t>mentioned</a:t>
            </a:r>
            <a:r>
              <a:rPr lang="da-DK" dirty="0"/>
              <a:t> </a:t>
            </a:r>
            <a:r>
              <a:rPr lang="da-DK" dirty="0" err="1"/>
              <a:t>initially</a:t>
            </a:r>
            <a:r>
              <a:rPr lang="da-DK" dirty="0"/>
              <a:t>, a part of the school policy </a:t>
            </a:r>
            <a:r>
              <a:rPr lang="da-DK" dirty="0" err="1"/>
              <a:t>was</a:t>
            </a:r>
            <a:r>
              <a:rPr lang="da-DK" dirty="0"/>
              <a:t> a longer school </a:t>
            </a:r>
            <a:r>
              <a:rPr lang="da-DK" dirty="0" err="1"/>
              <a:t>day</a:t>
            </a:r>
            <a:r>
              <a:rPr lang="da-DK" dirty="0"/>
              <a:t>. To </a:t>
            </a:r>
            <a:r>
              <a:rPr lang="da-DK" dirty="0" err="1"/>
              <a:t>make</a:t>
            </a:r>
            <a:r>
              <a:rPr lang="da-DK" dirty="0"/>
              <a:t> sure </a:t>
            </a:r>
            <a:r>
              <a:rPr lang="da-DK" dirty="0" err="1"/>
              <a:t>that</a:t>
            </a:r>
            <a:r>
              <a:rPr lang="da-DK" dirty="0"/>
              <a:t> the </a:t>
            </a:r>
            <a:r>
              <a:rPr lang="da-DK" dirty="0" err="1"/>
              <a:t>effect</a:t>
            </a:r>
            <a:r>
              <a:rPr lang="da-DK" dirty="0"/>
              <a:t> </a:t>
            </a:r>
            <a:r>
              <a:rPr lang="da-DK" dirty="0" err="1"/>
              <a:t>we</a:t>
            </a:r>
            <a:r>
              <a:rPr lang="da-DK" dirty="0"/>
              <a:t> </a:t>
            </a:r>
            <a:r>
              <a:rPr lang="da-DK" dirty="0" err="1"/>
              <a:t>measured</a:t>
            </a:r>
            <a:r>
              <a:rPr lang="da-DK" dirty="0"/>
              <a:t> </a:t>
            </a:r>
            <a:r>
              <a:rPr lang="da-DK" dirty="0" err="1"/>
              <a:t>was</a:t>
            </a:r>
            <a:r>
              <a:rPr lang="da-DK" dirty="0"/>
              <a:t> not </a:t>
            </a:r>
            <a:r>
              <a:rPr lang="da-DK" dirty="0" err="1"/>
              <a:t>caused</a:t>
            </a:r>
            <a:r>
              <a:rPr lang="da-DK" dirty="0"/>
              <a:t> by more time to </a:t>
            </a:r>
            <a:r>
              <a:rPr lang="da-DK" dirty="0" err="1"/>
              <a:t>accumulate</a:t>
            </a:r>
            <a:r>
              <a:rPr lang="da-DK" dirty="0"/>
              <a:t> </a:t>
            </a:r>
            <a:r>
              <a:rPr lang="da-DK" dirty="0" err="1"/>
              <a:t>physical</a:t>
            </a:r>
            <a:r>
              <a:rPr lang="da-DK" dirty="0"/>
              <a:t> </a:t>
            </a:r>
            <a:r>
              <a:rPr lang="da-DK" dirty="0" err="1"/>
              <a:t>activity</a:t>
            </a:r>
            <a:r>
              <a:rPr lang="da-DK" dirty="0"/>
              <a:t> post-policy, </a:t>
            </a:r>
            <a:r>
              <a:rPr lang="da-DK" dirty="0" err="1"/>
              <a:t>we</a:t>
            </a:r>
            <a:r>
              <a:rPr lang="da-DK" dirty="0"/>
              <a:t> </a:t>
            </a:r>
            <a:r>
              <a:rPr lang="da-DK" dirty="0" err="1"/>
              <a:t>created</a:t>
            </a:r>
            <a:r>
              <a:rPr lang="da-DK" dirty="0"/>
              <a:t> </a:t>
            </a:r>
            <a:r>
              <a:rPr lang="da-DK" dirty="0" err="1"/>
              <a:t>this</a:t>
            </a:r>
            <a:r>
              <a:rPr lang="da-DK" dirty="0"/>
              <a:t> </a:t>
            </a:r>
            <a:r>
              <a:rPr lang="da-DK" dirty="0" err="1"/>
              <a:t>standardized</a:t>
            </a:r>
            <a:r>
              <a:rPr lang="da-DK" dirty="0"/>
              <a:t> time interval.</a:t>
            </a:r>
          </a:p>
          <a:p>
            <a:endParaRPr lang="da-DK" dirty="0"/>
          </a:p>
          <a:p>
            <a:r>
              <a:rPr lang="da-DK" dirty="0" err="1"/>
              <a:t>Secondary</a:t>
            </a:r>
            <a:r>
              <a:rPr lang="da-DK" dirty="0"/>
              <a:t>, </a:t>
            </a:r>
            <a:r>
              <a:rPr lang="da-DK" dirty="0" err="1"/>
              <a:t>we</a:t>
            </a:r>
            <a:r>
              <a:rPr lang="da-DK" dirty="0"/>
              <a:t> </a:t>
            </a:r>
            <a:r>
              <a:rPr lang="da-DK" dirty="0" err="1"/>
              <a:t>wanted</a:t>
            </a:r>
            <a:r>
              <a:rPr lang="da-DK" dirty="0"/>
              <a:t> to </a:t>
            </a:r>
            <a:r>
              <a:rPr lang="da-DK" dirty="0" err="1"/>
              <a:t>evaluate</a:t>
            </a:r>
            <a:r>
              <a:rPr lang="da-DK" dirty="0"/>
              <a:t> </a:t>
            </a:r>
            <a:r>
              <a:rPr lang="da-DK" dirty="0" err="1"/>
              <a:t>full</a:t>
            </a:r>
            <a:r>
              <a:rPr lang="da-DK" dirty="0"/>
              <a:t> </a:t>
            </a:r>
            <a:r>
              <a:rPr lang="da-DK" dirty="0" err="1"/>
              <a:t>day</a:t>
            </a:r>
            <a:r>
              <a:rPr lang="da-DK" dirty="0"/>
              <a:t> PA.</a:t>
            </a:r>
          </a:p>
          <a:p>
            <a:endParaRPr lang="da-DK" dirty="0"/>
          </a:p>
        </p:txBody>
      </p:sp>
      <p:sp>
        <p:nvSpPr>
          <p:cNvPr id="4" name="Pladsholder til slidenummer 3"/>
          <p:cNvSpPr>
            <a:spLocks noGrp="1"/>
          </p:cNvSpPr>
          <p:nvPr>
            <p:ph type="sldNum" sz="quarter" idx="5"/>
          </p:nvPr>
        </p:nvSpPr>
        <p:spPr/>
        <p:txBody>
          <a:bodyPr/>
          <a:lstStyle/>
          <a:p>
            <a:fld id="{49436F85-577F-4A92-A47F-D540A2BCC821}" type="slidenum">
              <a:rPr lang="en-GB" smtClean="0"/>
              <a:pPr/>
              <a:t>27</a:t>
            </a:fld>
            <a:endParaRPr lang="en-GB" dirty="0"/>
          </a:p>
        </p:txBody>
      </p:sp>
    </p:spTree>
    <p:extLst>
      <p:ext uri="{BB962C8B-B14F-4D97-AF65-F5344CB8AC3E}">
        <p14:creationId xmlns:p14="http://schemas.microsoft.com/office/powerpoint/2010/main" val="589824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Anyways</a:t>
            </a:r>
            <a:r>
              <a:rPr lang="da-DK" dirty="0"/>
              <a:t>, the </a:t>
            </a:r>
            <a:r>
              <a:rPr lang="da-DK" dirty="0" err="1"/>
              <a:t>table</a:t>
            </a:r>
            <a:r>
              <a:rPr lang="da-DK" dirty="0"/>
              <a:t> shows the </a:t>
            </a:r>
            <a:r>
              <a:rPr lang="da-DK" dirty="0" err="1"/>
              <a:t>number</a:t>
            </a:r>
            <a:r>
              <a:rPr lang="da-DK" dirty="0"/>
              <a:t> of observations and </a:t>
            </a:r>
            <a:r>
              <a:rPr lang="da-DK" dirty="0" err="1"/>
              <a:t>individuals</a:t>
            </a:r>
            <a:r>
              <a:rPr lang="da-DK" dirty="0"/>
              <a:t> in </a:t>
            </a:r>
            <a:r>
              <a:rPr lang="da-DK" dirty="0" err="1"/>
              <a:t>each</a:t>
            </a:r>
            <a:r>
              <a:rPr lang="da-DK" dirty="0"/>
              <a:t> </a:t>
            </a:r>
            <a:r>
              <a:rPr lang="da-DK" dirty="0" err="1"/>
              <a:t>year</a:t>
            </a:r>
            <a:r>
              <a:rPr lang="da-DK" dirty="0"/>
              <a:t> </a:t>
            </a:r>
            <a:r>
              <a:rPr lang="da-DK" dirty="0" err="1"/>
              <a:t>category</a:t>
            </a:r>
            <a:r>
              <a:rPr lang="da-DK" dirty="0"/>
              <a:t> in strata of sex, age-</a:t>
            </a:r>
            <a:r>
              <a:rPr lang="da-DK" dirty="0" err="1"/>
              <a:t>group</a:t>
            </a:r>
            <a:r>
              <a:rPr lang="da-DK" dirty="0"/>
              <a:t> and </a:t>
            </a:r>
            <a:r>
              <a:rPr lang="da-DK" dirty="0" err="1"/>
              <a:t>season</a:t>
            </a:r>
            <a:r>
              <a:rPr lang="da-DK" dirty="0"/>
              <a:t>.</a:t>
            </a:r>
          </a:p>
          <a:p>
            <a:endParaRPr lang="da-DK" dirty="0"/>
          </a:p>
          <a:p>
            <a:r>
              <a:rPr lang="da-DK" dirty="0"/>
              <a:t>Girls and boys </a:t>
            </a:r>
            <a:r>
              <a:rPr lang="da-DK" dirty="0" err="1"/>
              <a:t>were</a:t>
            </a:r>
            <a:r>
              <a:rPr lang="da-DK" dirty="0"/>
              <a:t> </a:t>
            </a:r>
            <a:r>
              <a:rPr lang="da-DK" dirty="0" err="1"/>
              <a:t>equally</a:t>
            </a:r>
            <a:r>
              <a:rPr lang="da-DK" dirty="0"/>
              <a:t> </a:t>
            </a:r>
            <a:r>
              <a:rPr lang="da-DK" dirty="0" err="1"/>
              <a:t>distributed</a:t>
            </a:r>
            <a:r>
              <a:rPr lang="da-DK" dirty="0"/>
              <a:t> over time</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28</a:t>
            </a:fld>
            <a:endParaRPr lang="en-GB" dirty="0"/>
          </a:p>
        </p:txBody>
      </p:sp>
    </p:spTree>
    <p:extLst>
      <p:ext uri="{BB962C8B-B14F-4D97-AF65-F5344CB8AC3E}">
        <p14:creationId xmlns:p14="http://schemas.microsoft.com/office/powerpoint/2010/main" val="23685816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However</a:t>
            </a:r>
            <a:r>
              <a:rPr lang="da-DK" dirty="0"/>
              <a:t>, the distribution of age-</a:t>
            </a:r>
            <a:r>
              <a:rPr lang="da-DK" dirty="0" err="1"/>
              <a:t>groups</a:t>
            </a:r>
            <a:r>
              <a:rPr lang="da-DK" dirty="0"/>
              <a:t> and </a:t>
            </a:r>
            <a:r>
              <a:rPr lang="da-DK" dirty="0" err="1"/>
              <a:t>season</a:t>
            </a:r>
            <a:r>
              <a:rPr lang="da-DK" dirty="0"/>
              <a:t> </a:t>
            </a:r>
            <a:r>
              <a:rPr lang="da-DK" dirty="0" err="1"/>
              <a:t>varied</a:t>
            </a:r>
            <a:r>
              <a:rPr lang="da-DK" dirty="0"/>
              <a:t> </a:t>
            </a:r>
            <a:r>
              <a:rPr lang="da-DK" dirty="0" err="1"/>
              <a:t>across</a:t>
            </a:r>
            <a:r>
              <a:rPr lang="da-DK" dirty="0"/>
              <a:t> </a:t>
            </a:r>
            <a:r>
              <a:rPr lang="da-DK" dirty="0" err="1"/>
              <a:t>year</a:t>
            </a:r>
            <a:r>
              <a:rPr lang="da-DK" dirty="0"/>
              <a:t> </a:t>
            </a:r>
            <a:r>
              <a:rPr lang="da-DK" dirty="0" err="1"/>
              <a:t>categories</a:t>
            </a:r>
            <a:r>
              <a:rPr lang="da-DK" dirty="0"/>
              <a:t>.</a:t>
            </a:r>
          </a:p>
          <a:p>
            <a:endParaRPr lang="da-DK" dirty="0"/>
          </a:p>
          <a:p>
            <a:r>
              <a:rPr lang="da-DK" dirty="0" err="1"/>
              <a:t>We</a:t>
            </a:r>
            <a:r>
              <a:rPr lang="da-DK" dirty="0"/>
              <a:t> had more valid observations </a:t>
            </a:r>
            <a:r>
              <a:rPr lang="da-DK" dirty="0" err="1"/>
              <a:t>during</a:t>
            </a:r>
            <a:r>
              <a:rPr lang="da-DK" dirty="0"/>
              <a:t> the school </a:t>
            </a:r>
            <a:r>
              <a:rPr lang="da-DK" dirty="0" err="1"/>
              <a:t>day</a:t>
            </a:r>
            <a:r>
              <a:rPr lang="da-DK" dirty="0"/>
              <a:t> </a:t>
            </a:r>
            <a:r>
              <a:rPr lang="da-DK" dirty="0" err="1"/>
              <a:t>compared</a:t>
            </a:r>
            <a:r>
              <a:rPr lang="da-DK" dirty="0"/>
              <a:t> to the </a:t>
            </a:r>
            <a:r>
              <a:rPr lang="da-DK" dirty="0" err="1"/>
              <a:t>number</a:t>
            </a:r>
            <a:r>
              <a:rPr lang="da-DK" dirty="0"/>
              <a:t> of valid </a:t>
            </a:r>
            <a:r>
              <a:rPr lang="da-DK" dirty="0" err="1"/>
              <a:t>full</a:t>
            </a:r>
            <a:r>
              <a:rPr lang="da-DK" dirty="0"/>
              <a:t> </a:t>
            </a:r>
            <a:r>
              <a:rPr lang="da-DK" dirty="0" err="1"/>
              <a:t>day</a:t>
            </a:r>
            <a:r>
              <a:rPr lang="da-DK" dirty="0"/>
              <a:t> observations. </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29</a:t>
            </a:fld>
            <a:endParaRPr lang="en-GB" dirty="0"/>
          </a:p>
        </p:txBody>
      </p:sp>
    </p:spTree>
    <p:extLst>
      <p:ext uri="{BB962C8B-B14F-4D97-AF65-F5344CB8AC3E}">
        <p14:creationId xmlns:p14="http://schemas.microsoft.com/office/powerpoint/2010/main" val="481343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PA is </a:t>
            </a:r>
            <a:r>
              <a:rPr lang="da-DK" dirty="0" err="1"/>
              <a:t>important</a:t>
            </a:r>
            <a:r>
              <a:rPr lang="da-DK" dirty="0"/>
              <a:t> in </a:t>
            </a:r>
            <a:r>
              <a:rPr lang="da-DK" dirty="0" err="1"/>
              <a:t>disease</a:t>
            </a:r>
            <a:r>
              <a:rPr lang="da-DK" dirty="0"/>
              <a:t> </a:t>
            </a:r>
            <a:r>
              <a:rPr lang="da-DK" dirty="0" err="1"/>
              <a:t>prevention</a:t>
            </a:r>
            <a:r>
              <a:rPr lang="da-DK" dirty="0"/>
              <a:t> and </a:t>
            </a:r>
            <a:r>
              <a:rPr lang="da-DK" dirty="0" err="1"/>
              <a:t>health</a:t>
            </a:r>
            <a:r>
              <a:rPr lang="da-DK" dirty="0"/>
              <a:t> promotion. PA </a:t>
            </a:r>
            <a:r>
              <a:rPr lang="da-DK" dirty="0" err="1"/>
              <a:t>reduces</a:t>
            </a:r>
            <a:r>
              <a:rPr lang="da-DK" dirty="0"/>
              <a:t> </a:t>
            </a:r>
            <a:r>
              <a:rPr lang="da-DK" dirty="0" err="1"/>
              <a:t>risks</a:t>
            </a:r>
            <a:r>
              <a:rPr lang="da-DK" dirty="0"/>
              <a:t> of major </a:t>
            </a:r>
            <a:r>
              <a:rPr lang="da-DK" dirty="0" err="1"/>
              <a:t>diseases</a:t>
            </a:r>
            <a:r>
              <a:rPr lang="da-DK" dirty="0"/>
              <a:t> like t2d and CVD. It </a:t>
            </a:r>
            <a:r>
              <a:rPr lang="da-DK" dirty="0" err="1"/>
              <a:t>positively</a:t>
            </a:r>
            <a:r>
              <a:rPr lang="da-DK" dirty="0"/>
              <a:t> </a:t>
            </a:r>
            <a:r>
              <a:rPr lang="da-DK" dirty="0" err="1"/>
              <a:t>affects</a:t>
            </a:r>
            <a:r>
              <a:rPr lang="da-DK" dirty="0"/>
              <a:t> bone </a:t>
            </a:r>
            <a:r>
              <a:rPr lang="da-DK" dirty="0" err="1"/>
              <a:t>health</a:t>
            </a:r>
            <a:r>
              <a:rPr lang="da-DK" dirty="0"/>
              <a:t>, and </a:t>
            </a:r>
            <a:r>
              <a:rPr lang="da-DK" dirty="0" err="1"/>
              <a:t>may</a:t>
            </a:r>
            <a:r>
              <a:rPr lang="da-DK" dirty="0"/>
              <a:t> </a:t>
            </a:r>
            <a:r>
              <a:rPr lang="da-DK" dirty="0" err="1"/>
              <a:t>effect</a:t>
            </a:r>
            <a:r>
              <a:rPr lang="da-DK" dirty="0"/>
              <a:t> parts of mental and </a:t>
            </a:r>
            <a:r>
              <a:rPr lang="da-DK" dirty="0" err="1"/>
              <a:t>cognitive</a:t>
            </a:r>
            <a:r>
              <a:rPr lang="da-DK" dirty="0"/>
              <a:t> </a:t>
            </a:r>
            <a:r>
              <a:rPr lang="da-DK" dirty="0" err="1"/>
              <a:t>health</a:t>
            </a:r>
            <a:r>
              <a:rPr lang="da-DK" dirty="0"/>
              <a:t>. </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3</a:t>
            </a:fld>
            <a:endParaRPr lang="en-GB" dirty="0"/>
          </a:p>
        </p:txBody>
      </p:sp>
    </p:spTree>
    <p:extLst>
      <p:ext uri="{BB962C8B-B14F-4D97-AF65-F5344CB8AC3E}">
        <p14:creationId xmlns:p14="http://schemas.microsoft.com/office/powerpoint/2010/main" val="7300373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This plot is not </a:t>
            </a:r>
            <a:r>
              <a:rPr lang="da-DK" dirty="0" err="1"/>
              <a:t>based</a:t>
            </a:r>
            <a:r>
              <a:rPr lang="da-DK" dirty="0"/>
              <a:t> on </a:t>
            </a:r>
            <a:r>
              <a:rPr lang="da-DK" dirty="0" err="1"/>
              <a:t>any</a:t>
            </a:r>
            <a:r>
              <a:rPr lang="da-DK" dirty="0"/>
              <a:t> real data – it is just an illustration to </a:t>
            </a:r>
            <a:r>
              <a:rPr lang="da-DK" dirty="0" err="1"/>
              <a:t>explain</a:t>
            </a:r>
            <a:r>
              <a:rPr lang="da-DK" dirty="0"/>
              <a:t> the </a:t>
            </a:r>
            <a:r>
              <a:rPr lang="da-DK" dirty="0" err="1"/>
              <a:t>statistics</a:t>
            </a:r>
            <a:r>
              <a:rPr lang="da-DK" dirty="0"/>
              <a:t>.</a:t>
            </a:r>
          </a:p>
          <a:p>
            <a:endParaRPr lang="da-DK" dirty="0"/>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The </a:t>
            </a:r>
            <a:r>
              <a:rPr lang="da-DK" dirty="0" err="1"/>
              <a:t>effect</a:t>
            </a:r>
            <a:r>
              <a:rPr lang="da-DK" dirty="0"/>
              <a:t> of the policy </a:t>
            </a:r>
            <a:r>
              <a:rPr lang="da-DK" dirty="0" err="1"/>
              <a:t>was</a:t>
            </a:r>
            <a:r>
              <a:rPr lang="da-DK" dirty="0"/>
              <a:t> </a:t>
            </a:r>
            <a:r>
              <a:rPr lang="da-DK" dirty="0" err="1"/>
              <a:t>analysed</a:t>
            </a:r>
            <a:r>
              <a:rPr lang="da-DK" dirty="0"/>
              <a:t> </a:t>
            </a:r>
            <a:r>
              <a:rPr lang="da-DK" dirty="0" err="1"/>
              <a:t>using</a:t>
            </a:r>
            <a:r>
              <a:rPr lang="da-DK" dirty="0"/>
              <a:t> a </a:t>
            </a:r>
            <a:r>
              <a:rPr lang="da-DK" dirty="0" err="1"/>
              <a:t>two-step</a:t>
            </a:r>
            <a:r>
              <a:rPr lang="da-DK" dirty="0"/>
              <a:t> approach.</a:t>
            </a:r>
          </a:p>
          <a:p>
            <a:endParaRPr lang="da-DK" dirty="0"/>
          </a:p>
          <a:p>
            <a:r>
              <a:rPr lang="da-DK" dirty="0" err="1"/>
              <a:t>Firstly</a:t>
            </a:r>
            <a:r>
              <a:rPr lang="da-DK" dirty="0"/>
              <a:t>, the </a:t>
            </a:r>
            <a:r>
              <a:rPr lang="da-DK" dirty="0" err="1"/>
              <a:t>development</a:t>
            </a:r>
            <a:r>
              <a:rPr lang="da-DK" dirty="0"/>
              <a:t> of the </a:t>
            </a:r>
            <a:r>
              <a:rPr lang="da-DK" dirty="0" err="1"/>
              <a:t>physical</a:t>
            </a:r>
            <a:r>
              <a:rPr lang="da-DK" dirty="0"/>
              <a:t> </a:t>
            </a:r>
            <a:r>
              <a:rPr lang="da-DK" dirty="0" err="1"/>
              <a:t>activity</a:t>
            </a:r>
            <a:r>
              <a:rPr lang="da-DK" dirty="0"/>
              <a:t> </a:t>
            </a:r>
            <a:r>
              <a:rPr lang="da-DK" dirty="0" err="1"/>
              <a:t>outcomes</a:t>
            </a:r>
            <a:r>
              <a:rPr lang="da-DK" dirty="0"/>
              <a:t> </a:t>
            </a:r>
            <a:r>
              <a:rPr lang="da-DK" dirty="0" err="1"/>
              <a:t>before</a:t>
            </a:r>
            <a:r>
              <a:rPr lang="da-DK" dirty="0"/>
              <a:t> the policy </a:t>
            </a:r>
            <a:r>
              <a:rPr lang="da-DK" dirty="0" err="1"/>
              <a:t>was</a:t>
            </a:r>
            <a:r>
              <a:rPr lang="da-DK" dirty="0"/>
              <a:t> </a:t>
            </a:r>
            <a:r>
              <a:rPr lang="da-DK" dirty="0" err="1"/>
              <a:t>evaluated</a:t>
            </a:r>
            <a:r>
              <a:rPr lang="da-DK" dirty="0"/>
              <a:t>. If the </a:t>
            </a:r>
            <a:r>
              <a:rPr lang="da-DK" dirty="0" err="1"/>
              <a:t>development</a:t>
            </a:r>
            <a:r>
              <a:rPr lang="da-DK" dirty="0"/>
              <a:t> </a:t>
            </a:r>
            <a:r>
              <a:rPr lang="da-DK" dirty="0" err="1"/>
              <a:t>was</a:t>
            </a:r>
            <a:r>
              <a:rPr lang="da-DK" dirty="0"/>
              <a:t> </a:t>
            </a:r>
            <a:r>
              <a:rPr lang="da-DK" dirty="0" err="1"/>
              <a:t>linear</a:t>
            </a:r>
            <a:r>
              <a:rPr lang="da-DK" dirty="0"/>
              <a:t> (</a:t>
            </a:r>
            <a:r>
              <a:rPr lang="da-DK" dirty="0" err="1"/>
              <a:t>either</a:t>
            </a:r>
            <a:r>
              <a:rPr lang="da-DK" dirty="0"/>
              <a:t> negative, positive or </a:t>
            </a:r>
            <a:r>
              <a:rPr lang="da-DK" dirty="0" err="1"/>
              <a:t>constant</a:t>
            </a:r>
            <a:r>
              <a:rPr lang="da-DK" dirty="0"/>
              <a:t>) the </a:t>
            </a:r>
            <a:r>
              <a:rPr lang="da-DK" dirty="0" err="1"/>
              <a:t>effect</a:t>
            </a:r>
            <a:r>
              <a:rPr lang="da-DK" dirty="0"/>
              <a:t> </a:t>
            </a:r>
            <a:r>
              <a:rPr lang="da-DK" dirty="0" err="1"/>
              <a:t>was</a:t>
            </a:r>
            <a:r>
              <a:rPr lang="da-DK" dirty="0"/>
              <a:t> </a:t>
            </a:r>
            <a:r>
              <a:rPr lang="da-DK" dirty="0" err="1"/>
              <a:t>evaluated</a:t>
            </a:r>
            <a:r>
              <a:rPr lang="da-DK" dirty="0"/>
              <a:t> by </a:t>
            </a:r>
            <a:r>
              <a:rPr lang="da-DK" dirty="0" err="1"/>
              <a:t>examining</a:t>
            </a:r>
            <a:r>
              <a:rPr lang="da-DK" dirty="0"/>
              <a:t> </a:t>
            </a:r>
            <a:r>
              <a:rPr lang="da-DK" dirty="0" err="1"/>
              <a:t>whether</a:t>
            </a:r>
            <a:r>
              <a:rPr lang="da-DK" dirty="0"/>
              <a:t> </a:t>
            </a:r>
            <a:r>
              <a:rPr lang="da-DK" dirty="0" err="1"/>
              <a:t>this</a:t>
            </a:r>
            <a:r>
              <a:rPr lang="da-DK" dirty="0"/>
              <a:t> </a:t>
            </a:r>
            <a:r>
              <a:rPr lang="da-DK" dirty="0" err="1"/>
              <a:t>linearity</a:t>
            </a:r>
            <a:r>
              <a:rPr lang="da-DK" dirty="0"/>
              <a:t> </a:t>
            </a:r>
            <a:r>
              <a:rPr lang="da-DK" dirty="0" err="1"/>
              <a:t>continued</a:t>
            </a:r>
            <a:r>
              <a:rPr lang="da-DK" dirty="0"/>
              <a:t> </a:t>
            </a:r>
            <a:r>
              <a:rPr lang="da-DK" dirty="0" err="1"/>
              <a:t>after</a:t>
            </a:r>
            <a:r>
              <a:rPr lang="da-DK" dirty="0"/>
              <a:t> the policy or </a:t>
            </a:r>
            <a:r>
              <a:rPr lang="da-DK" dirty="0" err="1"/>
              <a:t>was</a:t>
            </a:r>
            <a:r>
              <a:rPr lang="da-DK" dirty="0"/>
              <a:t> </a:t>
            </a:r>
            <a:r>
              <a:rPr lang="da-DK" dirty="0" err="1"/>
              <a:t>interrupted</a:t>
            </a:r>
            <a:r>
              <a:rPr lang="da-DK" dirty="0"/>
              <a:t>.</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30</a:t>
            </a:fld>
            <a:endParaRPr lang="en-GB" dirty="0"/>
          </a:p>
        </p:txBody>
      </p:sp>
    </p:spTree>
    <p:extLst>
      <p:ext uri="{BB962C8B-B14F-4D97-AF65-F5344CB8AC3E}">
        <p14:creationId xmlns:p14="http://schemas.microsoft.com/office/powerpoint/2010/main" val="32552549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If, </a:t>
            </a:r>
            <a:r>
              <a:rPr lang="da-DK" dirty="0" err="1"/>
              <a:t>however</a:t>
            </a:r>
            <a:r>
              <a:rPr lang="da-DK" dirty="0"/>
              <a:t>, no </a:t>
            </a:r>
            <a:r>
              <a:rPr lang="da-DK" dirty="0" err="1"/>
              <a:t>linearity</a:t>
            </a:r>
            <a:r>
              <a:rPr lang="da-DK" dirty="0"/>
              <a:t> </a:t>
            </a:r>
            <a:r>
              <a:rPr lang="da-DK" dirty="0" err="1"/>
              <a:t>existed</a:t>
            </a:r>
            <a:r>
              <a:rPr lang="da-DK" dirty="0"/>
              <a:t> </a:t>
            </a:r>
            <a:r>
              <a:rPr lang="da-DK" dirty="0" err="1"/>
              <a:t>pre</a:t>
            </a:r>
            <a:r>
              <a:rPr lang="da-DK" dirty="0"/>
              <a:t>-policy, this approach </a:t>
            </a:r>
            <a:r>
              <a:rPr lang="da-DK" dirty="0" err="1"/>
              <a:t>was</a:t>
            </a:r>
            <a:r>
              <a:rPr lang="da-DK" dirty="0"/>
              <a:t> not a </a:t>
            </a:r>
            <a:r>
              <a:rPr lang="da-DK" dirty="0" err="1"/>
              <a:t>possibility</a:t>
            </a:r>
            <a:r>
              <a:rPr lang="da-DK" dirty="0"/>
              <a:t>. </a:t>
            </a:r>
            <a:r>
              <a:rPr lang="da-DK" dirty="0" err="1"/>
              <a:t>Instead</a:t>
            </a:r>
            <a:r>
              <a:rPr lang="da-DK" dirty="0"/>
              <a:t>, a </a:t>
            </a:r>
            <a:r>
              <a:rPr lang="da-DK" dirty="0" err="1"/>
              <a:t>bootstrap</a:t>
            </a:r>
            <a:r>
              <a:rPr lang="da-DK" dirty="0"/>
              <a:t> </a:t>
            </a:r>
            <a:r>
              <a:rPr lang="da-DK" dirty="0" err="1"/>
              <a:t>method</a:t>
            </a:r>
            <a:r>
              <a:rPr lang="da-DK" dirty="0"/>
              <a:t> </a:t>
            </a:r>
            <a:r>
              <a:rPr lang="da-DK" dirty="0" err="1"/>
              <a:t>using</a:t>
            </a:r>
            <a:r>
              <a:rPr lang="da-DK" dirty="0"/>
              <a:t> a 1000 </a:t>
            </a:r>
            <a:r>
              <a:rPr lang="da-DK" dirty="0" err="1"/>
              <a:t>replication</a:t>
            </a:r>
            <a:r>
              <a:rPr lang="da-DK" dirty="0"/>
              <a:t> </a:t>
            </a:r>
            <a:r>
              <a:rPr lang="da-DK" dirty="0" err="1"/>
              <a:t>was</a:t>
            </a:r>
            <a:r>
              <a:rPr lang="da-DK" dirty="0"/>
              <a:t> </a:t>
            </a:r>
            <a:r>
              <a:rPr lang="da-DK" dirty="0" err="1"/>
              <a:t>used</a:t>
            </a:r>
            <a:r>
              <a:rPr lang="da-DK" dirty="0"/>
              <a:t> to </a:t>
            </a:r>
            <a:r>
              <a:rPr lang="da-DK" dirty="0" err="1"/>
              <a:t>evaluate</a:t>
            </a:r>
            <a:r>
              <a:rPr lang="da-DK" dirty="0"/>
              <a:t> </a:t>
            </a:r>
            <a:r>
              <a:rPr lang="da-DK" dirty="0" err="1"/>
              <a:t>whether</a:t>
            </a:r>
            <a:r>
              <a:rPr lang="da-DK" dirty="0"/>
              <a:t> the post-policy data point </a:t>
            </a:r>
            <a:r>
              <a:rPr lang="da-DK" dirty="0" err="1"/>
              <a:t>exceeded</a:t>
            </a:r>
            <a:r>
              <a:rPr lang="da-DK" dirty="0"/>
              <a:t> </a:t>
            </a:r>
            <a:r>
              <a:rPr lang="da-DK" dirty="0" err="1"/>
              <a:t>any</a:t>
            </a:r>
            <a:r>
              <a:rPr lang="da-DK" dirty="0"/>
              <a:t> </a:t>
            </a:r>
            <a:r>
              <a:rPr lang="da-DK" dirty="0" err="1"/>
              <a:t>levels</a:t>
            </a:r>
            <a:r>
              <a:rPr lang="da-DK" dirty="0"/>
              <a:t> of PA </a:t>
            </a:r>
            <a:r>
              <a:rPr lang="da-DK" dirty="0" err="1"/>
              <a:t>measured</a:t>
            </a:r>
            <a:r>
              <a:rPr lang="da-DK" dirty="0"/>
              <a:t> </a:t>
            </a:r>
            <a:r>
              <a:rPr lang="da-DK" dirty="0" err="1"/>
              <a:t>before</a:t>
            </a:r>
            <a:r>
              <a:rPr lang="da-DK" dirty="0"/>
              <a:t> the policy </a:t>
            </a:r>
            <a:r>
              <a:rPr lang="da-DK" dirty="0" err="1"/>
              <a:t>was</a:t>
            </a:r>
            <a:r>
              <a:rPr lang="da-DK" dirty="0"/>
              <a:t> </a:t>
            </a:r>
            <a:r>
              <a:rPr lang="da-DK" dirty="0" err="1"/>
              <a:t>introduced</a:t>
            </a:r>
            <a:r>
              <a:rPr lang="da-DK" dirty="0"/>
              <a:t>.</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31</a:t>
            </a:fld>
            <a:endParaRPr lang="en-GB" dirty="0"/>
          </a:p>
        </p:txBody>
      </p:sp>
    </p:spTree>
    <p:extLst>
      <p:ext uri="{BB962C8B-B14F-4D97-AF65-F5344CB8AC3E}">
        <p14:creationId xmlns:p14="http://schemas.microsoft.com/office/powerpoint/2010/main" val="34747042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This </a:t>
            </a:r>
            <a:r>
              <a:rPr lang="da-DK" dirty="0" err="1"/>
              <a:t>table</a:t>
            </a:r>
            <a:r>
              <a:rPr lang="da-DK" dirty="0"/>
              <a:t> presents the </a:t>
            </a:r>
            <a:r>
              <a:rPr lang="da-DK" dirty="0" err="1"/>
              <a:t>primary</a:t>
            </a:r>
            <a:r>
              <a:rPr lang="da-DK" dirty="0"/>
              <a:t> </a:t>
            </a:r>
            <a:r>
              <a:rPr lang="da-DK" dirty="0" err="1"/>
              <a:t>results</a:t>
            </a:r>
            <a:r>
              <a:rPr lang="da-DK" dirty="0"/>
              <a:t> from </a:t>
            </a:r>
            <a:r>
              <a:rPr lang="da-DK" dirty="0" err="1"/>
              <a:t>paper</a:t>
            </a:r>
            <a:r>
              <a:rPr lang="da-DK" dirty="0"/>
              <a:t> II. All </a:t>
            </a:r>
            <a:r>
              <a:rPr lang="da-DK" dirty="0" err="1"/>
              <a:t>three</a:t>
            </a:r>
            <a:r>
              <a:rPr lang="da-DK" dirty="0"/>
              <a:t> PA </a:t>
            </a:r>
            <a:r>
              <a:rPr lang="da-DK" dirty="0" err="1"/>
              <a:t>outcomes</a:t>
            </a:r>
            <a:r>
              <a:rPr lang="da-DK" dirty="0"/>
              <a:t> </a:t>
            </a:r>
            <a:r>
              <a:rPr lang="da-DK" dirty="0" err="1"/>
              <a:t>are</a:t>
            </a:r>
            <a:r>
              <a:rPr lang="da-DK" dirty="0"/>
              <a:t> </a:t>
            </a:r>
            <a:r>
              <a:rPr lang="da-DK" dirty="0" err="1"/>
              <a:t>presented</a:t>
            </a:r>
            <a:r>
              <a:rPr lang="da-DK" dirty="0"/>
              <a:t>. In the top the </a:t>
            </a:r>
            <a:r>
              <a:rPr lang="da-DK" dirty="0" err="1"/>
              <a:t>movement</a:t>
            </a:r>
            <a:r>
              <a:rPr lang="da-DK" dirty="0"/>
              <a:t> </a:t>
            </a:r>
            <a:r>
              <a:rPr lang="da-DK" dirty="0" err="1"/>
              <a:t>outcome</a:t>
            </a:r>
            <a:r>
              <a:rPr lang="da-DK" dirty="0"/>
              <a:t>, in the </a:t>
            </a:r>
            <a:r>
              <a:rPr lang="da-DK" dirty="0" err="1"/>
              <a:t>middle</a:t>
            </a:r>
            <a:r>
              <a:rPr lang="da-DK" dirty="0"/>
              <a:t> </a:t>
            </a:r>
            <a:r>
              <a:rPr lang="da-DK" dirty="0" err="1"/>
              <a:t>mvpa</a:t>
            </a:r>
            <a:r>
              <a:rPr lang="da-DK" dirty="0"/>
              <a:t> and in the </a:t>
            </a:r>
            <a:r>
              <a:rPr lang="da-DK" dirty="0" err="1"/>
              <a:t>bottom</a:t>
            </a:r>
            <a:r>
              <a:rPr lang="da-DK" dirty="0"/>
              <a:t> </a:t>
            </a:r>
            <a:r>
              <a:rPr lang="da-DK" dirty="0" err="1"/>
              <a:t>cpm</a:t>
            </a:r>
            <a:r>
              <a:rPr lang="da-DK" dirty="0"/>
              <a:t>. To the </a:t>
            </a:r>
            <a:r>
              <a:rPr lang="da-DK" dirty="0" err="1"/>
              <a:t>left</a:t>
            </a:r>
            <a:r>
              <a:rPr lang="da-DK" dirty="0"/>
              <a:t> the </a:t>
            </a:r>
            <a:r>
              <a:rPr lang="da-DK" dirty="0" err="1"/>
              <a:t>standardized</a:t>
            </a:r>
            <a:r>
              <a:rPr lang="da-DK" dirty="0"/>
              <a:t> school </a:t>
            </a:r>
            <a:r>
              <a:rPr lang="da-DK" dirty="0" err="1"/>
              <a:t>day</a:t>
            </a:r>
            <a:r>
              <a:rPr lang="da-DK" dirty="0"/>
              <a:t> is </a:t>
            </a:r>
            <a:r>
              <a:rPr lang="da-DK" dirty="0" err="1"/>
              <a:t>presented</a:t>
            </a:r>
            <a:r>
              <a:rPr lang="da-DK" dirty="0"/>
              <a:t> and </a:t>
            </a:r>
            <a:r>
              <a:rPr lang="da-DK" dirty="0" err="1"/>
              <a:t>full</a:t>
            </a:r>
            <a:r>
              <a:rPr lang="da-DK" dirty="0"/>
              <a:t> </a:t>
            </a:r>
            <a:r>
              <a:rPr lang="da-DK" dirty="0" err="1"/>
              <a:t>day</a:t>
            </a:r>
            <a:r>
              <a:rPr lang="da-DK" dirty="0"/>
              <a:t> analyses to the right. </a:t>
            </a:r>
          </a:p>
          <a:p>
            <a:endParaRPr lang="da-DK" dirty="0"/>
          </a:p>
          <a:p>
            <a:r>
              <a:rPr lang="da-DK" dirty="0"/>
              <a:t>When </a:t>
            </a:r>
            <a:r>
              <a:rPr lang="da-DK" dirty="0" err="1"/>
              <a:t>making</a:t>
            </a:r>
            <a:r>
              <a:rPr lang="da-DK" dirty="0"/>
              <a:t> the </a:t>
            </a:r>
            <a:r>
              <a:rPr lang="da-DK" dirty="0" err="1"/>
              <a:t>statistical</a:t>
            </a:r>
            <a:r>
              <a:rPr lang="da-DK" dirty="0"/>
              <a:t> analyses plan </a:t>
            </a:r>
            <a:r>
              <a:rPr lang="da-DK" dirty="0" err="1"/>
              <a:t>we</a:t>
            </a:r>
            <a:r>
              <a:rPr lang="da-DK" dirty="0"/>
              <a:t> </a:t>
            </a:r>
            <a:r>
              <a:rPr lang="da-DK" dirty="0" err="1"/>
              <a:t>didnt</a:t>
            </a:r>
            <a:r>
              <a:rPr lang="da-DK" dirty="0"/>
              <a:t> </a:t>
            </a:r>
            <a:r>
              <a:rPr lang="da-DK" dirty="0" err="1"/>
              <a:t>expect</a:t>
            </a:r>
            <a:r>
              <a:rPr lang="da-DK" dirty="0"/>
              <a:t> </a:t>
            </a:r>
            <a:r>
              <a:rPr lang="da-DK" dirty="0" err="1"/>
              <a:t>linearity</a:t>
            </a:r>
            <a:r>
              <a:rPr lang="da-DK" dirty="0"/>
              <a:t> in </a:t>
            </a:r>
            <a:r>
              <a:rPr lang="da-DK" dirty="0" err="1"/>
              <a:t>pre</a:t>
            </a:r>
            <a:r>
              <a:rPr lang="da-DK" dirty="0"/>
              <a:t>-policy trend to </a:t>
            </a:r>
            <a:r>
              <a:rPr lang="da-DK" dirty="0" err="1"/>
              <a:t>be</a:t>
            </a:r>
            <a:r>
              <a:rPr lang="da-DK" dirty="0"/>
              <a:t> </a:t>
            </a:r>
            <a:r>
              <a:rPr lang="da-DK" dirty="0" err="1"/>
              <a:t>different</a:t>
            </a:r>
            <a:r>
              <a:rPr lang="da-DK" dirty="0"/>
              <a:t> in </a:t>
            </a:r>
            <a:r>
              <a:rPr lang="da-DK" dirty="0" err="1"/>
              <a:t>different</a:t>
            </a:r>
            <a:r>
              <a:rPr lang="da-DK" dirty="0"/>
              <a:t> </a:t>
            </a:r>
            <a:r>
              <a:rPr lang="da-DK" dirty="0" err="1"/>
              <a:t>outcomes</a:t>
            </a:r>
            <a:r>
              <a:rPr lang="da-DK" dirty="0"/>
              <a:t> and time intervals. </a:t>
            </a:r>
            <a:r>
              <a:rPr lang="da-DK" dirty="0" err="1"/>
              <a:t>However</a:t>
            </a:r>
            <a:r>
              <a:rPr lang="da-DK" dirty="0"/>
              <a:t>, this </a:t>
            </a:r>
            <a:r>
              <a:rPr lang="da-DK" dirty="0" err="1"/>
              <a:t>was</a:t>
            </a:r>
            <a:r>
              <a:rPr lang="da-DK" dirty="0"/>
              <a:t> the case. </a:t>
            </a:r>
            <a:r>
              <a:rPr lang="da-DK" dirty="0" err="1"/>
              <a:t>During</a:t>
            </a:r>
            <a:r>
              <a:rPr lang="da-DK" dirty="0"/>
              <a:t> a st. school </a:t>
            </a:r>
            <a:r>
              <a:rPr lang="da-DK" dirty="0" err="1"/>
              <a:t>day</a:t>
            </a:r>
            <a:r>
              <a:rPr lang="da-DK" dirty="0"/>
              <a:t> the </a:t>
            </a:r>
            <a:r>
              <a:rPr lang="da-DK" dirty="0" err="1"/>
              <a:t>pre</a:t>
            </a:r>
            <a:r>
              <a:rPr lang="da-DK" dirty="0"/>
              <a:t>-policy trend </a:t>
            </a:r>
            <a:r>
              <a:rPr lang="da-DK" dirty="0" err="1"/>
              <a:t>was</a:t>
            </a:r>
            <a:r>
              <a:rPr lang="da-DK" dirty="0"/>
              <a:t> </a:t>
            </a:r>
            <a:r>
              <a:rPr lang="da-DK" dirty="0" err="1"/>
              <a:t>linear</a:t>
            </a:r>
            <a:r>
              <a:rPr lang="da-DK" dirty="0"/>
              <a:t>. </a:t>
            </a:r>
            <a:r>
              <a:rPr lang="da-DK" dirty="0" err="1"/>
              <a:t>However</a:t>
            </a:r>
            <a:r>
              <a:rPr lang="da-DK" dirty="0"/>
              <a:t>, </a:t>
            </a:r>
            <a:r>
              <a:rPr lang="da-DK" dirty="0" err="1"/>
              <a:t>during</a:t>
            </a:r>
            <a:r>
              <a:rPr lang="da-DK" dirty="0"/>
              <a:t> a </a:t>
            </a:r>
            <a:r>
              <a:rPr lang="da-DK" dirty="0" err="1"/>
              <a:t>full</a:t>
            </a:r>
            <a:r>
              <a:rPr lang="da-DK" dirty="0"/>
              <a:t> </a:t>
            </a:r>
            <a:r>
              <a:rPr lang="da-DK" dirty="0" err="1"/>
              <a:t>day</a:t>
            </a:r>
            <a:r>
              <a:rPr lang="da-DK" dirty="0"/>
              <a:t>, no </a:t>
            </a:r>
            <a:r>
              <a:rPr lang="da-DK" dirty="0" err="1"/>
              <a:t>linearity</a:t>
            </a:r>
            <a:r>
              <a:rPr lang="da-DK" dirty="0"/>
              <a:t> </a:t>
            </a:r>
            <a:r>
              <a:rPr lang="da-DK" dirty="0" err="1"/>
              <a:t>existed</a:t>
            </a:r>
            <a:r>
              <a:rPr lang="da-DK" dirty="0"/>
              <a:t>. Thus, the </a:t>
            </a:r>
            <a:r>
              <a:rPr lang="da-DK" dirty="0" err="1"/>
              <a:t>two</a:t>
            </a:r>
            <a:r>
              <a:rPr lang="da-DK" dirty="0"/>
              <a:t> time intervals </a:t>
            </a:r>
            <a:r>
              <a:rPr lang="da-DK" dirty="0" err="1"/>
              <a:t>was</a:t>
            </a:r>
            <a:r>
              <a:rPr lang="da-DK" dirty="0"/>
              <a:t> </a:t>
            </a:r>
            <a:r>
              <a:rPr lang="da-DK" dirty="0" err="1"/>
              <a:t>examined</a:t>
            </a:r>
            <a:r>
              <a:rPr lang="da-DK" dirty="0"/>
              <a:t> in </a:t>
            </a:r>
            <a:r>
              <a:rPr lang="da-DK" dirty="0" err="1"/>
              <a:t>two</a:t>
            </a:r>
            <a:r>
              <a:rPr lang="da-DK" dirty="0"/>
              <a:t> </a:t>
            </a:r>
            <a:r>
              <a:rPr lang="da-DK" dirty="0" err="1"/>
              <a:t>different</a:t>
            </a:r>
            <a:r>
              <a:rPr lang="da-DK" dirty="0"/>
              <a:t> </a:t>
            </a:r>
            <a:r>
              <a:rPr lang="da-DK" dirty="0" err="1"/>
              <a:t>ways</a:t>
            </a:r>
            <a:r>
              <a:rPr lang="da-DK" dirty="0"/>
              <a:t>. </a:t>
            </a:r>
          </a:p>
          <a:p>
            <a:endParaRPr lang="da-DK" dirty="0"/>
          </a:p>
          <a:p>
            <a:endParaRPr lang="da-DK" dirty="0"/>
          </a:p>
        </p:txBody>
      </p:sp>
      <p:sp>
        <p:nvSpPr>
          <p:cNvPr id="4" name="Pladsholder til slidenummer 3"/>
          <p:cNvSpPr>
            <a:spLocks noGrp="1"/>
          </p:cNvSpPr>
          <p:nvPr>
            <p:ph type="sldNum" sz="quarter" idx="5"/>
          </p:nvPr>
        </p:nvSpPr>
        <p:spPr/>
        <p:txBody>
          <a:bodyPr/>
          <a:lstStyle/>
          <a:p>
            <a:fld id="{49436F85-577F-4A92-A47F-D540A2BCC821}" type="slidenum">
              <a:rPr lang="en-GB" smtClean="0"/>
              <a:pPr/>
              <a:t>32</a:t>
            </a:fld>
            <a:endParaRPr lang="en-GB" dirty="0"/>
          </a:p>
        </p:txBody>
      </p:sp>
    </p:spTree>
    <p:extLst>
      <p:ext uri="{BB962C8B-B14F-4D97-AF65-F5344CB8AC3E}">
        <p14:creationId xmlns:p14="http://schemas.microsoft.com/office/powerpoint/2010/main" val="30827774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Focusing</a:t>
            </a:r>
            <a:r>
              <a:rPr lang="da-DK" dirty="0"/>
              <a:t> on </a:t>
            </a:r>
            <a:r>
              <a:rPr lang="da-DK" dirty="0" err="1"/>
              <a:t>standardized</a:t>
            </a:r>
            <a:r>
              <a:rPr lang="da-DK" dirty="0"/>
              <a:t> school </a:t>
            </a:r>
            <a:r>
              <a:rPr lang="da-DK" dirty="0" err="1"/>
              <a:t>day</a:t>
            </a:r>
            <a:r>
              <a:rPr lang="da-DK" dirty="0"/>
              <a:t>: all </a:t>
            </a:r>
            <a:r>
              <a:rPr lang="da-DK" dirty="0" err="1"/>
              <a:t>three</a:t>
            </a:r>
            <a:r>
              <a:rPr lang="da-DK" dirty="0"/>
              <a:t> PA </a:t>
            </a:r>
            <a:r>
              <a:rPr lang="da-DK" dirty="0" err="1"/>
              <a:t>outcomes</a:t>
            </a:r>
            <a:r>
              <a:rPr lang="da-DK" dirty="0"/>
              <a:t> </a:t>
            </a:r>
            <a:r>
              <a:rPr lang="da-DK" dirty="0" err="1"/>
              <a:t>declined</a:t>
            </a:r>
            <a:r>
              <a:rPr lang="da-DK" dirty="0"/>
              <a:t> </a:t>
            </a:r>
            <a:r>
              <a:rPr lang="da-DK" dirty="0" err="1"/>
              <a:t>linear</a:t>
            </a:r>
            <a:r>
              <a:rPr lang="da-DK" dirty="0"/>
              <a:t> </a:t>
            </a:r>
            <a:r>
              <a:rPr lang="da-DK" dirty="0" err="1"/>
              <a:t>before</a:t>
            </a:r>
            <a:r>
              <a:rPr lang="da-DK" dirty="0"/>
              <a:t> the policy </a:t>
            </a:r>
            <a:r>
              <a:rPr lang="da-DK" dirty="0" err="1"/>
              <a:t>was</a:t>
            </a:r>
            <a:r>
              <a:rPr lang="da-DK" dirty="0"/>
              <a:t> </a:t>
            </a:r>
            <a:r>
              <a:rPr lang="da-DK" dirty="0" err="1"/>
              <a:t>introduced</a:t>
            </a:r>
            <a:r>
              <a:rPr lang="da-DK" dirty="0"/>
              <a:t>. </a:t>
            </a:r>
            <a:r>
              <a:rPr lang="da-DK" dirty="0" err="1"/>
              <a:t>However</a:t>
            </a:r>
            <a:r>
              <a:rPr lang="da-DK" dirty="0"/>
              <a:t>, </a:t>
            </a:r>
            <a:r>
              <a:rPr lang="da-DK" dirty="0" err="1"/>
              <a:t>after</a:t>
            </a:r>
            <a:r>
              <a:rPr lang="da-DK" dirty="0"/>
              <a:t> the policy </a:t>
            </a:r>
            <a:r>
              <a:rPr lang="da-DK" dirty="0" err="1"/>
              <a:t>was</a:t>
            </a:r>
            <a:r>
              <a:rPr lang="da-DK" dirty="0"/>
              <a:t> </a:t>
            </a:r>
            <a:r>
              <a:rPr lang="da-DK" dirty="0" err="1"/>
              <a:t>introduced</a:t>
            </a:r>
            <a:r>
              <a:rPr lang="da-DK" dirty="0"/>
              <a:t> the negative trend </a:t>
            </a:r>
            <a:r>
              <a:rPr lang="da-DK" dirty="0" err="1"/>
              <a:t>was</a:t>
            </a:r>
            <a:r>
              <a:rPr lang="da-DK" dirty="0"/>
              <a:t> </a:t>
            </a:r>
            <a:r>
              <a:rPr lang="da-DK" dirty="0" err="1"/>
              <a:t>interrupted</a:t>
            </a:r>
            <a:r>
              <a:rPr lang="da-DK" dirty="0"/>
              <a:t> and </a:t>
            </a:r>
            <a:r>
              <a:rPr lang="da-DK" dirty="0" err="1"/>
              <a:t>physical</a:t>
            </a:r>
            <a:r>
              <a:rPr lang="da-DK" dirty="0"/>
              <a:t> </a:t>
            </a:r>
            <a:r>
              <a:rPr lang="da-DK" dirty="0" err="1"/>
              <a:t>activity</a:t>
            </a:r>
            <a:r>
              <a:rPr lang="da-DK" dirty="0"/>
              <a:t> </a:t>
            </a:r>
            <a:r>
              <a:rPr lang="da-DK" dirty="0" err="1"/>
              <a:t>increased</a:t>
            </a:r>
            <a:r>
              <a:rPr lang="da-DK" dirty="0"/>
              <a:t> in 2017/18. </a:t>
            </a:r>
            <a:r>
              <a:rPr lang="da-DK" dirty="0" err="1"/>
              <a:t>Indicating</a:t>
            </a:r>
            <a:r>
              <a:rPr lang="da-DK" dirty="0"/>
              <a:t> a positive </a:t>
            </a:r>
            <a:r>
              <a:rPr lang="da-DK" dirty="0" err="1"/>
              <a:t>effect</a:t>
            </a:r>
            <a:r>
              <a:rPr lang="da-DK" dirty="0"/>
              <a:t> of the policy on </a:t>
            </a:r>
            <a:r>
              <a:rPr lang="da-DK" dirty="0" err="1"/>
              <a:t>physical</a:t>
            </a:r>
            <a:r>
              <a:rPr lang="da-DK" dirty="0"/>
              <a:t> </a:t>
            </a:r>
            <a:r>
              <a:rPr lang="da-DK" dirty="0" err="1"/>
              <a:t>activity</a:t>
            </a:r>
            <a:r>
              <a:rPr lang="da-DK" dirty="0"/>
              <a:t> </a:t>
            </a:r>
            <a:r>
              <a:rPr lang="da-DK" dirty="0" err="1"/>
              <a:t>outcomes</a:t>
            </a:r>
            <a:r>
              <a:rPr lang="da-DK" dirty="0"/>
              <a:t>. </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33</a:t>
            </a:fld>
            <a:endParaRPr lang="en-GB" dirty="0"/>
          </a:p>
        </p:txBody>
      </p:sp>
    </p:spTree>
    <p:extLst>
      <p:ext uri="{BB962C8B-B14F-4D97-AF65-F5344CB8AC3E}">
        <p14:creationId xmlns:p14="http://schemas.microsoft.com/office/powerpoint/2010/main" val="3896636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To </a:t>
            </a:r>
            <a:r>
              <a:rPr lang="da-DK" dirty="0" err="1"/>
              <a:t>findd</a:t>
            </a:r>
            <a:r>
              <a:rPr lang="da-DK" dirty="0"/>
              <a:t> out </a:t>
            </a:r>
            <a:r>
              <a:rPr lang="da-DK" dirty="0" err="1"/>
              <a:t>whether</a:t>
            </a:r>
            <a:r>
              <a:rPr lang="da-DK" dirty="0"/>
              <a:t> the </a:t>
            </a:r>
            <a:r>
              <a:rPr lang="da-DK" dirty="0" err="1"/>
              <a:t>effect</a:t>
            </a:r>
            <a:r>
              <a:rPr lang="da-DK" dirty="0"/>
              <a:t> </a:t>
            </a:r>
            <a:r>
              <a:rPr lang="da-DK" dirty="0" err="1"/>
              <a:t>was</a:t>
            </a:r>
            <a:r>
              <a:rPr lang="da-DK" dirty="0"/>
              <a:t> </a:t>
            </a:r>
            <a:r>
              <a:rPr lang="da-DK" dirty="0" err="1"/>
              <a:t>different</a:t>
            </a:r>
            <a:r>
              <a:rPr lang="da-DK" dirty="0"/>
              <a:t> in </a:t>
            </a:r>
            <a:r>
              <a:rPr lang="da-DK" dirty="0" err="1"/>
              <a:t>different</a:t>
            </a:r>
            <a:r>
              <a:rPr lang="da-DK" dirty="0"/>
              <a:t> age-</a:t>
            </a:r>
            <a:r>
              <a:rPr lang="da-DK" dirty="0" err="1"/>
              <a:t>groups</a:t>
            </a:r>
            <a:r>
              <a:rPr lang="da-DK" dirty="0"/>
              <a:t>, </a:t>
            </a:r>
            <a:r>
              <a:rPr lang="da-DK" dirty="0" err="1"/>
              <a:t>we</a:t>
            </a:r>
            <a:r>
              <a:rPr lang="da-DK" dirty="0"/>
              <a:t> </a:t>
            </a:r>
            <a:r>
              <a:rPr lang="da-DK" dirty="0" err="1"/>
              <a:t>divided</a:t>
            </a:r>
            <a:r>
              <a:rPr lang="da-DK" dirty="0"/>
              <a:t> the </a:t>
            </a:r>
            <a:r>
              <a:rPr lang="da-DK" dirty="0" err="1"/>
              <a:t>primary</a:t>
            </a:r>
            <a:r>
              <a:rPr lang="da-DK" dirty="0"/>
              <a:t> </a:t>
            </a:r>
            <a:r>
              <a:rPr lang="da-DK" dirty="0" err="1"/>
              <a:t>outcome</a:t>
            </a:r>
            <a:r>
              <a:rPr lang="da-DK" dirty="0"/>
              <a:t> (</a:t>
            </a:r>
            <a:r>
              <a:rPr lang="da-DK" dirty="0" err="1"/>
              <a:t>movement</a:t>
            </a:r>
            <a:r>
              <a:rPr lang="da-DK" dirty="0"/>
              <a:t> </a:t>
            </a:r>
            <a:r>
              <a:rPr lang="da-DK" dirty="0" err="1"/>
              <a:t>during</a:t>
            </a:r>
            <a:r>
              <a:rPr lang="da-DK" dirty="0"/>
              <a:t> a </a:t>
            </a:r>
            <a:r>
              <a:rPr lang="da-DK" dirty="0" err="1"/>
              <a:t>standardized</a:t>
            </a:r>
            <a:r>
              <a:rPr lang="da-DK" dirty="0"/>
              <a:t> school </a:t>
            </a:r>
            <a:r>
              <a:rPr lang="da-DK" dirty="0" err="1"/>
              <a:t>day</a:t>
            </a:r>
            <a:r>
              <a:rPr lang="da-DK" dirty="0"/>
              <a:t>) </a:t>
            </a:r>
            <a:r>
              <a:rPr lang="da-DK" dirty="0" err="1"/>
              <a:t>into</a:t>
            </a:r>
            <a:r>
              <a:rPr lang="da-DK" dirty="0"/>
              <a:t> </a:t>
            </a:r>
            <a:r>
              <a:rPr lang="da-DK" dirty="0" err="1"/>
              <a:t>two</a:t>
            </a:r>
            <a:r>
              <a:rPr lang="da-DK" dirty="0"/>
              <a:t> </a:t>
            </a:r>
            <a:r>
              <a:rPr lang="da-DK" dirty="0" err="1"/>
              <a:t>different</a:t>
            </a:r>
            <a:r>
              <a:rPr lang="da-DK" dirty="0"/>
              <a:t> age </a:t>
            </a:r>
            <a:r>
              <a:rPr lang="da-DK" dirty="0" err="1"/>
              <a:t>groups</a:t>
            </a:r>
            <a:r>
              <a:rPr lang="da-DK" dirty="0"/>
              <a:t>: the </a:t>
            </a:r>
            <a:r>
              <a:rPr lang="da-DK" dirty="0" err="1"/>
              <a:t>one</a:t>
            </a:r>
            <a:r>
              <a:rPr lang="da-DK" dirty="0"/>
              <a:t> to the </a:t>
            </a:r>
            <a:r>
              <a:rPr lang="da-DK" dirty="0" err="1"/>
              <a:t>left</a:t>
            </a:r>
            <a:r>
              <a:rPr lang="da-DK" dirty="0"/>
              <a:t> 1st-5th graders and the </a:t>
            </a:r>
            <a:r>
              <a:rPr lang="da-DK" dirty="0" err="1"/>
              <a:t>one</a:t>
            </a:r>
            <a:r>
              <a:rPr lang="da-DK" dirty="0"/>
              <a:t> to the right is the 6th-9th graders. </a:t>
            </a:r>
          </a:p>
          <a:p>
            <a:endParaRPr lang="da-DK" dirty="0"/>
          </a:p>
          <a:p>
            <a:r>
              <a:rPr lang="da-DK" dirty="0"/>
              <a:t>In </a:t>
            </a:r>
            <a:r>
              <a:rPr lang="da-DK" dirty="0" err="1"/>
              <a:t>these</a:t>
            </a:r>
            <a:r>
              <a:rPr lang="da-DK" dirty="0"/>
              <a:t> </a:t>
            </a:r>
            <a:r>
              <a:rPr lang="da-DK" dirty="0" err="1"/>
              <a:t>stratified</a:t>
            </a:r>
            <a:r>
              <a:rPr lang="da-DK" dirty="0"/>
              <a:t> analyses </a:t>
            </a:r>
            <a:r>
              <a:rPr lang="da-DK" dirty="0" err="1"/>
              <a:t>we</a:t>
            </a:r>
            <a:r>
              <a:rPr lang="da-DK" dirty="0"/>
              <a:t> </a:t>
            </a:r>
            <a:r>
              <a:rPr lang="da-DK" dirty="0" err="1"/>
              <a:t>found</a:t>
            </a:r>
            <a:r>
              <a:rPr lang="da-DK" dirty="0"/>
              <a:t> </a:t>
            </a:r>
            <a:r>
              <a:rPr lang="da-DK" dirty="0" err="1"/>
              <a:t>that</a:t>
            </a:r>
            <a:r>
              <a:rPr lang="da-DK" dirty="0"/>
              <a:t> </a:t>
            </a:r>
            <a:r>
              <a:rPr lang="da-DK" dirty="0" err="1"/>
              <a:t>pre</a:t>
            </a:r>
            <a:r>
              <a:rPr lang="da-DK" dirty="0"/>
              <a:t>-policy trends </a:t>
            </a:r>
            <a:r>
              <a:rPr lang="da-DK" dirty="0" err="1"/>
              <a:t>were</a:t>
            </a:r>
            <a:r>
              <a:rPr lang="da-DK" dirty="0"/>
              <a:t> still </a:t>
            </a:r>
            <a:r>
              <a:rPr lang="da-DK" dirty="0" err="1"/>
              <a:t>decreasing</a:t>
            </a:r>
            <a:r>
              <a:rPr lang="da-DK" dirty="0"/>
              <a:t> </a:t>
            </a:r>
            <a:r>
              <a:rPr lang="da-DK" dirty="0" err="1"/>
              <a:t>linear</a:t>
            </a:r>
            <a:r>
              <a:rPr lang="da-DK" dirty="0"/>
              <a:t>, and the policy </a:t>
            </a:r>
            <a:r>
              <a:rPr lang="da-DK" dirty="0" err="1"/>
              <a:t>interrupted</a:t>
            </a:r>
            <a:r>
              <a:rPr lang="da-DK" dirty="0"/>
              <a:t> this negative trend. The </a:t>
            </a:r>
            <a:r>
              <a:rPr lang="da-DK" dirty="0" err="1"/>
              <a:t>interruption</a:t>
            </a:r>
            <a:r>
              <a:rPr lang="da-DK" dirty="0"/>
              <a:t> </a:t>
            </a:r>
            <a:r>
              <a:rPr lang="da-DK" dirty="0" err="1"/>
              <a:t>was</a:t>
            </a:r>
            <a:r>
              <a:rPr lang="da-DK" dirty="0"/>
              <a:t> more </a:t>
            </a:r>
            <a:r>
              <a:rPr lang="da-DK" dirty="0" err="1"/>
              <a:t>pronounced</a:t>
            </a:r>
            <a:r>
              <a:rPr lang="da-DK" dirty="0"/>
              <a:t> in the </a:t>
            </a:r>
            <a:r>
              <a:rPr lang="da-DK" dirty="0" err="1"/>
              <a:t>youngest</a:t>
            </a:r>
            <a:r>
              <a:rPr lang="da-DK" dirty="0"/>
              <a:t> school </a:t>
            </a:r>
            <a:r>
              <a:rPr lang="da-DK" dirty="0" err="1"/>
              <a:t>children</a:t>
            </a:r>
            <a:r>
              <a:rPr lang="da-DK" dirty="0"/>
              <a:t>. Please </a:t>
            </a:r>
            <a:r>
              <a:rPr lang="da-DK" dirty="0" err="1"/>
              <a:t>notice</a:t>
            </a:r>
            <a:r>
              <a:rPr lang="da-DK" dirty="0"/>
              <a:t> </a:t>
            </a:r>
            <a:r>
              <a:rPr lang="da-DK" dirty="0" err="1"/>
              <a:t>that</a:t>
            </a:r>
            <a:r>
              <a:rPr lang="da-DK" dirty="0"/>
              <a:t> the </a:t>
            </a:r>
            <a:r>
              <a:rPr lang="da-DK" dirty="0" err="1"/>
              <a:t>scale</a:t>
            </a:r>
            <a:r>
              <a:rPr lang="da-DK" dirty="0"/>
              <a:t> on the y-axis is a bit </a:t>
            </a:r>
            <a:r>
              <a:rPr lang="da-DK" dirty="0" err="1"/>
              <a:t>different</a:t>
            </a:r>
            <a:r>
              <a:rPr lang="da-DK" dirty="0"/>
              <a:t> from the </a:t>
            </a:r>
            <a:r>
              <a:rPr lang="da-DK" dirty="0" err="1"/>
              <a:t>previous</a:t>
            </a:r>
            <a:r>
              <a:rPr lang="da-DK" dirty="0"/>
              <a:t>.</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34</a:t>
            </a:fld>
            <a:endParaRPr lang="en-GB" dirty="0"/>
          </a:p>
        </p:txBody>
      </p:sp>
    </p:spTree>
    <p:extLst>
      <p:ext uri="{BB962C8B-B14F-4D97-AF65-F5344CB8AC3E}">
        <p14:creationId xmlns:p14="http://schemas.microsoft.com/office/powerpoint/2010/main" val="17769685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Again, </a:t>
            </a:r>
            <a:r>
              <a:rPr lang="da-DK" dirty="0" err="1"/>
              <a:t>this</a:t>
            </a:r>
            <a:r>
              <a:rPr lang="da-DK" dirty="0"/>
              <a:t> is not real data – just an illustration to show </a:t>
            </a:r>
            <a:r>
              <a:rPr lang="da-DK" dirty="0" err="1"/>
              <a:t>our</a:t>
            </a:r>
            <a:r>
              <a:rPr lang="da-DK" dirty="0"/>
              <a:t> </a:t>
            </a:r>
            <a:r>
              <a:rPr lang="da-DK" dirty="0" err="1"/>
              <a:t>statistical</a:t>
            </a:r>
            <a:r>
              <a:rPr lang="da-DK" dirty="0"/>
              <a:t> </a:t>
            </a:r>
            <a:r>
              <a:rPr lang="da-DK" dirty="0" err="1"/>
              <a:t>methods</a:t>
            </a:r>
            <a:r>
              <a:rPr lang="da-DK" dirty="0"/>
              <a:t>.</a:t>
            </a:r>
          </a:p>
          <a:p>
            <a:endParaRPr lang="da-DK" dirty="0"/>
          </a:p>
          <a:p>
            <a:r>
              <a:rPr lang="da-DK" dirty="0"/>
              <a:t>When </a:t>
            </a:r>
            <a:r>
              <a:rPr lang="da-DK" dirty="0" err="1"/>
              <a:t>looking</a:t>
            </a:r>
            <a:r>
              <a:rPr lang="da-DK" dirty="0"/>
              <a:t> at </a:t>
            </a:r>
            <a:r>
              <a:rPr lang="da-DK" dirty="0" err="1"/>
              <a:t>interruptions</a:t>
            </a:r>
            <a:r>
              <a:rPr lang="da-DK" dirty="0"/>
              <a:t> in </a:t>
            </a:r>
            <a:r>
              <a:rPr lang="da-DK" dirty="0" err="1"/>
              <a:t>linearity</a:t>
            </a:r>
            <a:r>
              <a:rPr lang="da-DK" dirty="0"/>
              <a:t> – </a:t>
            </a:r>
            <a:r>
              <a:rPr lang="da-DK" dirty="0" err="1"/>
              <a:t>we</a:t>
            </a:r>
            <a:r>
              <a:rPr lang="da-DK" dirty="0"/>
              <a:t> do not </a:t>
            </a:r>
            <a:r>
              <a:rPr lang="da-DK" dirty="0" err="1"/>
              <a:t>get</a:t>
            </a:r>
            <a:r>
              <a:rPr lang="da-DK" dirty="0"/>
              <a:t> an </a:t>
            </a:r>
            <a:r>
              <a:rPr lang="da-DK" dirty="0" err="1"/>
              <a:t>effect</a:t>
            </a:r>
            <a:r>
              <a:rPr lang="da-DK" dirty="0"/>
              <a:t> </a:t>
            </a:r>
            <a:r>
              <a:rPr lang="da-DK" dirty="0" err="1"/>
              <a:t>size</a:t>
            </a:r>
            <a:r>
              <a:rPr lang="da-DK" dirty="0"/>
              <a:t> </a:t>
            </a:r>
            <a:r>
              <a:rPr lang="da-DK" dirty="0" err="1"/>
              <a:t>that</a:t>
            </a:r>
            <a:r>
              <a:rPr lang="da-DK" dirty="0"/>
              <a:t> </a:t>
            </a:r>
            <a:r>
              <a:rPr lang="da-DK" dirty="0" err="1"/>
              <a:t>we</a:t>
            </a:r>
            <a:r>
              <a:rPr lang="da-DK" dirty="0"/>
              <a:t> </a:t>
            </a:r>
            <a:r>
              <a:rPr lang="da-DK" dirty="0" err="1"/>
              <a:t>can</a:t>
            </a:r>
            <a:r>
              <a:rPr lang="da-DK" dirty="0"/>
              <a:t> </a:t>
            </a:r>
            <a:r>
              <a:rPr lang="da-DK" dirty="0" err="1"/>
              <a:t>compare</a:t>
            </a:r>
            <a:r>
              <a:rPr lang="da-DK" dirty="0"/>
              <a:t> with </a:t>
            </a:r>
            <a:r>
              <a:rPr lang="da-DK" dirty="0" err="1"/>
              <a:t>other</a:t>
            </a:r>
            <a:r>
              <a:rPr lang="da-DK" dirty="0"/>
              <a:t> studies. </a:t>
            </a:r>
            <a:r>
              <a:rPr lang="da-DK" dirty="0" err="1"/>
              <a:t>Therefore</a:t>
            </a:r>
            <a:r>
              <a:rPr lang="da-DK" dirty="0"/>
              <a:t>, </a:t>
            </a:r>
            <a:r>
              <a:rPr lang="da-DK" dirty="0" err="1"/>
              <a:t>we</a:t>
            </a:r>
            <a:r>
              <a:rPr lang="da-DK" dirty="0"/>
              <a:t> </a:t>
            </a:r>
            <a:r>
              <a:rPr lang="da-DK" dirty="0" err="1"/>
              <a:t>conducted</a:t>
            </a:r>
            <a:r>
              <a:rPr lang="da-DK" dirty="0"/>
              <a:t> an </a:t>
            </a:r>
            <a:r>
              <a:rPr lang="da-DK" dirty="0" err="1"/>
              <a:t>additional</a:t>
            </a:r>
            <a:r>
              <a:rPr lang="da-DK" dirty="0"/>
              <a:t> </a:t>
            </a:r>
            <a:r>
              <a:rPr lang="da-DK" dirty="0" err="1"/>
              <a:t>analysis</a:t>
            </a:r>
            <a:r>
              <a:rPr lang="da-DK" dirty="0"/>
              <a:t> to </a:t>
            </a:r>
            <a:r>
              <a:rPr lang="da-DK" dirty="0" err="1"/>
              <a:t>evaluate</a:t>
            </a:r>
            <a:r>
              <a:rPr lang="da-DK" dirty="0"/>
              <a:t> the difference </a:t>
            </a:r>
            <a:r>
              <a:rPr lang="da-DK" dirty="0" err="1"/>
              <a:t>between</a:t>
            </a:r>
            <a:r>
              <a:rPr lang="da-DK" dirty="0"/>
              <a:t> the 2017/18 </a:t>
            </a:r>
            <a:r>
              <a:rPr lang="da-DK" dirty="0" err="1"/>
              <a:t>estimate</a:t>
            </a:r>
            <a:r>
              <a:rPr lang="da-DK" dirty="0"/>
              <a:t> as </a:t>
            </a:r>
            <a:r>
              <a:rPr lang="da-DK" dirty="0" err="1"/>
              <a:t>we</a:t>
            </a:r>
            <a:r>
              <a:rPr lang="da-DK" dirty="0"/>
              <a:t> </a:t>
            </a:r>
            <a:r>
              <a:rPr lang="da-DK" dirty="0" err="1"/>
              <a:t>actually</a:t>
            </a:r>
            <a:r>
              <a:rPr lang="da-DK" dirty="0"/>
              <a:t> </a:t>
            </a:r>
            <a:r>
              <a:rPr lang="da-DK" dirty="0" err="1"/>
              <a:t>measured</a:t>
            </a:r>
            <a:r>
              <a:rPr lang="da-DK" dirty="0"/>
              <a:t> it (green line), and the 2017/18 </a:t>
            </a:r>
            <a:r>
              <a:rPr lang="da-DK" dirty="0" err="1"/>
              <a:t>estimate</a:t>
            </a:r>
            <a:r>
              <a:rPr lang="da-DK" dirty="0"/>
              <a:t> as it </a:t>
            </a:r>
            <a:r>
              <a:rPr lang="da-DK" dirty="0" err="1"/>
              <a:t>would</a:t>
            </a:r>
            <a:r>
              <a:rPr lang="da-DK" dirty="0"/>
              <a:t> have </a:t>
            </a:r>
            <a:r>
              <a:rPr lang="da-DK" dirty="0" err="1"/>
              <a:t>looked</a:t>
            </a:r>
            <a:r>
              <a:rPr lang="da-DK" dirty="0"/>
              <a:t> like </a:t>
            </a:r>
            <a:r>
              <a:rPr lang="da-DK" dirty="0" err="1"/>
              <a:t>if</a:t>
            </a:r>
            <a:r>
              <a:rPr lang="da-DK" dirty="0"/>
              <a:t> the </a:t>
            </a:r>
            <a:r>
              <a:rPr lang="da-DK" dirty="0" err="1"/>
              <a:t>pre</a:t>
            </a:r>
            <a:r>
              <a:rPr lang="da-DK" dirty="0"/>
              <a:t>-policy trend had </a:t>
            </a:r>
            <a:r>
              <a:rPr lang="da-DK" dirty="0" err="1"/>
              <a:t>continued</a:t>
            </a:r>
            <a:r>
              <a:rPr lang="da-DK" dirty="0"/>
              <a:t> (red line).</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35</a:t>
            </a:fld>
            <a:endParaRPr lang="en-GB" dirty="0"/>
          </a:p>
        </p:txBody>
      </p:sp>
    </p:spTree>
    <p:extLst>
      <p:ext uri="{BB962C8B-B14F-4D97-AF65-F5344CB8AC3E}">
        <p14:creationId xmlns:p14="http://schemas.microsoft.com/office/powerpoint/2010/main" val="9865944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What</a:t>
            </a:r>
            <a:r>
              <a:rPr lang="da-DK" dirty="0"/>
              <a:t> </a:t>
            </a:r>
            <a:r>
              <a:rPr lang="da-DK" dirty="0" err="1"/>
              <a:t>we</a:t>
            </a:r>
            <a:r>
              <a:rPr lang="da-DK" dirty="0"/>
              <a:t> </a:t>
            </a:r>
            <a:r>
              <a:rPr lang="da-DK" dirty="0" err="1"/>
              <a:t>discovered</a:t>
            </a:r>
            <a:r>
              <a:rPr lang="da-DK" dirty="0"/>
              <a:t> </a:t>
            </a:r>
            <a:r>
              <a:rPr lang="da-DK" dirty="0" err="1"/>
              <a:t>was</a:t>
            </a:r>
            <a:r>
              <a:rPr lang="da-DK" dirty="0"/>
              <a:t> an </a:t>
            </a:r>
            <a:r>
              <a:rPr lang="da-DK" dirty="0" err="1"/>
              <a:t>increase</a:t>
            </a:r>
            <a:r>
              <a:rPr lang="da-DK" dirty="0"/>
              <a:t> in </a:t>
            </a:r>
            <a:r>
              <a:rPr lang="da-DK" dirty="0" err="1"/>
              <a:t>movement</a:t>
            </a:r>
            <a:r>
              <a:rPr lang="da-DK" dirty="0"/>
              <a:t> on: 14.2 </a:t>
            </a:r>
            <a:r>
              <a:rPr lang="da-DK" dirty="0" err="1"/>
              <a:t>minutes</a:t>
            </a:r>
            <a:r>
              <a:rPr lang="da-DK" dirty="0"/>
              <a:t> per school </a:t>
            </a:r>
            <a:r>
              <a:rPr lang="da-DK" dirty="0" err="1"/>
              <a:t>day</a:t>
            </a:r>
            <a:r>
              <a:rPr lang="da-DK" dirty="0"/>
              <a:t>, in </a:t>
            </a:r>
            <a:r>
              <a:rPr lang="da-DK" dirty="0" err="1"/>
              <a:t>mvpa</a:t>
            </a:r>
            <a:r>
              <a:rPr lang="da-DK" dirty="0"/>
              <a:t> on 6.5 </a:t>
            </a:r>
            <a:r>
              <a:rPr lang="da-DK" dirty="0" err="1"/>
              <a:t>minutes</a:t>
            </a:r>
            <a:r>
              <a:rPr lang="da-DK" dirty="0"/>
              <a:t> per school </a:t>
            </a:r>
            <a:r>
              <a:rPr lang="da-DK" dirty="0" err="1"/>
              <a:t>day</a:t>
            </a:r>
            <a:r>
              <a:rPr lang="da-DK" dirty="0"/>
              <a:t> and </a:t>
            </a:r>
            <a:r>
              <a:rPr lang="da-DK" dirty="0" err="1"/>
              <a:t>mean</a:t>
            </a:r>
            <a:r>
              <a:rPr lang="da-DK" dirty="0"/>
              <a:t> </a:t>
            </a:r>
            <a:r>
              <a:rPr lang="da-DK" dirty="0" err="1"/>
              <a:t>cpm</a:t>
            </a:r>
            <a:r>
              <a:rPr lang="da-DK" dirty="0"/>
              <a:t> </a:t>
            </a:r>
            <a:r>
              <a:rPr lang="da-DK" dirty="0" err="1"/>
              <a:t>were</a:t>
            </a:r>
            <a:r>
              <a:rPr lang="da-DK" dirty="0"/>
              <a:t> 141.8 </a:t>
            </a:r>
            <a:r>
              <a:rPr lang="da-DK" dirty="0" err="1"/>
              <a:t>higher</a:t>
            </a:r>
            <a:r>
              <a:rPr lang="da-DK" dirty="0"/>
              <a:t> </a:t>
            </a:r>
            <a:r>
              <a:rPr lang="da-DK" dirty="0" err="1"/>
              <a:t>that</a:t>
            </a:r>
            <a:r>
              <a:rPr lang="da-DK" dirty="0"/>
              <a:t> it </a:t>
            </a:r>
            <a:r>
              <a:rPr lang="da-DK" dirty="0" err="1"/>
              <a:t>would</a:t>
            </a:r>
            <a:r>
              <a:rPr lang="da-DK" dirty="0"/>
              <a:t> have </a:t>
            </a:r>
            <a:r>
              <a:rPr lang="da-DK" dirty="0" err="1"/>
              <a:t>been</a:t>
            </a:r>
            <a:r>
              <a:rPr lang="da-DK" dirty="0"/>
              <a:t> </a:t>
            </a:r>
            <a:r>
              <a:rPr lang="da-DK" dirty="0" err="1"/>
              <a:t>if</a:t>
            </a:r>
            <a:r>
              <a:rPr lang="da-DK" dirty="0"/>
              <a:t> the trend had </a:t>
            </a:r>
            <a:r>
              <a:rPr lang="da-DK" dirty="0" err="1"/>
              <a:t>continued</a:t>
            </a:r>
            <a:r>
              <a:rPr lang="da-DK" dirty="0"/>
              <a:t>.</a:t>
            </a:r>
          </a:p>
          <a:p>
            <a:endParaRPr lang="da-DK" dirty="0"/>
          </a:p>
          <a:p>
            <a:r>
              <a:rPr lang="da-DK" dirty="0"/>
              <a:t>To have </a:t>
            </a:r>
            <a:r>
              <a:rPr lang="da-DK" dirty="0" err="1"/>
              <a:t>something</a:t>
            </a:r>
            <a:r>
              <a:rPr lang="da-DK" dirty="0"/>
              <a:t> to </a:t>
            </a:r>
            <a:r>
              <a:rPr lang="da-DK" dirty="0" err="1"/>
              <a:t>compare</a:t>
            </a:r>
            <a:r>
              <a:rPr lang="da-DK" dirty="0"/>
              <a:t> </a:t>
            </a:r>
            <a:r>
              <a:rPr lang="da-DK" dirty="0" err="1"/>
              <a:t>these</a:t>
            </a:r>
            <a:r>
              <a:rPr lang="da-DK" dirty="0"/>
              <a:t> </a:t>
            </a:r>
            <a:r>
              <a:rPr lang="da-DK" dirty="0" err="1"/>
              <a:t>sizes</a:t>
            </a:r>
            <a:r>
              <a:rPr lang="da-DK" dirty="0"/>
              <a:t> to, </a:t>
            </a:r>
            <a:r>
              <a:rPr lang="da-DK" dirty="0" err="1"/>
              <a:t>crude</a:t>
            </a:r>
            <a:r>
              <a:rPr lang="da-DK" dirty="0"/>
              <a:t> </a:t>
            </a:r>
            <a:r>
              <a:rPr lang="da-DK" dirty="0" err="1"/>
              <a:t>pre</a:t>
            </a:r>
            <a:r>
              <a:rPr lang="da-DK" dirty="0"/>
              <a:t>-policy </a:t>
            </a:r>
            <a:r>
              <a:rPr lang="da-DK" dirty="0" err="1"/>
              <a:t>means</a:t>
            </a:r>
            <a:r>
              <a:rPr lang="da-DK" dirty="0"/>
              <a:t> </a:t>
            </a:r>
            <a:r>
              <a:rPr lang="da-DK" dirty="0" err="1"/>
              <a:t>are</a:t>
            </a:r>
            <a:r>
              <a:rPr lang="da-DK" dirty="0"/>
              <a:t> </a:t>
            </a:r>
            <a:r>
              <a:rPr lang="da-DK" dirty="0" err="1"/>
              <a:t>presented</a:t>
            </a:r>
            <a:r>
              <a:rPr lang="da-DK" dirty="0"/>
              <a:t> in the right corner. </a:t>
            </a:r>
            <a:r>
              <a:rPr lang="da-DK" dirty="0" err="1"/>
              <a:t>Pre</a:t>
            </a:r>
            <a:r>
              <a:rPr lang="da-DK" dirty="0"/>
              <a:t>-policy </a:t>
            </a:r>
            <a:r>
              <a:rPr lang="da-DK" dirty="0" err="1"/>
              <a:t>movement</a:t>
            </a:r>
            <a:r>
              <a:rPr lang="da-DK" dirty="0"/>
              <a:t> </a:t>
            </a:r>
            <a:r>
              <a:rPr lang="da-DK" dirty="0" err="1"/>
              <a:t>was</a:t>
            </a:r>
            <a:r>
              <a:rPr lang="da-DK"/>
              <a:t>…</a:t>
            </a:r>
            <a:endParaRPr lang="da-DK" dirty="0"/>
          </a:p>
        </p:txBody>
      </p:sp>
      <p:sp>
        <p:nvSpPr>
          <p:cNvPr id="4" name="Pladsholder til slidenummer 3"/>
          <p:cNvSpPr>
            <a:spLocks noGrp="1"/>
          </p:cNvSpPr>
          <p:nvPr>
            <p:ph type="sldNum" sz="quarter" idx="5"/>
          </p:nvPr>
        </p:nvSpPr>
        <p:spPr/>
        <p:txBody>
          <a:bodyPr/>
          <a:lstStyle/>
          <a:p>
            <a:fld id="{49436F85-577F-4A92-A47F-D540A2BCC821}" type="slidenum">
              <a:rPr lang="en-GB" smtClean="0"/>
              <a:pPr/>
              <a:t>36</a:t>
            </a:fld>
            <a:endParaRPr lang="en-GB" dirty="0"/>
          </a:p>
        </p:txBody>
      </p:sp>
    </p:spTree>
    <p:extLst>
      <p:ext uri="{BB962C8B-B14F-4D97-AF65-F5344CB8AC3E}">
        <p14:creationId xmlns:p14="http://schemas.microsoft.com/office/powerpoint/2010/main" val="13634350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When </a:t>
            </a:r>
            <a:r>
              <a:rPr lang="da-DK" dirty="0" err="1"/>
              <a:t>looking</a:t>
            </a:r>
            <a:r>
              <a:rPr lang="da-DK" dirty="0"/>
              <a:t> at a </a:t>
            </a:r>
            <a:r>
              <a:rPr lang="da-DK" dirty="0" err="1"/>
              <a:t>full</a:t>
            </a:r>
            <a:r>
              <a:rPr lang="da-DK" dirty="0"/>
              <a:t> </a:t>
            </a:r>
            <a:r>
              <a:rPr lang="da-DK" dirty="0" err="1"/>
              <a:t>day</a:t>
            </a:r>
            <a:r>
              <a:rPr lang="da-DK" dirty="0"/>
              <a:t> – </a:t>
            </a:r>
            <a:r>
              <a:rPr lang="da-DK" dirty="0" err="1"/>
              <a:t>pre</a:t>
            </a:r>
            <a:r>
              <a:rPr lang="da-DK" dirty="0"/>
              <a:t>-policy trends </a:t>
            </a:r>
            <a:r>
              <a:rPr lang="da-DK" dirty="0" err="1"/>
              <a:t>were</a:t>
            </a:r>
            <a:r>
              <a:rPr lang="da-DK" dirty="0"/>
              <a:t>, as </a:t>
            </a:r>
            <a:r>
              <a:rPr lang="da-DK" dirty="0" err="1"/>
              <a:t>mentioned</a:t>
            </a:r>
            <a:r>
              <a:rPr lang="da-DK" dirty="0"/>
              <a:t> </a:t>
            </a:r>
            <a:r>
              <a:rPr lang="da-DK" dirty="0" err="1"/>
              <a:t>before</a:t>
            </a:r>
            <a:r>
              <a:rPr lang="da-DK" dirty="0"/>
              <a:t>, non-linear in all PA </a:t>
            </a:r>
            <a:r>
              <a:rPr lang="da-DK" dirty="0" err="1"/>
              <a:t>outcomes</a:t>
            </a:r>
            <a:r>
              <a:rPr lang="da-DK" dirty="0"/>
              <a:t>. When </a:t>
            </a:r>
            <a:r>
              <a:rPr lang="da-DK" dirty="0" err="1"/>
              <a:t>we</a:t>
            </a:r>
            <a:r>
              <a:rPr lang="da-DK" dirty="0"/>
              <a:t> </a:t>
            </a:r>
            <a:r>
              <a:rPr lang="da-DK" dirty="0" err="1"/>
              <a:t>tested</a:t>
            </a:r>
            <a:r>
              <a:rPr lang="da-DK" dirty="0"/>
              <a:t> </a:t>
            </a:r>
            <a:r>
              <a:rPr lang="da-DK" dirty="0" err="1"/>
              <a:t>whether</a:t>
            </a:r>
            <a:r>
              <a:rPr lang="da-DK" dirty="0"/>
              <a:t> the 2017/18 </a:t>
            </a:r>
            <a:r>
              <a:rPr lang="da-DK" dirty="0" err="1"/>
              <a:t>estimate</a:t>
            </a:r>
            <a:r>
              <a:rPr lang="da-DK" dirty="0"/>
              <a:t> </a:t>
            </a:r>
            <a:r>
              <a:rPr lang="da-DK" dirty="0" err="1"/>
              <a:t>exceeded</a:t>
            </a:r>
            <a:r>
              <a:rPr lang="da-DK" dirty="0"/>
              <a:t> </a:t>
            </a:r>
            <a:r>
              <a:rPr lang="da-DK" dirty="0" err="1"/>
              <a:t>any</a:t>
            </a:r>
            <a:r>
              <a:rPr lang="da-DK" dirty="0"/>
              <a:t> </a:t>
            </a:r>
            <a:r>
              <a:rPr lang="da-DK" dirty="0" err="1"/>
              <a:t>estimates</a:t>
            </a:r>
            <a:r>
              <a:rPr lang="da-DK" dirty="0"/>
              <a:t> </a:t>
            </a:r>
            <a:r>
              <a:rPr lang="da-DK" dirty="0" err="1"/>
              <a:t>measured</a:t>
            </a:r>
            <a:r>
              <a:rPr lang="da-DK" dirty="0"/>
              <a:t> </a:t>
            </a:r>
            <a:r>
              <a:rPr lang="da-DK" dirty="0" err="1"/>
              <a:t>before</a:t>
            </a:r>
            <a:r>
              <a:rPr lang="da-DK" dirty="0"/>
              <a:t> the policy </a:t>
            </a:r>
            <a:r>
              <a:rPr lang="da-DK" dirty="0" err="1"/>
              <a:t>introduction</a:t>
            </a:r>
            <a:r>
              <a:rPr lang="da-DK" dirty="0"/>
              <a:t>, </a:t>
            </a:r>
            <a:r>
              <a:rPr lang="da-DK" dirty="0" err="1"/>
              <a:t>this</a:t>
            </a:r>
            <a:r>
              <a:rPr lang="da-DK" dirty="0"/>
              <a:t> </a:t>
            </a:r>
            <a:r>
              <a:rPr lang="da-DK" dirty="0" err="1"/>
              <a:t>was</a:t>
            </a:r>
            <a:r>
              <a:rPr lang="da-DK" dirty="0"/>
              <a:t> not the case. </a:t>
            </a:r>
            <a:r>
              <a:rPr lang="da-DK" dirty="0" err="1"/>
              <a:t>Which</a:t>
            </a:r>
            <a:r>
              <a:rPr lang="da-DK" dirty="0"/>
              <a:t> is </a:t>
            </a:r>
            <a:r>
              <a:rPr lang="da-DK" dirty="0" err="1"/>
              <a:t>also</a:t>
            </a:r>
            <a:r>
              <a:rPr lang="da-DK" dirty="0"/>
              <a:t> </a:t>
            </a:r>
            <a:r>
              <a:rPr lang="da-DK" dirty="0" err="1"/>
              <a:t>obvious</a:t>
            </a:r>
            <a:r>
              <a:rPr lang="da-DK" dirty="0"/>
              <a:t> on the plots </a:t>
            </a:r>
            <a:r>
              <a:rPr lang="da-DK" dirty="0" err="1"/>
              <a:t>presented</a:t>
            </a:r>
            <a:r>
              <a:rPr lang="da-DK" dirty="0"/>
              <a:t> </a:t>
            </a:r>
            <a:r>
              <a:rPr lang="da-DK" dirty="0" err="1"/>
              <a:t>here</a:t>
            </a:r>
            <a:r>
              <a:rPr lang="da-DK" dirty="0"/>
              <a:t>. So the policy did not </a:t>
            </a:r>
            <a:r>
              <a:rPr lang="da-DK" dirty="0" err="1"/>
              <a:t>seem</a:t>
            </a:r>
            <a:r>
              <a:rPr lang="da-DK" dirty="0"/>
              <a:t> to have a positive </a:t>
            </a:r>
            <a:r>
              <a:rPr lang="da-DK" dirty="0" err="1"/>
              <a:t>effect</a:t>
            </a:r>
            <a:r>
              <a:rPr lang="da-DK" dirty="0"/>
              <a:t> on </a:t>
            </a:r>
            <a:r>
              <a:rPr lang="da-DK" dirty="0" err="1"/>
              <a:t>full</a:t>
            </a:r>
            <a:r>
              <a:rPr lang="da-DK" dirty="0"/>
              <a:t> </a:t>
            </a:r>
            <a:r>
              <a:rPr lang="da-DK" dirty="0" err="1"/>
              <a:t>day</a:t>
            </a:r>
            <a:r>
              <a:rPr lang="da-DK" dirty="0"/>
              <a:t> PA.</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37</a:t>
            </a:fld>
            <a:endParaRPr lang="en-GB" dirty="0"/>
          </a:p>
        </p:txBody>
      </p:sp>
    </p:spTree>
    <p:extLst>
      <p:ext uri="{BB962C8B-B14F-4D97-AF65-F5344CB8AC3E}">
        <p14:creationId xmlns:p14="http://schemas.microsoft.com/office/powerpoint/2010/main" val="30638188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As </a:t>
            </a:r>
            <a:r>
              <a:rPr lang="da-DK" dirty="0" err="1"/>
              <a:t>mentioned</a:t>
            </a:r>
            <a:r>
              <a:rPr lang="da-DK" dirty="0"/>
              <a:t> </a:t>
            </a:r>
            <a:r>
              <a:rPr lang="da-DK" dirty="0" err="1"/>
              <a:t>before</a:t>
            </a:r>
            <a:r>
              <a:rPr lang="da-DK" dirty="0"/>
              <a:t>, the </a:t>
            </a:r>
            <a:r>
              <a:rPr lang="da-DK" dirty="0" err="1"/>
              <a:t>outcomes</a:t>
            </a:r>
            <a:r>
              <a:rPr lang="da-DK" dirty="0"/>
              <a:t> </a:t>
            </a:r>
            <a:r>
              <a:rPr lang="da-DK" dirty="0" err="1"/>
              <a:t>were</a:t>
            </a:r>
            <a:r>
              <a:rPr lang="da-DK" dirty="0"/>
              <a:t> </a:t>
            </a:r>
            <a:r>
              <a:rPr lang="da-DK" dirty="0" err="1"/>
              <a:t>analysed</a:t>
            </a:r>
            <a:r>
              <a:rPr lang="da-DK" dirty="0"/>
              <a:t> in </a:t>
            </a:r>
            <a:r>
              <a:rPr lang="da-DK" dirty="0" err="1"/>
              <a:t>two</a:t>
            </a:r>
            <a:r>
              <a:rPr lang="da-DK" dirty="0"/>
              <a:t> </a:t>
            </a:r>
            <a:r>
              <a:rPr lang="da-DK" dirty="0" err="1"/>
              <a:t>different</a:t>
            </a:r>
            <a:r>
              <a:rPr lang="da-DK" dirty="0"/>
              <a:t> </a:t>
            </a:r>
            <a:r>
              <a:rPr lang="da-DK" dirty="0" err="1"/>
              <a:t>ways</a:t>
            </a:r>
            <a:r>
              <a:rPr lang="da-DK" dirty="0"/>
              <a:t> as the school </a:t>
            </a:r>
            <a:r>
              <a:rPr lang="da-DK" dirty="0" err="1"/>
              <a:t>day</a:t>
            </a:r>
            <a:r>
              <a:rPr lang="da-DK" dirty="0"/>
              <a:t> </a:t>
            </a:r>
            <a:r>
              <a:rPr lang="da-DK" dirty="0" err="1"/>
              <a:t>developed</a:t>
            </a:r>
            <a:r>
              <a:rPr lang="da-DK" dirty="0"/>
              <a:t> </a:t>
            </a:r>
            <a:r>
              <a:rPr lang="da-DK" dirty="0" err="1"/>
              <a:t>linear</a:t>
            </a:r>
            <a:r>
              <a:rPr lang="da-DK" dirty="0"/>
              <a:t> </a:t>
            </a:r>
            <a:r>
              <a:rPr lang="da-DK" dirty="0" err="1"/>
              <a:t>pre</a:t>
            </a:r>
            <a:r>
              <a:rPr lang="da-DK" dirty="0"/>
              <a:t>-policy and a </a:t>
            </a:r>
            <a:r>
              <a:rPr lang="da-DK" dirty="0" err="1"/>
              <a:t>full</a:t>
            </a:r>
            <a:r>
              <a:rPr lang="da-DK" dirty="0"/>
              <a:t> </a:t>
            </a:r>
            <a:r>
              <a:rPr lang="da-DK" dirty="0" err="1"/>
              <a:t>day</a:t>
            </a:r>
            <a:r>
              <a:rPr lang="da-DK" dirty="0"/>
              <a:t> </a:t>
            </a:r>
            <a:r>
              <a:rPr lang="da-DK" dirty="0" err="1"/>
              <a:t>didnt</a:t>
            </a:r>
            <a:r>
              <a:rPr lang="da-DK" dirty="0"/>
              <a:t>.</a:t>
            </a:r>
          </a:p>
          <a:p>
            <a:endParaRPr lang="da-DK" dirty="0"/>
          </a:p>
          <a:p>
            <a:r>
              <a:rPr lang="da-DK" dirty="0"/>
              <a:t>To </a:t>
            </a:r>
            <a:r>
              <a:rPr lang="da-DK" dirty="0" err="1"/>
              <a:t>be</a:t>
            </a:r>
            <a:r>
              <a:rPr lang="da-DK" dirty="0"/>
              <a:t> </a:t>
            </a:r>
            <a:r>
              <a:rPr lang="da-DK" dirty="0" err="1"/>
              <a:t>able</a:t>
            </a:r>
            <a:r>
              <a:rPr lang="da-DK" dirty="0"/>
              <a:t> to </a:t>
            </a:r>
            <a:r>
              <a:rPr lang="da-DK" dirty="0" err="1"/>
              <a:t>compare</a:t>
            </a:r>
            <a:r>
              <a:rPr lang="da-DK" dirty="0"/>
              <a:t> all </a:t>
            </a:r>
            <a:r>
              <a:rPr lang="da-DK" dirty="0" err="1"/>
              <a:t>results</a:t>
            </a:r>
            <a:r>
              <a:rPr lang="da-DK" dirty="0"/>
              <a:t>, </a:t>
            </a:r>
            <a:r>
              <a:rPr lang="da-DK" dirty="0" err="1"/>
              <a:t>we</a:t>
            </a:r>
            <a:r>
              <a:rPr lang="da-DK" dirty="0"/>
              <a:t> made a post hoc analyses, </a:t>
            </a:r>
            <a:r>
              <a:rPr lang="da-DK" dirty="0" err="1"/>
              <a:t>where</a:t>
            </a:r>
            <a:r>
              <a:rPr lang="da-DK" dirty="0"/>
              <a:t> all </a:t>
            </a:r>
            <a:r>
              <a:rPr lang="da-DK" dirty="0" err="1"/>
              <a:t>pre</a:t>
            </a:r>
            <a:r>
              <a:rPr lang="da-DK" dirty="0"/>
              <a:t>-policy data </a:t>
            </a:r>
            <a:r>
              <a:rPr lang="da-DK" dirty="0" err="1"/>
              <a:t>were</a:t>
            </a:r>
            <a:r>
              <a:rPr lang="da-DK" dirty="0"/>
              <a:t> </a:t>
            </a:r>
            <a:r>
              <a:rPr lang="da-DK" dirty="0" err="1"/>
              <a:t>collapsed</a:t>
            </a:r>
            <a:r>
              <a:rPr lang="da-DK" dirty="0"/>
              <a:t> </a:t>
            </a:r>
            <a:r>
              <a:rPr lang="da-DK" dirty="0" err="1"/>
              <a:t>into</a:t>
            </a:r>
            <a:r>
              <a:rPr lang="da-DK" dirty="0"/>
              <a:t> </a:t>
            </a:r>
            <a:r>
              <a:rPr lang="da-DK" dirty="0" err="1"/>
              <a:t>one</a:t>
            </a:r>
            <a:r>
              <a:rPr lang="da-DK" dirty="0"/>
              <a:t> </a:t>
            </a:r>
            <a:r>
              <a:rPr lang="da-DK" dirty="0" err="1"/>
              <a:t>pre</a:t>
            </a:r>
            <a:r>
              <a:rPr lang="da-DK" dirty="0"/>
              <a:t>-policy data point. So </a:t>
            </a:r>
            <a:r>
              <a:rPr lang="da-DK" dirty="0" err="1"/>
              <a:t>instead</a:t>
            </a:r>
            <a:r>
              <a:rPr lang="da-DK" dirty="0"/>
              <a:t> of </a:t>
            </a:r>
            <a:r>
              <a:rPr lang="da-DK" dirty="0" err="1"/>
              <a:t>taking</a:t>
            </a:r>
            <a:r>
              <a:rPr lang="da-DK" dirty="0"/>
              <a:t> </a:t>
            </a:r>
            <a:r>
              <a:rPr lang="da-DK" dirty="0" err="1"/>
              <a:t>account</a:t>
            </a:r>
            <a:r>
              <a:rPr lang="da-DK" dirty="0"/>
              <a:t> for </a:t>
            </a:r>
            <a:r>
              <a:rPr lang="da-DK" dirty="0" err="1"/>
              <a:t>any</a:t>
            </a:r>
            <a:r>
              <a:rPr lang="da-DK" dirty="0"/>
              <a:t> </a:t>
            </a:r>
            <a:r>
              <a:rPr lang="da-DK" dirty="0" err="1"/>
              <a:t>pre</a:t>
            </a:r>
            <a:r>
              <a:rPr lang="da-DK" dirty="0"/>
              <a:t>-policy trends </a:t>
            </a:r>
            <a:r>
              <a:rPr lang="da-DK" dirty="0" err="1"/>
              <a:t>we</a:t>
            </a:r>
            <a:r>
              <a:rPr lang="da-DK" dirty="0"/>
              <a:t> </a:t>
            </a:r>
            <a:r>
              <a:rPr lang="da-DK" dirty="0" err="1"/>
              <a:t>conducted</a:t>
            </a:r>
            <a:r>
              <a:rPr lang="da-DK" dirty="0"/>
              <a:t> a </a:t>
            </a:r>
            <a:r>
              <a:rPr lang="da-DK" dirty="0" err="1"/>
              <a:t>binary</a:t>
            </a:r>
            <a:r>
              <a:rPr lang="da-DK" dirty="0"/>
              <a:t> analyses </a:t>
            </a:r>
            <a:r>
              <a:rPr lang="da-DK" dirty="0" err="1"/>
              <a:t>comparing</a:t>
            </a:r>
            <a:r>
              <a:rPr lang="da-DK" dirty="0"/>
              <a:t> </a:t>
            </a:r>
            <a:r>
              <a:rPr lang="da-DK" dirty="0" err="1"/>
              <a:t>only</a:t>
            </a:r>
            <a:r>
              <a:rPr lang="da-DK" dirty="0"/>
              <a:t> </a:t>
            </a:r>
            <a:r>
              <a:rPr lang="da-DK" dirty="0" err="1"/>
              <a:t>pre</a:t>
            </a:r>
            <a:r>
              <a:rPr lang="da-DK" dirty="0"/>
              <a:t>- and post policy </a:t>
            </a:r>
            <a:r>
              <a:rPr lang="da-DK" dirty="0" err="1"/>
              <a:t>estimates</a:t>
            </a:r>
            <a:r>
              <a:rPr lang="da-DK" dirty="0"/>
              <a:t>. </a:t>
            </a:r>
          </a:p>
          <a:p>
            <a:endParaRPr lang="da-DK" dirty="0"/>
          </a:p>
          <a:p>
            <a:r>
              <a:rPr lang="da-DK" dirty="0"/>
              <a:t>Here, </a:t>
            </a:r>
            <a:r>
              <a:rPr lang="da-DK" dirty="0" err="1"/>
              <a:t>we</a:t>
            </a:r>
            <a:r>
              <a:rPr lang="da-DK" dirty="0"/>
              <a:t> </a:t>
            </a:r>
            <a:r>
              <a:rPr lang="da-DK" dirty="0" err="1"/>
              <a:t>also</a:t>
            </a:r>
            <a:r>
              <a:rPr lang="da-DK" dirty="0"/>
              <a:t> </a:t>
            </a:r>
            <a:r>
              <a:rPr lang="da-DK" dirty="0" err="1"/>
              <a:t>observed</a:t>
            </a:r>
            <a:r>
              <a:rPr lang="da-DK" dirty="0"/>
              <a:t> small positive </a:t>
            </a:r>
            <a:r>
              <a:rPr lang="da-DK" dirty="0" err="1"/>
              <a:t>effects</a:t>
            </a:r>
            <a:r>
              <a:rPr lang="da-DK" dirty="0"/>
              <a:t> </a:t>
            </a:r>
            <a:r>
              <a:rPr lang="da-DK" dirty="0" err="1"/>
              <a:t>during</a:t>
            </a:r>
            <a:r>
              <a:rPr lang="da-DK" dirty="0"/>
              <a:t> the school </a:t>
            </a:r>
            <a:r>
              <a:rPr lang="da-DK" dirty="0" err="1"/>
              <a:t>day</a:t>
            </a:r>
            <a:r>
              <a:rPr lang="da-DK" dirty="0"/>
              <a:t> in all </a:t>
            </a:r>
            <a:r>
              <a:rPr lang="da-DK" dirty="0" err="1"/>
              <a:t>outcomes</a:t>
            </a:r>
            <a:r>
              <a:rPr lang="da-DK" dirty="0"/>
              <a:t>. </a:t>
            </a:r>
            <a:r>
              <a:rPr lang="da-DK" dirty="0" err="1"/>
              <a:t>During</a:t>
            </a:r>
            <a:r>
              <a:rPr lang="da-DK" dirty="0"/>
              <a:t> a </a:t>
            </a:r>
            <a:r>
              <a:rPr lang="da-DK" dirty="0" err="1"/>
              <a:t>full</a:t>
            </a:r>
            <a:r>
              <a:rPr lang="da-DK" dirty="0"/>
              <a:t> </a:t>
            </a:r>
            <a:r>
              <a:rPr lang="da-DK" dirty="0" err="1"/>
              <a:t>day</a:t>
            </a:r>
            <a:r>
              <a:rPr lang="da-DK" dirty="0"/>
              <a:t>, </a:t>
            </a:r>
            <a:r>
              <a:rPr lang="da-DK" dirty="0" err="1"/>
              <a:t>movement</a:t>
            </a:r>
            <a:r>
              <a:rPr lang="da-DK" dirty="0"/>
              <a:t> and </a:t>
            </a:r>
            <a:r>
              <a:rPr lang="da-DK" dirty="0" err="1"/>
              <a:t>cpm</a:t>
            </a:r>
            <a:r>
              <a:rPr lang="da-DK" dirty="0"/>
              <a:t> </a:t>
            </a:r>
            <a:r>
              <a:rPr lang="da-DK" dirty="0" err="1"/>
              <a:t>decreased</a:t>
            </a:r>
            <a:r>
              <a:rPr lang="da-DK" dirty="0"/>
              <a:t> a bit post-policy. </a:t>
            </a:r>
          </a:p>
          <a:p>
            <a:endParaRPr lang="da-DK" dirty="0"/>
          </a:p>
          <a:p>
            <a:r>
              <a:rPr lang="da-DK" dirty="0"/>
              <a:t>In </a:t>
            </a:r>
            <a:r>
              <a:rPr lang="da-DK" dirty="0" err="1"/>
              <a:t>this</a:t>
            </a:r>
            <a:r>
              <a:rPr lang="da-DK" dirty="0"/>
              <a:t> analyses, </a:t>
            </a:r>
            <a:r>
              <a:rPr lang="da-DK" dirty="0" err="1"/>
              <a:t>we</a:t>
            </a:r>
            <a:r>
              <a:rPr lang="da-DK" dirty="0"/>
              <a:t> </a:t>
            </a:r>
            <a:r>
              <a:rPr lang="da-DK" dirty="0" err="1"/>
              <a:t>also</a:t>
            </a:r>
            <a:r>
              <a:rPr lang="da-DK" dirty="0"/>
              <a:t> </a:t>
            </a:r>
            <a:r>
              <a:rPr lang="da-DK" dirty="0" err="1"/>
              <a:t>conducted</a:t>
            </a:r>
            <a:r>
              <a:rPr lang="da-DK" dirty="0"/>
              <a:t> analyses on leisure time PA to </a:t>
            </a:r>
            <a:r>
              <a:rPr lang="da-DK" dirty="0" err="1"/>
              <a:t>see</a:t>
            </a:r>
            <a:r>
              <a:rPr lang="da-DK" dirty="0"/>
              <a:t> </a:t>
            </a:r>
            <a:r>
              <a:rPr lang="da-DK" dirty="0" err="1"/>
              <a:t>how</a:t>
            </a:r>
            <a:r>
              <a:rPr lang="da-DK" dirty="0"/>
              <a:t> </a:t>
            </a:r>
            <a:r>
              <a:rPr lang="da-DK" dirty="0" err="1"/>
              <a:t>this</a:t>
            </a:r>
            <a:r>
              <a:rPr lang="da-DK" dirty="0"/>
              <a:t> </a:t>
            </a:r>
            <a:r>
              <a:rPr lang="da-DK" dirty="0" err="1"/>
              <a:t>developed</a:t>
            </a:r>
            <a:r>
              <a:rPr lang="da-DK" dirty="0"/>
              <a:t> </a:t>
            </a:r>
            <a:r>
              <a:rPr lang="da-DK" dirty="0" err="1"/>
              <a:t>across</a:t>
            </a:r>
            <a:r>
              <a:rPr lang="da-DK" dirty="0"/>
              <a:t> the time span. </a:t>
            </a:r>
            <a:r>
              <a:rPr lang="da-DK" dirty="0" err="1"/>
              <a:t>During</a:t>
            </a:r>
            <a:r>
              <a:rPr lang="da-DK" dirty="0"/>
              <a:t> leisure time, all PA </a:t>
            </a:r>
            <a:r>
              <a:rPr lang="da-DK" dirty="0" err="1"/>
              <a:t>outcomes</a:t>
            </a:r>
            <a:r>
              <a:rPr lang="da-DK" dirty="0"/>
              <a:t> </a:t>
            </a:r>
            <a:r>
              <a:rPr lang="da-DK" dirty="0" err="1"/>
              <a:t>decreased</a:t>
            </a:r>
            <a:r>
              <a:rPr lang="da-DK" dirty="0"/>
              <a:t>  -</a:t>
            </a:r>
            <a:r>
              <a:rPr lang="da-DK" dirty="0" err="1"/>
              <a:t>quiet</a:t>
            </a:r>
            <a:r>
              <a:rPr lang="da-DK" dirty="0"/>
              <a:t> a </a:t>
            </a:r>
            <a:r>
              <a:rPr lang="da-DK" dirty="0" err="1"/>
              <a:t>lot</a:t>
            </a:r>
            <a:r>
              <a:rPr lang="da-DK" dirty="0"/>
              <a:t> </a:t>
            </a:r>
            <a:r>
              <a:rPr lang="da-DK" dirty="0" err="1"/>
              <a:t>actually</a:t>
            </a:r>
            <a:r>
              <a:rPr lang="da-DK" dirty="0"/>
              <a:t>. </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38</a:t>
            </a:fld>
            <a:endParaRPr lang="en-GB" dirty="0"/>
          </a:p>
        </p:txBody>
      </p:sp>
    </p:spTree>
    <p:extLst>
      <p:ext uri="{BB962C8B-B14F-4D97-AF65-F5344CB8AC3E}">
        <p14:creationId xmlns:p14="http://schemas.microsoft.com/office/powerpoint/2010/main" val="548254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When </a:t>
            </a:r>
            <a:r>
              <a:rPr lang="da-DK" dirty="0" err="1"/>
              <a:t>we</a:t>
            </a:r>
            <a:r>
              <a:rPr lang="da-DK" dirty="0"/>
              <a:t> </a:t>
            </a:r>
            <a:r>
              <a:rPr lang="da-DK" dirty="0" err="1"/>
              <a:t>completed</a:t>
            </a:r>
            <a:r>
              <a:rPr lang="da-DK" dirty="0"/>
              <a:t> a plot of the </a:t>
            </a:r>
            <a:r>
              <a:rPr lang="da-DK" dirty="0" err="1"/>
              <a:t>development</a:t>
            </a:r>
            <a:r>
              <a:rPr lang="da-DK" dirty="0"/>
              <a:t> of leisure time </a:t>
            </a:r>
            <a:r>
              <a:rPr lang="da-DK" dirty="0" err="1"/>
              <a:t>activity</a:t>
            </a:r>
            <a:r>
              <a:rPr lang="da-DK" dirty="0"/>
              <a:t> </a:t>
            </a:r>
            <a:r>
              <a:rPr lang="da-DK" dirty="0" err="1"/>
              <a:t>including</a:t>
            </a:r>
            <a:r>
              <a:rPr lang="da-DK" dirty="0"/>
              <a:t> all </a:t>
            </a:r>
            <a:r>
              <a:rPr lang="da-DK" dirty="0" err="1"/>
              <a:t>pre</a:t>
            </a:r>
            <a:r>
              <a:rPr lang="da-DK" dirty="0"/>
              <a:t>-policy data-points to </a:t>
            </a:r>
            <a:r>
              <a:rPr lang="da-DK" dirty="0" err="1"/>
              <a:t>see</a:t>
            </a:r>
            <a:r>
              <a:rPr lang="da-DK" dirty="0"/>
              <a:t> the </a:t>
            </a:r>
            <a:r>
              <a:rPr lang="da-DK" dirty="0" err="1"/>
              <a:t>development</a:t>
            </a:r>
            <a:r>
              <a:rPr lang="da-DK" dirty="0"/>
              <a:t>, it </a:t>
            </a:r>
            <a:r>
              <a:rPr lang="da-DK" dirty="0" err="1"/>
              <a:t>was</a:t>
            </a:r>
            <a:r>
              <a:rPr lang="da-DK" dirty="0"/>
              <a:t> </a:t>
            </a:r>
            <a:r>
              <a:rPr lang="da-DK" dirty="0" err="1"/>
              <a:t>also</a:t>
            </a:r>
            <a:r>
              <a:rPr lang="da-DK" dirty="0"/>
              <a:t> </a:t>
            </a:r>
            <a:r>
              <a:rPr lang="da-DK" dirty="0" err="1"/>
              <a:t>very</a:t>
            </a:r>
            <a:r>
              <a:rPr lang="da-DK" dirty="0"/>
              <a:t> clear </a:t>
            </a:r>
            <a:r>
              <a:rPr lang="da-DK" dirty="0" err="1"/>
              <a:t>that</a:t>
            </a:r>
            <a:r>
              <a:rPr lang="da-DK" dirty="0"/>
              <a:t> PA </a:t>
            </a:r>
            <a:r>
              <a:rPr lang="da-DK" dirty="0" err="1"/>
              <a:t>outcomes</a:t>
            </a:r>
            <a:r>
              <a:rPr lang="da-DK" dirty="0"/>
              <a:t> </a:t>
            </a:r>
            <a:r>
              <a:rPr lang="da-DK" dirty="0" err="1"/>
              <a:t>were</a:t>
            </a:r>
            <a:r>
              <a:rPr lang="da-DK" dirty="0"/>
              <a:t> </a:t>
            </a:r>
            <a:r>
              <a:rPr lang="da-DK" dirty="0" err="1"/>
              <a:t>decreasing</a:t>
            </a:r>
            <a:r>
              <a:rPr lang="da-DK" dirty="0"/>
              <a:t> </a:t>
            </a:r>
            <a:r>
              <a:rPr lang="da-DK" dirty="0" err="1"/>
              <a:t>across</a:t>
            </a:r>
            <a:r>
              <a:rPr lang="da-DK" dirty="0"/>
              <a:t> the time span.</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39</a:t>
            </a:fld>
            <a:endParaRPr lang="en-GB" dirty="0"/>
          </a:p>
        </p:txBody>
      </p:sp>
    </p:spTree>
    <p:extLst>
      <p:ext uri="{BB962C8B-B14F-4D97-AF65-F5344CB8AC3E}">
        <p14:creationId xmlns:p14="http://schemas.microsoft.com/office/powerpoint/2010/main" val="3903532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Even </a:t>
            </a:r>
            <a:r>
              <a:rPr lang="da-DK" dirty="0" err="1"/>
              <a:t>though</a:t>
            </a:r>
            <a:r>
              <a:rPr lang="da-DK" dirty="0"/>
              <a:t> the positive </a:t>
            </a:r>
            <a:r>
              <a:rPr lang="da-DK" dirty="0" err="1"/>
              <a:t>effects</a:t>
            </a:r>
            <a:r>
              <a:rPr lang="da-DK" dirty="0"/>
              <a:t> of </a:t>
            </a:r>
            <a:r>
              <a:rPr lang="da-DK" dirty="0" err="1"/>
              <a:t>physical</a:t>
            </a:r>
            <a:r>
              <a:rPr lang="da-DK" dirty="0"/>
              <a:t> </a:t>
            </a:r>
            <a:r>
              <a:rPr lang="da-DK" dirty="0" err="1"/>
              <a:t>activity</a:t>
            </a:r>
            <a:r>
              <a:rPr lang="da-DK" dirty="0"/>
              <a:t> </a:t>
            </a:r>
            <a:r>
              <a:rPr lang="da-DK" dirty="0" err="1"/>
              <a:t>are</a:t>
            </a:r>
            <a:r>
              <a:rPr lang="da-DK" dirty="0"/>
              <a:t> </a:t>
            </a:r>
            <a:r>
              <a:rPr lang="da-DK" dirty="0" err="1"/>
              <a:t>well-established</a:t>
            </a:r>
            <a:r>
              <a:rPr lang="da-DK" dirty="0"/>
              <a:t>, insufficient </a:t>
            </a:r>
            <a:r>
              <a:rPr lang="da-DK" dirty="0" err="1"/>
              <a:t>levels</a:t>
            </a:r>
            <a:r>
              <a:rPr lang="da-DK" dirty="0"/>
              <a:t> of PA is still a global </a:t>
            </a:r>
            <a:r>
              <a:rPr lang="da-DK" dirty="0" err="1"/>
              <a:t>health</a:t>
            </a:r>
            <a:r>
              <a:rPr lang="da-DK" dirty="0"/>
              <a:t> problem. Not </a:t>
            </a:r>
            <a:r>
              <a:rPr lang="da-DK" dirty="0" err="1"/>
              <a:t>only</a:t>
            </a:r>
            <a:r>
              <a:rPr lang="da-DK" dirty="0"/>
              <a:t> in the </a:t>
            </a:r>
            <a:r>
              <a:rPr lang="da-DK" dirty="0" err="1"/>
              <a:t>adult</a:t>
            </a:r>
            <a:r>
              <a:rPr lang="da-DK" dirty="0"/>
              <a:t> population – but </a:t>
            </a:r>
            <a:r>
              <a:rPr lang="da-DK" dirty="0" err="1"/>
              <a:t>also</a:t>
            </a:r>
            <a:r>
              <a:rPr lang="da-DK" dirty="0"/>
              <a:t> in </a:t>
            </a:r>
            <a:r>
              <a:rPr lang="da-DK" dirty="0" err="1"/>
              <a:t>children</a:t>
            </a:r>
            <a:r>
              <a:rPr lang="da-DK" dirty="0"/>
              <a:t> and </a:t>
            </a:r>
            <a:r>
              <a:rPr lang="da-DK" dirty="0" err="1"/>
              <a:t>adolescents</a:t>
            </a:r>
            <a:r>
              <a:rPr lang="da-DK" dirty="0"/>
              <a:t>.</a:t>
            </a:r>
          </a:p>
          <a:p>
            <a:endParaRPr lang="da-DK" dirty="0"/>
          </a:p>
          <a:p>
            <a:r>
              <a:rPr lang="da-DK" dirty="0"/>
              <a:t>A </a:t>
            </a:r>
            <a:r>
              <a:rPr lang="da-DK" dirty="0" err="1"/>
              <a:t>study</a:t>
            </a:r>
            <a:r>
              <a:rPr lang="da-DK" dirty="0"/>
              <a:t> from 2020 </a:t>
            </a:r>
            <a:r>
              <a:rPr lang="da-DK" dirty="0" err="1"/>
              <a:t>included</a:t>
            </a:r>
            <a:r>
              <a:rPr lang="da-DK" dirty="0"/>
              <a:t> data from 1.6 million </a:t>
            </a:r>
            <a:r>
              <a:rPr lang="da-DK" dirty="0" err="1"/>
              <a:t>adolescents</a:t>
            </a:r>
            <a:r>
              <a:rPr lang="da-DK" dirty="0"/>
              <a:t> </a:t>
            </a:r>
            <a:r>
              <a:rPr lang="da-DK" dirty="0" err="1"/>
              <a:t>aged</a:t>
            </a:r>
            <a:r>
              <a:rPr lang="da-DK" dirty="0"/>
              <a:t> 11-17. </a:t>
            </a:r>
            <a:r>
              <a:rPr lang="da-DK" dirty="0" err="1"/>
              <a:t>They</a:t>
            </a:r>
            <a:r>
              <a:rPr lang="da-DK" dirty="0"/>
              <a:t> </a:t>
            </a:r>
            <a:r>
              <a:rPr lang="da-DK" dirty="0" err="1"/>
              <a:t>found</a:t>
            </a:r>
            <a:r>
              <a:rPr lang="da-DK" dirty="0"/>
              <a:t> </a:t>
            </a:r>
            <a:r>
              <a:rPr lang="da-DK" dirty="0" err="1"/>
              <a:t>that</a:t>
            </a:r>
            <a:r>
              <a:rPr lang="da-DK" dirty="0"/>
              <a:t> </a:t>
            </a:r>
            <a:r>
              <a:rPr lang="da-DK" dirty="0" err="1"/>
              <a:t>less</a:t>
            </a:r>
            <a:r>
              <a:rPr lang="da-DK" dirty="0"/>
              <a:t> </a:t>
            </a:r>
            <a:r>
              <a:rPr lang="da-DK" dirty="0" err="1"/>
              <a:t>than</a:t>
            </a:r>
            <a:r>
              <a:rPr lang="da-DK" dirty="0"/>
              <a:t> 1 out of 5 </a:t>
            </a:r>
            <a:r>
              <a:rPr lang="da-DK" dirty="0" err="1"/>
              <a:t>achieved</a:t>
            </a:r>
            <a:r>
              <a:rPr lang="da-DK" dirty="0"/>
              <a:t> the </a:t>
            </a:r>
            <a:r>
              <a:rPr lang="da-DK" dirty="0" err="1"/>
              <a:t>recommended</a:t>
            </a:r>
            <a:r>
              <a:rPr lang="da-DK" dirty="0"/>
              <a:t> 60 </a:t>
            </a:r>
            <a:r>
              <a:rPr lang="da-DK" dirty="0" err="1"/>
              <a:t>minutes</a:t>
            </a:r>
            <a:r>
              <a:rPr lang="da-DK" dirty="0"/>
              <a:t> of moderate to </a:t>
            </a:r>
            <a:r>
              <a:rPr lang="da-DK" dirty="0" err="1"/>
              <a:t>vigorous</a:t>
            </a:r>
            <a:r>
              <a:rPr lang="da-DK" dirty="0"/>
              <a:t> PA </a:t>
            </a:r>
            <a:r>
              <a:rPr lang="da-DK" dirty="0" err="1"/>
              <a:t>daily</a:t>
            </a:r>
            <a:r>
              <a:rPr lang="da-DK" dirty="0"/>
              <a:t>.</a:t>
            </a:r>
          </a:p>
          <a:p>
            <a:endParaRPr lang="da-DK" dirty="0"/>
          </a:p>
          <a:p>
            <a:r>
              <a:rPr lang="da-DK" dirty="0"/>
              <a:t>(81% boys do not </a:t>
            </a:r>
            <a:r>
              <a:rPr lang="da-DK" dirty="0" err="1"/>
              <a:t>meet</a:t>
            </a:r>
            <a:r>
              <a:rPr lang="da-DK" dirty="0"/>
              <a:t>; 84 % girls) </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4</a:t>
            </a:fld>
            <a:endParaRPr lang="en-GB" dirty="0"/>
          </a:p>
        </p:txBody>
      </p:sp>
    </p:spTree>
    <p:extLst>
      <p:ext uri="{BB962C8B-B14F-4D97-AF65-F5344CB8AC3E}">
        <p14:creationId xmlns:p14="http://schemas.microsoft.com/office/powerpoint/2010/main" val="10643742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Now </a:t>
            </a:r>
            <a:r>
              <a:rPr lang="da-DK" dirty="0" err="1"/>
              <a:t>i’ll</a:t>
            </a:r>
            <a:r>
              <a:rPr lang="da-DK" dirty="0"/>
              <a:t> just go </a:t>
            </a:r>
            <a:r>
              <a:rPr lang="da-DK" dirty="0" err="1"/>
              <a:t>through</a:t>
            </a:r>
            <a:r>
              <a:rPr lang="da-DK" dirty="0"/>
              <a:t> the most </a:t>
            </a:r>
            <a:r>
              <a:rPr lang="da-DK" dirty="0" err="1"/>
              <a:t>important</a:t>
            </a:r>
            <a:r>
              <a:rPr lang="da-DK" dirty="0"/>
              <a:t> </a:t>
            </a:r>
            <a:r>
              <a:rPr lang="da-DK" dirty="0" err="1"/>
              <a:t>discussion</a:t>
            </a:r>
            <a:r>
              <a:rPr lang="da-DK" dirty="0"/>
              <a:t> points.</a:t>
            </a:r>
          </a:p>
          <a:p>
            <a:endParaRPr lang="da-DK" dirty="0"/>
          </a:p>
          <a:p>
            <a:r>
              <a:rPr lang="da-DK" dirty="0"/>
              <a:t>The </a:t>
            </a:r>
            <a:r>
              <a:rPr lang="da-DK" dirty="0" err="1"/>
              <a:t>results</a:t>
            </a:r>
            <a:r>
              <a:rPr lang="da-DK" dirty="0"/>
              <a:t> </a:t>
            </a:r>
            <a:r>
              <a:rPr lang="da-DK" dirty="0" err="1"/>
              <a:t>were</a:t>
            </a:r>
            <a:r>
              <a:rPr lang="da-DK" dirty="0"/>
              <a:t> </a:t>
            </a:r>
            <a:r>
              <a:rPr lang="da-DK" dirty="0" err="1"/>
              <a:t>evaluated</a:t>
            </a:r>
            <a:r>
              <a:rPr lang="da-DK" dirty="0"/>
              <a:t> </a:t>
            </a:r>
            <a:r>
              <a:rPr lang="da-DK" dirty="0" err="1"/>
              <a:t>using</a:t>
            </a:r>
            <a:r>
              <a:rPr lang="da-DK" dirty="0"/>
              <a:t> a </a:t>
            </a:r>
            <a:r>
              <a:rPr lang="da-DK" dirty="0" err="1"/>
              <a:t>interupted</a:t>
            </a:r>
            <a:r>
              <a:rPr lang="da-DK" dirty="0"/>
              <a:t> time series approach. The approach is robust </a:t>
            </a:r>
            <a:r>
              <a:rPr lang="da-DK" dirty="0" err="1"/>
              <a:t>towards</a:t>
            </a:r>
            <a:r>
              <a:rPr lang="da-DK" dirty="0"/>
              <a:t> </a:t>
            </a:r>
            <a:r>
              <a:rPr lang="da-DK" dirty="0" err="1"/>
              <a:t>confounding</a:t>
            </a:r>
            <a:r>
              <a:rPr lang="da-DK" dirty="0"/>
              <a:t> factors </a:t>
            </a:r>
            <a:r>
              <a:rPr lang="da-DK" dirty="0" err="1"/>
              <a:t>developing</a:t>
            </a:r>
            <a:r>
              <a:rPr lang="da-DK" dirty="0"/>
              <a:t> </a:t>
            </a:r>
            <a:r>
              <a:rPr lang="da-DK" dirty="0" err="1"/>
              <a:t>steady</a:t>
            </a:r>
            <a:r>
              <a:rPr lang="da-DK" dirty="0"/>
              <a:t> </a:t>
            </a:r>
            <a:r>
              <a:rPr lang="da-DK" dirty="0" err="1"/>
              <a:t>across</a:t>
            </a:r>
            <a:r>
              <a:rPr lang="da-DK" dirty="0"/>
              <a:t> the time span. It is </a:t>
            </a:r>
            <a:r>
              <a:rPr lang="da-DK" dirty="0" err="1"/>
              <a:t>however</a:t>
            </a:r>
            <a:r>
              <a:rPr lang="da-DK" dirty="0"/>
              <a:t> vulnerable to factors </a:t>
            </a:r>
            <a:r>
              <a:rPr lang="da-DK" dirty="0" err="1"/>
              <a:t>accelerating</a:t>
            </a:r>
            <a:r>
              <a:rPr lang="da-DK" dirty="0"/>
              <a:t> or </a:t>
            </a:r>
            <a:r>
              <a:rPr lang="da-DK" dirty="0" err="1"/>
              <a:t>decelerating</a:t>
            </a:r>
            <a:r>
              <a:rPr lang="da-DK" dirty="0"/>
              <a:t> </a:t>
            </a:r>
            <a:r>
              <a:rPr lang="da-DK" dirty="0" err="1"/>
              <a:t>across</a:t>
            </a:r>
            <a:r>
              <a:rPr lang="da-DK" dirty="0"/>
              <a:t> the time span and </a:t>
            </a:r>
            <a:r>
              <a:rPr lang="da-DK" dirty="0" err="1"/>
              <a:t>around</a:t>
            </a:r>
            <a:r>
              <a:rPr lang="da-DK" dirty="0"/>
              <a:t> policy </a:t>
            </a:r>
            <a:r>
              <a:rPr lang="da-DK" dirty="0" err="1"/>
              <a:t>introduction</a:t>
            </a:r>
            <a:r>
              <a:rPr lang="da-DK" dirty="0"/>
              <a:t>. </a:t>
            </a:r>
            <a:r>
              <a:rPr lang="da-DK" dirty="0" err="1"/>
              <a:t>However</a:t>
            </a:r>
            <a:r>
              <a:rPr lang="da-DK" dirty="0"/>
              <a:t>, it is not </a:t>
            </a:r>
            <a:r>
              <a:rPr lang="da-DK" dirty="0" err="1"/>
              <a:t>possible</a:t>
            </a:r>
            <a:r>
              <a:rPr lang="da-DK" dirty="0"/>
              <a:t> to </a:t>
            </a:r>
            <a:r>
              <a:rPr lang="da-DK" dirty="0" err="1"/>
              <a:t>conclude</a:t>
            </a:r>
            <a:r>
              <a:rPr lang="da-DK" dirty="0"/>
              <a:t> </a:t>
            </a:r>
            <a:r>
              <a:rPr lang="da-DK" dirty="0" err="1"/>
              <a:t>complete</a:t>
            </a:r>
            <a:r>
              <a:rPr lang="da-DK" dirty="0"/>
              <a:t> </a:t>
            </a:r>
            <a:r>
              <a:rPr lang="da-DK" dirty="0" err="1"/>
              <a:t>causality</a:t>
            </a:r>
            <a:r>
              <a:rPr lang="da-DK" dirty="0"/>
              <a:t> on the </a:t>
            </a:r>
            <a:r>
              <a:rPr lang="da-DK" dirty="0" err="1"/>
              <a:t>methods</a:t>
            </a:r>
            <a:r>
              <a:rPr lang="da-DK" dirty="0"/>
              <a:t> </a:t>
            </a:r>
            <a:r>
              <a:rPr lang="da-DK" dirty="0" err="1"/>
              <a:t>used</a:t>
            </a:r>
            <a:r>
              <a:rPr lang="da-DK" dirty="0"/>
              <a:t>.</a:t>
            </a:r>
          </a:p>
          <a:p>
            <a:endParaRPr lang="da-DK" dirty="0"/>
          </a:p>
          <a:p>
            <a:r>
              <a:rPr lang="da-DK" dirty="0"/>
              <a:t>To </a:t>
            </a:r>
            <a:r>
              <a:rPr lang="da-DK" dirty="0" err="1"/>
              <a:t>our</a:t>
            </a:r>
            <a:r>
              <a:rPr lang="da-DK" dirty="0"/>
              <a:t> </a:t>
            </a:r>
            <a:r>
              <a:rPr lang="da-DK" dirty="0" err="1"/>
              <a:t>knowledge</a:t>
            </a:r>
            <a:r>
              <a:rPr lang="da-DK" dirty="0"/>
              <a:t>, </a:t>
            </a:r>
            <a:r>
              <a:rPr lang="da-DK" dirty="0" err="1"/>
              <a:t>however</a:t>
            </a:r>
            <a:r>
              <a:rPr lang="da-DK" dirty="0"/>
              <a:t>, no </a:t>
            </a:r>
            <a:r>
              <a:rPr lang="da-DK" dirty="0" err="1"/>
              <a:t>other</a:t>
            </a:r>
            <a:r>
              <a:rPr lang="da-DK" dirty="0"/>
              <a:t> big </a:t>
            </a:r>
            <a:r>
              <a:rPr lang="da-DK" dirty="0" err="1"/>
              <a:t>structural</a:t>
            </a:r>
            <a:r>
              <a:rPr lang="da-DK" dirty="0"/>
              <a:t> </a:t>
            </a:r>
            <a:r>
              <a:rPr lang="da-DK" dirty="0" err="1"/>
              <a:t>changes</a:t>
            </a:r>
            <a:r>
              <a:rPr lang="da-DK" dirty="0"/>
              <a:t> have </a:t>
            </a:r>
            <a:r>
              <a:rPr lang="da-DK" dirty="0" err="1"/>
              <a:t>been</a:t>
            </a:r>
            <a:r>
              <a:rPr lang="da-DK" dirty="0"/>
              <a:t> </a:t>
            </a:r>
            <a:r>
              <a:rPr lang="da-DK" dirty="0" err="1"/>
              <a:t>introduced</a:t>
            </a:r>
            <a:r>
              <a:rPr lang="da-DK" dirty="0"/>
              <a:t> </a:t>
            </a:r>
            <a:r>
              <a:rPr lang="da-DK" dirty="0" err="1"/>
              <a:t>nationwide</a:t>
            </a:r>
            <a:r>
              <a:rPr lang="da-DK" dirty="0"/>
              <a:t> </a:t>
            </a:r>
            <a:r>
              <a:rPr lang="da-DK" dirty="0" err="1"/>
              <a:t>affecting</a:t>
            </a:r>
            <a:r>
              <a:rPr lang="da-DK" dirty="0"/>
              <a:t> the schools </a:t>
            </a:r>
            <a:r>
              <a:rPr lang="da-DK" dirty="0" err="1"/>
              <a:t>across</a:t>
            </a:r>
            <a:r>
              <a:rPr lang="da-DK" dirty="0"/>
              <a:t> </a:t>
            </a:r>
            <a:r>
              <a:rPr lang="da-DK" dirty="0" err="1"/>
              <a:t>this</a:t>
            </a:r>
            <a:r>
              <a:rPr lang="da-DK" dirty="0"/>
              <a:t> time span – for </a:t>
            </a:r>
            <a:r>
              <a:rPr lang="da-DK" dirty="0" err="1"/>
              <a:t>which</a:t>
            </a:r>
            <a:r>
              <a:rPr lang="da-DK" dirty="0"/>
              <a:t> </a:t>
            </a:r>
            <a:r>
              <a:rPr lang="da-DK" dirty="0" err="1"/>
              <a:t>reason</a:t>
            </a:r>
            <a:r>
              <a:rPr lang="da-DK" dirty="0"/>
              <a:t> </a:t>
            </a:r>
            <a:r>
              <a:rPr lang="da-DK" dirty="0" err="1"/>
              <a:t>there</a:t>
            </a:r>
            <a:r>
              <a:rPr lang="da-DK" dirty="0"/>
              <a:t> is no </a:t>
            </a:r>
            <a:r>
              <a:rPr lang="da-DK" dirty="0" err="1"/>
              <a:t>reason</a:t>
            </a:r>
            <a:r>
              <a:rPr lang="da-DK" dirty="0"/>
              <a:t> to </a:t>
            </a:r>
            <a:r>
              <a:rPr lang="da-DK" dirty="0" err="1"/>
              <a:t>believe</a:t>
            </a:r>
            <a:r>
              <a:rPr lang="da-DK" dirty="0"/>
              <a:t> </a:t>
            </a:r>
            <a:r>
              <a:rPr lang="da-DK" dirty="0" err="1"/>
              <a:t>that</a:t>
            </a:r>
            <a:r>
              <a:rPr lang="da-DK" dirty="0"/>
              <a:t> the </a:t>
            </a:r>
            <a:r>
              <a:rPr lang="da-DK" dirty="0" err="1"/>
              <a:t>changes</a:t>
            </a:r>
            <a:r>
              <a:rPr lang="da-DK" dirty="0"/>
              <a:t> </a:t>
            </a:r>
            <a:r>
              <a:rPr lang="da-DK" dirty="0" err="1"/>
              <a:t>observed</a:t>
            </a:r>
            <a:r>
              <a:rPr lang="da-DK" dirty="0"/>
              <a:t> is </a:t>
            </a:r>
            <a:r>
              <a:rPr lang="da-DK" dirty="0" err="1"/>
              <a:t>caused</a:t>
            </a:r>
            <a:r>
              <a:rPr lang="da-DK" dirty="0"/>
              <a:t> by </a:t>
            </a:r>
            <a:r>
              <a:rPr lang="da-DK" dirty="0" err="1"/>
              <a:t>anything</a:t>
            </a:r>
            <a:r>
              <a:rPr lang="da-DK" dirty="0"/>
              <a:t> </a:t>
            </a:r>
            <a:r>
              <a:rPr lang="da-DK" dirty="0" err="1"/>
              <a:t>else</a:t>
            </a:r>
            <a:r>
              <a:rPr lang="da-DK" dirty="0"/>
              <a:t> </a:t>
            </a:r>
            <a:r>
              <a:rPr lang="da-DK" dirty="0" err="1"/>
              <a:t>than</a:t>
            </a:r>
            <a:r>
              <a:rPr lang="da-DK" dirty="0"/>
              <a:t> the school policy. </a:t>
            </a:r>
            <a:r>
              <a:rPr lang="da-DK" dirty="0" err="1"/>
              <a:t>Also</a:t>
            </a:r>
            <a:r>
              <a:rPr lang="da-DK" dirty="0"/>
              <a:t>, the </a:t>
            </a:r>
            <a:r>
              <a:rPr lang="da-DK" dirty="0" err="1"/>
              <a:t>development</a:t>
            </a:r>
            <a:r>
              <a:rPr lang="da-DK" dirty="0"/>
              <a:t> </a:t>
            </a:r>
            <a:r>
              <a:rPr lang="da-DK" dirty="0" err="1"/>
              <a:t>observed</a:t>
            </a:r>
            <a:r>
              <a:rPr lang="da-DK" dirty="0"/>
              <a:t> </a:t>
            </a:r>
            <a:r>
              <a:rPr lang="da-DK" dirty="0" err="1"/>
              <a:t>during</a:t>
            </a:r>
            <a:r>
              <a:rPr lang="da-DK" dirty="0"/>
              <a:t> school time is </a:t>
            </a:r>
            <a:r>
              <a:rPr lang="da-DK" dirty="0" err="1"/>
              <a:t>opposite</a:t>
            </a:r>
            <a:r>
              <a:rPr lang="da-DK" dirty="0"/>
              <a:t> to the </a:t>
            </a:r>
            <a:r>
              <a:rPr lang="da-DK" dirty="0" err="1"/>
              <a:t>development</a:t>
            </a:r>
            <a:r>
              <a:rPr lang="da-DK" dirty="0"/>
              <a:t> </a:t>
            </a:r>
            <a:r>
              <a:rPr lang="da-DK" dirty="0" err="1"/>
              <a:t>observed</a:t>
            </a:r>
            <a:r>
              <a:rPr lang="da-DK" dirty="0"/>
              <a:t> </a:t>
            </a:r>
            <a:r>
              <a:rPr lang="da-DK" dirty="0" err="1"/>
              <a:t>during</a:t>
            </a:r>
            <a:r>
              <a:rPr lang="da-DK" dirty="0"/>
              <a:t> leisure time – </a:t>
            </a:r>
            <a:r>
              <a:rPr lang="da-DK" dirty="0" err="1"/>
              <a:t>this</a:t>
            </a:r>
            <a:r>
              <a:rPr lang="da-DK" dirty="0"/>
              <a:t> </a:t>
            </a:r>
            <a:r>
              <a:rPr lang="da-DK" dirty="0" err="1"/>
              <a:t>indicates</a:t>
            </a:r>
            <a:r>
              <a:rPr lang="da-DK" dirty="0"/>
              <a:t> </a:t>
            </a:r>
            <a:r>
              <a:rPr lang="da-DK" dirty="0" err="1"/>
              <a:t>that</a:t>
            </a:r>
            <a:r>
              <a:rPr lang="da-DK" dirty="0"/>
              <a:t> </a:t>
            </a:r>
            <a:r>
              <a:rPr lang="da-DK" dirty="0" err="1"/>
              <a:t>something</a:t>
            </a:r>
            <a:r>
              <a:rPr lang="da-DK" dirty="0"/>
              <a:t> is </a:t>
            </a:r>
            <a:r>
              <a:rPr lang="da-DK" dirty="0" err="1"/>
              <a:t>different</a:t>
            </a:r>
            <a:r>
              <a:rPr lang="da-DK" dirty="0"/>
              <a:t> in the school </a:t>
            </a:r>
            <a:r>
              <a:rPr lang="da-DK" dirty="0" err="1"/>
              <a:t>context</a:t>
            </a:r>
            <a:r>
              <a:rPr lang="da-DK" dirty="0"/>
              <a:t>, and it is </a:t>
            </a:r>
            <a:r>
              <a:rPr lang="da-DK" dirty="0" err="1"/>
              <a:t>highly</a:t>
            </a:r>
            <a:r>
              <a:rPr lang="da-DK" dirty="0"/>
              <a:t> plausible it is the policy. </a:t>
            </a:r>
          </a:p>
          <a:p>
            <a:endParaRPr lang="da-DK" dirty="0"/>
          </a:p>
          <a:p>
            <a:r>
              <a:rPr lang="da-DK" dirty="0" err="1"/>
              <a:t>During</a:t>
            </a:r>
            <a:r>
              <a:rPr lang="da-DK" dirty="0"/>
              <a:t> leisure time (</a:t>
            </a:r>
            <a:r>
              <a:rPr lang="da-DK" dirty="0" err="1"/>
              <a:t>full</a:t>
            </a:r>
            <a:r>
              <a:rPr lang="da-DK" dirty="0"/>
              <a:t> </a:t>
            </a:r>
            <a:r>
              <a:rPr lang="da-DK" dirty="0" err="1"/>
              <a:t>day</a:t>
            </a:r>
            <a:r>
              <a:rPr lang="da-DK" dirty="0"/>
              <a:t>) on the </a:t>
            </a:r>
            <a:r>
              <a:rPr lang="da-DK" dirty="0" err="1"/>
              <a:t>other</a:t>
            </a:r>
            <a:r>
              <a:rPr lang="da-DK" dirty="0"/>
              <a:t> </a:t>
            </a:r>
            <a:r>
              <a:rPr lang="da-DK" dirty="0" err="1"/>
              <a:t>hand</a:t>
            </a:r>
            <a:r>
              <a:rPr lang="da-DK" dirty="0"/>
              <a:t>, </a:t>
            </a:r>
            <a:r>
              <a:rPr lang="da-DK" dirty="0" err="1"/>
              <a:t>several</a:t>
            </a:r>
            <a:r>
              <a:rPr lang="da-DK" dirty="0"/>
              <a:t> </a:t>
            </a:r>
            <a:r>
              <a:rPr lang="da-DK" dirty="0" err="1"/>
              <a:t>confounding</a:t>
            </a:r>
            <a:r>
              <a:rPr lang="da-DK" dirty="0"/>
              <a:t> factors </a:t>
            </a:r>
            <a:r>
              <a:rPr lang="da-DK" dirty="0" err="1"/>
              <a:t>could</a:t>
            </a:r>
            <a:r>
              <a:rPr lang="da-DK" dirty="0"/>
              <a:t> </a:t>
            </a:r>
            <a:r>
              <a:rPr lang="da-DK" dirty="0" err="1"/>
              <a:t>affect</a:t>
            </a:r>
            <a:r>
              <a:rPr lang="da-DK" dirty="0"/>
              <a:t> the </a:t>
            </a:r>
            <a:r>
              <a:rPr lang="da-DK" dirty="0" err="1"/>
              <a:t>results</a:t>
            </a:r>
            <a:r>
              <a:rPr lang="da-DK" dirty="0"/>
              <a:t>. </a:t>
            </a:r>
            <a:r>
              <a:rPr lang="da-DK" dirty="0" err="1"/>
              <a:t>E.g</a:t>
            </a:r>
            <a:r>
              <a:rPr lang="da-DK" dirty="0"/>
              <a:t>. screen time </a:t>
            </a:r>
            <a:r>
              <a:rPr lang="da-DK" dirty="0" err="1"/>
              <a:t>use</a:t>
            </a:r>
            <a:r>
              <a:rPr lang="da-DK" dirty="0"/>
              <a:t>, sports participation etc. </a:t>
            </a:r>
            <a:r>
              <a:rPr lang="da-DK" dirty="0" err="1"/>
              <a:t>Therefore</a:t>
            </a:r>
            <a:r>
              <a:rPr lang="da-DK" dirty="0"/>
              <a:t>, </a:t>
            </a:r>
            <a:r>
              <a:rPr lang="da-DK" dirty="0" err="1"/>
              <a:t>one</a:t>
            </a:r>
            <a:r>
              <a:rPr lang="da-DK" dirty="0"/>
              <a:t> </a:t>
            </a:r>
            <a:r>
              <a:rPr lang="da-DK" dirty="0" err="1"/>
              <a:t>should</a:t>
            </a:r>
            <a:r>
              <a:rPr lang="da-DK" dirty="0"/>
              <a:t> </a:t>
            </a:r>
            <a:r>
              <a:rPr lang="da-DK" dirty="0" err="1"/>
              <a:t>be</a:t>
            </a:r>
            <a:r>
              <a:rPr lang="da-DK" dirty="0"/>
              <a:t> more </a:t>
            </a:r>
            <a:r>
              <a:rPr lang="da-DK" dirty="0" err="1"/>
              <a:t>cautios</a:t>
            </a:r>
            <a:r>
              <a:rPr lang="da-DK" dirty="0"/>
              <a:t> </a:t>
            </a:r>
            <a:r>
              <a:rPr lang="da-DK" dirty="0" err="1"/>
              <a:t>when</a:t>
            </a:r>
            <a:r>
              <a:rPr lang="da-DK" dirty="0"/>
              <a:t> </a:t>
            </a:r>
            <a:r>
              <a:rPr lang="da-DK" dirty="0" err="1"/>
              <a:t>interpreting</a:t>
            </a:r>
            <a:r>
              <a:rPr lang="da-DK" dirty="0"/>
              <a:t> </a:t>
            </a:r>
            <a:r>
              <a:rPr lang="da-DK" dirty="0" err="1"/>
              <a:t>these</a:t>
            </a:r>
            <a:r>
              <a:rPr lang="da-DK" dirty="0"/>
              <a:t> </a:t>
            </a:r>
            <a:r>
              <a:rPr lang="da-DK" dirty="0" err="1"/>
              <a:t>results</a:t>
            </a:r>
            <a:r>
              <a:rPr lang="da-DK" dirty="0"/>
              <a:t> </a:t>
            </a:r>
            <a:r>
              <a:rPr lang="da-DK" dirty="0" err="1"/>
              <a:t>compared</a:t>
            </a:r>
            <a:r>
              <a:rPr lang="da-DK" dirty="0"/>
              <a:t> to the </a:t>
            </a:r>
            <a:r>
              <a:rPr lang="da-DK" dirty="0" err="1"/>
              <a:t>results</a:t>
            </a:r>
            <a:r>
              <a:rPr lang="da-DK" dirty="0"/>
              <a:t> </a:t>
            </a:r>
            <a:r>
              <a:rPr lang="da-DK" dirty="0" err="1"/>
              <a:t>discovered</a:t>
            </a:r>
            <a:r>
              <a:rPr lang="da-DK" dirty="0"/>
              <a:t> </a:t>
            </a:r>
            <a:r>
              <a:rPr lang="da-DK" dirty="0" err="1"/>
              <a:t>during</a:t>
            </a:r>
            <a:r>
              <a:rPr lang="da-DK" dirty="0"/>
              <a:t> school time.</a:t>
            </a:r>
          </a:p>
          <a:p>
            <a:endParaRPr lang="da-DK" dirty="0"/>
          </a:p>
        </p:txBody>
      </p:sp>
      <p:sp>
        <p:nvSpPr>
          <p:cNvPr id="4" name="Pladsholder til slidenummer 3"/>
          <p:cNvSpPr>
            <a:spLocks noGrp="1"/>
          </p:cNvSpPr>
          <p:nvPr>
            <p:ph type="sldNum" sz="quarter" idx="5"/>
          </p:nvPr>
        </p:nvSpPr>
        <p:spPr/>
        <p:txBody>
          <a:bodyPr/>
          <a:lstStyle/>
          <a:p>
            <a:fld id="{49436F85-577F-4A92-A47F-D540A2BCC821}" type="slidenum">
              <a:rPr lang="en-GB" smtClean="0"/>
              <a:pPr/>
              <a:t>41</a:t>
            </a:fld>
            <a:endParaRPr lang="en-GB" dirty="0"/>
          </a:p>
        </p:txBody>
      </p:sp>
    </p:spTree>
    <p:extLst>
      <p:ext uri="{BB962C8B-B14F-4D97-AF65-F5344CB8AC3E}">
        <p14:creationId xmlns:p14="http://schemas.microsoft.com/office/powerpoint/2010/main" val="14084775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algn="l"/>
            <a:r>
              <a:rPr lang="da-DK" dirty="0" err="1"/>
              <a:t>Another</a:t>
            </a:r>
            <a:r>
              <a:rPr lang="da-DK" dirty="0"/>
              <a:t> </a:t>
            </a:r>
            <a:r>
              <a:rPr lang="da-DK" dirty="0" err="1"/>
              <a:t>important</a:t>
            </a:r>
            <a:r>
              <a:rPr lang="da-DK" dirty="0"/>
              <a:t> factor is the </a:t>
            </a:r>
            <a:r>
              <a:rPr lang="da-DK" dirty="0" err="1"/>
              <a:t>harmonization</a:t>
            </a:r>
            <a:r>
              <a:rPr lang="da-DK" dirty="0"/>
              <a:t> of </a:t>
            </a:r>
            <a:r>
              <a:rPr lang="da-DK" dirty="0" err="1"/>
              <a:t>two</a:t>
            </a:r>
            <a:r>
              <a:rPr lang="da-DK" dirty="0"/>
              <a:t> </a:t>
            </a:r>
            <a:r>
              <a:rPr lang="da-DK" dirty="0" err="1"/>
              <a:t>different</a:t>
            </a:r>
            <a:r>
              <a:rPr lang="da-DK" dirty="0"/>
              <a:t> </a:t>
            </a:r>
            <a:r>
              <a:rPr lang="da-DK" dirty="0" err="1"/>
              <a:t>devices</a:t>
            </a:r>
            <a:r>
              <a:rPr lang="da-DK" dirty="0"/>
              <a:t> over time – it </a:t>
            </a:r>
            <a:r>
              <a:rPr lang="da-DK" dirty="0" err="1"/>
              <a:t>would</a:t>
            </a:r>
            <a:r>
              <a:rPr lang="da-DK" dirty="0"/>
              <a:t> </a:t>
            </a:r>
            <a:r>
              <a:rPr lang="da-DK" dirty="0" err="1"/>
              <a:t>be</a:t>
            </a:r>
            <a:r>
              <a:rPr lang="da-DK" dirty="0"/>
              <a:t> </a:t>
            </a:r>
            <a:r>
              <a:rPr lang="da-DK" dirty="0" err="1"/>
              <a:t>unfortunate</a:t>
            </a:r>
            <a:r>
              <a:rPr lang="da-DK" dirty="0"/>
              <a:t> </a:t>
            </a:r>
            <a:r>
              <a:rPr lang="da-DK" dirty="0" err="1"/>
              <a:t>if</a:t>
            </a:r>
            <a:r>
              <a:rPr lang="da-DK" dirty="0"/>
              <a:t> the </a:t>
            </a:r>
            <a:r>
              <a:rPr lang="da-DK" dirty="0" err="1"/>
              <a:t>results</a:t>
            </a:r>
            <a:r>
              <a:rPr lang="da-DK" dirty="0"/>
              <a:t> </a:t>
            </a:r>
            <a:r>
              <a:rPr lang="da-DK" dirty="0" err="1"/>
              <a:t>discovered</a:t>
            </a:r>
            <a:r>
              <a:rPr lang="da-DK" dirty="0"/>
              <a:t> </a:t>
            </a:r>
            <a:r>
              <a:rPr lang="da-DK" dirty="0" err="1"/>
              <a:t>were</a:t>
            </a:r>
            <a:r>
              <a:rPr lang="da-DK" dirty="0"/>
              <a:t> </a:t>
            </a:r>
            <a:r>
              <a:rPr lang="da-DK" dirty="0" err="1"/>
              <a:t>merely</a:t>
            </a:r>
            <a:r>
              <a:rPr lang="da-DK" dirty="0"/>
              <a:t> an </a:t>
            </a:r>
            <a:r>
              <a:rPr lang="da-DK" dirty="0" err="1"/>
              <a:t>expression</a:t>
            </a:r>
            <a:r>
              <a:rPr lang="da-DK" dirty="0"/>
              <a:t> of </a:t>
            </a:r>
            <a:r>
              <a:rPr lang="da-DK" dirty="0" err="1"/>
              <a:t>different</a:t>
            </a:r>
            <a:r>
              <a:rPr lang="da-DK" dirty="0"/>
              <a:t> </a:t>
            </a:r>
            <a:r>
              <a:rPr lang="da-DK" dirty="0" err="1"/>
              <a:t>devices</a:t>
            </a:r>
            <a:r>
              <a:rPr lang="da-DK" dirty="0"/>
              <a:t>. A software </a:t>
            </a:r>
            <a:r>
              <a:rPr lang="da-DK" dirty="0" err="1"/>
              <a:t>called</a:t>
            </a:r>
            <a:r>
              <a:rPr lang="da-DK" dirty="0"/>
              <a:t> </a:t>
            </a:r>
            <a:r>
              <a:rPr lang="da-DK" sz="1800" b="0" i="0" u="none" strike="noStrike" baseline="0" dirty="0" err="1">
                <a:latin typeface="Calibri" panose="020F0502020204030204" pitchFamily="34" charset="0"/>
              </a:rPr>
              <a:t>ActiLife</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was</a:t>
            </a:r>
            <a:r>
              <a:rPr lang="da-DK" sz="1800" b="0" i="0" u="none" strike="noStrike" baseline="0" dirty="0">
                <a:latin typeface="Calibri" panose="020F0502020204030204" pitchFamily="34" charset="0"/>
              </a:rPr>
              <a:t> </a:t>
            </a:r>
            <a:r>
              <a:rPr lang="en-US" sz="1800" b="0" i="0" u="none" strike="noStrike" baseline="0" dirty="0">
                <a:latin typeface="Calibri" panose="020F0502020204030204" pitchFamily="34" charset="0"/>
              </a:rPr>
              <a:t>used to generate CPM in both monitors. Thus, we believe that measurements are highly comparable as data are </a:t>
            </a:r>
            <a:r>
              <a:rPr lang="da-DK" sz="1800" b="0" i="0" u="none" strike="noStrike" baseline="0" dirty="0" err="1">
                <a:latin typeface="Calibri" panose="020F0502020204030204" pitchFamily="34" charset="0"/>
              </a:rPr>
              <a:t>processed</a:t>
            </a:r>
            <a:r>
              <a:rPr lang="da-DK" sz="1800" b="0" i="0" u="none" strike="noStrike" baseline="0" dirty="0">
                <a:latin typeface="Calibri" panose="020F0502020204030204" pitchFamily="34" charset="0"/>
              </a:rPr>
              <a:t> the same </a:t>
            </a:r>
            <a:r>
              <a:rPr lang="da-DK" sz="1800" b="0" i="0" u="none" strike="noStrike" baseline="0" dirty="0" err="1">
                <a:latin typeface="Calibri" panose="020F0502020204030204" pitchFamily="34" charset="0"/>
              </a:rPr>
              <a:t>way</a:t>
            </a:r>
            <a:r>
              <a:rPr lang="da-DK" sz="1800" b="0" i="0" u="none" strike="noStrike" baseline="0" dirty="0">
                <a:latin typeface="Calibri" panose="020F0502020204030204" pitchFamily="34" charset="0"/>
              </a:rPr>
              <a:t>. </a:t>
            </a:r>
          </a:p>
          <a:p>
            <a:pPr algn="l"/>
            <a:endParaRPr lang="da-DK" sz="1800" b="0" i="0" u="none" strike="noStrike" baseline="0" dirty="0">
              <a:latin typeface="Calibri" panose="020F0502020204030204" pitchFamily="34" charset="0"/>
            </a:endParaRPr>
          </a:p>
          <a:p>
            <a:pPr algn="l"/>
            <a:r>
              <a:rPr lang="da-DK" sz="1800" b="0" i="0" u="none" strike="noStrike" baseline="0" dirty="0" err="1">
                <a:latin typeface="Calibri" panose="020F0502020204030204" pitchFamily="34" charset="0"/>
              </a:rPr>
              <a:t>ActiGraph</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unfortunately</a:t>
            </a:r>
            <a:r>
              <a:rPr lang="da-DK" sz="1800" b="0" i="0" u="none" strike="noStrike" baseline="0" dirty="0">
                <a:latin typeface="Calibri" panose="020F0502020204030204" pitchFamily="34" charset="0"/>
              </a:rPr>
              <a:t> has a filter on the </a:t>
            </a:r>
            <a:r>
              <a:rPr lang="da-DK" sz="1800" b="0" i="0" u="none" strike="noStrike" baseline="0" dirty="0" err="1">
                <a:latin typeface="Calibri" panose="020F0502020204030204" pitchFamily="34" charset="0"/>
              </a:rPr>
              <a:t>device</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itself</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which</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affects</a:t>
            </a:r>
            <a:r>
              <a:rPr lang="da-DK" sz="1800" b="0" i="0" u="none" strike="noStrike" baseline="0" dirty="0">
                <a:latin typeface="Calibri" panose="020F0502020204030204" pitchFamily="34" charset="0"/>
              </a:rPr>
              <a:t> the </a:t>
            </a:r>
            <a:r>
              <a:rPr lang="da-DK" sz="1800" b="0" i="0" u="none" strike="noStrike" baseline="0" dirty="0" err="1">
                <a:latin typeface="Calibri" panose="020F0502020204030204" pitchFamily="34" charset="0"/>
              </a:rPr>
              <a:t>raw</a:t>
            </a:r>
            <a:r>
              <a:rPr lang="da-DK" sz="1800" b="0" i="0" u="none" strike="noStrike" baseline="0" dirty="0">
                <a:latin typeface="Calibri" panose="020F0502020204030204" pitchFamily="34" charset="0"/>
              </a:rPr>
              <a:t> output at high </a:t>
            </a:r>
            <a:r>
              <a:rPr lang="da-DK" sz="1800" b="0" i="0" u="none" strike="noStrike" baseline="0" dirty="0" err="1">
                <a:latin typeface="Calibri" panose="020F0502020204030204" pitchFamily="34" charset="0"/>
              </a:rPr>
              <a:t>physical</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activity</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intensities</a:t>
            </a:r>
            <a:r>
              <a:rPr lang="da-DK" sz="1800" b="0" i="0" u="none" strike="noStrike" baseline="0" dirty="0">
                <a:latin typeface="Calibri" panose="020F0502020204030204" pitchFamily="34" charset="0"/>
              </a:rPr>
              <a:t>. So </a:t>
            </a:r>
            <a:r>
              <a:rPr lang="da-DK" sz="1800" b="0" i="0" u="none" strike="noStrike" baseline="0" dirty="0" err="1">
                <a:latin typeface="Calibri" panose="020F0502020204030204" pitchFamily="34" charset="0"/>
              </a:rPr>
              <a:t>if</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you</a:t>
            </a:r>
            <a:r>
              <a:rPr lang="da-DK" sz="1800" b="0" i="0" u="none" strike="noStrike" baseline="0" dirty="0">
                <a:latin typeface="Calibri" panose="020F0502020204030204" pitchFamily="34" charset="0"/>
              </a:rPr>
              <a:t> look at the diagram </a:t>
            </a:r>
            <a:r>
              <a:rPr lang="da-DK" sz="1800" b="0" i="0" u="none" strike="noStrike" baseline="0" dirty="0" err="1">
                <a:latin typeface="Calibri" panose="020F0502020204030204" pitchFamily="34" charset="0"/>
              </a:rPr>
              <a:t>different</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intensities</a:t>
            </a:r>
            <a:r>
              <a:rPr lang="da-DK" sz="1800" b="0" i="0" u="none" strike="noStrike" baseline="0" dirty="0">
                <a:latin typeface="Calibri" panose="020F0502020204030204" pitchFamily="34" charset="0"/>
              </a:rPr>
              <a:t> of </a:t>
            </a:r>
            <a:r>
              <a:rPr lang="da-DK" sz="1800" b="0" i="0" u="none" strike="noStrike" baseline="0" dirty="0" err="1">
                <a:latin typeface="Calibri" panose="020F0502020204030204" pitchFamily="34" charset="0"/>
              </a:rPr>
              <a:t>physical</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activity</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across</a:t>
            </a:r>
            <a:r>
              <a:rPr lang="da-DK" sz="1800" b="0" i="0" u="none" strike="noStrike" baseline="0" dirty="0">
                <a:latin typeface="Calibri" panose="020F0502020204030204" pitchFamily="34" charset="0"/>
              </a:rPr>
              <a:t> a time span is </a:t>
            </a:r>
            <a:r>
              <a:rPr lang="da-DK" sz="1800" b="0" i="0" u="none" strike="noStrike" baseline="0" dirty="0" err="1">
                <a:latin typeface="Calibri" panose="020F0502020204030204" pitchFamily="34" charset="0"/>
              </a:rPr>
              <a:t>outlined</a:t>
            </a:r>
            <a:r>
              <a:rPr lang="da-DK" sz="1800" b="0" i="0" u="none" strike="noStrike" baseline="0" dirty="0">
                <a:latin typeface="Calibri" panose="020F0502020204030204" pitchFamily="34" charset="0"/>
              </a:rPr>
              <a:t>. PA </a:t>
            </a:r>
            <a:r>
              <a:rPr lang="da-DK" sz="1800" b="0" i="0" u="none" strike="noStrike" baseline="0" dirty="0" err="1">
                <a:latin typeface="Calibri" panose="020F0502020204030204" pitchFamily="34" charset="0"/>
              </a:rPr>
              <a:t>will</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be</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affected</a:t>
            </a:r>
            <a:r>
              <a:rPr lang="da-DK" sz="1800" b="0" i="0" u="none" strike="noStrike" baseline="0" dirty="0">
                <a:latin typeface="Calibri" panose="020F0502020204030204" pitchFamily="34" charset="0"/>
              </a:rPr>
              <a:t> at </a:t>
            </a:r>
            <a:r>
              <a:rPr lang="da-DK" sz="1800" b="0" i="0" u="none" strike="noStrike" baseline="0" dirty="0" err="1">
                <a:latin typeface="Calibri" panose="020F0502020204030204" pitchFamily="34" charset="0"/>
              </a:rPr>
              <a:t>intensities</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around</a:t>
            </a:r>
            <a:r>
              <a:rPr lang="da-DK" sz="1800" b="0" i="0" u="none" strike="noStrike" baseline="0" dirty="0">
                <a:latin typeface="Calibri" panose="020F0502020204030204" pitchFamily="34" charset="0"/>
              </a:rPr>
              <a:t> and </a:t>
            </a:r>
            <a:r>
              <a:rPr lang="da-DK" sz="1800" b="0" i="0" u="none" strike="noStrike" baseline="0" dirty="0" err="1">
                <a:latin typeface="Calibri" panose="020F0502020204030204" pitchFamily="34" charset="0"/>
              </a:rPr>
              <a:t>higher</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than</a:t>
            </a:r>
            <a:r>
              <a:rPr lang="da-DK" sz="1800" b="0" i="0" u="none" strike="noStrike" baseline="0" dirty="0">
                <a:latin typeface="Calibri" panose="020F0502020204030204" pitchFamily="34" charset="0"/>
              </a:rPr>
              <a:t> the red line in top. </a:t>
            </a:r>
            <a:r>
              <a:rPr lang="en-US" sz="1800" b="0" i="0" u="none" strike="noStrike" baseline="0" dirty="0">
                <a:latin typeface="Calibri" panose="020F0502020204030204" pitchFamily="34" charset="0"/>
              </a:rPr>
              <a:t>This will influence counts per minute (CPM) as </a:t>
            </a:r>
            <a:r>
              <a:rPr lang="en-US" sz="1800" b="0" i="0" u="none" strike="noStrike" baseline="0" dirty="0" err="1">
                <a:latin typeface="Calibri" panose="020F0502020204030204" pitchFamily="34" charset="0"/>
              </a:rPr>
              <a:t>cpm</a:t>
            </a:r>
            <a:r>
              <a:rPr lang="en-US" sz="1800" b="0" i="0" u="none" strike="noStrike" baseline="0" dirty="0">
                <a:latin typeface="Calibri" panose="020F0502020204030204" pitchFamily="34" charset="0"/>
              </a:rPr>
              <a:t> is a mean of total PA volume. </a:t>
            </a:r>
          </a:p>
          <a:p>
            <a:pPr algn="l"/>
            <a:r>
              <a:rPr lang="en-US" sz="1800" b="0" i="0" u="none" strike="noStrike" baseline="0" dirty="0">
                <a:latin typeface="Calibri" panose="020F0502020204030204" pitchFamily="34" charset="0"/>
              </a:rPr>
              <a:t>However, it is unlikely that the main outcome (movement) and MVPA are affected by the filter, since the thresholds for these two outcomes are too low  and no differences between devices around these thresholds are present. Thus, classification will be more or less the same on both </a:t>
            </a:r>
            <a:r>
              <a:rPr lang="da-DK" sz="1800" b="0" i="0" u="none" strike="noStrike" baseline="0" dirty="0" err="1">
                <a:latin typeface="Calibri" panose="020F0502020204030204" pitchFamily="34" charset="0"/>
              </a:rPr>
              <a:t>devices</a:t>
            </a:r>
            <a:r>
              <a:rPr lang="da-DK" sz="1800" b="0" i="0" u="none" strike="noStrike" baseline="0" dirty="0">
                <a:latin typeface="Calibri" panose="020F0502020204030204" pitchFamily="34" charset="0"/>
              </a:rPr>
              <a:t>. It is </a:t>
            </a:r>
            <a:r>
              <a:rPr lang="da-DK" sz="1800" b="0" i="0" u="none" strike="noStrike" baseline="0" dirty="0" err="1">
                <a:latin typeface="Calibri" panose="020F0502020204030204" pitchFamily="34" charset="0"/>
              </a:rPr>
              <a:t>therefore</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unlikely</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that</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this</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affects</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main</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conclusion</a:t>
            </a:r>
            <a:r>
              <a:rPr lang="da-DK" sz="1800" b="0" i="0" u="none" strike="noStrike" baseline="0" dirty="0">
                <a:latin typeface="Calibri" panose="020F0502020204030204" pitchFamily="34" charset="0"/>
              </a:rPr>
              <a:t> in </a:t>
            </a:r>
            <a:r>
              <a:rPr lang="da-DK" sz="1800" b="0" i="0" u="none" strike="noStrike" baseline="0" dirty="0" err="1">
                <a:latin typeface="Calibri" panose="020F0502020204030204" pitchFamily="34" charset="0"/>
              </a:rPr>
              <a:t>this</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article</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However</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this</a:t>
            </a:r>
            <a:r>
              <a:rPr lang="da-DK" sz="1800" b="0" i="0" u="none" strike="noStrike" baseline="0" dirty="0">
                <a:latin typeface="Calibri" panose="020F0502020204030204" pitchFamily="34" charset="0"/>
              </a:rPr>
              <a:t> is </a:t>
            </a:r>
            <a:r>
              <a:rPr lang="da-DK" sz="1800" b="0" i="0" u="none" strike="noStrike" baseline="0" dirty="0" err="1">
                <a:latin typeface="Calibri" panose="020F0502020204030204" pitchFamily="34" charset="0"/>
              </a:rPr>
              <a:t>important</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when</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interpreting</a:t>
            </a:r>
            <a:r>
              <a:rPr lang="da-DK" sz="1800" b="0" i="0" u="none" strike="noStrike" baseline="0" dirty="0">
                <a:latin typeface="Calibri" panose="020F0502020204030204" pitchFamily="34" charset="0"/>
              </a:rPr>
              <a:t> the </a:t>
            </a:r>
            <a:r>
              <a:rPr lang="da-DK" sz="1800" b="0" i="0" u="none" strike="noStrike" baseline="0" dirty="0" err="1">
                <a:latin typeface="Calibri" panose="020F0502020204030204" pitchFamily="34" charset="0"/>
              </a:rPr>
              <a:t>cpm</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outcome</a:t>
            </a:r>
            <a:r>
              <a:rPr lang="da-DK" sz="1800" b="0" i="0" u="none" strike="noStrike" baseline="0" dirty="0">
                <a:latin typeface="Calibri" panose="020F0502020204030204" pitchFamily="34" charset="0"/>
              </a:rPr>
              <a:t>.</a:t>
            </a:r>
          </a:p>
          <a:p>
            <a:pPr algn="l"/>
            <a:endParaRPr lang="da-DK" sz="1800" b="0" i="0" u="none" strike="noStrike" baseline="0" dirty="0">
              <a:latin typeface="Calibri" panose="020F0502020204030204" pitchFamily="34" charset="0"/>
            </a:endParaRPr>
          </a:p>
          <a:p>
            <a:pPr algn="l"/>
            <a:r>
              <a:rPr lang="da-DK" sz="1800" b="0" i="0" u="none" strike="noStrike" baseline="0" dirty="0" err="1">
                <a:latin typeface="Calibri" panose="020F0502020204030204" pitchFamily="34" charset="0"/>
              </a:rPr>
              <a:t>Lastly</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we</a:t>
            </a:r>
            <a:r>
              <a:rPr lang="da-DK" sz="1800" b="0" i="0" u="none" strike="noStrike" baseline="0" dirty="0">
                <a:latin typeface="Calibri" panose="020F0502020204030204" pitchFamily="34" charset="0"/>
              </a:rPr>
              <a:t> do not have data on non-participants from </a:t>
            </a:r>
            <a:r>
              <a:rPr lang="da-DK" sz="1800" b="0" i="0" u="none" strike="noStrike" baseline="0" dirty="0" err="1">
                <a:latin typeface="Calibri" panose="020F0502020204030204" pitchFamily="34" charset="0"/>
              </a:rPr>
              <a:t>any</a:t>
            </a:r>
            <a:r>
              <a:rPr lang="da-DK" sz="1800" b="0" i="0" u="none" strike="noStrike" baseline="0" dirty="0">
                <a:latin typeface="Calibri" panose="020F0502020204030204" pitchFamily="34" charset="0"/>
              </a:rPr>
              <a:t> of the studies, </a:t>
            </a:r>
            <a:r>
              <a:rPr lang="da-DK" sz="1800" b="0" i="0" u="none" strike="noStrike" baseline="0" dirty="0" err="1">
                <a:latin typeface="Calibri" panose="020F0502020204030204" pitchFamily="34" charset="0"/>
              </a:rPr>
              <a:t>which</a:t>
            </a:r>
            <a:r>
              <a:rPr lang="da-DK" sz="1800" b="0" i="0" u="none" strike="noStrike" baseline="0" dirty="0">
                <a:latin typeface="Calibri" panose="020F0502020204030204" pitchFamily="34" charset="0"/>
              </a:rPr>
              <a:t> is a </a:t>
            </a:r>
            <a:r>
              <a:rPr lang="da-DK" sz="1800" b="0" i="0" u="none" strike="noStrike" baseline="0" dirty="0" err="1">
                <a:latin typeface="Calibri" panose="020F0502020204030204" pitchFamily="34" charset="0"/>
              </a:rPr>
              <a:t>great</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limitation</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since</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we</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are</a:t>
            </a:r>
            <a:r>
              <a:rPr lang="da-DK" sz="1800" b="0" i="0" u="none" strike="noStrike" baseline="0" dirty="0">
                <a:latin typeface="Calibri" panose="020F0502020204030204" pitchFamily="34" charset="0"/>
              </a:rPr>
              <a:t> not </a:t>
            </a:r>
            <a:r>
              <a:rPr lang="da-DK" sz="1800" b="0" i="0" u="none" strike="noStrike" baseline="0" dirty="0" err="1">
                <a:latin typeface="Calibri" panose="020F0502020204030204" pitchFamily="34" charset="0"/>
              </a:rPr>
              <a:t>able</a:t>
            </a:r>
            <a:r>
              <a:rPr lang="da-DK" sz="1800" b="0" i="0" u="none" strike="noStrike" baseline="0" dirty="0">
                <a:latin typeface="Calibri" panose="020F0502020204030204" pitchFamily="34" charset="0"/>
              </a:rPr>
              <a:t> to </a:t>
            </a:r>
            <a:r>
              <a:rPr lang="da-DK" sz="1800" b="0" i="0" u="none" strike="noStrike" baseline="0" dirty="0" err="1">
                <a:latin typeface="Calibri" panose="020F0502020204030204" pitchFamily="34" charset="0"/>
              </a:rPr>
              <a:t>examine</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if</a:t>
            </a:r>
            <a:r>
              <a:rPr lang="da-DK" sz="1800" b="0" i="0" u="none" strike="noStrike" baseline="0" dirty="0">
                <a:latin typeface="Calibri" panose="020F0502020204030204" pitchFamily="34" charset="0"/>
              </a:rPr>
              <a:t> non-</a:t>
            </a:r>
            <a:r>
              <a:rPr lang="da-DK" sz="1800" b="0" i="0" u="none" strike="noStrike" baseline="0" dirty="0" err="1">
                <a:latin typeface="Calibri" panose="020F0502020204030204" pitchFamily="34" charset="0"/>
              </a:rPr>
              <a:t>participating</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chlildren</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were</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different</a:t>
            </a:r>
            <a:r>
              <a:rPr lang="da-DK" sz="1800" b="0" i="0" u="none" strike="noStrike" baseline="0" dirty="0">
                <a:latin typeface="Calibri" panose="020F0502020204030204" pitchFamily="34" charset="0"/>
              </a:rPr>
              <a:t> from </a:t>
            </a:r>
            <a:r>
              <a:rPr lang="da-DK" sz="1800" b="0" i="0" u="none" strike="noStrike" baseline="0" dirty="0" err="1">
                <a:latin typeface="Calibri" panose="020F0502020204030204" pitchFamily="34" charset="0"/>
              </a:rPr>
              <a:t>participating</a:t>
            </a:r>
            <a:r>
              <a:rPr lang="da-DK" sz="1800" b="0" i="0" u="none" strike="noStrike" baseline="0" dirty="0">
                <a:latin typeface="Calibri" panose="020F0502020204030204" pitchFamily="34" charset="0"/>
              </a:rPr>
              <a:t>. In PHASAR </a:t>
            </a:r>
            <a:r>
              <a:rPr lang="da-DK" sz="1800" b="0" i="0" u="none" strike="noStrike" baseline="0" dirty="0" err="1">
                <a:latin typeface="Calibri" panose="020F0502020204030204" pitchFamily="34" charset="0"/>
              </a:rPr>
              <a:t>we</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saw</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that</a:t>
            </a:r>
            <a:r>
              <a:rPr lang="da-DK" sz="1800" b="0" i="0" u="none" strike="noStrike" baseline="0" dirty="0">
                <a:latin typeface="Calibri" panose="020F0502020204030204" pitchFamily="34" charset="0"/>
              </a:rPr>
              <a:t> non-</a:t>
            </a:r>
            <a:r>
              <a:rPr lang="da-DK" sz="1800" b="0" i="0" u="none" strike="noStrike" baseline="0" dirty="0" err="1">
                <a:latin typeface="Calibri" panose="020F0502020204030204" pitchFamily="34" charset="0"/>
              </a:rPr>
              <a:t>compliant</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were</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different</a:t>
            </a:r>
            <a:r>
              <a:rPr lang="da-DK" sz="1800" b="0" i="0" u="none" strike="noStrike" baseline="0" dirty="0">
                <a:latin typeface="Calibri" panose="020F0502020204030204" pitchFamily="34" charset="0"/>
              </a:rPr>
              <a:t> fro the </a:t>
            </a:r>
            <a:r>
              <a:rPr lang="da-DK" sz="1800" b="0" i="0" u="none" strike="noStrike" baseline="0" dirty="0" err="1">
                <a:latin typeface="Calibri" panose="020F0502020204030204" pitchFamily="34" charset="0"/>
              </a:rPr>
              <a:t>compliant</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ones</a:t>
            </a:r>
            <a:r>
              <a:rPr lang="da-DK" sz="1800" b="0" i="0" u="none" strike="noStrike" baseline="0" dirty="0">
                <a:latin typeface="Calibri" panose="020F0502020204030204" pitchFamily="34" charset="0"/>
              </a:rPr>
              <a:t>.</a:t>
            </a:r>
            <a:endParaRPr lang="da-DK" dirty="0"/>
          </a:p>
        </p:txBody>
      </p:sp>
      <p:sp>
        <p:nvSpPr>
          <p:cNvPr id="4" name="Pladsholder til slidenummer 3"/>
          <p:cNvSpPr>
            <a:spLocks noGrp="1"/>
          </p:cNvSpPr>
          <p:nvPr>
            <p:ph type="sldNum" sz="quarter" idx="5"/>
          </p:nvPr>
        </p:nvSpPr>
        <p:spPr/>
        <p:txBody>
          <a:bodyPr/>
          <a:lstStyle/>
          <a:p>
            <a:fld id="{49436F85-577F-4A92-A47F-D540A2BCC821}" type="slidenum">
              <a:rPr lang="en-GB" smtClean="0"/>
              <a:pPr/>
              <a:t>42</a:t>
            </a:fld>
            <a:endParaRPr lang="en-GB" dirty="0"/>
          </a:p>
        </p:txBody>
      </p:sp>
    </p:spTree>
    <p:extLst>
      <p:ext uri="{BB962C8B-B14F-4D97-AF65-F5344CB8AC3E}">
        <p14:creationId xmlns:p14="http://schemas.microsoft.com/office/powerpoint/2010/main" val="7346057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Now i </a:t>
            </a:r>
            <a:r>
              <a:rPr lang="da-DK" dirty="0" err="1"/>
              <a:t>will</a:t>
            </a:r>
            <a:r>
              <a:rPr lang="da-DK" dirty="0"/>
              <a:t> present </a:t>
            </a:r>
            <a:r>
              <a:rPr lang="da-DK" dirty="0" err="1"/>
              <a:t>paper</a:t>
            </a:r>
            <a:r>
              <a:rPr lang="da-DK" dirty="0"/>
              <a:t> III. The </a:t>
            </a:r>
            <a:r>
              <a:rPr lang="da-DK" dirty="0" err="1"/>
              <a:t>objective</a:t>
            </a:r>
            <a:r>
              <a:rPr lang="da-DK" dirty="0"/>
              <a:t> of </a:t>
            </a:r>
            <a:r>
              <a:rPr lang="da-DK" dirty="0" err="1"/>
              <a:t>this</a:t>
            </a:r>
            <a:r>
              <a:rPr lang="da-DK" dirty="0"/>
              <a:t> </a:t>
            </a:r>
            <a:r>
              <a:rPr lang="da-DK" dirty="0" err="1"/>
              <a:t>paper</a:t>
            </a:r>
            <a:r>
              <a:rPr lang="da-DK" dirty="0"/>
              <a:t> </a:t>
            </a:r>
            <a:r>
              <a:rPr lang="da-DK" dirty="0" err="1"/>
              <a:t>was</a:t>
            </a:r>
            <a:r>
              <a:rPr lang="en-US" sz="1200" b="0" i="0" u="none" strike="noStrike" baseline="0" dirty="0">
                <a:solidFill>
                  <a:schemeClr val="tx1"/>
                </a:solidFill>
                <a:latin typeface="Calibri" panose="020F0502020204030204" pitchFamily="34" charset="0"/>
              </a:rPr>
              <a:t> to examine the effect of the Danish school policy on nationwide mean BMI and the 90th BMI percentile in Danish school-aged children. This study is primarily based on data from the child database (register-based study). This study is not published yet.</a:t>
            </a:r>
          </a:p>
          <a:p>
            <a:endParaRPr lang="en-US" sz="1200" b="0" i="0" u="none" strike="noStrike" baseline="0" dirty="0">
              <a:solidFill>
                <a:schemeClr val="tx1"/>
              </a:solidFill>
              <a:latin typeface="Calibri" panose="020F0502020204030204" pitchFamily="34" charset="0"/>
            </a:endParaRPr>
          </a:p>
        </p:txBody>
      </p:sp>
      <p:sp>
        <p:nvSpPr>
          <p:cNvPr id="4" name="Pladsholder til slidenummer 3"/>
          <p:cNvSpPr>
            <a:spLocks noGrp="1"/>
          </p:cNvSpPr>
          <p:nvPr>
            <p:ph type="sldNum" sz="quarter" idx="5"/>
          </p:nvPr>
        </p:nvSpPr>
        <p:spPr/>
        <p:txBody>
          <a:bodyPr/>
          <a:lstStyle/>
          <a:p>
            <a:fld id="{49436F85-577F-4A92-A47F-D540A2BCC821}" type="slidenum">
              <a:rPr lang="en-GB" smtClean="0"/>
              <a:pPr/>
              <a:t>43</a:t>
            </a:fld>
            <a:endParaRPr lang="en-GB" dirty="0"/>
          </a:p>
        </p:txBody>
      </p:sp>
    </p:spTree>
    <p:extLst>
      <p:ext uri="{BB962C8B-B14F-4D97-AF65-F5344CB8AC3E}">
        <p14:creationId xmlns:p14="http://schemas.microsoft.com/office/powerpoint/2010/main" val="18344646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a:p>
            <a:r>
              <a:rPr lang="da-DK" dirty="0"/>
              <a:t>Now </a:t>
            </a:r>
            <a:r>
              <a:rPr lang="da-DK" dirty="0" err="1"/>
              <a:t>i’ll</a:t>
            </a:r>
            <a:r>
              <a:rPr lang="da-DK" dirty="0"/>
              <a:t> present the </a:t>
            </a:r>
            <a:r>
              <a:rPr lang="da-DK" dirty="0" err="1"/>
              <a:t>methods</a:t>
            </a:r>
            <a:r>
              <a:rPr lang="da-DK" dirty="0"/>
              <a:t> of </a:t>
            </a:r>
            <a:r>
              <a:rPr lang="da-DK" dirty="0" err="1"/>
              <a:t>paper</a:t>
            </a:r>
            <a:r>
              <a:rPr lang="da-DK" dirty="0"/>
              <a:t> II</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44</a:t>
            </a:fld>
            <a:endParaRPr lang="en-GB" dirty="0"/>
          </a:p>
        </p:txBody>
      </p:sp>
    </p:spTree>
    <p:extLst>
      <p:ext uri="{BB962C8B-B14F-4D97-AF65-F5344CB8AC3E}">
        <p14:creationId xmlns:p14="http://schemas.microsoft.com/office/powerpoint/2010/main" val="9959847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err="1"/>
              <a:t>Unlike</a:t>
            </a:r>
            <a:r>
              <a:rPr lang="da-DK" dirty="0"/>
              <a:t> </a:t>
            </a:r>
            <a:r>
              <a:rPr lang="da-DK" dirty="0" err="1"/>
              <a:t>physical</a:t>
            </a:r>
            <a:r>
              <a:rPr lang="da-DK" dirty="0"/>
              <a:t> </a:t>
            </a:r>
            <a:r>
              <a:rPr lang="da-DK" dirty="0" err="1"/>
              <a:t>activity</a:t>
            </a:r>
            <a:r>
              <a:rPr lang="da-DK" dirty="0"/>
              <a:t>, </a:t>
            </a:r>
            <a:r>
              <a:rPr lang="da-DK" dirty="0" err="1"/>
              <a:t>routine</a:t>
            </a:r>
            <a:r>
              <a:rPr lang="da-DK" dirty="0"/>
              <a:t> </a:t>
            </a:r>
            <a:r>
              <a:rPr lang="da-DK" dirty="0" err="1"/>
              <a:t>surveillance</a:t>
            </a:r>
            <a:r>
              <a:rPr lang="da-DK" dirty="0"/>
              <a:t> </a:t>
            </a:r>
            <a:r>
              <a:rPr lang="da-DK" dirty="0" err="1"/>
              <a:t>does</a:t>
            </a:r>
            <a:r>
              <a:rPr lang="da-DK" dirty="0"/>
              <a:t> </a:t>
            </a:r>
            <a:r>
              <a:rPr lang="da-DK" dirty="0" err="1"/>
              <a:t>exist</a:t>
            </a:r>
            <a:r>
              <a:rPr lang="da-DK" dirty="0"/>
              <a:t> on body </a:t>
            </a:r>
            <a:r>
              <a:rPr lang="da-DK" dirty="0" err="1"/>
              <a:t>mass</a:t>
            </a:r>
            <a:r>
              <a:rPr lang="da-DK" dirty="0"/>
              <a:t> </a:t>
            </a:r>
            <a:r>
              <a:rPr lang="da-DK" dirty="0" err="1"/>
              <a:t>index</a:t>
            </a:r>
            <a:r>
              <a:rPr lang="da-DK"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The </a:t>
            </a:r>
            <a:r>
              <a:rPr lang="da-DK" dirty="0" err="1"/>
              <a:t>child</a:t>
            </a:r>
            <a:r>
              <a:rPr lang="da-DK" dirty="0"/>
              <a:t> database </a:t>
            </a:r>
            <a:r>
              <a:rPr lang="da-DK" dirty="0" err="1"/>
              <a:t>was</a:t>
            </a:r>
            <a:r>
              <a:rPr lang="da-DK" dirty="0"/>
              <a:t> </a:t>
            </a:r>
            <a:r>
              <a:rPr lang="da-DK" dirty="0" err="1"/>
              <a:t>founded</a:t>
            </a:r>
            <a:r>
              <a:rPr lang="da-DK" dirty="0"/>
              <a:t> in 2009. In Denmark, all </a:t>
            </a:r>
            <a:r>
              <a:rPr lang="da-DK" dirty="0" err="1"/>
              <a:t>parents</a:t>
            </a:r>
            <a:r>
              <a:rPr lang="da-DK" dirty="0"/>
              <a:t> </a:t>
            </a:r>
            <a:r>
              <a:rPr lang="da-DK" dirty="0" err="1"/>
              <a:t>are</a:t>
            </a:r>
            <a:r>
              <a:rPr lang="da-DK" dirty="0"/>
              <a:t> </a:t>
            </a:r>
            <a:r>
              <a:rPr lang="da-DK" dirty="0" err="1"/>
              <a:t>offered</a:t>
            </a:r>
            <a:r>
              <a:rPr lang="da-DK" dirty="0"/>
              <a:t> </a:t>
            </a:r>
            <a:r>
              <a:rPr lang="da-DK" dirty="0" err="1"/>
              <a:t>preventive</a:t>
            </a:r>
            <a:r>
              <a:rPr lang="da-DK" dirty="0"/>
              <a:t> </a:t>
            </a:r>
            <a:r>
              <a:rPr lang="da-DK" dirty="0" err="1"/>
              <a:t>health</a:t>
            </a:r>
            <a:r>
              <a:rPr lang="da-DK" dirty="0"/>
              <a:t> </a:t>
            </a:r>
            <a:r>
              <a:rPr lang="da-DK" dirty="0" err="1"/>
              <a:t>examinations</a:t>
            </a:r>
            <a:r>
              <a:rPr lang="da-DK" dirty="0"/>
              <a:t> for </a:t>
            </a:r>
            <a:r>
              <a:rPr lang="da-DK" dirty="0" err="1"/>
              <a:t>their</a:t>
            </a:r>
            <a:r>
              <a:rPr lang="da-DK" dirty="0"/>
              <a:t> </a:t>
            </a:r>
            <a:r>
              <a:rPr lang="da-DK" dirty="0" err="1"/>
              <a:t>children</a:t>
            </a:r>
            <a:r>
              <a:rPr lang="da-DK" dirty="0"/>
              <a:t> </a:t>
            </a:r>
            <a:r>
              <a:rPr lang="da-DK" dirty="0" err="1"/>
              <a:t>conducted</a:t>
            </a:r>
            <a:r>
              <a:rPr lang="da-DK" dirty="0"/>
              <a:t> by school nurses, </a:t>
            </a:r>
            <a:r>
              <a:rPr lang="da-DK" dirty="0" err="1"/>
              <a:t>health</a:t>
            </a:r>
            <a:r>
              <a:rPr lang="da-DK" dirty="0"/>
              <a:t> </a:t>
            </a:r>
            <a:r>
              <a:rPr lang="da-DK" dirty="0" err="1"/>
              <a:t>visitors</a:t>
            </a:r>
            <a:r>
              <a:rPr lang="da-DK" dirty="0"/>
              <a:t> and </a:t>
            </a:r>
            <a:r>
              <a:rPr lang="da-DK" dirty="0" err="1"/>
              <a:t>medical</a:t>
            </a:r>
            <a:r>
              <a:rPr lang="da-DK" dirty="0"/>
              <a:t> doctors from </a:t>
            </a:r>
            <a:r>
              <a:rPr lang="da-DK" dirty="0" err="1"/>
              <a:t>child</a:t>
            </a:r>
            <a:r>
              <a:rPr lang="da-DK" dirty="0"/>
              <a:t> </a:t>
            </a:r>
            <a:r>
              <a:rPr lang="da-DK" dirty="0" err="1"/>
              <a:t>birth</a:t>
            </a:r>
            <a:r>
              <a:rPr lang="da-DK" dirty="0"/>
              <a:t> and </a:t>
            </a:r>
            <a:r>
              <a:rPr lang="da-DK" dirty="0" err="1"/>
              <a:t>during</a:t>
            </a:r>
            <a:r>
              <a:rPr lang="da-DK" dirty="0"/>
              <a:t> school attendance. The </a:t>
            </a:r>
            <a:r>
              <a:rPr lang="da-DK" dirty="0" err="1"/>
              <a:t>child</a:t>
            </a:r>
            <a:r>
              <a:rPr lang="da-DK" dirty="0"/>
              <a:t> database </a:t>
            </a:r>
            <a:r>
              <a:rPr lang="da-DK" dirty="0" err="1"/>
              <a:t>contains</a:t>
            </a:r>
            <a:r>
              <a:rPr lang="da-DK" dirty="0"/>
              <a:t> data from </a:t>
            </a:r>
            <a:r>
              <a:rPr lang="da-DK" dirty="0" err="1"/>
              <a:t>these</a:t>
            </a:r>
            <a:r>
              <a:rPr lang="da-DK" dirty="0"/>
              <a:t> </a:t>
            </a:r>
            <a:r>
              <a:rPr lang="da-DK" dirty="0" err="1"/>
              <a:t>examinations</a:t>
            </a:r>
            <a:r>
              <a:rPr lang="da-DK" dirty="0"/>
              <a:t> – </a:t>
            </a:r>
            <a:r>
              <a:rPr lang="da-DK" dirty="0" err="1"/>
              <a:t>including</a:t>
            </a:r>
            <a:r>
              <a:rPr lang="da-DK" dirty="0"/>
              <a:t> data on </a:t>
            </a:r>
            <a:r>
              <a:rPr lang="da-DK" dirty="0" err="1"/>
              <a:t>height</a:t>
            </a:r>
            <a:r>
              <a:rPr lang="da-DK" dirty="0"/>
              <a:t> and </a:t>
            </a:r>
            <a:r>
              <a:rPr lang="da-DK" dirty="0" err="1"/>
              <a:t>weight</a:t>
            </a:r>
            <a:r>
              <a:rPr lang="da-DK" dirty="0"/>
              <a:t>.</a:t>
            </a:r>
          </a:p>
          <a:p>
            <a:endParaRPr lang="da-DK" dirty="0"/>
          </a:p>
          <a:p>
            <a:r>
              <a:rPr lang="da-DK" dirty="0"/>
              <a:t>From 2011 in </a:t>
            </a:r>
            <a:r>
              <a:rPr lang="da-DK" dirty="0" err="1"/>
              <a:t>became</a:t>
            </a:r>
            <a:r>
              <a:rPr lang="da-DK" dirty="0"/>
              <a:t> mandatory for </a:t>
            </a:r>
            <a:r>
              <a:rPr lang="da-DK" dirty="0" err="1"/>
              <a:t>municipalities</a:t>
            </a:r>
            <a:r>
              <a:rPr lang="da-DK" dirty="0"/>
              <a:t> to </a:t>
            </a:r>
            <a:r>
              <a:rPr lang="da-DK" dirty="0" err="1"/>
              <a:t>report</a:t>
            </a:r>
            <a:r>
              <a:rPr lang="da-DK" dirty="0"/>
              <a:t> data to the database, and from 2012 and </a:t>
            </a:r>
            <a:r>
              <a:rPr lang="da-DK" dirty="0" err="1"/>
              <a:t>onwards</a:t>
            </a:r>
            <a:r>
              <a:rPr lang="da-DK" dirty="0"/>
              <a:t> data </a:t>
            </a:r>
            <a:r>
              <a:rPr lang="da-DK" dirty="0" err="1"/>
              <a:t>are</a:t>
            </a:r>
            <a:r>
              <a:rPr lang="da-DK" dirty="0"/>
              <a:t> </a:t>
            </a:r>
            <a:r>
              <a:rPr lang="da-DK" dirty="0" err="1"/>
              <a:t>considered</a:t>
            </a:r>
            <a:r>
              <a:rPr lang="da-DK" dirty="0"/>
              <a:t> </a:t>
            </a:r>
            <a:r>
              <a:rPr lang="da-DK" dirty="0" err="1"/>
              <a:t>complete</a:t>
            </a:r>
            <a:r>
              <a:rPr lang="da-DK" dirty="0"/>
              <a:t>.</a:t>
            </a:r>
          </a:p>
          <a:p>
            <a:endParaRPr lang="da-DK" dirty="0"/>
          </a:p>
          <a:p>
            <a:r>
              <a:rPr lang="da-DK" dirty="0"/>
              <a:t>This </a:t>
            </a:r>
            <a:r>
              <a:rPr lang="da-DK" dirty="0" err="1"/>
              <a:t>study</a:t>
            </a:r>
            <a:r>
              <a:rPr lang="da-DK" dirty="0"/>
              <a:t> </a:t>
            </a:r>
            <a:r>
              <a:rPr lang="da-DK" dirty="0" err="1"/>
              <a:t>included</a:t>
            </a:r>
            <a:r>
              <a:rPr lang="da-DK" dirty="0"/>
              <a:t> data from the </a:t>
            </a:r>
            <a:r>
              <a:rPr lang="da-DK" dirty="0" err="1"/>
              <a:t>period</a:t>
            </a:r>
            <a:r>
              <a:rPr lang="da-DK" dirty="0"/>
              <a:t> 2012-2018.</a:t>
            </a:r>
          </a:p>
          <a:p>
            <a:endParaRPr lang="da-DK" dirty="0"/>
          </a:p>
          <a:p>
            <a:pPr algn="l"/>
            <a:r>
              <a:rPr lang="da-DK" dirty="0" err="1"/>
              <a:t>we</a:t>
            </a:r>
            <a:r>
              <a:rPr lang="da-DK" dirty="0"/>
              <a:t> </a:t>
            </a:r>
            <a:r>
              <a:rPr lang="da-DK" dirty="0" err="1"/>
              <a:t>only</a:t>
            </a:r>
            <a:r>
              <a:rPr lang="da-DK" dirty="0"/>
              <a:t> </a:t>
            </a:r>
            <a:r>
              <a:rPr lang="da-DK" dirty="0" err="1"/>
              <a:t>included</a:t>
            </a:r>
            <a:r>
              <a:rPr lang="da-DK" dirty="0"/>
              <a:t> data on school </a:t>
            </a:r>
            <a:r>
              <a:rPr lang="da-DK" dirty="0" err="1"/>
              <a:t>children</a:t>
            </a:r>
            <a:r>
              <a:rPr lang="da-DK" dirty="0"/>
              <a:t>, and </a:t>
            </a:r>
            <a:r>
              <a:rPr lang="en-US" sz="1800" b="0" i="0" u="none" strike="noStrike" baseline="0" dirty="0">
                <a:latin typeface="Calibri" panose="020F0502020204030204" pitchFamily="34" charset="0"/>
              </a:rPr>
              <a:t>during school attendance, two mandatory health examinations are conducted: One during pre-preparatory classes (0th-3rd grade) and one during lower secondary education (7th-9th grade). </a:t>
            </a:r>
          </a:p>
          <a:p>
            <a:pPr algn="l"/>
            <a:endParaRPr lang="en-US" sz="1800" b="0" i="0" u="none" strike="noStrike" baseline="0" dirty="0">
              <a:latin typeface="Calibri" panose="020F0502020204030204" pitchFamily="34" charset="0"/>
            </a:endParaRPr>
          </a:p>
        </p:txBody>
      </p:sp>
      <p:sp>
        <p:nvSpPr>
          <p:cNvPr id="4" name="Pladsholder til slidenummer 3"/>
          <p:cNvSpPr>
            <a:spLocks noGrp="1"/>
          </p:cNvSpPr>
          <p:nvPr>
            <p:ph type="sldNum" sz="quarter" idx="5"/>
          </p:nvPr>
        </p:nvSpPr>
        <p:spPr/>
        <p:txBody>
          <a:bodyPr/>
          <a:lstStyle/>
          <a:p>
            <a:fld id="{49436F85-577F-4A92-A47F-D540A2BCC821}" type="slidenum">
              <a:rPr lang="en-GB" smtClean="0"/>
              <a:pPr/>
              <a:t>45</a:t>
            </a:fld>
            <a:endParaRPr lang="en-GB" dirty="0"/>
          </a:p>
        </p:txBody>
      </p:sp>
    </p:spTree>
    <p:extLst>
      <p:ext uri="{BB962C8B-B14F-4D97-AF65-F5344CB8AC3E}">
        <p14:creationId xmlns:p14="http://schemas.microsoft.com/office/powerpoint/2010/main" val="308478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sz="1800" b="0" i="0" u="none" strike="noStrike" baseline="0" dirty="0">
                <a:latin typeface="Calibri" panose="020F0502020204030204" pitchFamily="34" charset="0"/>
              </a:rPr>
              <a:t>Before data cleaning, the Child Database contained data from approximately 1.4 million children.</a:t>
            </a:r>
          </a:p>
          <a:p>
            <a:endParaRPr lang="en-US" sz="1800" b="0" i="0" u="none" strike="noStrike" baseline="0" dirty="0">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Calibri" panose="020F0502020204030204" pitchFamily="34" charset="0"/>
                <a:cs typeface="Calibri" panose="020F0502020204030204" pitchFamily="34" charset="0"/>
              </a:rPr>
              <a:t>Data from children in private schools, with no school information, below school age, in the intermediate stage (4</a:t>
            </a:r>
            <a:r>
              <a:rPr lang="en-US" sz="1200" baseline="30000" dirty="0">
                <a:solidFill>
                  <a:schemeClr val="tx1"/>
                </a:solidFill>
                <a:latin typeface="Calibri" panose="020F0502020204030204" pitchFamily="34" charset="0"/>
                <a:cs typeface="Calibri" panose="020F0502020204030204" pitchFamily="34" charset="0"/>
              </a:rPr>
              <a:t>th</a:t>
            </a:r>
            <a:r>
              <a:rPr lang="en-US" sz="1200" dirty="0">
                <a:solidFill>
                  <a:schemeClr val="tx1"/>
                </a:solidFill>
                <a:latin typeface="Calibri" panose="020F0502020204030204" pitchFamily="34" charset="0"/>
                <a:cs typeface="Calibri" panose="020F0502020204030204" pitchFamily="34" charset="0"/>
              </a:rPr>
              <a:t>-6</a:t>
            </a:r>
            <a:r>
              <a:rPr lang="en-US" sz="1200" baseline="30000" dirty="0">
                <a:solidFill>
                  <a:schemeClr val="tx1"/>
                </a:solidFill>
                <a:latin typeface="Calibri" panose="020F0502020204030204" pitchFamily="34" charset="0"/>
                <a:cs typeface="Calibri" panose="020F0502020204030204" pitchFamily="34" charset="0"/>
              </a:rPr>
              <a:t>th</a:t>
            </a:r>
            <a:r>
              <a:rPr lang="en-US" sz="1200" dirty="0">
                <a:solidFill>
                  <a:schemeClr val="tx1"/>
                </a:solidFill>
                <a:latin typeface="Calibri" panose="020F0502020204030204" pitchFamily="34" charset="0"/>
                <a:cs typeface="Calibri" panose="020F0502020204030204" pitchFamily="34" charset="0"/>
              </a:rPr>
              <a:t> grade), and data from incomplete years (2012, 2019, 2020, 2012) were excluded</a:t>
            </a:r>
          </a:p>
          <a:p>
            <a:endParaRPr lang="en-US" sz="1800" b="0" i="0" u="none" strike="noStrike" baseline="0" dirty="0">
              <a:latin typeface="Calibri" panose="020F0502020204030204" pitchFamily="34" charset="0"/>
            </a:endParaRPr>
          </a:p>
          <a:p>
            <a:pPr algn="l"/>
            <a:r>
              <a:rPr lang="en-US" sz="1800" b="1" i="0" u="none" strike="noStrike" baseline="0" dirty="0">
                <a:latin typeface="Calibri" panose="020F0502020204030204" pitchFamily="34" charset="0"/>
              </a:rPr>
              <a:t>Ideally</a:t>
            </a:r>
            <a:r>
              <a:rPr lang="en-US" sz="1800" b="0" i="0" u="none" strike="noStrike" baseline="0" dirty="0">
                <a:latin typeface="Calibri" panose="020F0502020204030204" pitchFamily="34" charset="0"/>
              </a:rPr>
              <a:t>, the child database holds data on all children and adolescents in the given age-groups. </a:t>
            </a:r>
            <a:r>
              <a:rPr lang="en-US" sz="1800" b="1" i="0" u="none" strike="noStrike" baseline="0" dirty="0">
                <a:latin typeface="Calibri" panose="020F0502020204030204" pitchFamily="34" charset="0"/>
              </a:rPr>
              <a:t>However, the database is unfortunately not </a:t>
            </a:r>
            <a:r>
              <a:rPr lang="en-US" sz="1800" b="0" i="0" u="none" strike="noStrike" baseline="0" dirty="0">
                <a:latin typeface="Calibri" panose="020F0502020204030204" pitchFamily="34" charset="0"/>
              </a:rPr>
              <a:t>as complete as expected. To avoid selection bias, we examined coverage. We did this by comparing the number of children in a given grade on a given schools with data on student numbers obtained from the Ministry of Children and education. </a:t>
            </a:r>
            <a:r>
              <a:rPr lang="da-DK" sz="1800" b="0" i="0" u="none" strike="noStrike" baseline="0" dirty="0">
                <a:latin typeface="Calibri" panose="020F0502020204030204" pitchFamily="34" charset="0"/>
              </a:rPr>
              <a:t>Measurements </a:t>
            </a:r>
            <a:r>
              <a:rPr lang="da-DK" sz="1800" b="0" i="0" u="none" strike="noStrike" baseline="0" dirty="0" err="1">
                <a:latin typeface="Calibri" panose="020F0502020204030204" pitchFamily="34" charset="0"/>
              </a:rPr>
              <a:t>were</a:t>
            </a:r>
            <a:r>
              <a:rPr lang="da-DK" sz="1800" b="0" i="0" u="none" strike="noStrike" baseline="0" dirty="0">
                <a:latin typeface="Calibri" panose="020F0502020204030204" pitchFamily="34" charset="0"/>
              </a:rPr>
              <a:t> </a:t>
            </a:r>
            <a:r>
              <a:rPr lang="en-US" sz="1800" b="0" i="0" u="none" strike="noStrike" baseline="0" dirty="0">
                <a:latin typeface="Calibri" panose="020F0502020204030204" pitchFamily="34" charset="0"/>
              </a:rPr>
              <a:t>included in analyses if a minimum of 70 % of a given grade was represented in the Child Database. Data from children in grades with lower coverage were also excluded from analyses. </a:t>
            </a:r>
          </a:p>
          <a:p>
            <a:pPr algn="l"/>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After data cleaning, a total of 401,517 children were included. </a:t>
            </a:r>
          </a:p>
          <a:p>
            <a:pPr algn="l"/>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a:t>
            </a:r>
            <a:r>
              <a:rPr lang="da-DK" sz="1800" b="0" i="0" u="none" strike="noStrike" baseline="0" dirty="0">
                <a:latin typeface="Calibri" panose="020F0502020204030204" pitchFamily="34" charset="0"/>
              </a:rPr>
              <a:t>Of </a:t>
            </a:r>
            <a:r>
              <a:rPr lang="da-DK" sz="1800" b="0" i="0" u="none" strike="noStrike" baseline="0" dirty="0" err="1">
                <a:latin typeface="Calibri" panose="020F0502020204030204" pitchFamily="34" charset="0"/>
              </a:rPr>
              <a:t>these</a:t>
            </a:r>
            <a:r>
              <a:rPr lang="da-DK" sz="1800" b="0" i="0" u="none" strike="noStrike" baseline="0" dirty="0">
                <a:latin typeface="Calibri" panose="020F0502020204030204" pitchFamily="34" charset="0"/>
              </a:rPr>
              <a:t>,</a:t>
            </a:r>
            <a:r>
              <a:rPr lang="da-DK" sz="1800" b="1" i="0" u="none" strike="noStrike" baseline="0" dirty="0">
                <a:latin typeface="Calibri" panose="020F0502020204030204" pitchFamily="34" charset="0"/>
              </a:rPr>
              <a:t> 279,184 </a:t>
            </a:r>
            <a:r>
              <a:rPr lang="da-DK" sz="1800" b="0" i="0" u="none" strike="noStrike" baseline="0" dirty="0" err="1">
                <a:latin typeface="Calibri" panose="020F0502020204030204" pitchFamily="34" charset="0"/>
              </a:rPr>
              <a:t>were</a:t>
            </a:r>
            <a:r>
              <a:rPr lang="da-DK" sz="1800" b="0" i="0" u="none" strike="noStrike" baseline="0" dirty="0">
                <a:latin typeface="Calibri" panose="020F0502020204030204" pitchFamily="34" charset="0"/>
              </a:rPr>
              <a:t> </a:t>
            </a:r>
            <a:r>
              <a:rPr lang="en-US" sz="1800" b="0" i="0" u="none" strike="noStrike" baseline="0" dirty="0">
                <a:latin typeface="Calibri" panose="020F0502020204030204" pitchFamily="34" charset="0"/>
              </a:rPr>
              <a:t>from primary school (0th-3rd grade) and </a:t>
            </a:r>
            <a:r>
              <a:rPr lang="en-US" sz="1800" b="1" i="0" u="none" strike="noStrike" baseline="0" dirty="0">
                <a:latin typeface="Calibri" panose="020F0502020204030204" pitchFamily="34" charset="0"/>
              </a:rPr>
              <a:t>122,333 </a:t>
            </a:r>
            <a:r>
              <a:rPr lang="en-US" sz="1800" b="0" i="0" u="none" strike="noStrike" baseline="0" dirty="0">
                <a:latin typeface="Calibri" panose="020F0502020204030204" pitchFamily="34" charset="0"/>
              </a:rPr>
              <a:t>from lower secondary education (7th-9th grade).)</a:t>
            </a:r>
            <a:endParaRPr lang="da-DK" dirty="0"/>
          </a:p>
        </p:txBody>
      </p:sp>
      <p:sp>
        <p:nvSpPr>
          <p:cNvPr id="4" name="Pladsholder til slidenummer 3"/>
          <p:cNvSpPr>
            <a:spLocks noGrp="1"/>
          </p:cNvSpPr>
          <p:nvPr>
            <p:ph type="sldNum" sz="quarter" idx="5"/>
          </p:nvPr>
        </p:nvSpPr>
        <p:spPr/>
        <p:txBody>
          <a:bodyPr/>
          <a:lstStyle/>
          <a:p>
            <a:fld id="{49436F85-577F-4A92-A47F-D540A2BCC821}" type="slidenum">
              <a:rPr lang="en-GB" smtClean="0"/>
              <a:pPr/>
              <a:t>46</a:t>
            </a:fld>
            <a:endParaRPr lang="en-GB" dirty="0"/>
          </a:p>
        </p:txBody>
      </p:sp>
    </p:spTree>
    <p:extLst>
      <p:ext uri="{BB962C8B-B14F-4D97-AF65-F5344CB8AC3E}">
        <p14:creationId xmlns:p14="http://schemas.microsoft.com/office/powerpoint/2010/main" val="20877760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We</a:t>
            </a:r>
            <a:r>
              <a:rPr lang="da-DK" dirty="0"/>
              <a:t> </a:t>
            </a:r>
            <a:r>
              <a:rPr lang="da-DK" dirty="0" err="1"/>
              <a:t>used</a:t>
            </a:r>
            <a:r>
              <a:rPr lang="da-DK" dirty="0"/>
              <a:t> data on </a:t>
            </a:r>
            <a:r>
              <a:rPr lang="da-DK" dirty="0" err="1"/>
              <a:t>height</a:t>
            </a:r>
            <a:r>
              <a:rPr lang="da-DK" dirty="0"/>
              <a:t> and </a:t>
            </a:r>
            <a:r>
              <a:rPr lang="da-DK" dirty="0" err="1"/>
              <a:t>weight</a:t>
            </a:r>
            <a:r>
              <a:rPr lang="da-DK" dirty="0"/>
              <a:t> to </a:t>
            </a:r>
            <a:r>
              <a:rPr lang="da-DK" dirty="0" err="1"/>
              <a:t>calculate</a:t>
            </a:r>
            <a:r>
              <a:rPr lang="da-DK" dirty="0"/>
              <a:t> body </a:t>
            </a:r>
            <a:r>
              <a:rPr lang="da-DK" dirty="0" err="1"/>
              <a:t>mass</a:t>
            </a:r>
            <a:r>
              <a:rPr lang="da-DK" dirty="0"/>
              <a:t> </a:t>
            </a:r>
            <a:r>
              <a:rPr lang="da-DK" dirty="0" err="1"/>
              <a:t>index</a:t>
            </a:r>
            <a:r>
              <a:rPr lang="da-DK" dirty="0"/>
              <a:t>. Mean bmi </a:t>
            </a:r>
            <a:r>
              <a:rPr lang="da-DK" dirty="0" err="1"/>
              <a:t>was</a:t>
            </a:r>
            <a:r>
              <a:rPr lang="da-DK" dirty="0"/>
              <a:t> </a:t>
            </a:r>
            <a:r>
              <a:rPr lang="da-DK" dirty="0" err="1"/>
              <a:t>one</a:t>
            </a:r>
            <a:r>
              <a:rPr lang="da-DK" dirty="0"/>
              <a:t> of the </a:t>
            </a:r>
            <a:r>
              <a:rPr lang="da-DK" dirty="0" err="1"/>
              <a:t>outcomes</a:t>
            </a:r>
            <a:r>
              <a:rPr lang="da-DK" dirty="0"/>
              <a:t> </a:t>
            </a:r>
            <a:r>
              <a:rPr lang="da-DK" dirty="0" err="1"/>
              <a:t>evaluated</a:t>
            </a:r>
            <a:r>
              <a:rPr lang="da-DK" dirty="0"/>
              <a:t>. </a:t>
            </a:r>
          </a:p>
          <a:p>
            <a:endParaRPr lang="da-DK" dirty="0"/>
          </a:p>
          <a:p>
            <a:pPr algn="l"/>
            <a:r>
              <a:rPr lang="en-US" sz="1800" b="0" i="0" u="none" strike="noStrike" baseline="0" dirty="0">
                <a:latin typeface="Calibri" panose="020F0502020204030204" pitchFamily="34" charset="0"/>
              </a:rPr>
              <a:t>And to observe whether the school policy influenced overweight children or children in risk of becoming overweight, the 90</a:t>
            </a:r>
            <a:r>
              <a:rPr lang="en-US" sz="1800" b="0" i="0" u="none" strike="noStrike" baseline="30000" dirty="0">
                <a:latin typeface="Calibri" panose="020F0502020204030204" pitchFamily="34" charset="0"/>
              </a:rPr>
              <a:t>th</a:t>
            </a:r>
            <a:r>
              <a:rPr lang="en-US" sz="1800" b="0" i="0" u="none" strike="noStrike" baseline="0" dirty="0">
                <a:latin typeface="Calibri" panose="020F0502020204030204" pitchFamily="34" charset="0"/>
              </a:rPr>
              <a:t> </a:t>
            </a:r>
            <a:r>
              <a:rPr lang="en-US" sz="1800" b="0" i="0" u="none" strike="noStrike" baseline="0" dirty="0" err="1">
                <a:latin typeface="Calibri" panose="020F0502020204030204" pitchFamily="34" charset="0"/>
              </a:rPr>
              <a:t>bmi</a:t>
            </a:r>
            <a:r>
              <a:rPr lang="en-US" sz="1800" b="0" i="0" u="none" strike="noStrike" baseline="0" dirty="0">
                <a:latin typeface="Calibri" panose="020F0502020204030204" pitchFamily="34" charset="0"/>
              </a:rPr>
              <a:t> percentile was also included as an outcome.</a:t>
            </a:r>
            <a:endParaRPr lang="da-DK" dirty="0"/>
          </a:p>
        </p:txBody>
      </p:sp>
      <p:sp>
        <p:nvSpPr>
          <p:cNvPr id="4" name="Pladsholder til slidenummer 3"/>
          <p:cNvSpPr>
            <a:spLocks noGrp="1"/>
          </p:cNvSpPr>
          <p:nvPr>
            <p:ph type="sldNum" sz="quarter" idx="5"/>
          </p:nvPr>
        </p:nvSpPr>
        <p:spPr/>
        <p:txBody>
          <a:bodyPr/>
          <a:lstStyle/>
          <a:p>
            <a:fld id="{49436F85-577F-4A92-A47F-D540A2BCC821}" type="slidenum">
              <a:rPr lang="en-GB" smtClean="0"/>
              <a:pPr/>
              <a:t>47</a:t>
            </a:fld>
            <a:endParaRPr lang="en-GB" dirty="0"/>
          </a:p>
        </p:txBody>
      </p:sp>
    </p:spTree>
    <p:extLst>
      <p:ext uri="{BB962C8B-B14F-4D97-AF65-F5344CB8AC3E}">
        <p14:creationId xmlns:p14="http://schemas.microsoft.com/office/powerpoint/2010/main" val="21175215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I </a:t>
            </a:r>
            <a:r>
              <a:rPr lang="da-DK" dirty="0" err="1"/>
              <a:t>will</a:t>
            </a:r>
            <a:r>
              <a:rPr lang="da-DK" dirty="0"/>
              <a:t> </a:t>
            </a:r>
            <a:r>
              <a:rPr lang="da-DK" dirty="0" err="1"/>
              <a:t>now</a:t>
            </a:r>
            <a:r>
              <a:rPr lang="da-DK" dirty="0"/>
              <a:t> present the </a:t>
            </a:r>
            <a:r>
              <a:rPr lang="da-DK" dirty="0" err="1"/>
              <a:t>results</a:t>
            </a:r>
            <a:r>
              <a:rPr lang="da-DK" dirty="0"/>
              <a:t> </a:t>
            </a:r>
            <a:r>
              <a:rPr lang="da-DK" dirty="0" err="1"/>
              <a:t>based</a:t>
            </a:r>
            <a:r>
              <a:rPr lang="da-DK" dirty="0"/>
              <a:t> on data from the </a:t>
            </a:r>
            <a:r>
              <a:rPr lang="da-DK" dirty="0" err="1"/>
              <a:t>child</a:t>
            </a:r>
            <a:r>
              <a:rPr lang="da-DK" dirty="0"/>
              <a:t> </a:t>
            </a:r>
            <a:r>
              <a:rPr lang="da-DK" dirty="0" err="1"/>
              <a:t>databasse</a:t>
            </a:r>
            <a:endParaRPr lang="da-DK" dirty="0"/>
          </a:p>
        </p:txBody>
      </p:sp>
      <p:sp>
        <p:nvSpPr>
          <p:cNvPr id="4" name="Pladsholder til slidenummer 3"/>
          <p:cNvSpPr>
            <a:spLocks noGrp="1"/>
          </p:cNvSpPr>
          <p:nvPr>
            <p:ph type="sldNum" sz="quarter" idx="5"/>
          </p:nvPr>
        </p:nvSpPr>
        <p:spPr/>
        <p:txBody>
          <a:bodyPr/>
          <a:lstStyle/>
          <a:p>
            <a:fld id="{49436F85-577F-4A92-A47F-D540A2BCC821}" type="slidenum">
              <a:rPr lang="en-GB" smtClean="0"/>
              <a:pPr/>
              <a:t>48</a:t>
            </a:fld>
            <a:endParaRPr lang="en-GB" dirty="0"/>
          </a:p>
        </p:txBody>
      </p:sp>
    </p:spTree>
    <p:extLst>
      <p:ext uri="{BB962C8B-B14F-4D97-AF65-F5344CB8AC3E}">
        <p14:creationId xmlns:p14="http://schemas.microsoft.com/office/powerpoint/2010/main" val="31924301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Between</a:t>
            </a:r>
            <a:r>
              <a:rPr lang="da-DK" dirty="0"/>
              <a:t> 750 – 900 schools </a:t>
            </a:r>
            <a:r>
              <a:rPr lang="da-DK" dirty="0" err="1"/>
              <a:t>are</a:t>
            </a:r>
            <a:r>
              <a:rPr lang="da-DK" dirty="0"/>
              <a:t> </a:t>
            </a:r>
            <a:r>
              <a:rPr lang="da-DK" dirty="0" err="1"/>
              <a:t>represented</a:t>
            </a:r>
            <a:r>
              <a:rPr lang="da-DK" dirty="0"/>
              <a:t> </a:t>
            </a:r>
            <a:r>
              <a:rPr lang="da-DK" dirty="0" err="1"/>
              <a:t>each</a:t>
            </a:r>
            <a:r>
              <a:rPr lang="da-DK" dirty="0"/>
              <a:t> school </a:t>
            </a:r>
            <a:r>
              <a:rPr lang="da-DK" dirty="0" err="1"/>
              <a:t>year</a:t>
            </a:r>
            <a:r>
              <a:rPr lang="da-DK" dirty="0"/>
              <a:t>, </a:t>
            </a:r>
            <a:r>
              <a:rPr lang="da-DK" dirty="0" err="1"/>
              <a:t>which</a:t>
            </a:r>
            <a:r>
              <a:rPr lang="da-DK" dirty="0"/>
              <a:t> is </a:t>
            </a:r>
            <a:r>
              <a:rPr lang="da-DK" dirty="0" err="1"/>
              <a:t>approximately</a:t>
            </a:r>
            <a:r>
              <a:rPr lang="da-DK" dirty="0"/>
              <a:t> 60 % of all schools in DK.</a:t>
            </a:r>
          </a:p>
          <a:p>
            <a:endParaRPr lang="da-DK" dirty="0"/>
          </a:p>
          <a:p>
            <a:r>
              <a:rPr lang="da-DK" dirty="0"/>
              <a:t>As </a:t>
            </a:r>
            <a:r>
              <a:rPr lang="da-DK" dirty="0" err="1"/>
              <a:t>mentioned</a:t>
            </a:r>
            <a:r>
              <a:rPr lang="da-DK" dirty="0"/>
              <a:t> in the </a:t>
            </a:r>
            <a:r>
              <a:rPr lang="da-DK" dirty="0" err="1"/>
              <a:t>previous</a:t>
            </a:r>
            <a:r>
              <a:rPr lang="da-DK" dirty="0"/>
              <a:t> slide, </a:t>
            </a:r>
            <a:r>
              <a:rPr lang="da-DK" dirty="0" err="1"/>
              <a:t>only</a:t>
            </a:r>
            <a:r>
              <a:rPr lang="da-DK" dirty="0"/>
              <a:t> </a:t>
            </a:r>
            <a:r>
              <a:rPr lang="da-DK" dirty="0" err="1"/>
              <a:t>classes</a:t>
            </a:r>
            <a:r>
              <a:rPr lang="da-DK" dirty="0"/>
              <a:t> with </a:t>
            </a:r>
            <a:r>
              <a:rPr lang="da-DK" dirty="0" err="1"/>
              <a:t>coverage</a:t>
            </a:r>
            <a:r>
              <a:rPr lang="da-DK" dirty="0"/>
              <a:t> </a:t>
            </a:r>
            <a:r>
              <a:rPr lang="da-DK" dirty="0" err="1"/>
              <a:t>above</a:t>
            </a:r>
            <a:r>
              <a:rPr lang="da-DK" dirty="0"/>
              <a:t> 70 % </a:t>
            </a:r>
            <a:r>
              <a:rPr lang="da-DK" dirty="0" err="1"/>
              <a:t>were</a:t>
            </a:r>
            <a:r>
              <a:rPr lang="da-DK" dirty="0"/>
              <a:t> </a:t>
            </a:r>
            <a:r>
              <a:rPr lang="da-DK" dirty="0" err="1"/>
              <a:t>included</a:t>
            </a:r>
            <a:r>
              <a:rPr lang="da-DK" dirty="0"/>
              <a:t> in analyses. The median </a:t>
            </a:r>
            <a:r>
              <a:rPr lang="da-DK" dirty="0" err="1"/>
              <a:t>coverage</a:t>
            </a:r>
            <a:r>
              <a:rPr lang="da-DK" dirty="0"/>
              <a:t> </a:t>
            </a:r>
            <a:r>
              <a:rPr lang="da-DK" dirty="0" err="1"/>
              <a:t>across</a:t>
            </a:r>
            <a:r>
              <a:rPr lang="da-DK" dirty="0"/>
              <a:t> school </a:t>
            </a:r>
            <a:r>
              <a:rPr lang="da-DK" dirty="0" err="1"/>
              <a:t>years</a:t>
            </a:r>
            <a:r>
              <a:rPr lang="da-DK" dirty="0"/>
              <a:t> </a:t>
            </a:r>
            <a:r>
              <a:rPr lang="da-DK" dirty="0" err="1"/>
              <a:t>was</a:t>
            </a:r>
            <a:r>
              <a:rPr lang="da-DK" dirty="0"/>
              <a:t> </a:t>
            </a:r>
            <a:r>
              <a:rPr lang="da-DK" dirty="0" err="1"/>
              <a:t>around</a:t>
            </a:r>
            <a:r>
              <a:rPr lang="da-DK" dirty="0"/>
              <a:t> 85 % in the schools </a:t>
            </a:r>
            <a:r>
              <a:rPr lang="da-DK" dirty="0" err="1"/>
              <a:t>included</a:t>
            </a:r>
            <a:r>
              <a:rPr lang="da-DK" dirty="0"/>
              <a:t>.</a:t>
            </a:r>
          </a:p>
          <a:p>
            <a:endParaRPr lang="da-DK" dirty="0"/>
          </a:p>
          <a:p>
            <a:r>
              <a:rPr lang="da-DK" dirty="0"/>
              <a:t>Boys and girls </a:t>
            </a:r>
            <a:r>
              <a:rPr lang="da-DK" dirty="0" err="1"/>
              <a:t>were</a:t>
            </a:r>
            <a:r>
              <a:rPr lang="da-DK" dirty="0"/>
              <a:t> </a:t>
            </a:r>
            <a:r>
              <a:rPr lang="da-DK" dirty="0" err="1"/>
              <a:t>also</a:t>
            </a:r>
            <a:r>
              <a:rPr lang="da-DK" dirty="0"/>
              <a:t> </a:t>
            </a:r>
            <a:r>
              <a:rPr lang="da-DK" dirty="0" err="1"/>
              <a:t>equally</a:t>
            </a:r>
            <a:r>
              <a:rPr lang="da-DK" dirty="0"/>
              <a:t> </a:t>
            </a:r>
            <a:r>
              <a:rPr lang="da-DK" dirty="0" err="1"/>
              <a:t>scattered</a:t>
            </a:r>
            <a:r>
              <a:rPr lang="da-DK" dirty="0"/>
              <a:t> </a:t>
            </a:r>
            <a:r>
              <a:rPr lang="da-DK" dirty="0" err="1"/>
              <a:t>across</a:t>
            </a:r>
            <a:r>
              <a:rPr lang="da-DK" dirty="0"/>
              <a:t> </a:t>
            </a:r>
            <a:r>
              <a:rPr lang="da-DK" dirty="0" err="1"/>
              <a:t>years</a:t>
            </a:r>
            <a:r>
              <a:rPr lang="da-DK" dirty="0"/>
              <a:t>, </a:t>
            </a:r>
            <a:r>
              <a:rPr lang="da-DK" dirty="0" err="1"/>
              <a:t>Children</a:t>
            </a:r>
            <a:r>
              <a:rPr lang="da-DK" dirty="0"/>
              <a:t> from </a:t>
            </a:r>
            <a:r>
              <a:rPr lang="da-DK" dirty="0" err="1"/>
              <a:t>pre-prepatory</a:t>
            </a:r>
            <a:r>
              <a:rPr lang="da-DK" dirty="0"/>
              <a:t> </a:t>
            </a:r>
            <a:r>
              <a:rPr lang="da-DK" dirty="0" err="1"/>
              <a:t>classes</a:t>
            </a:r>
            <a:r>
              <a:rPr lang="da-DK" dirty="0"/>
              <a:t> (0th-3rd) </a:t>
            </a:r>
            <a:r>
              <a:rPr lang="da-DK" dirty="0" err="1"/>
              <a:t>were</a:t>
            </a:r>
            <a:r>
              <a:rPr lang="da-DK" dirty="0"/>
              <a:t> </a:t>
            </a:r>
            <a:r>
              <a:rPr lang="da-DK" dirty="0" err="1"/>
              <a:t>better</a:t>
            </a:r>
            <a:r>
              <a:rPr lang="da-DK" dirty="0"/>
              <a:t> </a:t>
            </a:r>
            <a:r>
              <a:rPr lang="da-DK" dirty="0" err="1"/>
              <a:t>represented</a:t>
            </a:r>
            <a:r>
              <a:rPr lang="da-DK" dirty="0"/>
              <a:t> </a:t>
            </a:r>
            <a:r>
              <a:rPr lang="da-DK" dirty="0" err="1"/>
              <a:t>compared</a:t>
            </a:r>
            <a:r>
              <a:rPr lang="da-DK" dirty="0"/>
              <a:t> to </a:t>
            </a:r>
            <a:r>
              <a:rPr lang="da-DK" dirty="0" err="1"/>
              <a:t>lower</a:t>
            </a:r>
            <a:r>
              <a:rPr lang="da-DK" dirty="0"/>
              <a:t> </a:t>
            </a:r>
            <a:r>
              <a:rPr lang="da-DK" dirty="0" err="1"/>
              <a:t>secondary</a:t>
            </a:r>
            <a:r>
              <a:rPr lang="da-DK" dirty="0"/>
              <a:t> </a:t>
            </a:r>
            <a:r>
              <a:rPr lang="da-DK" dirty="0" err="1"/>
              <a:t>education</a:t>
            </a:r>
            <a:r>
              <a:rPr lang="da-DK" dirty="0"/>
              <a:t> (7th-9th). The </a:t>
            </a:r>
            <a:r>
              <a:rPr lang="da-DK" dirty="0" err="1"/>
              <a:t>prevalence</a:t>
            </a:r>
            <a:r>
              <a:rPr lang="da-DK" dirty="0"/>
              <a:t> of </a:t>
            </a:r>
            <a:r>
              <a:rPr lang="da-DK" dirty="0" err="1"/>
              <a:t>overweight</a:t>
            </a:r>
            <a:r>
              <a:rPr lang="da-DK" dirty="0"/>
              <a:t> and </a:t>
            </a:r>
            <a:r>
              <a:rPr lang="da-DK" dirty="0" err="1"/>
              <a:t>obesity</a:t>
            </a:r>
            <a:r>
              <a:rPr lang="da-DK" dirty="0"/>
              <a:t> (international </a:t>
            </a:r>
            <a:r>
              <a:rPr lang="da-DK" dirty="0" err="1"/>
              <a:t>obesity</a:t>
            </a:r>
            <a:r>
              <a:rPr lang="da-DK" dirty="0"/>
              <a:t> task force cut </a:t>
            </a:r>
            <a:r>
              <a:rPr lang="da-DK" dirty="0" err="1"/>
              <a:t>offs</a:t>
            </a:r>
            <a:r>
              <a:rPr lang="da-DK" dirty="0"/>
              <a:t>) </a:t>
            </a:r>
            <a:r>
              <a:rPr lang="da-DK" dirty="0" err="1"/>
              <a:t>were</a:t>
            </a:r>
            <a:r>
              <a:rPr lang="da-DK" dirty="0"/>
              <a:t> </a:t>
            </a:r>
            <a:r>
              <a:rPr lang="da-DK" dirty="0" err="1"/>
              <a:t>increasing</a:t>
            </a:r>
            <a:r>
              <a:rPr lang="da-DK" dirty="0"/>
              <a:t> in all sub-</a:t>
            </a:r>
            <a:r>
              <a:rPr lang="da-DK" dirty="0" err="1"/>
              <a:t>groups</a:t>
            </a:r>
            <a:r>
              <a:rPr lang="da-DK" dirty="0"/>
              <a:t> – </a:t>
            </a:r>
            <a:r>
              <a:rPr lang="da-DK" dirty="0" err="1"/>
              <a:t>except</a:t>
            </a:r>
            <a:r>
              <a:rPr lang="da-DK" dirty="0"/>
              <a:t> for in boys in </a:t>
            </a:r>
            <a:r>
              <a:rPr lang="da-DK" dirty="0" err="1"/>
              <a:t>lowere</a:t>
            </a:r>
            <a:r>
              <a:rPr lang="da-DK" dirty="0"/>
              <a:t> </a:t>
            </a:r>
            <a:r>
              <a:rPr lang="da-DK" dirty="0" err="1"/>
              <a:t>secondary</a:t>
            </a:r>
            <a:r>
              <a:rPr lang="da-DK" dirty="0"/>
              <a:t> </a:t>
            </a:r>
            <a:r>
              <a:rPr lang="da-DK" dirty="0" err="1"/>
              <a:t>education</a:t>
            </a:r>
            <a:r>
              <a:rPr lang="da-DK" dirty="0"/>
              <a:t>. </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49</a:t>
            </a:fld>
            <a:endParaRPr lang="en-GB" dirty="0"/>
          </a:p>
        </p:txBody>
      </p:sp>
    </p:spTree>
    <p:extLst>
      <p:ext uri="{BB962C8B-B14F-4D97-AF65-F5344CB8AC3E}">
        <p14:creationId xmlns:p14="http://schemas.microsoft.com/office/powerpoint/2010/main" val="24148844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These</a:t>
            </a:r>
            <a:r>
              <a:rPr lang="da-DK" dirty="0"/>
              <a:t> </a:t>
            </a:r>
            <a:r>
              <a:rPr lang="da-DK" dirty="0" err="1"/>
              <a:t>two</a:t>
            </a:r>
            <a:r>
              <a:rPr lang="da-DK" dirty="0"/>
              <a:t> </a:t>
            </a:r>
            <a:r>
              <a:rPr lang="da-DK" dirty="0" err="1"/>
              <a:t>figures</a:t>
            </a:r>
            <a:r>
              <a:rPr lang="da-DK" dirty="0"/>
              <a:t> presents the </a:t>
            </a:r>
            <a:r>
              <a:rPr lang="da-DK" dirty="0" err="1"/>
              <a:t>development</a:t>
            </a:r>
            <a:r>
              <a:rPr lang="da-DK" dirty="0"/>
              <a:t> (</a:t>
            </a:r>
            <a:r>
              <a:rPr lang="da-DK" dirty="0" err="1"/>
              <a:t>also</a:t>
            </a:r>
            <a:r>
              <a:rPr lang="da-DK" dirty="0"/>
              <a:t> </a:t>
            </a:r>
            <a:r>
              <a:rPr lang="da-DK" dirty="0" err="1"/>
              <a:t>called</a:t>
            </a:r>
            <a:r>
              <a:rPr lang="da-DK" dirty="0"/>
              <a:t> time trends) in BMI in the </a:t>
            </a:r>
            <a:r>
              <a:rPr lang="da-DK" dirty="0" err="1"/>
              <a:t>two</a:t>
            </a:r>
            <a:r>
              <a:rPr lang="da-DK" dirty="0"/>
              <a:t> </a:t>
            </a:r>
            <a:r>
              <a:rPr lang="da-DK" dirty="0" err="1"/>
              <a:t>different</a:t>
            </a:r>
            <a:r>
              <a:rPr lang="da-DK" dirty="0"/>
              <a:t> age-</a:t>
            </a:r>
            <a:r>
              <a:rPr lang="da-DK" dirty="0" err="1"/>
              <a:t>groups</a:t>
            </a:r>
            <a:r>
              <a:rPr lang="da-DK" dirty="0"/>
              <a:t> – not </a:t>
            </a:r>
            <a:r>
              <a:rPr lang="da-DK" dirty="0" err="1"/>
              <a:t>considering</a:t>
            </a:r>
            <a:r>
              <a:rPr lang="da-DK" dirty="0"/>
              <a:t> </a:t>
            </a:r>
            <a:r>
              <a:rPr lang="da-DK" dirty="0" err="1"/>
              <a:t>pre</a:t>
            </a:r>
            <a:r>
              <a:rPr lang="da-DK" dirty="0"/>
              <a:t>- and post policy time </a:t>
            </a:r>
            <a:r>
              <a:rPr lang="da-DK" dirty="0" err="1"/>
              <a:t>periods</a:t>
            </a:r>
            <a:r>
              <a:rPr lang="da-DK" dirty="0"/>
              <a:t>. The analyses </a:t>
            </a:r>
            <a:r>
              <a:rPr lang="da-DK" dirty="0" err="1"/>
              <a:t>were</a:t>
            </a:r>
            <a:r>
              <a:rPr lang="da-DK" dirty="0"/>
              <a:t> </a:t>
            </a:r>
            <a:r>
              <a:rPr lang="da-DK" dirty="0" err="1"/>
              <a:t>adjusted</a:t>
            </a:r>
            <a:r>
              <a:rPr lang="da-DK" dirty="0"/>
              <a:t> for age, and time </a:t>
            </a:r>
            <a:r>
              <a:rPr lang="da-DK" dirty="0" err="1"/>
              <a:t>was</a:t>
            </a:r>
            <a:r>
              <a:rPr lang="da-DK" dirty="0"/>
              <a:t> </a:t>
            </a:r>
            <a:r>
              <a:rPr lang="da-DK" dirty="0" err="1"/>
              <a:t>treated</a:t>
            </a:r>
            <a:r>
              <a:rPr lang="da-DK" dirty="0"/>
              <a:t> </a:t>
            </a:r>
            <a:r>
              <a:rPr lang="da-DK" dirty="0" err="1"/>
              <a:t>categorical</a:t>
            </a:r>
            <a:r>
              <a:rPr lang="da-DK" dirty="0"/>
              <a:t> and </a:t>
            </a:r>
            <a:r>
              <a:rPr lang="da-DK" dirty="0" err="1"/>
              <a:t>were</a:t>
            </a:r>
            <a:r>
              <a:rPr lang="da-DK" dirty="0"/>
              <a:t> </a:t>
            </a:r>
            <a:r>
              <a:rPr lang="da-DK" dirty="0" err="1"/>
              <a:t>allowed</a:t>
            </a:r>
            <a:r>
              <a:rPr lang="da-DK" dirty="0"/>
              <a:t> to </a:t>
            </a:r>
            <a:r>
              <a:rPr lang="da-DK" dirty="0" err="1"/>
              <a:t>interact</a:t>
            </a:r>
            <a:r>
              <a:rPr lang="da-DK" dirty="0"/>
              <a:t> with sex. </a:t>
            </a:r>
          </a:p>
          <a:p>
            <a:endParaRPr lang="da-DK" dirty="0"/>
          </a:p>
          <a:p>
            <a:r>
              <a:rPr lang="da-DK" dirty="0"/>
              <a:t>As </a:t>
            </a:r>
            <a:r>
              <a:rPr lang="da-DK" dirty="0" err="1"/>
              <a:t>you</a:t>
            </a:r>
            <a:r>
              <a:rPr lang="da-DK" dirty="0"/>
              <a:t> </a:t>
            </a:r>
            <a:r>
              <a:rPr lang="da-DK" dirty="0" err="1"/>
              <a:t>see</a:t>
            </a:r>
            <a:r>
              <a:rPr lang="da-DK" dirty="0"/>
              <a:t> </a:t>
            </a:r>
            <a:r>
              <a:rPr lang="da-DK" dirty="0" err="1"/>
              <a:t>mean</a:t>
            </a:r>
            <a:r>
              <a:rPr lang="da-DK" dirty="0"/>
              <a:t> BMI </a:t>
            </a:r>
            <a:r>
              <a:rPr lang="da-DK" dirty="0" err="1"/>
              <a:t>were</a:t>
            </a:r>
            <a:r>
              <a:rPr lang="da-DK" dirty="0"/>
              <a:t> </a:t>
            </a:r>
            <a:r>
              <a:rPr lang="da-DK" dirty="0" err="1"/>
              <a:t>increasing</a:t>
            </a:r>
            <a:r>
              <a:rPr lang="da-DK" dirty="0"/>
              <a:t> in </a:t>
            </a:r>
            <a:r>
              <a:rPr lang="da-DK" dirty="0" err="1"/>
              <a:t>almost</a:t>
            </a:r>
            <a:r>
              <a:rPr lang="da-DK" dirty="0"/>
              <a:t> all </a:t>
            </a:r>
            <a:r>
              <a:rPr lang="da-DK" dirty="0" err="1"/>
              <a:t>subgroups</a:t>
            </a:r>
            <a:r>
              <a:rPr lang="da-DK" dirty="0"/>
              <a:t> </a:t>
            </a:r>
            <a:r>
              <a:rPr lang="da-DK" dirty="0" err="1"/>
              <a:t>between</a:t>
            </a:r>
            <a:r>
              <a:rPr lang="da-DK" dirty="0"/>
              <a:t> 2012-2018 – </a:t>
            </a:r>
            <a:r>
              <a:rPr lang="da-DK" dirty="0" err="1"/>
              <a:t>except</a:t>
            </a:r>
            <a:r>
              <a:rPr lang="da-DK" dirty="0"/>
              <a:t> in boys in 0th-3rd grade. Here bmi </a:t>
            </a:r>
            <a:r>
              <a:rPr lang="da-DK" dirty="0" err="1"/>
              <a:t>was</a:t>
            </a:r>
            <a:r>
              <a:rPr lang="da-DK" dirty="0"/>
              <a:t> </a:t>
            </a:r>
            <a:r>
              <a:rPr lang="da-DK" dirty="0" err="1"/>
              <a:t>slightly</a:t>
            </a:r>
            <a:r>
              <a:rPr lang="da-DK" dirty="0"/>
              <a:t> </a:t>
            </a:r>
            <a:r>
              <a:rPr lang="da-DK" dirty="0" err="1"/>
              <a:t>decreasing</a:t>
            </a:r>
            <a:r>
              <a:rPr lang="da-DK" dirty="0"/>
              <a:t>.  </a:t>
            </a:r>
          </a:p>
          <a:p>
            <a:endParaRPr lang="da-DK" dirty="0"/>
          </a:p>
          <a:p>
            <a:r>
              <a:rPr lang="da-DK" dirty="0"/>
              <a:t>When </a:t>
            </a:r>
            <a:r>
              <a:rPr lang="da-DK" dirty="0" err="1"/>
              <a:t>interpreting</a:t>
            </a:r>
            <a:r>
              <a:rPr lang="da-DK" dirty="0"/>
              <a:t> the </a:t>
            </a:r>
            <a:r>
              <a:rPr lang="da-DK" dirty="0" err="1"/>
              <a:t>results</a:t>
            </a:r>
            <a:r>
              <a:rPr lang="da-DK" dirty="0"/>
              <a:t> (</a:t>
            </a:r>
            <a:r>
              <a:rPr lang="da-DK" dirty="0" err="1"/>
              <a:t>also</a:t>
            </a:r>
            <a:r>
              <a:rPr lang="da-DK" dirty="0"/>
              <a:t> in the </a:t>
            </a:r>
            <a:r>
              <a:rPr lang="da-DK" dirty="0" err="1"/>
              <a:t>next</a:t>
            </a:r>
            <a:r>
              <a:rPr lang="da-DK" dirty="0"/>
              <a:t> slides) it is </a:t>
            </a:r>
            <a:r>
              <a:rPr lang="da-DK" dirty="0" err="1"/>
              <a:t>important</a:t>
            </a:r>
            <a:r>
              <a:rPr lang="da-DK" dirty="0"/>
              <a:t> to </a:t>
            </a:r>
            <a:r>
              <a:rPr lang="da-DK" dirty="0" err="1"/>
              <a:t>be</a:t>
            </a:r>
            <a:r>
              <a:rPr lang="da-DK" dirty="0"/>
              <a:t> </a:t>
            </a:r>
            <a:r>
              <a:rPr lang="da-DK" dirty="0" err="1"/>
              <a:t>aware</a:t>
            </a:r>
            <a:r>
              <a:rPr lang="da-DK" dirty="0"/>
              <a:t> of the y-axis – as differences in bmi </a:t>
            </a:r>
            <a:r>
              <a:rPr lang="da-DK" dirty="0" err="1"/>
              <a:t>are</a:t>
            </a:r>
            <a:r>
              <a:rPr lang="da-DK" dirty="0"/>
              <a:t> </a:t>
            </a:r>
            <a:r>
              <a:rPr lang="da-DK" dirty="0" err="1"/>
              <a:t>very</a:t>
            </a:r>
            <a:r>
              <a:rPr lang="da-DK" dirty="0"/>
              <a:t> small</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50</a:t>
            </a:fld>
            <a:endParaRPr lang="en-GB" dirty="0"/>
          </a:p>
        </p:txBody>
      </p:sp>
    </p:spTree>
    <p:extLst>
      <p:ext uri="{BB962C8B-B14F-4D97-AF65-F5344CB8AC3E}">
        <p14:creationId xmlns:p14="http://schemas.microsoft.com/office/powerpoint/2010/main" val="3577661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In Denmark, the situation is </a:t>
            </a:r>
            <a:r>
              <a:rPr lang="da-DK" dirty="0" err="1"/>
              <a:t>likewise</a:t>
            </a:r>
            <a:r>
              <a:rPr lang="da-DK" dirty="0"/>
              <a:t>. A </a:t>
            </a:r>
            <a:r>
              <a:rPr lang="da-DK" dirty="0" err="1"/>
              <a:t>study</a:t>
            </a:r>
            <a:r>
              <a:rPr lang="da-DK" dirty="0"/>
              <a:t> </a:t>
            </a:r>
            <a:r>
              <a:rPr lang="da-DK" dirty="0" err="1"/>
              <a:t>based</a:t>
            </a:r>
            <a:r>
              <a:rPr lang="da-DK" dirty="0"/>
              <a:t> on </a:t>
            </a:r>
            <a:r>
              <a:rPr lang="da-DK" dirty="0" err="1"/>
              <a:t>objective</a:t>
            </a:r>
            <a:r>
              <a:rPr lang="da-DK" dirty="0"/>
              <a:t> measures of PA </a:t>
            </a:r>
            <a:r>
              <a:rPr lang="da-DK" dirty="0" err="1"/>
              <a:t>found</a:t>
            </a:r>
            <a:r>
              <a:rPr lang="da-DK" dirty="0"/>
              <a:t> </a:t>
            </a:r>
            <a:r>
              <a:rPr lang="da-DK" dirty="0" err="1"/>
              <a:t>that</a:t>
            </a:r>
            <a:r>
              <a:rPr lang="da-DK" dirty="0"/>
              <a:t> </a:t>
            </a:r>
            <a:r>
              <a:rPr lang="da-DK" dirty="0" err="1"/>
              <a:t>only</a:t>
            </a:r>
            <a:r>
              <a:rPr lang="da-DK" dirty="0"/>
              <a:t> 1 out of 4 </a:t>
            </a:r>
            <a:r>
              <a:rPr lang="da-DK" dirty="0" err="1"/>
              <a:t>adolescents</a:t>
            </a:r>
            <a:r>
              <a:rPr lang="da-DK" dirty="0"/>
              <a:t> </a:t>
            </a:r>
            <a:r>
              <a:rPr lang="da-DK" dirty="0" err="1"/>
              <a:t>aged</a:t>
            </a:r>
            <a:r>
              <a:rPr lang="da-DK" dirty="0"/>
              <a:t> 11-15 </a:t>
            </a:r>
            <a:r>
              <a:rPr lang="da-DK" dirty="0" err="1"/>
              <a:t>met</a:t>
            </a:r>
            <a:r>
              <a:rPr lang="da-DK" dirty="0"/>
              <a:t> the PA </a:t>
            </a:r>
            <a:r>
              <a:rPr lang="da-DK" dirty="0" err="1"/>
              <a:t>requirement</a:t>
            </a:r>
            <a:r>
              <a:rPr lang="da-DK" dirty="0"/>
              <a:t>.</a:t>
            </a:r>
          </a:p>
          <a:p>
            <a:endParaRPr lang="da-DK" dirty="0"/>
          </a:p>
          <a:p>
            <a:r>
              <a:rPr lang="da-DK" dirty="0" err="1"/>
              <a:t>Therefore</a:t>
            </a:r>
            <a:r>
              <a:rPr lang="da-DK" dirty="0"/>
              <a:t>, action is </a:t>
            </a:r>
            <a:r>
              <a:rPr lang="da-DK" dirty="0" err="1"/>
              <a:t>needed</a:t>
            </a:r>
            <a:r>
              <a:rPr lang="da-DK" dirty="0"/>
              <a:t> </a:t>
            </a:r>
            <a:r>
              <a:rPr lang="da-DK" dirty="0" err="1"/>
              <a:t>already</a:t>
            </a:r>
            <a:r>
              <a:rPr lang="da-DK" dirty="0"/>
              <a:t> </a:t>
            </a:r>
            <a:r>
              <a:rPr lang="da-DK" dirty="0" err="1"/>
              <a:t>early</a:t>
            </a:r>
            <a:r>
              <a:rPr lang="da-DK" dirty="0"/>
              <a:t> in </a:t>
            </a:r>
            <a:r>
              <a:rPr lang="da-DK" dirty="0" err="1"/>
              <a:t>life</a:t>
            </a:r>
            <a:r>
              <a:rPr lang="da-DK" dirty="0"/>
              <a:t> to </a:t>
            </a:r>
            <a:r>
              <a:rPr lang="da-DK" dirty="0" err="1"/>
              <a:t>target</a:t>
            </a:r>
            <a:r>
              <a:rPr lang="da-DK" dirty="0"/>
              <a:t> insufficient </a:t>
            </a:r>
            <a:r>
              <a:rPr lang="da-DK" dirty="0" err="1"/>
              <a:t>levels</a:t>
            </a:r>
            <a:r>
              <a:rPr lang="da-DK" dirty="0"/>
              <a:t> of PA.</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5</a:t>
            </a:fld>
            <a:endParaRPr lang="en-GB" dirty="0"/>
          </a:p>
        </p:txBody>
      </p:sp>
    </p:spTree>
    <p:extLst>
      <p:ext uri="{BB962C8B-B14F-4D97-AF65-F5344CB8AC3E}">
        <p14:creationId xmlns:p14="http://schemas.microsoft.com/office/powerpoint/2010/main" val="4554466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In </a:t>
            </a:r>
            <a:r>
              <a:rPr lang="da-DK" dirty="0" err="1"/>
              <a:t>this</a:t>
            </a:r>
            <a:r>
              <a:rPr lang="da-DK" dirty="0"/>
              <a:t> </a:t>
            </a:r>
            <a:r>
              <a:rPr lang="da-DK" dirty="0" err="1"/>
              <a:t>figure</a:t>
            </a:r>
            <a:r>
              <a:rPr lang="da-DK" dirty="0"/>
              <a:t>, </a:t>
            </a:r>
            <a:r>
              <a:rPr lang="da-DK" dirty="0" err="1"/>
              <a:t>we</a:t>
            </a:r>
            <a:r>
              <a:rPr lang="da-DK" dirty="0"/>
              <a:t> </a:t>
            </a:r>
            <a:r>
              <a:rPr lang="da-DK" dirty="0" err="1"/>
              <a:t>now</a:t>
            </a:r>
            <a:r>
              <a:rPr lang="da-DK" dirty="0"/>
              <a:t> </a:t>
            </a:r>
            <a:r>
              <a:rPr lang="da-DK" dirty="0" err="1"/>
              <a:t>allow</a:t>
            </a:r>
            <a:r>
              <a:rPr lang="da-DK" dirty="0"/>
              <a:t> BMI to </a:t>
            </a:r>
            <a:r>
              <a:rPr lang="da-DK" dirty="0" err="1"/>
              <a:t>develop</a:t>
            </a:r>
            <a:r>
              <a:rPr lang="da-DK" dirty="0"/>
              <a:t> </a:t>
            </a:r>
            <a:r>
              <a:rPr lang="da-DK" dirty="0" err="1"/>
              <a:t>differently</a:t>
            </a:r>
            <a:r>
              <a:rPr lang="da-DK" dirty="0"/>
              <a:t> </a:t>
            </a:r>
            <a:r>
              <a:rPr lang="da-DK" dirty="0" err="1"/>
              <a:t>before</a:t>
            </a:r>
            <a:r>
              <a:rPr lang="da-DK" dirty="0"/>
              <a:t> and </a:t>
            </a:r>
            <a:r>
              <a:rPr lang="da-DK" dirty="0" err="1"/>
              <a:t>after</a:t>
            </a:r>
            <a:r>
              <a:rPr lang="da-DK" dirty="0"/>
              <a:t> the policy, and </a:t>
            </a:r>
            <a:r>
              <a:rPr lang="da-DK" dirty="0" err="1"/>
              <a:t>then</a:t>
            </a:r>
            <a:r>
              <a:rPr lang="da-DK" dirty="0"/>
              <a:t> </a:t>
            </a:r>
            <a:r>
              <a:rPr lang="da-DK" dirty="0" err="1"/>
              <a:t>compare</a:t>
            </a:r>
            <a:r>
              <a:rPr lang="da-DK" dirty="0"/>
              <a:t> </a:t>
            </a:r>
            <a:r>
              <a:rPr lang="da-DK" dirty="0" err="1"/>
              <a:t>if</a:t>
            </a:r>
            <a:r>
              <a:rPr lang="da-DK" dirty="0"/>
              <a:t> the </a:t>
            </a:r>
            <a:r>
              <a:rPr lang="da-DK" dirty="0" err="1"/>
              <a:t>development</a:t>
            </a:r>
            <a:r>
              <a:rPr lang="da-DK" dirty="0"/>
              <a:t> (or </a:t>
            </a:r>
            <a:r>
              <a:rPr lang="da-DK" dirty="0" err="1"/>
              <a:t>slopes</a:t>
            </a:r>
            <a:r>
              <a:rPr lang="da-DK" dirty="0"/>
              <a:t>) </a:t>
            </a:r>
            <a:r>
              <a:rPr lang="da-DK" dirty="0" err="1"/>
              <a:t>are</a:t>
            </a:r>
            <a:r>
              <a:rPr lang="da-DK" dirty="0"/>
              <a:t> </a:t>
            </a:r>
            <a:r>
              <a:rPr lang="da-DK" dirty="0" err="1"/>
              <a:t>significantly</a:t>
            </a:r>
            <a:r>
              <a:rPr lang="da-DK" dirty="0"/>
              <a:t> </a:t>
            </a:r>
            <a:r>
              <a:rPr lang="da-DK" dirty="0" err="1"/>
              <a:t>different</a:t>
            </a:r>
            <a:r>
              <a:rPr lang="da-DK" dirty="0"/>
              <a:t> </a:t>
            </a:r>
            <a:r>
              <a:rPr lang="da-DK" dirty="0" err="1"/>
              <a:t>before</a:t>
            </a:r>
            <a:r>
              <a:rPr lang="da-DK" dirty="0"/>
              <a:t> and </a:t>
            </a:r>
            <a:r>
              <a:rPr lang="da-DK" dirty="0" err="1"/>
              <a:t>after</a:t>
            </a:r>
            <a:r>
              <a:rPr lang="da-DK" dirty="0"/>
              <a:t>. </a:t>
            </a:r>
          </a:p>
          <a:p>
            <a:endParaRPr lang="da-DK" dirty="0"/>
          </a:p>
          <a:p>
            <a:r>
              <a:rPr lang="da-DK" dirty="0"/>
              <a:t>The </a:t>
            </a:r>
            <a:r>
              <a:rPr lang="da-DK" dirty="0" err="1"/>
              <a:t>slope</a:t>
            </a:r>
            <a:r>
              <a:rPr lang="da-DK" dirty="0"/>
              <a:t> </a:t>
            </a:r>
            <a:r>
              <a:rPr lang="da-DK" dirty="0" err="1"/>
              <a:t>was</a:t>
            </a:r>
            <a:r>
              <a:rPr lang="da-DK" dirty="0"/>
              <a:t> </a:t>
            </a:r>
            <a:r>
              <a:rPr lang="da-DK" dirty="0" err="1"/>
              <a:t>significantly</a:t>
            </a:r>
            <a:r>
              <a:rPr lang="da-DK" dirty="0"/>
              <a:t> </a:t>
            </a:r>
            <a:r>
              <a:rPr lang="da-DK" dirty="0" err="1"/>
              <a:t>higher</a:t>
            </a:r>
            <a:r>
              <a:rPr lang="da-DK" dirty="0"/>
              <a:t> in girls in </a:t>
            </a:r>
            <a:r>
              <a:rPr lang="da-DK" dirty="0" err="1"/>
              <a:t>both</a:t>
            </a:r>
            <a:r>
              <a:rPr lang="da-DK" dirty="0"/>
              <a:t> age-</a:t>
            </a:r>
            <a:r>
              <a:rPr lang="da-DK" dirty="0" err="1"/>
              <a:t>groups</a:t>
            </a:r>
            <a:r>
              <a:rPr lang="da-DK" dirty="0"/>
              <a:t> </a:t>
            </a:r>
            <a:r>
              <a:rPr lang="da-DK" dirty="0" err="1"/>
              <a:t>after</a:t>
            </a:r>
            <a:r>
              <a:rPr lang="da-DK" dirty="0"/>
              <a:t> the policy </a:t>
            </a:r>
            <a:r>
              <a:rPr lang="da-DK" dirty="0" err="1"/>
              <a:t>was</a:t>
            </a:r>
            <a:r>
              <a:rPr lang="da-DK" dirty="0"/>
              <a:t> </a:t>
            </a:r>
            <a:r>
              <a:rPr lang="da-DK" dirty="0" err="1"/>
              <a:t>introduced</a:t>
            </a:r>
            <a:r>
              <a:rPr lang="da-DK" dirty="0"/>
              <a:t>. No differences </a:t>
            </a:r>
            <a:r>
              <a:rPr lang="da-DK" dirty="0" err="1"/>
              <a:t>were</a:t>
            </a:r>
            <a:r>
              <a:rPr lang="da-DK" dirty="0"/>
              <a:t> </a:t>
            </a:r>
            <a:r>
              <a:rPr lang="da-DK" dirty="0" err="1"/>
              <a:t>observed</a:t>
            </a:r>
            <a:r>
              <a:rPr lang="da-DK" dirty="0"/>
              <a:t> in boys. </a:t>
            </a:r>
          </a:p>
          <a:p>
            <a:endParaRPr lang="da-DK" dirty="0"/>
          </a:p>
          <a:p>
            <a:r>
              <a:rPr lang="da-DK" dirty="0"/>
              <a:t>Thus, the school policy did not </a:t>
            </a:r>
            <a:r>
              <a:rPr lang="da-DK" dirty="0" err="1"/>
              <a:t>change</a:t>
            </a:r>
            <a:r>
              <a:rPr lang="da-DK" dirty="0"/>
              <a:t> the </a:t>
            </a:r>
            <a:r>
              <a:rPr lang="da-DK" dirty="0" err="1"/>
              <a:t>increasing</a:t>
            </a:r>
            <a:r>
              <a:rPr lang="da-DK" dirty="0"/>
              <a:t> bmi trend. On the </a:t>
            </a:r>
            <a:r>
              <a:rPr lang="da-DK" dirty="0" err="1"/>
              <a:t>contrary</a:t>
            </a:r>
            <a:r>
              <a:rPr lang="da-DK" dirty="0"/>
              <a:t>, BMI is </a:t>
            </a:r>
            <a:r>
              <a:rPr lang="da-DK" dirty="0" err="1"/>
              <a:t>slightly</a:t>
            </a:r>
            <a:r>
              <a:rPr lang="da-DK" dirty="0"/>
              <a:t> </a:t>
            </a:r>
            <a:r>
              <a:rPr lang="da-DK" dirty="0" err="1"/>
              <a:t>increasing</a:t>
            </a:r>
            <a:r>
              <a:rPr lang="da-DK" dirty="0"/>
              <a:t> in the </a:t>
            </a:r>
            <a:r>
              <a:rPr lang="da-DK" dirty="0" err="1"/>
              <a:t>period</a:t>
            </a:r>
            <a:r>
              <a:rPr lang="da-DK" dirty="0"/>
              <a:t> </a:t>
            </a:r>
            <a:r>
              <a:rPr lang="da-DK" dirty="0" err="1"/>
              <a:t>after</a:t>
            </a:r>
            <a:r>
              <a:rPr lang="da-DK" dirty="0"/>
              <a:t> the policy in girls. Changes </a:t>
            </a:r>
            <a:r>
              <a:rPr lang="da-DK" dirty="0" err="1"/>
              <a:t>are</a:t>
            </a:r>
            <a:r>
              <a:rPr lang="da-DK" dirty="0"/>
              <a:t> </a:t>
            </a:r>
            <a:r>
              <a:rPr lang="da-DK" dirty="0" err="1"/>
              <a:t>very</a:t>
            </a:r>
            <a:r>
              <a:rPr lang="da-DK" dirty="0"/>
              <a:t> small – </a:t>
            </a:r>
            <a:r>
              <a:rPr lang="da-DK" dirty="0" err="1"/>
              <a:t>however</a:t>
            </a:r>
            <a:r>
              <a:rPr lang="da-DK" dirty="0"/>
              <a:t>, it is </a:t>
            </a:r>
            <a:r>
              <a:rPr lang="da-DK" dirty="0" err="1"/>
              <a:t>important</a:t>
            </a:r>
            <a:r>
              <a:rPr lang="da-DK" dirty="0"/>
              <a:t> to have in mind </a:t>
            </a:r>
            <a:r>
              <a:rPr lang="da-DK" dirty="0" err="1"/>
              <a:t>that</a:t>
            </a:r>
            <a:r>
              <a:rPr lang="da-DK" dirty="0"/>
              <a:t> </a:t>
            </a:r>
            <a:r>
              <a:rPr lang="da-DK" dirty="0" err="1"/>
              <a:t>these</a:t>
            </a:r>
            <a:r>
              <a:rPr lang="da-DK" dirty="0"/>
              <a:t> </a:t>
            </a:r>
            <a:r>
              <a:rPr lang="da-DK" dirty="0" err="1"/>
              <a:t>changes</a:t>
            </a:r>
            <a:r>
              <a:rPr lang="da-DK" dirty="0"/>
              <a:t> </a:t>
            </a:r>
            <a:r>
              <a:rPr lang="da-DK" dirty="0" err="1"/>
              <a:t>are</a:t>
            </a:r>
            <a:r>
              <a:rPr lang="da-DK" dirty="0"/>
              <a:t> the difference in </a:t>
            </a:r>
            <a:r>
              <a:rPr lang="da-DK" dirty="0" err="1"/>
              <a:t>slope</a:t>
            </a:r>
            <a:r>
              <a:rPr lang="da-DK" dirty="0"/>
              <a:t> for </a:t>
            </a:r>
            <a:r>
              <a:rPr lang="da-DK" dirty="0" err="1"/>
              <a:t>which</a:t>
            </a:r>
            <a:r>
              <a:rPr lang="da-DK" dirty="0"/>
              <a:t> </a:t>
            </a:r>
            <a:r>
              <a:rPr lang="da-DK" dirty="0" err="1"/>
              <a:t>reason</a:t>
            </a:r>
            <a:r>
              <a:rPr lang="da-DK" dirty="0"/>
              <a:t> </a:t>
            </a:r>
            <a:r>
              <a:rPr lang="da-DK" dirty="0" err="1"/>
              <a:t>even</a:t>
            </a:r>
            <a:r>
              <a:rPr lang="da-DK" dirty="0"/>
              <a:t> small differences </a:t>
            </a:r>
            <a:r>
              <a:rPr lang="da-DK" dirty="0" err="1"/>
              <a:t>will</a:t>
            </a:r>
            <a:r>
              <a:rPr lang="da-DK" dirty="0"/>
              <a:t> </a:t>
            </a:r>
            <a:r>
              <a:rPr lang="da-DK" dirty="0" err="1"/>
              <a:t>accumulate</a:t>
            </a:r>
            <a:r>
              <a:rPr lang="da-DK" dirty="0"/>
              <a:t> over time.</a:t>
            </a:r>
          </a:p>
          <a:p>
            <a:endParaRPr lang="da-DK" dirty="0"/>
          </a:p>
          <a:p>
            <a:endParaRPr lang="da-DK" dirty="0"/>
          </a:p>
          <a:p>
            <a:endParaRPr lang="da-DK" dirty="0"/>
          </a:p>
        </p:txBody>
      </p:sp>
      <p:sp>
        <p:nvSpPr>
          <p:cNvPr id="4" name="Pladsholder til slidenummer 3"/>
          <p:cNvSpPr>
            <a:spLocks noGrp="1"/>
          </p:cNvSpPr>
          <p:nvPr>
            <p:ph type="sldNum" sz="quarter" idx="5"/>
          </p:nvPr>
        </p:nvSpPr>
        <p:spPr/>
        <p:txBody>
          <a:bodyPr/>
          <a:lstStyle/>
          <a:p>
            <a:fld id="{49436F85-577F-4A92-A47F-D540A2BCC821}" type="slidenum">
              <a:rPr lang="en-GB" smtClean="0"/>
              <a:pPr/>
              <a:t>51</a:t>
            </a:fld>
            <a:endParaRPr lang="en-GB" dirty="0"/>
          </a:p>
        </p:txBody>
      </p:sp>
    </p:spTree>
    <p:extLst>
      <p:ext uri="{BB962C8B-B14F-4D97-AF65-F5344CB8AC3E}">
        <p14:creationId xmlns:p14="http://schemas.microsoft.com/office/powerpoint/2010/main" val="42070662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In the </a:t>
            </a:r>
            <a:r>
              <a:rPr lang="da-DK" dirty="0" err="1"/>
              <a:t>previous</a:t>
            </a:r>
            <a:r>
              <a:rPr lang="da-DK" dirty="0"/>
              <a:t> slide, </a:t>
            </a:r>
            <a:r>
              <a:rPr lang="da-DK" dirty="0" err="1"/>
              <a:t>we</a:t>
            </a:r>
            <a:r>
              <a:rPr lang="da-DK" dirty="0"/>
              <a:t> </a:t>
            </a:r>
            <a:r>
              <a:rPr lang="da-DK" dirty="0" err="1"/>
              <a:t>compared</a:t>
            </a:r>
            <a:r>
              <a:rPr lang="da-DK" dirty="0"/>
              <a:t> </a:t>
            </a:r>
            <a:r>
              <a:rPr lang="da-DK" dirty="0" err="1"/>
              <a:t>pre</a:t>
            </a:r>
            <a:r>
              <a:rPr lang="da-DK" dirty="0"/>
              <a:t>-policy </a:t>
            </a:r>
            <a:r>
              <a:rPr lang="da-DK" dirty="0" err="1"/>
              <a:t>slope</a:t>
            </a:r>
            <a:r>
              <a:rPr lang="da-DK" dirty="0"/>
              <a:t> with a post-policy </a:t>
            </a:r>
            <a:r>
              <a:rPr lang="da-DK" dirty="0" err="1"/>
              <a:t>slope</a:t>
            </a:r>
            <a:r>
              <a:rPr lang="da-DK" dirty="0"/>
              <a:t> </a:t>
            </a:r>
            <a:r>
              <a:rPr lang="da-DK" dirty="0" err="1"/>
              <a:t>starting</a:t>
            </a:r>
            <a:r>
              <a:rPr lang="da-DK" dirty="0"/>
              <a:t> in august 2014. Thus, </a:t>
            </a:r>
            <a:r>
              <a:rPr lang="da-DK" dirty="0" err="1"/>
              <a:t>we</a:t>
            </a:r>
            <a:r>
              <a:rPr lang="da-DK" dirty="0"/>
              <a:t> </a:t>
            </a:r>
            <a:r>
              <a:rPr lang="da-DK" dirty="0" err="1"/>
              <a:t>assumed</a:t>
            </a:r>
            <a:r>
              <a:rPr lang="da-DK" dirty="0"/>
              <a:t> </a:t>
            </a:r>
            <a:r>
              <a:rPr lang="da-DK" dirty="0" err="1"/>
              <a:t>that</a:t>
            </a:r>
            <a:r>
              <a:rPr lang="da-DK" dirty="0"/>
              <a:t> the </a:t>
            </a:r>
            <a:r>
              <a:rPr lang="da-DK" dirty="0" err="1"/>
              <a:t>increased</a:t>
            </a:r>
            <a:r>
              <a:rPr lang="da-DK" dirty="0"/>
              <a:t> PA </a:t>
            </a:r>
            <a:r>
              <a:rPr lang="da-DK" dirty="0" err="1"/>
              <a:t>would</a:t>
            </a:r>
            <a:r>
              <a:rPr lang="da-DK" dirty="0"/>
              <a:t> </a:t>
            </a:r>
            <a:r>
              <a:rPr lang="da-DK" dirty="0" err="1"/>
              <a:t>affect</a:t>
            </a:r>
            <a:r>
              <a:rPr lang="da-DK" dirty="0"/>
              <a:t> BMI </a:t>
            </a:r>
            <a:r>
              <a:rPr lang="da-DK" dirty="0" err="1"/>
              <a:t>instantly</a:t>
            </a:r>
            <a:r>
              <a:rPr lang="da-DK" dirty="0"/>
              <a:t>, </a:t>
            </a:r>
            <a:r>
              <a:rPr lang="da-DK" dirty="0" err="1"/>
              <a:t>which</a:t>
            </a:r>
            <a:r>
              <a:rPr lang="da-DK" dirty="0"/>
              <a:t> is not </a:t>
            </a:r>
            <a:r>
              <a:rPr lang="da-DK" dirty="0" err="1"/>
              <a:t>realistic</a:t>
            </a:r>
            <a:r>
              <a:rPr lang="da-DK" dirty="0"/>
              <a:t>. The schools </a:t>
            </a:r>
            <a:r>
              <a:rPr lang="da-DK" dirty="0" err="1"/>
              <a:t>need</a:t>
            </a:r>
            <a:r>
              <a:rPr lang="da-DK" dirty="0"/>
              <a:t> time for </a:t>
            </a:r>
            <a:r>
              <a:rPr lang="da-DK" dirty="0" err="1"/>
              <a:t>implementation</a:t>
            </a:r>
            <a:r>
              <a:rPr lang="da-DK" dirty="0"/>
              <a:t> etc. </a:t>
            </a:r>
          </a:p>
          <a:p>
            <a:endParaRPr lang="da-DK" dirty="0"/>
          </a:p>
          <a:p>
            <a:r>
              <a:rPr lang="da-DK" dirty="0"/>
              <a:t>To </a:t>
            </a:r>
            <a:r>
              <a:rPr lang="da-DK" dirty="0" err="1"/>
              <a:t>examine</a:t>
            </a:r>
            <a:r>
              <a:rPr lang="da-DK" dirty="0"/>
              <a:t> </a:t>
            </a:r>
            <a:r>
              <a:rPr lang="da-DK" dirty="0" err="1"/>
              <a:t>whether</a:t>
            </a:r>
            <a:r>
              <a:rPr lang="da-DK" dirty="0"/>
              <a:t> the </a:t>
            </a:r>
            <a:r>
              <a:rPr lang="da-DK" dirty="0" err="1"/>
              <a:t>effect</a:t>
            </a:r>
            <a:r>
              <a:rPr lang="da-DK" dirty="0"/>
              <a:t> of the policy </a:t>
            </a:r>
            <a:r>
              <a:rPr lang="da-DK" dirty="0" err="1"/>
              <a:t>came</a:t>
            </a:r>
            <a:r>
              <a:rPr lang="da-DK" dirty="0"/>
              <a:t> </a:t>
            </a:r>
            <a:r>
              <a:rPr lang="da-DK" dirty="0" err="1"/>
              <a:t>gradually</a:t>
            </a:r>
            <a:r>
              <a:rPr lang="da-DK" dirty="0"/>
              <a:t>, </a:t>
            </a:r>
            <a:r>
              <a:rPr lang="da-DK" dirty="0" err="1"/>
              <a:t>we</a:t>
            </a:r>
            <a:r>
              <a:rPr lang="da-DK" dirty="0"/>
              <a:t> made an </a:t>
            </a:r>
            <a:r>
              <a:rPr lang="da-DK" dirty="0" err="1"/>
              <a:t>additional</a:t>
            </a:r>
            <a:r>
              <a:rPr lang="da-DK" dirty="0"/>
              <a:t> analyses </a:t>
            </a:r>
            <a:r>
              <a:rPr lang="da-DK" dirty="0" err="1"/>
              <a:t>that</a:t>
            </a:r>
            <a:r>
              <a:rPr lang="da-DK" dirty="0"/>
              <a:t> </a:t>
            </a:r>
            <a:r>
              <a:rPr lang="da-DK" dirty="0" err="1"/>
              <a:t>allowed</a:t>
            </a:r>
            <a:r>
              <a:rPr lang="da-DK" dirty="0"/>
              <a:t> BMI to </a:t>
            </a:r>
            <a:r>
              <a:rPr lang="da-DK" dirty="0" err="1"/>
              <a:t>develop</a:t>
            </a:r>
            <a:r>
              <a:rPr lang="da-DK" dirty="0"/>
              <a:t> non-linear post-policy by </a:t>
            </a:r>
            <a:r>
              <a:rPr lang="da-DK" dirty="0" err="1"/>
              <a:t>including</a:t>
            </a:r>
            <a:r>
              <a:rPr lang="da-DK" dirty="0"/>
              <a:t> a </a:t>
            </a:r>
            <a:r>
              <a:rPr lang="da-DK" dirty="0" err="1"/>
              <a:t>quadratic</a:t>
            </a:r>
            <a:r>
              <a:rPr lang="da-DK" dirty="0"/>
              <a:t> time variable. </a:t>
            </a:r>
            <a:r>
              <a:rPr lang="da-DK" dirty="0" err="1"/>
              <a:t>Before</a:t>
            </a:r>
            <a:r>
              <a:rPr lang="da-DK" dirty="0"/>
              <a:t> </a:t>
            </a:r>
            <a:r>
              <a:rPr lang="da-DK" dirty="0" err="1"/>
              <a:t>conducting</a:t>
            </a:r>
            <a:r>
              <a:rPr lang="da-DK" dirty="0"/>
              <a:t> analyses, </a:t>
            </a:r>
            <a:r>
              <a:rPr lang="da-DK" dirty="0" err="1"/>
              <a:t>we</a:t>
            </a:r>
            <a:r>
              <a:rPr lang="da-DK" dirty="0"/>
              <a:t> </a:t>
            </a:r>
            <a:r>
              <a:rPr lang="da-DK" dirty="0" err="1"/>
              <a:t>decided</a:t>
            </a:r>
            <a:r>
              <a:rPr lang="da-DK" dirty="0"/>
              <a:t> to test differences in </a:t>
            </a:r>
            <a:r>
              <a:rPr lang="da-DK" dirty="0" err="1"/>
              <a:t>pre</a:t>
            </a:r>
            <a:r>
              <a:rPr lang="da-DK" dirty="0"/>
              <a:t>- and post-policy </a:t>
            </a:r>
            <a:r>
              <a:rPr lang="da-DK" dirty="0" err="1"/>
              <a:t>slope</a:t>
            </a:r>
            <a:r>
              <a:rPr lang="da-DK" dirty="0"/>
              <a:t> at </a:t>
            </a:r>
            <a:r>
              <a:rPr lang="da-DK" dirty="0" err="1"/>
              <a:t>two</a:t>
            </a:r>
            <a:r>
              <a:rPr lang="da-DK" dirty="0"/>
              <a:t> time-points: 2.5 and 3.5 </a:t>
            </a:r>
            <a:r>
              <a:rPr lang="da-DK" dirty="0" err="1"/>
              <a:t>years</a:t>
            </a:r>
            <a:r>
              <a:rPr lang="da-DK" dirty="0"/>
              <a:t> </a:t>
            </a:r>
            <a:r>
              <a:rPr lang="da-DK" dirty="0" err="1"/>
              <a:t>after</a:t>
            </a:r>
            <a:r>
              <a:rPr lang="da-DK" dirty="0"/>
              <a:t> policy </a:t>
            </a:r>
            <a:r>
              <a:rPr lang="da-DK" dirty="0" err="1"/>
              <a:t>introduction</a:t>
            </a:r>
            <a:r>
              <a:rPr lang="da-DK" dirty="0"/>
              <a:t>. </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52</a:t>
            </a:fld>
            <a:endParaRPr lang="en-GB" dirty="0"/>
          </a:p>
        </p:txBody>
      </p:sp>
    </p:spTree>
    <p:extLst>
      <p:ext uri="{BB962C8B-B14F-4D97-AF65-F5344CB8AC3E}">
        <p14:creationId xmlns:p14="http://schemas.microsoft.com/office/powerpoint/2010/main" val="32647800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Here, </a:t>
            </a:r>
            <a:r>
              <a:rPr lang="da-DK" dirty="0" err="1"/>
              <a:t>we</a:t>
            </a:r>
            <a:r>
              <a:rPr lang="da-DK" dirty="0"/>
              <a:t> </a:t>
            </a:r>
            <a:r>
              <a:rPr lang="da-DK" dirty="0" err="1"/>
              <a:t>discovered</a:t>
            </a:r>
            <a:r>
              <a:rPr lang="da-DK" dirty="0"/>
              <a:t> an </a:t>
            </a:r>
            <a:r>
              <a:rPr lang="da-DK" dirty="0" err="1"/>
              <a:t>increase</a:t>
            </a:r>
            <a:r>
              <a:rPr lang="da-DK" dirty="0"/>
              <a:t> in post-policy </a:t>
            </a:r>
            <a:r>
              <a:rPr lang="da-DK" dirty="0" err="1"/>
              <a:t>slope</a:t>
            </a:r>
            <a:r>
              <a:rPr lang="da-DK" dirty="0"/>
              <a:t> 2.5 </a:t>
            </a:r>
            <a:r>
              <a:rPr lang="da-DK" dirty="0" err="1"/>
              <a:t>years</a:t>
            </a:r>
            <a:r>
              <a:rPr lang="da-DK" dirty="0"/>
              <a:t> </a:t>
            </a:r>
            <a:r>
              <a:rPr lang="da-DK" dirty="0" err="1"/>
              <a:t>after</a:t>
            </a:r>
            <a:r>
              <a:rPr lang="da-DK" dirty="0"/>
              <a:t> the policy </a:t>
            </a:r>
            <a:r>
              <a:rPr lang="da-DK" dirty="0" err="1"/>
              <a:t>introduction</a:t>
            </a:r>
            <a:r>
              <a:rPr lang="da-DK" dirty="0"/>
              <a:t> in </a:t>
            </a:r>
            <a:r>
              <a:rPr lang="da-DK" dirty="0" err="1"/>
              <a:t>both</a:t>
            </a:r>
            <a:r>
              <a:rPr lang="da-DK" dirty="0"/>
              <a:t> age-</a:t>
            </a:r>
            <a:r>
              <a:rPr lang="da-DK" dirty="0" err="1"/>
              <a:t>groups</a:t>
            </a:r>
            <a:r>
              <a:rPr lang="da-DK" dirty="0"/>
              <a:t> of girls. </a:t>
            </a:r>
            <a:r>
              <a:rPr lang="da-DK" dirty="0" err="1"/>
              <a:t>Also</a:t>
            </a:r>
            <a:r>
              <a:rPr lang="da-DK" dirty="0"/>
              <a:t>, </a:t>
            </a:r>
            <a:r>
              <a:rPr lang="da-DK" dirty="0" err="1"/>
              <a:t>we</a:t>
            </a:r>
            <a:r>
              <a:rPr lang="da-DK" dirty="0"/>
              <a:t> </a:t>
            </a:r>
            <a:r>
              <a:rPr lang="da-DK" dirty="0" err="1"/>
              <a:t>found</a:t>
            </a:r>
            <a:r>
              <a:rPr lang="da-DK" dirty="0"/>
              <a:t> a </a:t>
            </a:r>
            <a:r>
              <a:rPr lang="da-DK" dirty="0" err="1"/>
              <a:t>decrease</a:t>
            </a:r>
            <a:r>
              <a:rPr lang="da-DK" dirty="0"/>
              <a:t> in boys 3.5 </a:t>
            </a:r>
            <a:r>
              <a:rPr lang="da-DK" dirty="0" err="1"/>
              <a:t>years</a:t>
            </a:r>
            <a:r>
              <a:rPr lang="da-DK" dirty="0"/>
              <a:t> </a:t>
            </a:r>
            <a:r>
              <a:rPr lang="da-DK" dirty="0" err="1"/>
              <a:t>after</a:t>
            </a:r>
            <a:r>
              <a:rPr lang="da-DK" dirty="0"/>
              <a:t> the </a:t>
            </a:r>
            <a:r>
              <a:rPr lang="da-DK" dirty="0" err="1"/>
              <a:t>introduction</a:t>
            </a:r>
            <a:r>
              <a:rPr lang="da-DK" dirty="0"/>
              <a:t>. So no </a:t>
            </a:r>
            <a:r>
              <a:rPr lang="da-DK" dirty="0" err="1"/>
              <a:t>obvious</a:t>
            </a:r>
            <a:r>
              <a:rPr lang="da-DK" dirty="0"/>
              <a:t> </a:t>
            </a:r>
            <a:r>
              <a:rPr lang="da-DK" dirty="0" err="1"/>
              <a:t>gradual</a:t>
            </a:r>
            <a:r>
              <a:rPr lang="da-DK" dirty="0"/>
              <a:t> </a:t>
            </a:r>
            <a:r>
              <a:rPr lang="da-DK" dirty="0" err="1"/>
              <a:t>effect</a:t>
            </a:r>
            <a:r>
              <a:rPr lang="da-DK" dirty="0"/>
              <a:t> of the school policy. </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53</a:t>
            </a:fld>
            <a:endParaRPr lang="en-GB" dirty="0"/>
          </a:p>
        </p:txBody>
      </p:sp>
    </p:spTree>
    <p:extLst>
      <p:ext uri="{BB962C8B-B14F-4D97-AF65-F5344CB8AC3E}">
        <p14:creationId xmlns:p14="http://schemas.microsoft.com/office/powerpoint/2010/main" val="2797896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When </a:t>
            </a:r>
            <a:r>
              <a:rPr lang="da-DK" dirty="0" err="1"/>
              <a:t>looking</a:t>
            </a:r>
            <a:r>
              <a:rPr lang="da-DK" dirty="0"/>
              <a:t> at the 90th BMI </a:t>
            </a:r>
            <a:r>
              <a:rPr lang="da-DK" dirty="0" err="1"/>
              <a:t>percentile</a:t>
            </a:r>
            <a:r>
              <a:rPr lang="da-DK" dirty="0"/>
              <a:t>, no </a:t>
            </a:r>
            <a:r>
              <a:rPr lang="da-DK" dirty="0" err="1"/>
              <a:t>significant</a:t>
            </a:r>
            <a:r>
              <a:rPr lang="da-DK" dirty="0"/>
              <a:t> </a:t>
            </a:r>
            <a:r>
              <a:rPr lang="da-DK" dirty="0" err="1"/>
              <a:t>changes</a:t>
            </a:r>
            <a:r>
              <a:rPr lang="da-DK" dirty="0"/>
              <a:t> </a:t>
            </a:r>
            <a:r>
              <a:rPr lang="da-DK" dirty="0" err="1"/>
              <a:t>were</a:t>
            </a:r>
            <a:r>
              <a:rPr lang="da-DK" dirty="0"/>
              <a:t> </a:t>
            </a:r>
            <a:r>
              <a:rPr lang="da-DK" dirty="0" err="1"/>
              <a:t>observed</a:t>
            </a:r>
            <a:r>
              <a:rPr lang="da-DK" dirty="0"/>
              <a:t> </a:t>
            </a:r>
            <a:r>
              <a:rPr lang="da-DK" dirty="0" err="1"/>
              <a:t>when</a:t>
            </a:r>
            <a:r>
              <a:rPr lang="da-DK" dirty="0"/>
              <a:t> </a:t>
            </a:r>
            <a:r>
              <a:rPr lang="da-DK" dirty="0" err="1"/>
              <a:t>comparing</a:t>
            </a:r>
            <a:r>
              <a:rPr lang="da-DK" dirty="0"/>
              <a:t> </a:t>
            </a:r>
            <a:r>
              <a:rPr lang="da-DK" dirty="0" err="1"/>
              <a:t>pre</a:t>
            </a:r>
            <a:r>
              <a:rPr lang="da-DK" dirty="0"/>
              <a:t>- and post policy </a:t>
            </a:r>
            <a:r>
              <a:rPr lang="da-DK" dirty="0" err="1"/>
              <a:t>slopes</a:t>
            </a:r>
            <a:r>
              <a:rPr lang="da-DK" dirty="0"/>
              <a:t>. When </a:t>
            </a:r>
            <a:r>
              <a:rPr lang="da-DK" dirty="0" err="1"/>
              <a:t>testing</a:t>
            </a:r>
            <a:r>
              <a:rPr lang="da-DK" dirty="0"/>
              <a:t> a </a:t>
            </a:r>
            <a:r>
              <a:rPr lang="da-DK" dirty="0" err="1"/>
              <a:t>quadratic</a:t>
            </a:r>
            <a:r>
              <a:rPr lang="da-DK" dirty="0"/>
              <a:t> time variable, it did not </a:t>
            </a:r>
            <a:r>
              <a:rPr lang="da-DK" dirty="0" err="1"/>
              <a:t>contribute</a:t>
            </a:r>
            <a:r>
              <a:rPr lang="da-DK" dirty="0"/>
              <a:t> </a:t>
            </a:r>
            <a:r>
              <a:rPr lang="da-DK" dirty="0" err="1"/>
              <a:t>significantly</a:t>
            </a:r>
            <a:r>
              <a:rPr lang="da-DK" dirty="0"/>
              <a:t> to the model. Thus, </a:t>
            </a:r>
            <a:r>
              <a:rPr lang="da-DK" dirty="0" err="1"/>
              <a:t>changes</a:t>
            </a:r>
            <a:r>
              <a:rPr lang="da-DK" dirty="0"/>
              <a:t> </a:t>
            </a:r>
            <a:r>
              <a:rPr lang="da-DK" dirty="0" err="1"/>
              <a:t>were</a:t>
            </a:r>
            <a:r>
              <a:rPr lang="da-DK" dirty="0"/>
              <a:t> not </a:t>
            </a:r>
            <a:r>
              <a:rPr lang="da-DK" dirty="0" err="1"/>
              <a:t>tested</a:t>
            </a:r>
            <a:r>
              <a:rPr lang="da-DK" dirty="0"/>
              <a:t> 2.5 and 3.5 </a:t>
            </a:r>
            <a:r>
              <a:rPr lang="da-DK" dirty="0" err="1"/>
              <a:t>after</a:t>
            </a:r>
            <a:r>
              <a:rPr lang="da-DK" dirty="0"/>
              <a:t> policy </a:t>
            </a:r>
            <a:r>
              <a:rPr lang="da-DK" dirty="0" err="1"/>
              <a:t>introduction</a:t>
            </a:r>
            <a:r>
              <a:rPr lang="da-DK" dirty="0"/>
              <a:t>.</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54</a:t>
            </a:fld>
            <a:endParaRPr lang="en-GB" dirty="0"/>
          </a:p>
        </p:txBody>
      </p:sp>
    </p:spTree>
    <p:extLst>
      <p:ext uri="{BB962C8B-B14F-4D97-AF65-F5344CB8AC3E}">
        <p14:creationId xmlns:p14="http://schemas.microsoft.com/office/powerpoint/2010/main" val="5716627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49436F85-577F-4A92-A47F-D540A2BCC821}" type="slidenum">
              <a:rPr lang="en-GB" smtClean="0"/>
              <a:pPr/>
              <a:t>55</a:t>
            </a:fld>
            <a:endParaRPr lang="en-GB" dirty="0"/>
          </a:p>
        </p:txBody>
      </p:sp>
    </p:spTree>
    <p:extLst>
      <p:ext uri="{BB962C8B-B14F-4D97-AF65-F5344CB8AC3E}">
        <p14:creationId xmlns:p14="http://schemas.microsoft.com/office/powerpoint/2010/main" val="23295416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algn="l"/>
            <a:r>
              <a:rPr lang="da-DK" sz="1800" b="0" i="0" u="none" strike="noStrike" baseline="0" dirty="0">
                <a:latin typeface="Calibri" panose="020F0502020204030204" pitchFamily="34" charset="0"/>
              </a:rPr>
              <a:t>Again, the </a:t>
            </a:r>
            <a:r>
              <a:rPr lang="da-DK" sz="1800" b="0" i="0" u="none" strike="noStrike" baseline="0" dirty="0" err="1">
                <a:latin typeface="Calibri" panose="020F0502020204030204" pitchFamily="34" charset="0"/>
              </a:rPr>
              <a:t>its</a:t>
            </a:r>
            <a:r>
              <a:rPr lang="da-DK" sz="1800" b="0" i="0" u="none" strike="noStrike" baseline="0" dirty="0">
                <a:latin typeface="Calibri" panose="020F0502020204030204" pitchFamily="34" charset="0"/>
              </a:rPr>
              <a:t> approach is vulnerable to </a:t>
            </a:r>
            <a:r>
              <a:rPr lang="da-DK" sz="1800" b="0" i="0" u="none" strike="noStrike" baseline="0" dirty="0" err="1">
                <a:latin typeface="Calibri" panose="020F0502020204030204" pitchFamily="34" charset="0"/>
              </a:rPr>
              <a:t>confounding</a:t>
            </a:r>
            <a:r>
              <a:rPr lang="da-DK" sz="1800" b="0" i="0" u="none" strike="noStrike" baseline="0" dirty="0">
                <a:latin typeface="Calibri" panose="020F0502020204030204" pitchFamily="34" charset="0"/>
              </a:rPr>
              <a:t> factors </a:t>
            </a:r>
            <a:r>
              <a:rPr lang="da-DK" sz="1800" b="0" i="0" u="none" strike="noStrike" baseline="0" dirty="0" err="1">
                <a:latin typeface="Calibri" panose="020F0502020204030204" pitchFamily="34" charset="0"/>
              </a:rPr>
              <a:t>changing</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across</a:t>
            </a:r>
            <a:r>
              <a:rPr lang="da-DK" sz="1800" b="0" i="0" u="none" strike="noStrike" baseline="0" dirty="0">
                <a:latin typeface="Calibri" panose="020F0502020204030204" pitchFamily="34" charset="0"/>
              </a:rPr>
              <a:t> the same time span. In general, </a:t>
            </a:r>
            <a:r>
              <a:rPr lang="da-DK" sz="1800" b="0" i="0" u="none" strike="noStrike" baseline="0" dirty="0" err="1">
                <a:latin typeface="Calibri" panose="020F0502020204030204" pitchFamily="34" charset="0"/>
              </a:rPr>
              <a:t>one</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should</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be</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very</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careful</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when</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interpreting</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these</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results</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since</a:t>
            </a:r>
            <a:r>
              <a:rPr lang="da-DK" sz="1800" b="0" i="0" u="none" strike="noStrike" baseline="0" dirty="0">
                <a:latin typeface="Calibri" panose="020F0502020204030204" pitchFamily="34" charset="0"/>
              </a:rPr>
              <a:t> a </a:t>
            </a:r>
            <a:r>
              <a:rPr lang="da-DK" sz="1800" b="0" i="0" u="none" strike="noStrike" baseline="0" dirty="0" err="1">
                <a:latin typeface="Calibri" panose="020F0502020204030204" pitchFamily="34" charset="0"/>
              </a:rPr>
              <a:t>lot</a:t>
            </a:r>
            <a:r>
              <a:rPr lang="da-DK" sz="1800" b="0" i="0" u="none" strike="noStrike" baseline="0" dirty="0">
                <a:latin typeface="Calibri" panose="020F0502020204030204" pitchFamily="34" charset="0"/>
              </a:rPr>
              <a:t> of </a:t>
            </a:r>
            <a:r>
              <a:rPr lang="da-DK" sz="1800" b="0" i="0" u="none" strike="noStrike" baseline="0" dirty="0" err="1">
                <a:latin typeface="Calibri" panose="020F0502020204030204" pitchFamily="34" charset="0"/>
              </a:rPr>
              <a:t>confounding</a:t>
            </a:r>
            <a:r>
              <a:rPr lang="da-DK" sz="1800" b="0" i="0" u="none" strike="noStrike" baseline="0" dirty="0">
                <a:latin typeface="Calibri" panose="020F0502020204030204" pitchFamily="34" charset="0"/>
              </a:rPr>
              <a:t> variables </a:t>
            </a:r>
            <a:r>
              <a:rPr lang="da-DK" sz="1800" b="0" i="0" u="none" strike="noStrike" baseline="0" dirty="0" err="1">
                <a:latin typeface="Calibri" panose="020F0502020204030204" pitchFamily="34" charset="0"/>
              </a:rPr>
              <a:t>could</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affect</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results</a:t>
            </a:r>
            <a:r>
              <a:rPr lang="da-DK" sz="1800" b="0" i="0" u="none" strike="noStrike" baseline="0" dirty="0">
                <a:latin typeface="Calibri" panose="020F0502020204030204" pitchFamily="34" charset="0"/>
              </a:rPr>
              <a:t> on BMI, as bmi i </a:t>
            </a:r>
            <a:r>
              <a:rPr lang="da-DK" sz="1800" b="0" i="0" u="none" strike="noStrike" baseline="0" dirty="0" err="1">
                <a:latin typeface="Calibri" panose="020F0502020204030204" pitchFamily="34" charset="0"/>
              </a:rPr>
              <a:t>affected</a:t>
            </a:r>
            <a:r>
              <a:rPr lang="da-DK" sz="1800" b="0" i="0" u="none" strike="noStrike" baseline="0" dirty="0">
                <a:latin typeface="Calibri" panose="020F0502020204030204" pitchFamily="34" charset="0"/>
              </a:rPr>
              <a:t> by multiple factors as </a:t>
            </a:r>
            <a:r>
              <a:rPr lang="da-DK" sz="1800" b="0" i="0" u="none" strike="noStrike" baseline="0" dirty="0" err="1">
                <a:latin typeface="Calibri" panose="020F0502020204030204" pitchFamily="34" charset="0"/>
              </a:rPr>
              <a:t>mentioned</a:t>
            </a:r>
            <a:r>
              <a:rPr lang="da-DK" sz="1800" b="0" i="0" u="none" strike="noStrike" baseline="0" dirty="0">
                <a:latin typeface="Calibri" panose="020F0502020204030204" pitchFamily="34" charset="0"/>
              </a:rPr>
              <a:t> in the </a:t>
            </a:r>
            <a:r>
              <a:rPr lang="da-DK" sz="1800" b="0" i="0" u="none" strike="noStrike" baseline="0" dirty="0" err="1">
                <a:latin typeface="Calibri" panose="020F0502020204030204" pitchFamily="34" charset="0"/>
              </a:rPr>
              <a:t>introduction</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Confounders</a:t>
            </a:r>
            <a:r>
              <a:rPr lang="da-DK" sz="1800" b="0" i="0" u="none" strike="noStrike" baseline="0" dirty="0">
                <a:latin typeface="Calibri" panose="020F0502020204030204" pitchFamily="34" charset="0"/>
              </a:rPr>
              <a:t> like diet for </a:t>
            </a:r>
            <a:r>
              <a:rPr lang="da-DK" sz="1800" b="0" i="0" u="none" strike="noStrike" baseline="0" dirty="0" err="1">
                <a:latin typeface="Calibri" panose="020F0502020204030204" pitchFamily="34" charset="0"/>
              </a:rPr>
              <a:t>example</a:t>
            </a:r>
            <a:r>
              <a:rPr lang="da-DK" sz="1800" b="0" i="0" u="none" strike="noStrike" baseline="0" dirty="0">
                <a:latin typeface="Calibri" panose="020F0502020204030204" pitchFamily="34" charset="0"/>
              </a:rPr>
              <a:t>. And </a:t>
            </a:r>
            <a:r>
              <a:rPr lang="da-DK" sz="1800" b="0" i="0" u="none" strike="noStrike" baseline="0" dirty="0" err="1">
                <a:latin typeface="Calibri" panose="020F0502020204030204" pitchFamily="34" charset="0"/>
              </a:rPr>
              <a:t>we</a:t>
            </a:r>
            <a:r>
              <a:rPr lang="da-DK" sz="1800" b="0" i="0" u="none" strike="noStrike" baseline="0" dirty="0">
                <a:latin typeface="Calibri" panose="020F0502020204030204" pitchFamily="34" charset="0"/>
              </a:rPr>
              <a:t> do not have data on </a:t>
            </a:r>
            <a:r>
              <a:rPr lang="da-DK" sz="1800" b="0" i="0" u="none" strike="noStrike" baseline="0" dirty="0" err="1">
                <a:latin typeface="Calibri" panose="020F0502020204030204" pitchFamily="34" charset="0"/>
              </a:rPr>
              <a:t>these</a:t>
            </a:r>
            <a:r>
              <a:rPr lang="da-DK" sz="1800" b="0" i="0" u="none" strike="noStrike" baseline="0" dirty="0">
                <a:latin typeface="Calibri" panose="020F0502020204030204" pitchFamily="34" charset="0"/>
              </a:rPr>
              <a:t> variables to </a:t>
            </a:r>
            <a:r>
              <a:rPr lang="da-DK" sz="1800" b="0" i="0" u="none" strike="noStrike" baseline="0" dirty="0" err="1">
                <a:latin typeface="Calibri" panose="020F0502020204030204" pitchFamily="34" charset="0"/>
              </a:rPr>
              <a:t>adjust</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main</a:t>
            </a:r>
            <a:r>
              <a:rPr lang="da-DK" sz="1800" b="0" i="0" u="none" strike="noStrike" baseline="0" dirty="0">
                <a:latin typeface="Calibri" panose="020F0502020204030204" pitchFamily="34" charset="0"/>
              </a:rPr>
              <a:t> analyses. </a:t>
            </a:r>
          </a:p>
          <a:p>
            <a:pPr algn="l"/>
            <a:endParaRPr lang="da-DK" sz="1800" b="0" i="0" u="none" strike="noStrike" baseline="0" dirty="0">
              <a:latin typeface="Calibri" panose="020F0502020204030204" pitchFamily="34" charset="0"/>
            </a:endParaRPr>
          </a:p>
          <a:p>
            <a:pPr algn="l"/>
            <a:r>
              <a:rPr lang="da-DK" sz="1800" b="0" i="0" u="none" strike="noStrike" baseline="0" dirty="0">
                <a:latin typeface="Calibri" panose="020F0502020204030204" pitchFamily="34" charset="0"/>
              </a:rPr>
              <a:t>In </a:t>
            </a:r>
            <a:r>
              <a:rPr lang="da-DK" sz="1800" b="0" i="0" u="none" strike="noStrike" baseline="0" dirty="0" err="1">
                <a:latin typeface="Calibri" panose="020F0502020204030204" pitchFamily="34" charset="0"/>
              </a:rPr>
              <a:t>paper</a:t>
            </a:r>
            <a:r>
              <a:rPr lang="da-DK" sz="1800" b="0" i="0" u="none" strike="noStrike" baseline="0" dirty="0">
                <a:latin typeface="Calibri" panose="020F0502020204030204" pitchFamily="34" charset="0"/>
              </a:rPr>
              <a:t> II, </a:t>
            </a:r>
            <a:r>
              <a:rPr lang="da-DK" sz="1800" b="0" i="0" u="none" strike="noStrike" baseline="0" dirty="0" err="1">
                <a:latin typeface="Calibri" panose="020F0502020204030204" pitchFamily="34" charset="0"/>
              </a:rPr>
              <a:t>we</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observed</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that</a:t>
            </a:r>
            <a:r>
              <a:rPr lang="da-DK" sz="1800" b="0" i="0" u="none" strike="noStrike" baseline="0" dirty="0">
                <a:latin typeface="Calibri" panose="020F0502020204030204" pitchFamily="34" charset="0"/>
              </a:rPr>
              <a:t> leisure time PA </a:t>
            </a:r>
            <a:r>
              <a:rPr lang="da-DK" sz="1800" b="0" i="0" u="none" strike="noStrike" baseline="0" dirty="0" err="1">
                <a:latin typeface="Calibri" panose="020F0502020204030204" pitchFamily="34" charset="0"/>
              </a:rPr>
              <a:t>were</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declining</a:t>
            </a:r>
            <a:r>
              <a:rPr lang="da-DK" sz="1800" b="0" i="0" u="none" strike="noStrike" baseline="0" dirty="0">
                <a:latin typeface="Calibri" panose="020F0502020204030204" pitchFamily="34" charset="0"/>
              </a:rPr>
              <a:t>. </a:t>
            </a:r>
            <a:r>
              <a:rPr lang="da-DK" sz="1800" dirty="0"/>
              <a:t>It is </a:t>
            </a:r>
            <a:r>
              <a:rPr lang="da-DK" sz="1800" dirty="0" err="1"/>
              <a:t>highly</a:t>
            </a:r>
            <a:r>
              <a:rPr lang="da-DK" sz="1800" dirty="0"/>
              <a:t> plausible </a:t>
            </a:r>
            <a:r>
              <a:rPr lang="da-DK" sz="1800" dirty="0" err="1"/>
              <a:t>that</a:t>
            </a:r>
            <a:r>
              <a:rPr lang="da-DK" sz="1800" dirty="0"/>
              <a:t> </a:t>
            </a:r>
            <a:r>
              <a:rPr lang="da-DK" sz="1800" dirty="0" err="1"/>
              <a:t>ths</a:t>
            </a:r>
            <a:r>
              <a:rPr lang="da-DK" sz="1800" dirty="0"/>
              <a:t> </a:t>
            </a:r>
            <a:r>
              <a:rPr lang="da-DK" sz="1800" dirty="0" err="1"/>
              <a:t>development</a:t>
            </a:r>
            <a:r>
              <a:rPr lang="da-DK" sz="1800" dirty="0"/>
              <a:t> </a:t>
            </a:r>
            <a:r>
              <a:rPr lang="da-DK" sz="1800" dirty="0" err="1"/>
              <a:t>affects</a:t>
            </a:r>
            <a:r>
              <a:rPr lang="da-DK" sz="1800" dirty="0"/>
              <a:t> BMI. To </a:t>
            </a:r>
            <a:r>
              <a:rPr lang="da-DK" sz="1800" dirty="0" err="1"/>
              <a:t>see</a:t>
            </a:r>
            <a:r>
              <a:rPr lang="da-DK" sz="1800" dirty="0"/>
              <a:t> the clean </a:t>
            </a:r>
            <a:r>
              <a:rPr lang="da-DK" sz="1800" dirty="0" err="1"/>
              <a:t>effect</a:t>
            </a:r>
            <a:r>
              <a:rPr lang="da-DK" sz="1800" dirty="0"/>
              <a:t> of the school policy and the </a:t>
            </a:r>
            <a:r>
              <a:rPr lang="da-DK" sz="1800" dirty="0" err="1"/>
              <a:t>increased</a:t>
            </a:r>
            <a:r>
              <a:rPr lang="da-DK" sz="1800" dirty="0"/>
              <a:t> school time PA on BMI, </a:t>
            </a:r>
            <a:r>
              <a:rPr lang="da-DK" sz="1800" dirty="0" err="1"/>
              <a:t>we</a:t>
            </a:r>
            <a:r>
              <a:rPr lang="da-DK" sz="1800" dirty="0"/>
              <a:t> made a </a:t>
            </a:r>
            <a:r>
              <a:rPr lang="da-DK" sz="1800" dirty="0" err="1"/>
              <a:t>supplementary</a:t>
            </a:r>
            <a:r>
              <a:rPr lang="da-DK" sz="1800" dirty="0"/>
              <a:t> analyses. Here </a:t>
            </a:r>
            <a:r>
              <a:rPr lang="da-DK" sz="1800" dirty="0" err="1"/>
              <a:t>we</a:t>
            </a:r>
            <a:r>
              <a:rPr lang="da-DK" sz="1800" dirty="0"/>
              <a:t> </a:t>
            </a:r>
            <a:r>
              <a:rPr lang="da-DK" sz="1800" dirty="0" err="1"/>
              <a:t>used</a:t>
            </a:r>
            <a:r>
              <a:rPr lang="da-DK" sz="1800" dirty="0"/>
              <a:t> data from Paper II and </a:t>
            </a:r>
            <a:r>
              <a:rPr lang="da-DK" sz="1800" dirty="0" err="1"/>
              <a:t>examined</a:t>
            </a:r>
            <a:r>
              <a:rPr lang="da-DK" sz="1800" dirty="0"/>
              <a:t> the </a:t>
            </a:r>
            <a:r>
              <a:rPr lang="da-DK" sz="1800" dirty="0" err="1"/>
              <a:t>development</a:t>
            </a:r>
            <a:r>
              <a:rPr lang="da-DK" sz="1800" dirty="0"/>
              <a:t> of BMI in the PHASAR </a:t>
            </a:r>
            <a:r>
              <a:rPr lang="da-DK" sz="1800" dirty="0" err="1"/>
              <a:t>study</a:t>
            </a:r>
            <a:r>
              <a:rPr lang="da-DK" sz="1800" dirty="0"/>
              <a:t> </a:t>
            </a:r>
            <a:r>
              <a:rPr lang="da-DK" sz="1800" dirty="0" err="1"/>
              <a:t>compared</a:t>
            </a:r>
            <a:r>
              <a:rPr lang="da-DK" sz="1800" dirty="0"/>
              <a:t> with the </a:t>
            </a:r>
            <a:r>
              <a:rPr lang="da-DK" sz="1800" dirty="0" err="1"/>
              <a:t>historical</a:t>
            </a:r>
            <a:r>
              <a:rPr lang="da-DK" sz="1800" dirty="0"/>
              <a:t> studies. No </a:t>
            </a:r>
            <a:r>
              <a:rPr lang="da-DK" sz="1800" dirty="0" err="1"/>
              <a:t>effect</a:t>
            </a:r>
            <a:r>
              <a:rPr lang="da-DK" sz="1800" dirty="0"/>
              <a:t> </a:t>
            </a:r>
            <a:r>
              <a:rPr lang="da-DK" sz="1800" dirty="0" err="1"/>
              <a:t>was</a:t>
            </a:r>
            <a:r>
              <a:rPr lang="da-DK" sz="1800" dirty="0"/>
              <a:t> </a:t>
            </a:r>
            <a:r>
              <a:rPr lang="da-DK" sz="1800" dirty="0" err="1"/>
              <a:t>found</a:t>
            </a:r>
            <a:r>
              <a:rPr lang="da-DK" sz="1800" dirty="0"/>
              <a:t>. </a:t>
            </a:r>
            <a:r>
              <a:rPr lang="da-DK" sz="1800" dirty="0" err="1"/>
              <a:t>Then</a:t>
            </a:r>
            <a:r>
              <a:rPr lang="da-DK" sz="1800" dirty="0"/>
              <a:t> </a:t>
            </a:r>
            <a:r>
              <a:rPr lang="da-DK" sz="1800" dirty="0" err="1"/>
              <a:t>we</a:t>
            </a:r>
            <a:r>
              <a:rPr lang="da-DK" sz="1800" dirty="0"/>
              <a:t> </a:t>
            </a:r>
            <a:r>
              <a:rPr lang="da-DK" sz="1800" dirty="0" err="1"/>
              <a:t>tried</a:t>
            </a:r>
            <a:r>
              <a:rPr lang="da-DK" sz="1800" dirty="0"/>
              <a:t> to </a:t>
            </a:r>
            <a:r>
              <a:rPr lang="da-DK" sz="1800" dirty="0" err="1"/>
              <a:t>adjust</a:t>
            </a:r>
            <a:r>
              <a:rPr lang="da-DK" sz="1800" dirty="0"/>
              <a:t> analyses for leisure time PA. </a:t>
            </a:r>
            <a:r>
              <a:rPr lang="da-DK" sz="1800" dirty="0" err="1"/>
              <a:t>However</a:t>
            </a:r>
            <a:r>
              <a:rPr lang="da-DK" sz="1800" dirty="0"/>
              <a:t>, </a:t>
            </a:r>
            <a:r>
              <a:rPr lang="da-DK" sz="1800" dirty="0" err="1"/>
              <a:t>this</a:t>
            </a:r>
            <a:r>
              <a:rPr lang="da-DK" sz="1800" dirty="0"/>
              <a:t> did not </a:t>
            </a:r>
            <a:r>
              <a:rPr lang="da-DK" sz="1800" dirty="0" err="1"/>
              <a:t>change</a:t>
            </a:r>
            <a:r>
              <a:rPr lang="da-DK" sz="1800" dirty="0"/>
              <a:t> </a:t>
            </a:r>
            <a:r>
              <a:rPr lang="da-DK" sz="1800" dirty="0" err="1"/>
              <a:t>results</a:t>
            </a:r>
            <a:r>
              <a:rPr lang="da-DK" sz="1800" dirty="0"/>
              <a:t>. </a:t>
            </a:r>
            <a:endParaRPr lang="da-DK" sz="1800" b="0" i="0" u="none" strike="noStrike" baseline="0" dirty="0">
              <a:latin typeface="Calibri" panose="020F0502020204030204" pitchFamily="34" charset="0"/>
            </a:endParaRPr>
          </a:p>
          <a:p>
            <a:pPr algn="l"/>
            <a:endParaRPr lang="da-DK" sz="1800" b="0" i="0" u="none" strike="noStrike" baseline="0" dirty="0">
              <a:latin typeface="Calibri" panose="020F0502020204030204" pitchFamily="34" charset="0"/>
            </a:endParaRPr>
          </a:p>
          <a:p>
            <a:pPr algn="l"/>
            <a:r>
              <a:rPr lang="da-DK" sz="1800" b="0" i="0" u="none" strike="noStrike" baseline="0" dirty="0">
                <a:latin typeface="Calibri" panose="020F0502020204030204" pitchFamily="34" charset="0"/>
              </a:rPr>
              <a:t>The analyses </a:t>
            </a:r>
            <a:r>
              <a:rPr lang="da-DK" sz="1800" b="0" i="0" u="none" strike="noStrike" baseline="0" dirty="0" err="1">
                <a:latin typeface="Calibri" panose="020F0502020204030204" pitchFamily="34" charset="0"/>
              </a:rPr>
              <a:t>are</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based</a:t>
            </a:r>
            <a:r>
              <a:rPr lang="da-DK" sz="1800" b="0" i="0" u="none" strike="noStrike" baseline="0" dirty="0">
                <a:latin typeface="Calibri" panose="020F0502020204030204" pitchFamily="34" charset="0"/>
              </a:rPr>
              <a:t> on the bmi </a:t>
            </a:r>
            <a:r>
              <a:rPr lang="da-DK" sz="1800" b="0" i="0" u="none" strike="noStrike" baseline="0" dirty="0" err="1">
                <a:latin typeface="Calibri" panose="020F0502020204030204" pitchFamily="34" charset="0"/>
              </a:rPr>
              <a:t>measurement</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which</a:t>
            </a:r>
            <a:r>
              <a:rPr lang="da-DK" sz="1800" b="0" i="0" u="none" strike="noStrike" baseline="0" dirty="0">
                <a:latin typeface="Calibri" panose="020F0502020204030204" pitchFamily="34" charset="0"/>
              </a:rPr>
              <a:t> do not </a:t>
            </a:r>
            <a:r>
              <a:rPr lang="da-DK" sz="1800" b="0" i="0" u="none" strike="noStrike" baseline="0" dirty="0" err="1">
                <a:latin typeface="Calibri" panose="020F0502020204030204" pitchFamily="34" charset="0"/>
              </a:rPr>
              <a:t>distinquish</a:t>
            </a:r>
            <a:r>
              <a:rPr lang="da-DK" sz="1800" b="0" i="0" u="none" strike="noStrike" baseline="0" dirty="0">
                <a:latin typeface="Calibri" panose="020F0502020204030204" pitchFamily="34" charset="0"/>
              </a:rPr>
              <a:t> fat </a:t>
            </a:r>
            <a:r>
              <a:rPr lang="da-DK" sz="1800" b="0" i="0" u="none" strike="noStrike" baseline="0" dirty="0" err="1">
                <a:latin typeface="Calibri" panose="020F0502020204030204" pitchFamily="34" charset="0"/>
              </a:rPr>
              <a:t>mass</a:t>
            </a:r>
            <a:r>
              <a:rPr lang="da-DK" sz="1800" b="0" i="0" u="none" strike="noStrike" baseline="0" dirty="0">
                <a:latin typeface="Calibri" panose="020F0502020204030204" pitchFamily="34" charset="0"/>
              </a:rPr>
              <a:t> and lean </a:t>
            </a:r>
            <a:r>
              <a:rPr lang="da-DK" sz="1800" b="0" i="0" u="none" strike="noStrike" baseline="0" dirty="0" err="1">
                <a:latin typeface="Calibri" panose="020F0502020204030204" pitchFamily="34" charset="0"/>
              </a:rPr>
              <a:t>mass</a:t>
            </a:r>
            <a:r>
              <a:rPr lang="da-DK" sz="1800" b="0" i="0" u="none" strike="noStrike" baseline="0" dirty="0">
                <a:latin typeface="Calibri" panose="020F0502020204030204" pitchFamily="34" charset="0"/>
              </a:rPr>
              <a:t>. So </a:t>
            </a:r>
            <a:r>
              <a:rPr lang="da-DK" sz="1800" b="0" i="0" u="none" strike="noStrike" baseline="0" dirty="0" err="1">
                <a:latin typeface="Calibri" panose="020F0502020204030204" pitchFamily="34" charset="0"/>
              </a:rPr>
              <a:t>basically</a:t>
            </a:r>
            <a:r>
              <a:rPr lang="da-DK" sz="1800" b="0" i="0" u="none" strike="noStrike" baseline="0" dirty="0">
                <a:latin typeface="Calibri" panose="020F0502020204030204" pitchFamily="34" charset="0"/>
              </a:rPr>
              <a:t>, the </a:t>
            </a:r>
            <a:r>
              <a:rPr lang="da-DK" sz="1800" b="0" i="0" u="none" strike="noStrike" baseline="0" dirty="0" err="1">
                <a:latin typeface="Calibri" panose="020F0502020204030204" pitchFamily="34" charset="0"/>
              </a:rPr>
              <a:t>increases</a:t>
            </a:r>
            <a:r>
              <a:rPr lang="da-DK" sz="1800" b="0" i="0" u="none" strike="noStrike" baseline="0" dirty="0">
                <a:latin typeface="Calibri" panose="020F0502020204030204" pitchFamily="34" charset="0"/>
              </a:rPr>
              <a:t> in BMI </a:t>
            </a:r>
            <a:r>
              <a:rPr lang="da-DK" sz="1800" b="0" i="0" u="none" strike="noStrike" baseline="0" dirty="0" err="1">
                <a:latin typeface="Calibri" panose="020F0502020204030204" pitchFamily="34" charset="0"/>
              </a:rPr>
              <a:t>could</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be</a:t>
            </a:r>
            <a:r>
              <a:rPr lang="da-DK" sz="1800" b="0" i="0" u="none" strike="noStrike" baseline="0" dirty="0">
                <a:latin typeface="Calibri" panose="020F0502020204030204" pitchFamily="34" charset="0"/>
              </a:rPr>
              <a:t> a positive </a:t>
            </a:r>
            <a:r>
              <a:rPr lang="da-DK" sz="1800" b="0" i="0" u="none" strike="noStrike" baseline="0" dirty="0" err="1">
                <a:latin typeface="Calibri" panose="020F0502020204030204" pitchFamily="34" charset="0"/>
              </a:rPr>
              <a:t>development</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if</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increases</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were</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caused</a:t>
            </a:r>
            <a:r>
              <a:rPr lang="da-DK" sz="1800" b="0" i="0" u="none" strike="noStrike" baseline="0" dirty="0">
                <a:latin typeface="Calibri" panose="020F0502020204030204" pitchFamily="34" charset="0"/>
              </a:rPr>
              <a:t> by </a:t>
            </a:r>
            <a:r>
              <a:rPr lang="da-DK" sz="1800" b="0" i="0" u="none" strike="noStrike" baseline="0" dirty="0" err="1">
                <a:latin typeface="Calibri" panose="020F0502020204030204" pitchFamily="34" charset="0"/>
              </a:rPr>
              <a:t>increases</a:t>
            </a:r>
            <a:r>
              <a:rPr lang="da-DK" sz="1800" b="0" i="0" u="none" strike="noStrike" baseline="0" dirty="0">
                <a:latin typeface="Calibri" panose="020F0502020204030204" pitchFamily="34" charset="0"/>
              </a:rPr>
              <a:t> in lean </a:t>
            </a:r>
            <a:r>
              <a:rPr lang="da-DK" sz="1800" b="0" i="0" u="none" strike="noStrike" baseline="0" dirty="0" err="1">
                <a:latin typeface="Calibri" panose="020F0502020204030204" pitchFamily="34" charset="0"/>
              </a:rPr>
              <a:t>mass</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e.g</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muscle</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mass</a:t>
            </a:r>
            <a:r>
              <a:rPr lang="da-DK" sz="1800" b="0" i="0" u="none" strike="noStrike" baseline="0" dirty="0">
                <a:latin typeface="Calibri" panose="020F0502020204030204" pitchFamily="34" charset="0"/>
              </a:rPr>
              <a:t>). Thus, </a:t>
            </a:r>
            <a:r>
              <a:rPr lang="da-DK" sz="1800" b="0" i="0" u="none" strike="noStrike" baseline="0" dirty="0" err="1">
                <a:latin typeface="Calibri" panose="020F0502020204030204" pitchFamily="34" charset="0"/>
              </a:rPr>
              <a:t>important</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changes</a:t>
            </a:r>
            <a:r>
              <a:rPr lang="da-DK" sz="1800" b="0" i="0" u="none" strike="noStrike" baseline="0" dirty="0">
                <a:latin typeface="Calibri" panose="020F0502020204030204" pitchFamily="34" charset="0"/>
              </a:rPr>
              <a:t> in body </a:t>
            </a:r>
            <a:r>
              <a:rPr lang="da-DK" sz="1800" b="0" i="0" u="none" strike="noStrike" baseline="0" dirty="0" err="1">
                <a:latin typeface="Calibri" panose="020F0502020204030204" pitchFamily="34" charset="0"/>
              </a:rPr>
              <a:t>composition</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could</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be</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obscured</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However</a:t>
            </a:r>
            <a:r>
              <a:rPr lang="da-DK" sz="1800" b="0" i="0" u="none" strike="noStrike" baseline="0" dirty="0">
                <a:latin typeface="Calibri" panose="020F0502020204030204" pitchFamily="34" charset="0"/>
              </a:rPr>
              <a:t>, no </a:t>
            </a:r>
            <a:r>
              <a:rPr lang="da-DK" sz="1800" b="0" i="0" u="none" strike="noStrike" baseline="0" dirty="0" err="1">
                <a:latin typeface="Calibri" panose="020F0502020204030204" pitchFamily="34" charset="0"/>
              </a:rPr>
              <a:t>other</a:t>
            </a:r>
            <a:r>
              <a:rPr lang="da-DK" sz="1800" b="0" i="0" u="none" strike="noStrike" baseline="0" dirty="0">
                <a:latin typeface="Calibri" panose="020F0502020204030204" pitchFamily="34" charset="0"/>
              </a:rPr>
              <a:t> data is </a:t>
            </a:r>
            <a:r>
              <a:rPr lang="da-DK" sz="1800" b="0" i="0" u="none" strike="noStrike" baseline="0" dirty="0" err="1">
                <a:latin typeface="Calibri" panose="020F0502020204030204" pitchFamily="34" charset="0"/>
              </a:rPr>
              <a:t>available</a:t>
            </a:r>
            <a:r>
              <a:rPr lang="da-DK" sz="1800" b="0" i="0" u="none" strike="noStrike" baseline="0" dirty="0">
                <a:latin typeface="Calibri" panose="020F0502020204030204" pitchFamily="34" charset="0"/>
              </a:rPr>
              <a:t> on a population </a:t>
            </a:r>
            <a:r>
              <a:rPr lang="da-DK" sz="1800" b="0" i="0" u="none" strike="noStrike" baseline="0" dirty="0" err="1">
                <a:latin typeface="Calibri" panose="020F0502020204030204" pitchFamily="34" charset="0"/>
              </a:rPr>
              <a:t>level</a:t>
            </a:r>
            <a:r>
              <a:rPr lang="da-DK" sz="1800" b="0" i="0" u="none" strike="noStrike" baseline="0" dirty="0">
                <a:latin typeface="Calibri" panose="020F0502020204030204" pitchFamily="34" charset="0"/>
              </a:rPr>
              <a:t> to </a:t>
            </a:r>
            <a:r>
              <a:rPr lang="da-DK" sz="1800" b="0" i="0" u="none" strike="noStrike" baseline="0" dirty="0" err="1">
                <a:latin typeface="Calibri" panose="020F0502020204030204" pitchFamily="34" charset="0"/>
              </a:rPr>
              <a:t>further</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examine</a:t>
            </a:r>
            <a:r>
              <a:rPr lang="da-DK" sz="1800" b="0" i="0" u="none" strike="noStrike" baseline="0" dirty="0">
                <a:latin typeface="Calibri" panose="020F0502020204030204" pitchFamily="34" charset="0"/>
              </a:rPr>
              <a:t> the </a:t>
            </a:r>
            <a:r>
              <a:rPr lang="da-DK" sz="1800" b="0" i="0" u="none" strike="noStrike" baseline="0" dirty="0" err="1">
                <a:latin typeface="Calibri" panose="020F0502020204030204" pitchFamily="34" charset="0"/>
              </a:rPr>
              <a:t>effect</a:t>
            </a:r>
            <a:r>
              <a:rPr lang="da-DK" sz="1800" b="0" i="0" u="none" strike="noStrike" baseline="0" dirty="0">
                <a:latin typeface="Calibri" panose="020F0502020204030204" pitchFamily="34" charset="0"/>
              </a:rPr>
              <a:t> of </a:t>
            </a:r>
            <a:r>
              <a:rPr lang="da-DK" sz="1800" b="0" i="0" u="none" strike="noStrike" baseline="0" dirty="0" err="1">
                <a:latin typeface="Calibri" panose="020F0502020204030204" pitchFamily="34" charset="0"/>
              </a:rPr>
              <a:t>overweight</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waist</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circumference</a:t>
            </a:r>
            <a:r>
              <a:rPr lang="da-DK" sz="1800" b="0" i="0" u="none" strike="noStrike" baseline="0" dirty="0">
                <a:latin typeface="Calibri" panose="020F0502020204030204" pitchFamily="34" charset="0"/>
              </a:rPr>
              <a:t>, skin fold etc.)</a:t>
            </a:r>
          </a:p>
          <a:p>
            <a:pPr algn="l"/>
            <a:endParaRPr lang="da-DK" sz="1800" b="0" i="0" u="none" strike="noStrike" baseline="0" dirty="0">
              <a:latin typeface="Calibri" panose="020F0502020204030204" pitchFamily="34" charset="0"/>
            </a:endParaRPr>
          </a:p>
          <a:p>
            <a:pPr algn="l"/>
            <a:r>
              <a:rPr lang="da-DK" sz="1800" b="0" i="0" u="none" strike="noStrike" baseline="0" dirty="0">
                <a:latin typeface="Calibri" panose="020F0502020204030204" pitchFamily="34" charset="0"/>
              </a:rPr>
              <a:t>Even </a:t>
            </a:r>
            <a:r>
              <a:rPr lang="da-DK" sz="1800" b="0" i="0" u="none" strike="noStrike" baseline="0" dirty="0" err="1">
                <a:latin typeface="Calibri" panose="020F0502020204030204" pitchFamily="34" charset="0"/>
              </a:rPr>
              <a:t>though</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we</a:t>
            </a:r>
            <a:r>
              <a:rPr lang="da-DK" sz="1800" b="0" i="0" u="none" strike="noStrike" baseline="0" dirty="0">
                <a:latin typeface="Calibri" panose="020F0502020204030204" pitchFamily="34" charset="0"/>
              </a:rPr>
              <a:t> </a:t>
            </a:r>
            <a:r>
              <a:rPr lang="en-US" sz="1800" b="0" i="0" u="none" strike="noStrike" baseline="0" dirty="0">
                <a:latin typeface="Calibri" panose="020F0502020204030204" pitchFamily="34" charset="0"/>
              </a:rPr>
              <a:t>believe that data cleaning has enhanced the quality of data substantially, there is a possibility that it may have introduced selection bias. If low coverage is more pronounced in specific schools or municipals (e.g., low socioeconomic areas, areas with higher proportion of overweight and obesity among children etc.) during the whole or a specific time span, it may introduce some selection bias.</a:t>
            </a:r>
          </a:p>
          <a:p>
            <a:pPr algn="l"/>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Lastly.. besides examining time trends we found small increases in </a:t>
            </a:r>
            <a:r>
              <a:rPr lang="en-US" sz="1800" b="0" i="0" u="none" strike="noStrike" baseline="0" dirty="0" err="1">
                <a:latin typeface="Calibri" panose="020F0502020204030204" pitchFamily="34" charset="0"/>
              </a:rPr>
              <a:t>bmi</a:t>
            </a:r>
            <a:r>
              <a:rPr lang="en-US" sz="1800" b="0" i="0" u="none" strike="noStrike" baseline="0" dirty="0">
                <a:latin typeface="Calibri" panose="020F0502020204030204" pitchFamily="34" charset="0"/>
              </a:rPr>
              <a:t> across the entire time span from 2012-2018. And this small increasing trend increased in post-policy examination in girls. Thus, this is a development in the wrong direction And unfortunately, the school policy did not have the </a:t>
            </a:r>
            <a:r>
              <a:rPr lang="en-US" sz="1800" b="0" i="0" u="none" strike="noStrike" baseline="0" dirty="0" err="1">
                <a:latin typeface="Calibri" panose="020F0502020204030204" pitchFamily="34" charset="0"/>
              </a:rPr>
              <a:t>hypothothised</a:t>
            </a:r>
            <a:r>
              <a:rPr lang="en-US" sz="1800" b="0" i="0" u="none" strike="noStrike" baseline="0" dirty="0">
                <a:latin typeface="Calibri" panose="020F0502020204030204" pitchFamily="34" charset="0"/>
              </a:rPr>
              <a:t> effect on BMI. </a:t>
            </a:r>
            <a:endParaRPr lang="da-DK" dirty="0"/>
          </a:p>
        </p:txBody>
      </p:sp>
      <p:sp>
        <p:nvSpPr>
          <p:cNvPr id="4" name="Pladsholder til slidenummer 3"/>
          <p:cNvSpPr>
            <a:spLocks noGrp="1"/>
          </p:cNvSpPr>
          <p:nvPr>
            <p:ph type="sldNum" sz="quarter" idx="5"/>
          </p:nvPr>
        </p:nvSpPr>
        <p:spPr/>
        <p:txBody>
          <a:bodyPr/>
          <a:lstStyle/>
          <a:p>
            <a:fld id="{49436F85-577F-4A92-A47F-D540A2BCC821}" type="slidenum">
              <a:rPr lang="en-GB" smtClean="0"/>
              <a:pPr/>
              <a:t>56</a:t>
            </a:fld>
            <a:endParaRPr lang="en-GB" dirty="0"/>
          </a:p>
        </p:txBody>
      </p:sp>
    </p:spTree>
    <p:extLst>
      <p:ext uri="{BB962C8B-B14F-4D97-AF65-F5344CB8AC3E}">
        <p14:creationId xmlns:p14="http://schemas.microsoft.com/office/powerpoint/2010/main" val="6247543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Lastly</a:t>
            </a:r>
            <a:r>
              <a:rPr lang="da-DK" dirty="0"/>
              <a:t>, i just have a </a:t>
            </a:r>
            <a:r>
              <a:rPr lang="da-DK" dirty="0" err="1"/>
              <a:t>couple</a:t>
            </a:r>
            <a:r>
              <a:rPr lang="da-DK" dirty="0"/>
              <a:t> of </a:t>
            </a:r>
            <a:r>
              <a:rPr lang="da-DK" dirty="0" err="1"/>
              <a:t>discussion</a:t>
            </a:r>
            <a:r>
              <a:rPr lang="da-DK" dirty="0"/>
              <a:t> points </a:t>
            </a:r>
            <a:r>
              <a:rPr lang="da-DK" dirty="0" err="1"/>
              <a:t>concerning</a:t>
            </a:r>
            <a:r>
              <a:rPr lang="da-DK" dirty="0"/>
              <a:t> </a:t>
            </a:r>
            <a:r>
              <a:rPr lang="da-DK" dirty="0" err="1"/>
              <a:t>both</a:t>
            </a:r>
            <a:r>
              <a:rPr lang="da-DK" dirty="0"/>
              <a:t> </a:t>
            </a:r>
            <a:r>
              <a:rPr lang="da-DK" dirty="0" err="1"/>
              <a:t>papers</a:t>
            </a:r>
            <a:r>
              <a:rPr lang="da-DK" dirty="0"/>
              <a:t>.</a:t>
            </a:r>
          </a:p>
          <a:p>
            <a:endParaRPr lang="da-DK" dirty="0"/>
          </a:p>
          <a:p>
            <a:r>
              <a:rPr lang="da-DK" dirty="0"/>
              <a:t>This </a:t>
            </a:r>
            <a:r>
              <a:rPr lang="da-DK" dirty="0" err="1"/>
              <a:t>thesis</a:t>
            </a:r>
            <a:r>
              <a:rPr lang="da-DK" dirty="0"/>
              <a:t> </a:t>
            </a:r>
            <a:r>
              <a:rPr lang="da-DK" dirty="0" err="1"/>
              <a:t>tries</a:t>
            </a:r>
            <a:r>
              <a:rPr lang="da-DK" dirty="0"/>
              <a:t> to </a:t>
            </a:r>
            <a:r>
              <a:rPr lang="da-DK" dirty="0" err="1"/>
              <a:t>evaluate</a:t>
            </a:r>
            <a:r>
              <a:rPr lang="da-DK" dirty="0"/>
              <a:t> the </a:t>
            </a:r>
            <a:r>
              <a:rPr lang="da-DK" dirty="0" err="1"/>
              <a:t>effect</a:t>
            </a:r>
            <a:r>
              <a:rPr lang="da-DK" dirty="0"/>
              <a:t> of the </a:t>
            </a:r>
            <a:r>
              <a:rPr lang="da-DK" dirty="0" err="1"/>
              <a:t>requirement</a:t>
            </a:r>
            <a:r>
              <a:rPr lang="da-DK" dirty="0"/>
              <a:t> of 45 </a:t>
            </a:r>
            <a:r>
              <a:rPr lang="da-DK" dirty="0" err="1"/>
              <a:t>minutes</a:t>
            </a:r>
            <a:r>
              <a:rPr lang="da-DK" dirty="0"/>
              <a:t> of PA </a:t>
            </a:r>
            <a:r>
              <a:rPr lang="da-DK" dirty="0" err="1"/>
              <a:t>daily</a:t>
            </a:r>
            <a:r>
              <a:rPr lang="da-DK" dirty="0"/>
              <a:t>. </a:t>
            </a:r>
            <a:r>
              <a:rPr lang="da-DK" dirty="0" err="1"/>
              <a:t>However</a:t>
            </a:r>
            <a:r>
              <a:rPr lang="da-DK" dirty="0"/>
              <a:t>, it is not </a:t>
            </a:r>
            <a:r>
              <a:rPr lang="da-DK" dirty="0" err="1"/>
              <a:t>possible</a:t>
            </a:r>
            <a:r>
              <a:rPr lang="da-DK" dirty="0"/>
              <a:t> to </a:t>
            </a:r>
            <a:r>
              <a:rPr lang="da-DK" dirty="0" err="1"/>
              <a:t>isolate</a:t>
            </a:r>
            <a:r>
              <a:rPr lang="da-DK" dirty="0"/>
              <a:t> the PA </a:t>
            </a:r>
            <a:r>
              <a:rPr lang="da-DK" dirty="0" err="1"/>
              <a:t>requirement</a:t>
            </a:r>
            <a:r>
              <a:rPr lang="da-DK" dirty="0"/>
              <a:t> from the school policy as a </a:t>
            </a:r>
            <a:r>
              <a:rPr lang="da-DK" dirty="0" err="1"/>
              <a:t>whole</a:t>
            </a:r>
            <a:r>
              <a:rPr lang="da-DK" dirty="0"/>
              <a:t>. As </a:t>
            </a:r>
            <a:r>
              <a:rPr lang="da-DK" dirty="0" err="1"/>
              <a:t>presented</a:t>
            </a:r>
            <a:r>
              <a:rPr lang="da-DK" dirty="0"/>
              <a:t> </a:t>
            </a:r>
            <a:r>
              <a:rPr lang="da-DK" dirty="0" err="1"/>
              <a:t>initially</a:t>
            </a:r>
            <a:r>
              <a:rPr lang="da-DK" dirty="0"/>
              <a:t> the school policy </a:t>
            </a:r>
            <a:r>
              <a:rPr lang="da-DK" dirty="0" err="1"/>
              <a:t>came</a:t>
            </a:r>
            <a:r>
              <a:rPr lang="da-DK" dirty="0"/>
              <a:t> with </a:t>
            </a:r>
            <a:r>
              <a:rPr lang="da-DK" dirty="0" err="1"/>
              <a:t>several</a:t>
            </a:r>
            <a:r>
              <a:rPr lang="da-DK" dirty="0"/>
              <a:t> </a:t>
            </a:r>
            <a:r>
              <a:rPr lang="da-DK" dirty="0" err="1"/>
              <a:t>changes</a:t>
            </a:r>
            <a:r>
              <a:rPr lang="da-DK" dirty="0"/>
              <a:t>, and </a:t>
            </a:r>
            <a:r>
              <a:rPr lang="da-DK" dirty="0" err="1"/>
              <a:t>this</a:t>
            </a:r>
            <a:r>
              <a:rPr lang="da-DK" dirty="0"/>
              <a:t> </a:t>
            </a:r>
            <a:r>
              <a:rPr lang="da-DK" dirty="0" err="1"/>
              <a:t>thesis</a:t>
            </a:r>
            <a:r>
              <a:rPr lang="da-DK" dirty="0"/>
              <a:t> (</a:t>
            </a:r>
            <a:r>
              <a:rPr lang="da-DK" dirty="0" err="1"/>
              <a:t>even</a:t>
            </a:r>
            <a:r>
              <a:rPr lang="da-DK" dirty="0"/>
              <a:t> </a:t>
            </a:r>
            <a:r>
              <a:rPr lang="da-DK" dirty="0" err="1"/>
              <a:t>though</a:t>
            </a:r>
            <a:r>
              <a:rPr lang="da-DK" dirty="0"/>
              <a:t> </a:t>
            </a:r>
            <a:r>
              <a:rPr lang="da-DK" dirty="0" err="1"/>
              <a:t>focusing</a:t>
            </a:r>
            <a:r>
              <a:rPr lang="da-DK" dirty="0"/>
              <a:t> on the PA </a:t>
            </a:r>
            <a:r>
              <a:rPr lang="da-DK" dirty="0" err="1"/>
              <a:t>requirement</a:t>
            </a:r>
            <a:r>
              <a:rPr lang="da-DK" dirty="0"/>
              <a:t>) </a:t>
            </a:r>
            <a:r>
              <a:rPr lang="da-DK" dirty="0" err="1"/>
              <a:t>evaluates</a:t>
            </a:r>
            <a:r>
              <a:rPr lang="da-DK" dirty="0"/>
              <a:t> all </a:t>
            </a:r>
            <a:r>
              <a:rPr lang="da-DK" dirty="0" err="1"/>
              <a:t>structural</a:t>
            </a:r>
            <a:r>
              <a:rPr lang="da-DK" dirty="0"/>
              <a:t> </a:t>
            </a:r>
            <a:r>
              <a:rPr lang="da-DK" dirty="0" err="1"/>
              <a:t>changes</a:t>
            </a:r>
            <a:r>
              <a:rPr lang="da-DK" dirty="0"/>
              <a:t>. </a:t>
            </a:r>
          </a:p>
          <a:p>
            <a:endParaRPr lang="da-DK" dirty="0"/>
          </a:p>
          <a:p>
            <a:r>
              <a:rPr lang="da-DK" dirty="0"/>
              <a:t>Moreover, the </a:t>
            </a:r>
            <a:r>
              <a:rPr lang="da-DK" dirty="0" err="1"/>
              <a:t>classroom</a:t>
            </a:r>
            <a:r>
              <a:rPr lang="da-DK" dirty="0"/>
              <a:t> </a:t>
            </a:r>
            <a:r>
              <a:rPr lang="da-DK" dirty="0" err="1"/>
              <a:t>compostion</a:t>
            </a:r>
            <a:r>
              <a:rPr lang="da-DK" dirty="0"/>
              <a:t> has </a:t>
            </a:r>
            <a:r>
              <a:rPr lang="da-DK" dirty="0" err="1"/>
              <a:t>changed</a:t>
            </a:r>
            <a:r>
              <a:rPr lang="da-DK" dirty="0"/>
              <a:t>. In 2009, 13-14 % of Danish </a:t>
            </a:r>
            <a:r>
              <a:rPr lang="da-DK" dirty="0" err="1"/>
              <a:t>children</a:t>
            </a:r>
            <a:r>
              <a:rPr lang="da-DK" dirty="0"/>
              <a:t> </a:t>
            </a:r>
            <a:r>
              <a:rPr lang="da-DK" dirty="0" err="1"/>
              <a:t>were</a:t>
            </a:r>
            <a:r>
              <a:rPr lang="da-DK" dirty="0"/>
              <a:t> in private schools. In 2017/18 it </a:t>
            </a:r>
            <a:r>
              <a:rPr lang="da-DK" dirty="0" err="1"/>
              <a:t>was</a:t>
            </a:r>
            <a:r>
              <a:rPr lang="da-DK" dirty="0"/>
              <a:t> 17/18 %. A mixed school is a school with an </a:t>
            </a:r>
            <a:r>
              <a:rPr lang="da-DK" dirty="0" err="1"/>
              <a:t>equal</a:t>
            </a:r>
            <a:r>
              <a:rPr lang="da-DK" dirty="0"/>
              <a:t> </a:t>
            </a:r>
            <a:r>
              <a:rPr lang="da-DK" dirty="0" err="1"/>
              <a:t>number</a:t>
            </a:r>
            <a:r>
              <a:rPr lang="da-DK" dirty="0"/>
              <a:t> of </a:t>
            </a:r>
            <a:r>
              <a:rPr lang="da-DK" dirty="0" err="1"/>
              <a:t>children</a:t>
            </a:r>
            <a:r>
              <a:rPr lang="da-DK" dirty="0"/>
              <a:t> from </a:t>
            </a:r>
            <a:r>
              <a:rPr lang="da-DK" dirty="0" err="1"/>
              <a:t>different</a:t>
            </a:r>
            <a:r>
              <a:rPr lang="da-DK" dirty="0"/>
              <a:t> </a:t>
            </a:r>
            <a:r>
              <a:rPr lang="da-DK" dirty="0" err="1"/>
              <a:t>socio</a:t>
            </a:r>
            <a:r>
              <a:rPr lang="da-DK" dirty="0"/>
              <a:t> </a:t>
            </a:r>
            <a:r>
              <a:rPr lang="da-DK" dirty="0" err="1"/>
              <a:t>economic</a:t>
            </a:r>
            <a:r>
              <a:rPr lang="da-DK" dirty="0"/>
              <a:t> </a:t>
            </a:r>
            <a:r>
              <a:rPr lang="da-DK" dirty="0" err="1"/>
              <a:t>classes</a:t>
            </a:r>
            <a:r>
              <a:rPr lang="da-DK" dirty="0"/>
              <a:t>. </a:t>
            </a:r>
            <a:r>
              <a:rPr lang="da-DK" dirty="0" err="1"/>
              <a:t>Between</a:t>
            </a:r>
            <a:r>
              <a:rPr lang="da-DK" dirty="0"/>
              <a:t> 2010-2020, the </a:t>
            </a:r>
            <a:r>
              <a:rPr lang="da-DK" dirty="0" err="1"/>
              <a:t>number</a:t>
            </a:r>
            <a:r>
              <a:rPr lang="da-DK" dirty="0"/>
              <a:t> of mixed schools have </a:t>
            </a:r>
            <a:r>
              <a:rPr lang="da-DK" dirty="0" err="1"/>
              <a:t>descreases</a:t>
            </a:r>
            <a:r>
              <a:rPr lang="da-DK" dirty="0"/>
              <a:t>, and the </a:t>
            </a:r>
            <a:r>
              <a:rPr lang="da-DK" dirty="0" err="1"/>
              <a:t>children</a:t>
            </a:r>
            <a:r>
              <a:rPr lang="da-DK" dirty="0"/>
              <a:t> </a:t>
            </a:r>
            <a:r>
              <a:rPr lang="da-DK" dirty="0" err="1"/>
              <a:t>are</a:t>
            </a:r>
            <a:r>
              <a:rPr lang="da-DK" dirty="0"/>
              <a:t> </a:t>
            </a:r>
            <a:r>
              <a:rPr lang="da-DK" dirty="0" err="1"/>
              <a:t>becoming</a:t>
            </a:r>
            <a:r>
              <a:rPr lang="da-DK" dirty="0"/>
              <a:t> more </a:t>
            </a:r>
            <a:r>
              <a:rPr lang="da-DK" dirty="0" err="1"/>
              <a:t>homogeneus</a:t>
            </a:r>
            <a:r>
              <a:rPr lang="da-DK" dirty="0"/>
              <a:t>. In </a:t>
            </a:r>
            <a:r>
              <a:rPr lang="da-DK" dirty="0" err="1"/>
              <a:t>state</a:t>
            </a:r>
            <a:r>
              <a:rPr lang="da-DK" dirty="0"/>
              <a:t> schools, the </a:t>
            </a:r>
            <a:r>
              <a:rPr lang="da-DK" dirty="0" err="1"/>
              <a:t>majority</a:t>
            </a:r>
            <a:r>
              <a:rPr lang="da-DK" dirty="0"/>
              <a:t> is from the </a:t>
            </a:r>
            <a:r>
              <a:rPr lang="da-DK" dirty="0" err="1"/>
              <a:t>lowest</a:t>
            </a:r>
            <a:r>
              <a:rPr lang="da-DK" dirty="0"/>
              <a:t> </a:t>
            </a:r>
            <a:r>
              <a:rPr lang="da-DK" dirty="0" err="1"/>
              <a:t>income</a:t>
            </a:r>
            <a:r>
              <a:rPr lang="da-DK" dirty="0"/>
              <a:t> </a:t>
            </a:r>
            <a:r>
              <a:rPr lang="da-DK" dirty="0" err="1"/>
              <a:t>quintile</a:t>
            </a:r>
            <a:r>
              <a:rPr lang="da-DK" dirty="0"/>
              <a:t>, and in the private schools, the </a:t>
            </a:r>
            <a:r>
              <a:rPr lang="da-DK" dirty="0" err="1"/>
              <a:t>majority</a:t>
            </a:r>
            <a:r>
              <a:rPr lang="da-DK" dirty="0"/>
              <a:t> </a:t>
            </a:r>
            <a:r>
              <a:rPr lang="da-DK" dirty="0" err="1"/>
              <a:t>are</a:t>
            </a:r>
            <a:r>
              <a:rPr lang="da-DK" dirty="0"/>
              <a:t> from the </a:t>
            </a:r>
            <a:r>
              <a:rPr lang="da-DK" dirty="0" err="1"/>
              <a:t>highest</a:t>
            </a:r>
            <a:r>
              <a:rPr lang="da-DK" dirty="0"/>
              <a:t>. The </a:t>
            </a:r>
            <a:r>
              <a:rPr lang="da-DK" dirty="0" err="1"/>
              <a:t>changes</a:t>
            </a:r>
            <a:r>
              <a:rPr lang="da-DK" dirty="0"/>
              <a:t> in </a:t>
            </a:r>
            <a:r>
              <a:rPr lang="da-DK" dirty="0" err="1"/>
              <a:t>classroom</a:t>
            </a:r>
            <a:r>
              <a:rPr lang="da-DK" dirty="0"/>
              <a:t> </a:t>
            </a:r>
            <a:r>
              <a:rPr lang="da-DK" dirty="0" err="1"/>
              <a:t>composition</a:t>
            </a:r>
            <a:r>
              <a:rPr lang="da-DK" dirty="0"/>
              <a:t> </a:t>
            </a:r>
            <a:r>
              <a:rPr lang="da-DK" dirty="0" err="1"/>
              <a:t>may</a:t>
            </a:r>
            <a:r>
              <a:rPr lang="da-DK" dirty="0"/>
              <a:t> </a:t>
            </a:r>
            <a:r>
              <a:rPr lang="da-DK" dirty="0" err="1"/>
              <a:t>affect</a:t>
            </a:r>
            <a:r>
              <a:rPr lang="da-DK" dirty="0"/>
              <a:t> </a:t>
            </a:r>
            <a:r>
              <a:rPr lang="da-DK" dirty="0" err="1"/>
              <a:t>results</a:t>
            </a:r>
            <a:r>
              <a:rPr lang="da-DK" dirty="0"/>
              <a:t> in the present </a:t>
            </a:r>
            <a:r>
              <a:rPr lang="da-DK" dirty="0" err="1"/>
              <a:t>thesis</a:t>
            </a:r>
            <a:r>
              <a:rPr lang="da-DK" dirty="0"/>
              <a:t>. </a:t>
            </a:r>
          </a:p>
          <a:p>
            <a:endParaRPr lang="da-DK" dirty="0"/>
          </a:p>
          <a:p>
            <a:r>
              <a:rPr lang="da-DK" dirty="0" err="1"/>
              <a:t>Firstly</a:t>
            </a:r>
            <a:r>
              <a:rPr lang="da-DK" dirty="0"/>
              <a:t>, research and </a:t>
            </a:r>
            <a:r>
              <a:rPr lang="da-DK" dirty="0" err="1"/>
              <a:t>reports</a:t>
            </a:r>
            <a:r>
              <a:rPr lang="da-DK" dirty="0"/>
              <a:t> show </a:t>
            </a:r>
            <a:r>
              <a:rPr lang="da-DK" dirty="0" err="1"/>
              <a:t>that</a:t>
            </a:r>
            <a:r>
              <a:rPr lang="da-DK" dirty="0"/>
              <a:t> the school policy </a:t>
            </a:r>
            <a:r>
              <a:rPr lang="da-DK" dirty="0" err="1"/>
              <a:t>was</a:t>
            </a:r>
            <a:r>
              <a:rPr lang="da-DK" dirty="0"/>
              <a:t> not </a:t>
            </a:r>
            <a:r>
              <a:rPr lang="da-DK" dirty="0" err="1"/>
              <a:t>fully</a:t>
            </a:r>
            <a:r>
              <a:rPr lang="da-DK" dirty="0"/>
              <a:t> </a:t>
            </a:r>
            <a:r>
              <a:rPr lang="da-DK" dirty="0" err="1"/>
              <a:t>implemented</a:t>
            </a:r>
            <a:r>
              <a:rPr lang="da-DK" dirty="0"/>
              <a:t> in 2017/18, </a:t>
            </a:r>
            <a:r>
              <a:rPr lang="da-DK" dirty="0" err="1"/>
              <a:t>when</a:t>
            </a:r>
            <a:r>
              <a:rPr lang="da-DK" dirty="0"/>
              <a:t> post-policy </a:t>
            </a:r>
            <a:r>
              <a:rPr lang="da-DK" dirty="0" err="1"/>
              <a:t>measurements</a:t>
            </a:r>
            <a:r>
              <a:rPr lang="da-DK" dirty="0"/>
              <a:t> </a:t>
            </a:r>
            <a:r>
              <a:rPr lang="da-DK" dirty="0" err="1"/>
              <a:t>were</a:t>
            </a:r>
            <a:r>
              <a:rPr lang="da-DK" dirty="0"/>
              <a:t> </a:t>
            </a:r>
            <a:r>
              <a:rPr lang="da-DK" dirty="0" err="1"/>
              <a:t>conducted</a:t>
            </a:r>
            <a:r>
              <a:rPr lang="da-DK" dirty="0"/>
              <a:t>. Thus, the potential of the policy on </a:t>
            </a:r>
            <a:r>
              <a:rPr lang="da-DK" dirty="0" err="1"/>
              <a:t>outcomes</a:t>
            </a:r>
            <a:r>
              <a:rPr lang="da-DK" dirty="0"/>
              <a:t> </a:t>
            </a:r>
            <a:r>
              <a:rPr lang="da-DK" dirty="0" err="1"/>
              <a:t>may</a:t>
            </a:r>
            <a:r>
              <a:rPr lang="da-DK" dirty="0"/>
              <a:t> </a:t>
            </a:r>
            <a:r>
              <a:rPr lang="da-DK" dirty="0" err="1"/>
              <a:t>be</a:t>
            </a:r>
            <a:r>
              <a:rPr lang="da-DK" dirty="0"/>
              <a:t> </a:t>
            </a:r>
            <a:r>
              <a:rPr lang="da-DK" dirty="0" err="1"/>
              <a:t>even</a:t>
            </a:r>
            <a:r>
              <a:rPr lang="da-DK" dirty="0"/>
              <a:t> </a:t>
            </a:r>
            <a:r>
              <a:rPr lang="da-DK" dirty="0" err="1"/>
              <a:t>greater</a:t>
            </a:r>
            <a:r>
              <a:rPr lang="da-DK" dirty="0"/>
              <a:t> </a:t>
            </a:r>
            <a:r>
              <a:rPr lang="da-DK" dirty="0" err="1"/>
              <a:t>if</a:t>
            </a:r>
            <a:r>
              <a:rPr lang="da-DK" dirty="0"/>
              <a:t> a </a:t>
            </a:r>
            <a:r>
              <a:rPr lang="da-DK" dirty="0" err="1"/>
              <a:t>larger</a:t>
            </a:r>
            <a:r>
              <a:rPr lang="da-DK" dirty="0"/>
              <a:t> </a:t>
            </a:r>
            <a:r>
              <a:rPr lang="da-DK" dirty="0" err="1"/>
              <a:t>emphasis</a:t>
            </a:r>
            <a:r>
              <a:rPr lang="da-DK" dirty="0"/>
              <a:t> </a:t>
            </a:r>
            <a:r>
              <a:rPr lang="da-DK" dirty="0" err="1"/>
              <a:t>was</a:t>
            </a:r>
            <a:r>
              <a:rPr lang="da-DK" dirty="0"/>
              <a:t> put on </a:t>
            </a:r>
            <a:r>
              <a:rPr lang="da-DK" dirty="0" err="1"/>
              <a:t>implementation</a:t>
            </a:r>
            <a:endParaRPr lang="da-DK" dirty="0"/>
          </a:p>
        </p:txBody>
      </p:sp>
      <p:sp>
        <p:nvSpPr>
          <p:cNvPr id="4" name="Pladsholder til slidenummer 3"/>
          <p:cNvSpPr>
            <a:spLocks noGrp="1"/>
          </p:cNvSpPr>
          <p:nvPr>
            <p:ph type="sldNum" sz="quarter" idx="5"/>
          </p:nvPr>
        </p:nvSpPr>
        <p:spPr/>
        <p:txBody>
          <a:bodyPr/>
          <a:lstStyle/>
          <a:p>
            <a:fld id="{49436F85-577F-4A92-A47F-D540A2BCC821}" type="slidenum">
              <a:rPr lang="en-GB" smtClean="0"/>
              <a:pPr/>
              <a:t>57</a:t>
            </a:fld>
            <a:endParaRPr lang="en-GB" dirty="0"/>
          </a:p>
        </p:txBody>
      </p:sp>
    </p:spTree>
    <p:extLst>
      <p:ext uri="{BB962C8B-B14F-4D97-AF65-F5344CB8AC3E}">
        <p14:creationId xmlns:p14="http://schemas.microsoft.com/office/powerpoint/2010/main" val="1667234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algn="l"/>
            <a:r>
              <a:rPr lang="en-US" sz="1800" b="0" i="0" u="none" strike="noStrike" baseline="0" dirty="0">
                <a:latin typeface="Calibri" panose="020F0502020204030204" pitchFamily="34" charset="0"/>
              </a:rPr>
              <a:t>Nationally, the results presented in this thesis are important to decision-makers at several levels: The Government, ministries, municipalities, schools, and even teachers. The PA requirement has been debated frequently in 2022, and many question whether it even should persist. A report from Dansk </a:t>
            </a:r>
            <a:r>
              <a:rPr lang="en-US" sz="1800" b="0" i="0" u="none" strike="noStrike" baseline="0" dirty="0" err="1">
                <a:latin typeface="Calibri" panose="020F0502020204030204" pitchFamily="34" charset="0"/>
              </a:rPr>
              <a:t>Skoleidræt</a:t>
            </a:r>
            <a:r>
              <a:rPr lang="en-US" sz="1800" b="0" i="0" u="none" strike="noStrike" baseline="0" dirty="0">
                <a:latin typeface="Calibri" panose="020F0502020204030204" pitchFamily="34" charset="0"/>
              </a:rPr>
              <a:t> indicates that the focus on PA after the policy has peeked, and since the post-policy measurements were conducted fewer and fewer school leaders believe that the requirement is met on their school. This thesis provide objectively measured results that may assist decision-making, and may renew the focus on PA in schools.</a:t>
            </a:r>
          </a:p>
          <a:p>
            <a:pPr algn="l"/>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Internationally, the articles in this thesis provide knowledge on the effect of policies like this, and adds to the literature on PA promoting in school settings.</a:t>
            </a:r>
            <a:endParaRPr lang="da-DK" dirty="0"/>
          </a:p>
        </p:txBody>
      </p:sp>
      <p:sp>
        <p:nvSpPr>
          <p:cNvPr id="4" name="Pladsholder til slidenummer 3"/>
          <p:cNvSpPr>
            <a:spLocks noGrp="1"/>
          </p:cNvSpPr>
          <p:nvPr>
            <p:ph type="sldNum" sz="quarter" idx="5"/>
          </p:nvPr>
        </p:nvSpPr>
        <p:spPr/>
        <p:txBody>
          <a:bodyPr/>
          <a:lstStyle/>
          <a:p>
            <a:fld id="{49436F85-577F-4A92-A47F-D540A2BCC821}" type="slidenum">
              <a:rPr lang="en-GB" smtClean="0"/>
              <a:pPr/>
              <a:t>59</a:t>
            </a:fld>
            <a:endParaRPr lang="en-GB" dirty="0"/>
          </a:p>
        </p:txBody>
      </p:sp>
    </p:spTree>
    <p:extLst>
      <p:ext uri="{BB962C8B-B14F-4D97-AF65-F5344CB8AC3E}">
        <p14:creationId xmlns:p14="http://schemas.microsoft.com/office/powerpoint/2010/main" val="26473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I </a:t>
            </a:r>
            <a:r>
              <a:rPr lang="da-DK" dirty="0" err="1"/>
              <a:t>would</a:t>
            </a:r>
            <a:r>
              <a:rPr lang="da-DK" dirty="0"/>
              <a:t> like to </a:t>
            </a:r>
            <a:r>
              <a:rPr lang="da-DK" dirty="0" err="1"/>
              <a:t>thank</a:t>
            </a:r>
            <a:r>
              <a:rPr lang="da-DK" dirty="0"/>
              <a:t> </a:t>
            </a:r>
            <a:r>
              <a:rPr lang="da-DK" dirty="0" err="1"/>
              <a:t>my</a:t>
            </a:r>
            <a:r>
              <a:rPr lang="da-DK" dirty="0"/>
              <a:t> </a:t>
            </a:r>
            <a:r>
              <a:rPr lang="da-DK" dirty="0" err="1"/>
              <a:t>main</a:t>
            </a:r>
            <a:r>
              <a:rPr lang="da-DK" dirty="0"/>
              <a:t> supervisor Peter and </a:t>
            </a:r>
            <a:r>
              <a:rPr lang="da-DK" dirty="0" err="1"/>
              <a:t>co</a:t>
            </a:r>
            <a:r>
              <a:rPr lang="da-DK" dirty="0"/>
              <a:t>-supervisor NC. And the head of Research at </a:t>
            </a:r>
            <a:r>
              <a:rPr lang="da-DK" dirty="0" err="1"/>
              <a:t>ExE</a:t>
            </a:r>
            <a:r>
              <a:rPr lang="da-DK" dirty="0"/>
              <a:t> Anders Grøntved. </a:t>
            </a:r>
            <a:r>
              <a:rPr lang="da-DK" dirty="0" err="1"/>
              <a:t>Also</a:t>
            </a:r>
            <a:r>
              <a:rPr lang="da-DK" dirty="0"/>
              <a:t> I </a:t>
            </a:r>
            <a:r>
              <a:rPr lang="da-DK" dirty="0" err="1"/>
              <a:t>would</a:t>
            </a:r>
            <a:r>
              <a:rPr lang="da-DK" dirty="0"/>
              <a:t> like to </a:t>
            </a:r>
            <a:r>
              <a:rPr lang="da-DK" dirty="0" err="1"/>
              <a:t>thank</a:t>
            </a:r>
            <a:r>
              <a:rPr lang="da-DK" dirty="0"/>
              <a:t> the PHASAR </a:t>
            </a:r>
            <a:r>
              <a:rPr lang="da-DK" dirty="0" err="1"/>
              <a:t>steering</a:t>
            </a:r>
            <a:r>
              <a:rPr lang="da-DK" dirty="0"/>
              <a:t> </a:t>
            </a:r>
            <a:r>
              <a:rPr lang="da-DK" dirty="0" err="1"/>
              <a:t>committee</a:t>
            </a:r>
            <a:r>
              <a:rPr lang="da-DK" dirty="0"/>
              <a:t> as </a:t>
            </a:r>
            <a:r>
              <a:rPr lang="da-DK" dirty="0" err="1"/>
              <a:t>well</a:t>
            </a:r>
            <a:r>
              <a:rPr lang="da-DK" dirty="0"/>
              <a:t> as the </a:t>
            </a:r>
            <a:r>
              <a:rPr lang="da-DK" dirty="0" err="1"/>
              <a:t>project</a:t>
            </a:r>
            <a:r>
              <a:rPr lang="da-DK" dirty="0"/>
              <a:t> </a:t>
            </a:r>
            <a:r>
              <a:rPr lang="da-DK" dirty="0" err="1"/>
              <a:t>group</a:t>
            </a:r>
            <a:r>
              <a:rPr lang="da-DK" dirty="0"/>
              <a:t>, Kristian and Sofie. All </a:t>
            </a:r>
            <a:r>
              <a:rPr lang="da-DK" dirty="0" err="1"/>
              <a:t>co-authors</a:t>
            </a:r>
            <a:r>
              <a:rPr lang="da-DK" dirty="0"/>
              <a:t> of the </a:t>
            </a:r>
            <a:r>
              <a:rPr lang="da-DK" dirty="0" err="1"/>
              <a:t>two</a:t>
            </a:r>
            <a:r>
              <a:rPr lang="da-DK" dirty="0"/>
              <a:t> </a:t>
            </a:r>
            <a:r>
              <a:rPr lang="da-DK" dirty="0" err="1"/>
              <a:t>paper</a:t>
            </a:r>
            <a:r>
              <a:rPr lang="da-DK" dirty="0"/>
              <a:t>. Trygfonden for </a:t>
            </a:r>
            <a:r>
              <a:rPr lang="da-DK" dirty="0" err="1"/>
              <a:t>funding</a:t>
            </a:r>
            <a:r>
              <a:rPr lang="da-DK" dirty="0"/>
              <a:t>….</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60</a:t>
            </a:fld>
            <a:endParaRPr lang="en-GB" dirty="0"/>
          </a:p>
        </p:txBody>
      </p:sp>
    </p:spTree>
    <p:extLst>
      <p:ext uri="{BB962C8B-B14F-4D97-AF65-F5344CB8AC3E}">
        <p14:creationId xmlns:p14="http://schemas.microsoft.com/office/powerpoint/2010/main" val="1576515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algn="l"/>
            <a:r>
              <a:rPr lang="en-US" sz="1800" b="0" i="0" u="none" strike="noStrike" baseline="0" dirty="0">
                <a:latin typeface="Calibri" panose="020F0502020204030204" pitchFamily="34" charset="0"/>
              </a:rPr>
              <a:t>Many of the adverse health outcomes caused by insufficient PA is linked to the increased risk of excessive weight gain when not being sufficiently physically active</a:t>
            </a:r>
          </a:p>
          <a:p>
            <a:pPr algn="l"/>
            <a:endParaRPr lang="en-US" sz="1800" b="0" i="0" u="none" strike="noStrike" baseline="0" dirty="0">
              <a:latin typeface="Calibri" panose="020F0502020204030204" pitchFamily="34" charset="0"/>
            </a:endParaRPr>
          </a:p>
          <a:p>
            <a:pPr algn="l"/>
            <a:r>
              <a:rPr lang="da-DK" dirty="0" err="1"/>
              <a:t>Prevalence</a:t>
            </a:r>
            <a:r>
              <a:rPr lang="da-DK" dirty="0"/>
              <a:t> of </a:t>
            </a:r>
            <a:r>
              <a:rPr lang="da-DK" dirty="0" err="1"/>
              <a:t>overweight</a:t>
            </a:r>
            <a:r>
              <a:rPr lang="da-DK" dirty="0"/>
              <a:t> and </a:t>
            </a:r>
            <a:r>
              <a:rPr lang="da-DK" dirty="0" err="1"/>
              <a:t>obesity</a:t>
            </a:r>
            <a:r>
              <a:rPr lang="da-DK" dirty="0"/>
              <a:t> is </a:t>
            </a:r>
            <a:r>
              <a:rPr lang="da-DK" dirty="0" err="1"/>
              <a:t>increasing</a:t>
            </a:r>
            <a:r>
              <a:rPr lang="da-DK" dirty="0"/>
              <a:t> </a:t>
            </a:r>
            <a:r>
              <a:rPr lang="da-DK" dirty="0" err="1"/>
              <a:t>worldwide</a:t>
            </a:r>
            <a:r>
              <a:rPr lang="da-DK" dirty="0"/>
              <a:t>. In Denmark, it is </a:t>
            </a:r>
            <a:r>
              <a:rPr lang="da-DK" dirty="0" err="1"/>
              <a:t>especially</a:t>
            </a:r>
            <a:r>
              <a:rPr lang="da-DK" dirty="0"/>
              <a:t> the </a:t>
            </a:r>
            <a:r>
              <a:rPr lang="da-DK" dirty="0" err="1"/>
              <a:t>prevalence</a:t>
            </a:r>
            <a:r>
              <a:rPr lang="da-DK" dirty="0"/>
              <a:t> of </a:t>
            </a:r>
            <a:r>
              <a:rPr lang="da-DK" dirty="0" err="1"/>
              <a:t>severe</a:t>
            </a:r>
            <a:r>
              <a:rPr lang="da-DK" dirty="0"/>
              <a:t> </a:t>
            </a:r>
            <a:r>
              <a:rPr lang="da-DK" dirty="0" err="1"/>
              <a:t>obesity</a:t>
            </a:r>
            <a:r>
              <a:rPr lang="da-DK" dirty="0"/>
              <a:t> </a:t>
            </a:r>
            <a:r>
              <a:rPr lang="da-DK" dirty="0" err="1"/>
              <a:t>that</a:t>
            </a:r>
            <a:r>
              <a:rPr lang="da-DK" dirty="0"/>
              <a:t> is </a:t>
            </a:r>
            <a:r>
              <a:rPr lang="da-DK" dirty="0" err="1"/>
              <a:t>increasing</a:t>
            </a:r>
            <a:r>
              <a:rPr lang="da-DK" dirty="0"/>
              <a:t>. </a:t>
            </a:r>
          </a:p>
          <a:p>
            <a:endParaRPr lang="da-DK" dirty="0"/>
          </a:p>
          <a:p>
            <a:r>
              <a:rPr lang="da-DK" dirty="0"/>
              <a:t>The causes of </a:t>
            </a:r>
            <a:r>
              <a:rPr lang="da-DK" dirty="0" err="1"/>
              <a:t>overweight</a:t>
            </a:r>
            <a:r>
              <a:rPr lang="da-DK" dirty="0"/>
              <a:t> </a:t>
            </a:r>
            <a:r>
              <a:rPr lang="da-DK" dirty="0" err="1"/>
              <a:t>are</a:t>
            </a:r>
            <a:r>
              <a:rPr lang="da-DK" dirty="0"/>
              <a:t> </a:t>
            </a:r>
            <a:r>
              <a:rPr lang="da-DK" dirty="0" err="1"/>
              <a:t>complex</a:t>
            </a:r>
            <a:r>
              <a:rPr lang="da-DK" dirty="0"/>
              <a:t> and </a:t>
            </a:r>
            <a:r>
              <a:rPr lang="da-DK" dirty="0" err="1"/>
              <a:t>multifactorial</a:t>
            </a:r>
            <a:r>
              <a:rPr lang="da-DK" dirty="0"/>
              <a:t>. </a:t>
            </a:r>
            <a:r>
              <a:rPr lang="da-DK" dirty="0" err="1"/>
              <a:t>They</a:t>
            </a:r>
            <a:r>
              <a:rPr lang="da-DK" dirty="0"/>
              <a:t> </a:t>
            </a:r>
            <a:r>
              <a:rPr lang="da-DK" dirty="0" err="1"/>
              <a:t>are</a:t>
            </a:r>
            <a:r>
              <a:rPr lang="da-DK" dirty="0"/>
              <a:t> </a:t>
            </a:r>
            <a:r>
              <a:rPr lang="da-DK" dirty="0" err="1"/>
              <a:t>affected</a:t>
            </a:r>
            <a:r>
              <a:rPr lang="da-DK" dirty="0"/>
              <a:t> by a </a:t>
            </a:r>
            <a:r>
              <a:rPr lang="da-DK" dirty="0" err="1"/>
              <a:t>complex</a:t>
            </a:r>
            <a:r>
              <a:rPr lang="da-DK" dirty="0"/>
              <a:t> </a:t>
            </a:r>
            <a:r>
              <a:rPr lang="da-DK" dirty="0" err="1"/>
              <a:t>interaction</a:t>
            </a:r>
            <a:r>
              <a:rPr lang="da-DK" dirty="0"/>
              <a:t> </a:t>
            </a:r>
            <a:r>
              <a:rPr lang="da-DK" dirty="0" err="1"/>
              <a:t>between</a:t>
            </a:r>
            <a:r>
              <a:rPr lang="da-DK" dirty="0"/>
              <a:t> </a:t>
            </a:r>
            <a:r>
              <a:rPr lang="da-DK" dirty="0" err="1"/>
              <a:t>genetic</a:t>
            </a:r>
            <a:r>
              <a:rPr lang="da-DK" dirty="0"/>
              <a:t>, </a:t>
            </a:r>
            <a:r>
              <a:rPr lang="da-DK" dirty="0" err="1"/>
              <a:t>behavioral</a:t>
            </a:r>
            <a:r>
              <a:rPr lang="da-DK" dirty="0"/>
              <a:t> and </a:t>
            </a:r>
            <a:r>
              <a:rPr lang="da-DK" dirty="0" err="1"/>
              <a:t>environmental</a:t>
            </a:r>
            <a:r>
              <a:rPr lang="da-DK" dirty="0"/>
              <a:t> factors, </a:t>
            </a:r>
            <a:r>
              <a:rPr lang="da-DK" dirty="0" err="1"/>
              <a:t>Nevertheless</a:t>
            </a:r>
            <a:r>
              <a:rPr lang="da-DK" dirty="0"/>
              <a:t>, a positive energi balance over time (</a:t>
            </a:r>
            <a:r>
              <a:rPr lang="da-DK" dirty="0" err="1"/>
              <a:t>energy</a:t>
            </a:r>
            <a:r>
              <a:rPr lang="da-DK" dirty="0"/>
              <a:t> </a:t>
            </a:r>
            <a:r>
              <a:rPr lang="da-DK" dirty="0" err="1"/>
              <a:t>intake</a:t>
            </a:r>
            <a:r>
              <a:rPr lang="da-DK" dirty="0"/>
              <a:t> </a:t>
            </a:r>
            <a:r>
              <a:rPr lang="da-DK" dirty="0" err="1"/>
              <a:t>exceeding</a:t>
            </a:r>
            <a:r>
              <a:rPr lang="da-DK" dirty="0"/>
              <a:t> </a:t>
            </a:r>
            <a:r>
              <a:rPr lang="da-DK" dirty="0" err="1"/>
              <a:t>energy</a:t>
            </a:r>
            <a:r>
              <a:rPr lang="da-DK" dirty="0"/>
              <a:t> </a:t>
            </a:r>
            <a:r>
              <a:rPr lang="da-DK" dirty="0" err="1"/>
              <a:t>expenditure</a:t>
            </a:r>
            <a:r>
              <a:rPr lang="da-DK" dirty="0"/>
              <a:t>) still </a:t>
            </a:r>
            <a:r>
              <a:rPr lang="da-DK" dirty="0" err="1"/>
              <a:t>seems</a:t>
            </a:r>
            <a:r>
              <a:rPr lang="da-DK" dirty="0"/>
              <a:t> to </a:t>
            </a:r>
            <a:r>
              <a:rPr lang="da-DK" dirty="0" err="1"/>
              <a:t>be</a:t>
            </a:r>
            <a:r>
              <a:rPr lang="da-DK" dirty="0"/>
              <a:t> the </a:t>
            </a:r>
            <a:r>
              <a:rPr lang="da-DK" dirty="0" err="1"/>
              <a:t>main</a:t>
            </a:r>
            <a:r>
              <a:rPr lang="da-DK" dirty="0"/>
              <a:t> driver of </a:t>
            </a:r>
            <a:r>
              <a:rPr lang="da-DK" dirty="0" err="1"/>
              <a:t>overweight</a:t>
            </a:r>
            <a:r>
              <a:rPr lang="da-DK" dirty="0"/>
              <a:t> and </a:t>
            </a:r>
            <a:r>
              <a:rPr lang="da-DK" dirty="0" err="1"/>
              <a:t>obesity</a:t>
            </a:r>
            <a:r>
              <a:rPr lang="da-DK" dirty="0"/>
              <a:t>. So </a:t>
            </a:r>
            <a:r>
              <a:rPr lang="da-DK" dirty="0" err="1"/>
              <a:t>besides</a:t>
            </a:r>
            <a:r>
              <a:rPr lang="da-DK" dirty="0"/>
              <a:t> PA, diet is of </a:t>
            </a:r>
            <a:r>
              <a:rPr lang="da-DK" dirty="0" err="1"/>
              <a:t>course</a:t>
            </a:r>
            <a:r>
              <a:rPr lang="da-DK" dirty="0"/>
              <a:t> </a:t>
            </a:r>
            <a:r>
              <a:rPr lang="da-DK" dirty="0" err="1"/>
              <a:t>really</a:t>
            </a:r>
            <a:r>
              <a:rPr lang="da-DK" dirty="0"/>
              <a:t> </a:t>
            </a:r>
            <a:r>
              <a:rPr lang="da-DK" dirty="0" err="1"/>
              <a:t>important</a:t>
            </a:r>
            <a:r>
              <a:rPr lang="da-DK" dirty="0"/>
              <a:t> in this matter </a:t>
            </a:r>
            <a:r>
              <a:rPr lang="da-DK" dirty="0" err="1"/>
              <a:t>too</a:t>
            </a:r>
            <a:r>
              <a:rPr lang="da-DK" dirty="0"/>
              <a:t>. </a:t>
            </a:r>
            <a:r>
              <a:rPr lang="da-DK" dirty="0" err="1"/>
              <a:t>However</a:t>
            </a:r>
            <a:r>
              <a:rPr lang="da-DK" dirty="0"/>
              <a:t>, the </a:t>
            </a:r>
            <a:r>
              <a:rPr lang="da-DK" dirty="0" err="1"/>
              <a:t>focus</a:t>
            </a:r>
            <a:r>
              <a:rPr lang="da-DK" dirty="0"/>
              <a:t> in this phd is the </a:t>
            </a:r>
            <a:r>
              <a:rPr lang="da-DK" dirty="0" err="1"/>
              <a:t>energy</a:t>
            </a:r>
            <a:r>
              <a:rPr lang="da-DK" dirty="0"/>
              <a:t> </a:t>
            </a:r>
            <a:r>
              <a:rPr lang="da-DK" dirty="0" err="1"/>
              <a:t>expenditure</a:t>
            </a:r>
            <a:r>
              <a:rPr lang="da-DK" dirty="0"/>
              <a:t> part -  </a:t>
            </a:r>
            <a:r>
              <a:rPr lang="da-DK" dirty="0" err="1"/>
              <a:t>namely</a:t>
            </a:r>
            <a:r>
              <a:rPr lang="da-DK" dirty="0"/>
              <a:t> </a:t>
            </a:r>
            <a:r>
              <a:rPr lang="da-DK" dirty="0" err="1"/>
              <a:t>physical</a:t>
            </a:r>
            <a:r>
              <a:rPr lang="da-DK" dirty="0"/>
              <a:t> </a:t>
            </a:r>
            <a:r>
              <a:rPr lang="da-DK" dirty="0" err="1"/>
              <a:t>activity</a:t>
            </a:r>
            <a:r>
              <a:rPr lang="da-DK" dirty="0"/>
              <a:t>.</a:t>
            </a:r>
          </a:p>
          <a:p>
            <a:endParaRPr lang="da-DK" dirty="0"/>
          </a:p>
          <a:p>
            <a:r>
              <a:rPr lang="da-DK" dirty="0"/>
              <a:t>Strong </a:t>
            </a:r>
            <a:r>
              <a:rPr lang="da-DK" dirty="0" err="1"/>
              <a:t>evidence</a:t>
            </a:r>
            <a:r>
              <a:rPr lang="da-DK" dirty="0"/>
              <a:t> </a:t>
            </a:r>
            <a:r>
              <a:rPr lang="da-DK" dirty="0" err="1"/>
              <a:t>exists</a:t>
            </a:r>
            <a:r>
              <a:rPr lang="da-DK" dirty="0"/>
              <a:t> </a:t>
            </a:r>
            <a:r>
              <a:rPr lang="da-DK" dirty="0" err="1"/>
              <a:t>that</a:t>
            </a:r>
            <a:r>
              <a:rPr lang="da-DK" dirty="0"/>
              <a:t> PA in </a:t>
            </a:r>
            <a:r>
              <a:rPr lang="da-DK" dirty="0" err="1"/>
              <a:t>childhood</a:t>
            </a:r>
            <a:r>
              <a:rPr lang="da-DK" dirty="0"/>
              <a:t> and </a:t>
            </a:r>
            <a:r>
              <a:rPr lang="da-DK" dirty="0" err="1"/>
              <a:t>adolescence</a:t>
            </a:r>
            <a:r>
              <a:rPr lang="da-DK" dirty="0"/>
              <a:t> </a:t>
            </a:r>
            <a:r>
              <a:rPr lang="da-DK" dirty="0" err="1"/>
              <a:t>prevents</a:t>
            </a:r>
            <a:r>
              <a:rPr lang="da-DK" dirty="0"/>
              <a:t> </a:t>
            </a:r>
            <a:r>
              <a:rPr lang="da-DK" dirty="0" err="1"/>
              <a:t>exessive</a:t>
            </a:r>
            <a:r>
              <a:rPr lang="da-DK" dirty="0"/>
              <a:t> </a:t>
            </a:r>
            <a:r>
              <a:rPr lang="da-DK" dirty="0" err="1"/>
              <a:t>weight</a:t>
            </a:r>
            <a:r>
              <a:rPr lang="da-DK" dirty="0"/>
              <a:t> </a:t>
            </a:r>
            <a:r>
              <a:rPr lang="da-DK" dirty="0" err="1"/>
              <a:t>gain</a:t>
            </a:r>
            <a:r>
              <a:rPr lang="da-DK" dirty="0"/>
              <a:t>. </a:t>
            </a:r>
            <a:r>
              <a:rPr lang="da-DK" dirty="0" err="1"/>
              <a:t>Overweight</a:t>
            </a:r>
            <a:r>
              <a:rPr lang="da-DK" dirty="0"/>
              <a:t> and </a:t>
            </a:r>
            <a:r>
              <a:rPr lang="da-DK" dirty="0" err="1"/>
              <a:t>obesity</a:t>
            </a:r>
            <a:r>
              <a:rPr lang="da-DK" dirty="0"/>
              <a:t> in </a:t>
            </a:r>
            <a:r>
              <a:rPr lang="da-DK" dirty="0" err="1"/>
              <a:t>childhood</a:t>
            </a:r>
            <a:r>
              <a:rPr lang="da-DK" dirty="0"/>
              <a:t> and </a:t>
            </a:r>
            <a:r>
              <a:rPr lang="da-DK" dirty="0" err="1"/>
              <a:t>adolescence</a:t>
            </a:r>
            <a:r>
              <a:rPr lang="da-DK" dirty="0"/>
              <a:t> track </a:t>
            </a:r>
            <a:r>
              <a:rPr lang="da-DK" dirty="0" err="1"/>
              <a:t>into</a:t>
            </a:r>
            <a:r>
              <a:rPr lang="da-DK" dirty="0"/>
              <a:t> </a:t>
            </a:r>
            <a:r>
              <a:rPr lang="da-DK" dirty="0" err="1"/>
              <a:t>adulthood</a:t>
            </a:r>
            <a:r>
              <a:rPr lang="da-DK" dirty="0"/>
              <a:t>.</a:t>
            </a:r>
          </a:p>
          <a:p>
            <a:endParaRPr lang="da-DK" dirty="0"/>
          </a:p>
          <a:p>
            <a:r>
              <a:rPr lang="da-DK" dirty="0" err="1"/>
              <a:t>Therefore</a:t>
            </a:r>
            <a:r>
              <a:rPr lang="da-DK" dirty="0"/>
              <a:t>, it is </a:t>
            </a:r>
            <a:r>
              <a:rPr lang="da-DK" dirty="0" err="1"/>
              <a:t>Important</a:t>
            </a:r>
            <a:r>
              <a:rPr lang="da-DK" dirty="0"/>
              <a:t> </a:t>
            </a:r>
            <a:r>
              <a:rPr lang="da-DK" dirty="0" err="1"/>
              <a:t>that</a:t>
            </a:r>
            <a:r>
              <a:rPr lang="da-DK" dirty="0"/>
              <a:t> </a:t>
            </a:r>
            <a:r>
              <a:rPr lang="da-DK" dirty="0" err="1"/>
              <a:t>healthy</a:t>
            </a:r>
            <a:r>
              <a:rPr lang="da-DK" dirty="0"/>
              <a:t> and </a:t>
            </a:r>
            <a:r>
              <a:rPr lang="da-DK" dirty="0" err="1"/>
              <a:t>physically</a:t>
            </a:r>
            <a:r>
              <a:rPr lang="da-DK" dirty="0"/>
              <a:t> </a:t>
            </a:r>
            <a:r>
              <a:rPr lang="da-DK" dirty="0" err="1"/>
              <a:t>active</a:t>
            </a:r>
            <a:r>
              <a:rPr lang="da-DK" dirty="0"/>
              <a:t> </a:t>
            </a:r>
            <a:r>
              <a:rPr lang="da-DK" dirty="0" err="1"/>
              <a:t>behaviors</a:t>
            </a:r>
            <a:r>
              <a:rPr lang="da-DK" dirty="0"/>
              <a:t> </a:t>
            </a:r>
            <a:r>
              <a:rPr lang="da-DK" dirty="0" err="1"/>
              <a:t>are</a:t>
            </a:r>
            <a:r>
              <a:rPr lang="da-DK" dirty="0"/>
              <a:t> </a:t>
            </a:r>
            <a:r>
              <a:rPr lang="da-DK" dirty="0" err="1"/>
              <a:t>established</a:t>
            </a:r>
            <a:r>
              <a:rPr lang="da-DK" dirty="0"/>
              <a:t> </a:t>
            </a:r>
            <a:r>
              <a:rPr lang="da-DK" dirty="0" err="1"/>
              <a:t>early</a:t>
            </a:r>
            <a:r>
              <a:rPr lang="da-DK" dirty="0"/>
              <a:t> in </a:t>
            </a:r>
            <a:r>
              <a:rPr lang="da-DK" dirty="0" err="1"/>
              <a:t>life</a:t>
            </a:r>
            <a:r>
              <a:rPr lang="da-DK" dirty="0"/>
              <a:t> </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6</a:t>
            </a:fld>
            <a:endParaRPr lang="en-GB" dirty="0"/>
          </a:p>
        </p:txBody>
      </p:sp>
    </p:spTree>
    <p:extLst>
      <p:ext uri="{BB962C8B-B14F-4D97-AF65-F5344CB8AC3E}">
        <p14:creationId xmlns:p14="http://schemas.microsoft.com/office/powerpoint/2010/main" val="3575759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The school </a:t>
            </a:r>
            <a:r>
              <a:rPr lang="da-DK" dirty="0" err="1"/>
              <a:t>setting</a:t>
            </a:r>
            <a:r>
              <a:rPr lang="da-DK" dirty="0"/>
              <a:t> is </a:t>
            </a:r>
            <a:r>
              <a:rPr lang="da-DK" dirty="0" err="1"/>
              <a:t>popular</a:t>
            </a:r>
            <a:r>
              <a:rPr lang="da-DK" dirty="0"/>
              <a:t> for </a:t>
            </a:r>
            <a:r>
              <a:rPr lang="da-DK" dirty="0" err="1"/>
              <a:t>early</a:t>
            </a:r>
            <a:r>
              <a:rPr lang="da-DK" dirty="0"/>
              <a:t> PA promotion. </a:t>
            </a:r>
            <a:r>
              <a:rPr lang="da-DK" dirty="0" err="1"/>
              <a:t>since</a:t>
            </a:r>
            <a:r>
              <a:rPr lang="da-DK" dirty="0"/>
              <a:t> </a:t>
            </a:r>
            <a:r>
              <a:rPr lang="da-DK" dirty="0" err="1"/>
              <a:t>children</a:t>
            </a:r>
            <a:r>
              <a:rPr lang="da-DK" dirty="0"/>
              <a:t> and </a:t>
            </a:r>
            <a:r>
              <a:rPr lang="da-DK" dirty="0" err="1"/>
              <a:t>adolescents</a:t>
            </a:r>
            <a:r>
              <a:rPr lang="da-DK" dirty="0"/>
              <a:t> </a:t>
            </a:r>
            <a:r>
              <a:rPr lang="da-DK" dirty="0" err="1"/>
              <a:t>spent</a:t>
            </a:r>
            <a:r>
              <a:rPr lang="da-DK" dirty="0"/>
              <a:t> a large </a:t>
            </a:r>
            <a:r>
              <a:rPr lang="da-DK" dirty="0" err="1"/>
              <a:t>amount</a:t>
            </a:r>
            <a:r>
              <a:rPr lang="da-DK" dirty="0"/>
              <a:t> of </a:t>
            </a:r>
            <a:r>
              <a:rPr lang="da-DK" dirty="0" err="1"/>
              <a:t>their</a:t>
            </a:r>
            <a:r>
              <a:rPr lang="da-DK" dirty="0"/>
              <a:t> time in schools. </a:t>
            </a:r>
          </a:p>
          <a:p>
            <a:endParaRPr lang="da-DK" dirty="0"/>
          </a:p>
          <a:p>
            <a:r>
              <a:rPr lang="da-DK" dirty="0" err="1"/>
              <a:t>Since</a:t>
            </a:r>
            <a:r>
              <a:rPr lang="da-DK" dirty="0"/>
              <a:t> school is mandatory for </a:t>
            </a:r>
            <a:r>
              <a:rPr lang="da-DK" dirty="0" err="1"/>
              <a:t>children</a:t>
            </a:r>
            <a:r>
              <a:rPr lang="da-DK" dirty="0"/>
              <a:t> in Denmark (</a:t>
            </a:r>
            <a:r>
              <a:rPr lang="da-DK" dirty="0" err="1"/>
              <a:t>if</a:t>
            </a:r>
            <a:r>
              <a:rPr lang="da-DK" dirty="0"/>
              <a:t> not home-</a:t>
            </a:r>
            <a:r>
              <a:rPr lang="da-DK" dirty="0" err="1"/>
              <a:t>schooled</a:t>
            </a:r>
            <a:r>
              <a:rPr lang="da-DK" dirty="0"/>
              <a:t> or in private schools), the </a:t>
            </a:r>
            <a:r>
              <a:rPr lang="da-DK" dirty="0" err="1"/>
              <a:t>state</a:t>
            </a:r>
            <a:r>
              <a:rPr lang="da-DK" dirty="0"/>
              <a:t> schools </a:t>
            </a:r>
            <a:r>
              <a:rPr lang="da-DK" dirty="0" err="1"/>
              <a:t>are</a:t>
            </a:r>
            <a:r>
              <a:rPr lang="da-DK" dirty="0"/>
              <a:t> a </a:t>
            </a:r>
            <a:r>
              <a:rPr lang="da-DK" dirty="0" err="1"/>
              <a:t>place</a:t>
            </a:r>
            <a:r>
              <a:rPr lang="da-DK" dirty="0"/>
              <a:t> with </a:t>
            </a:r>
            <a:r>
              <a:rPr lang="da-DK" dirty="0" err="1"/>
              <a:t>great</a:t>
            </a:r>
            <a:r>
              <a:rPr lang="da-DK" dirty="0"/>
              <a:t> </a:t>
            </a:r>
            <a:r>
              <a:rPr lang="da-DK" dirty="0" err="1"/>
              <a:t>diversity</a:t>
            </a:r>
            <a:r>
              <a:rPr lang="da-DK" dirty="0"/>
              <a:t> – and </a:t>
            </a:r>
            <a:r>
              <a:rPr lang="da-DK" dirty="0" err="1"/>
              <a:t>children</a:t>
            </a:r>
            <a:r>
              <a:rPr lang="da-DK" dirty="0"/>
              <a:t> from </a:t>
            </a:r>
            <a:r>
              <a:rPr lang="da-DK" dirty="0" err="1"/>
              <a:t>different</a:t>
            </a:r>
            <a:r>
              <a:rPr lang="da-DK" dirty="0"/>
              <a:t> </a:t>
            </a:r>
            <a:r>
              <a:rPr lang="da-DK" dirty="0" err="1"/>
              <a:t>socio-economic</a:t>
            </a:r>
            <a:r>
              <a:rPr lang="da-DK" dirty="0"/>
              <a:t> and </a:t>
            </a:r>
            <a:r>
              <a:rPr lang="da-DK" dirty="0" err="1"/>
              <a:t>ethnic</a:t>
            </a:r>
            <a:r>
              <a:rPr lang="da-DK" dirty="0"/>
              <a:t> </a:t>
            </a:r>
            <a:r>
              <a:rPr lang="da-DK" dirty="0" err="1"/>
              <a:t>groups</a:t>
            </a:r>
            <a:r>
              <a:rPr lang="da-DK" dirty="0"/>
              <a:t> </a:t>
            </a:r>
            <a:r>
              <a:rPr lang="da-DK" dirty="0" err="1"/>
              <a:t>are</a:t>
            </a:r>
            <a:r>
              <a:rPr lang="da-DK" dirty="0"/>
              <a:t> </a:t>
            </a:r>
            <a:r>
              <a:rPr lang="da-DK" dirty="0" err="1"/>
              <a:t>represented</a:t>
            </a:r>
            <a:r>
              <a:rPr lang="da-DK" dirty="0"/>
              <a:t> </a:t>
            </a:r>
            <a:r>
              <a:rPr lang="da-DK" dirty="0" err="1"/>
              <a:t>among</a:t>
            </a:r>
            <a:r>
              <a:rPr lang="da-DK" dirty="0"/>
              <a:t> the pupils. Moreover, schools have </a:t>
            </a:r>
            <a:r>
              <a:rPr lang="da-DK" dirty="0" err="1"/>
              <a:t>staff</a:t>
            </a:r>
            <a:r>
              <a:rPr lang="da-DK" dirty="0"/>
              <a:t> to </a:t>
            </a:r>
            <a:r>
              <a:rPr lang="da-DK" dirty="0" err="1"/>
              <a:t>facilitate</a:t>
            </a:r>
            <a:r>
              <a:rPr lang="da-DK" dirty="0"/>
              <a:t> PA, </a:t>
            </a:r>
            <a:r>
              <a:rPr lang="da-DK" dirty="0" err="1"/>
              <a:t>facilities</a:t>
            </a:r>
            <a:r>
              <a:rPr lang="da-DK" dirty="0"/>
              <a:t> to </a:t>
            </a:r>
            <a:r>
              <a:rPr lang="da-DK" dirty="0" err="1"/>
              <a:t>use</a:t>
            </a:r>
            <a:r>
              <a:rPr lang="da-DK" dirty="0"/>
              <a:t>.</a:t>
            </a:r>
          </a:p>
        </p:txBody>
      </p:sp>
      <p:sp>
        <p:nvSpPr>
          <p:cNvPr id="4" name="Pladsholder til slidenummer 3"/>
          <p:cNvSpPr>
            <a:spLocks noGrp="1"/>
          </p:cNvSpPr>
          <p:nvPr>
            <p:ph type="sldNum" sz="quarter" idx="5"/>
          </p:nvPr>
        </p:nvSpPr>
        <p:spPr/>
        <p:txBody>
          <a:bodyPr/>
          <a:lstStyle/>
          <a:p>
            <a:fld id="{49436F85-577F-4A92-A47F-D540A2BCC821}" type="slidenum">
              <a:rPr lang="en-GB" smtClean="0"/>
              <a:pPr/>
              <a:t>7</a:t>
            </a:fld>
            <a:endParaRPr lang="en-GB" dirty="0"/>
          </a:p>
        </p:txBody>
      </p:sp>
    </p:spTree>
    <p:extLst>
      <p:ext uri="{BB962C8B-B14F-4D97-AF65-F5344CB8AC3E}">
        <p14:creationId xmlns:p14="http://schemas.microsoft.com/office/powerpoint/2010/main" val="2725234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err="1"/>
              <a:t>Nevertheless</a:t>
            </a:r>
            <a:r>
              <a:rPr lang="da-DK" dirty="0"/>
              <a:t>, </a:t>
            </a:r>
            <a:r>
              <a:rPr lang="da-DK" dirty="0" err="1"/>
              <a:t>increasing</a:t>
            </a:r>
            <a:r>
              <a:rPr lang="da-DK" dirty="0"/>
              <a:t> PA in a school </a:t>
            </a:r>
            <a:r>
              <a:rPr lang="da-DK" dirty="0" err="1"/>
              <a:t>setting</a:t>
            </a:r>
            <a:r>
              <a:rPr lang="da-DK" dirty="0"/>
              <a:t> is not an </a:t>
            </a:r>
            <a:r>
              <a:rPr lang="da-DK" dirty="0" err="1"/>
              <a:t>easy</a:t>
            </a:r>
            <a:r>
              <a:rPr lang="da-DK" dirty="0"/>
              <a:t> task. Many </a:t>
            </a:r>
            <a:r>
              <a:rPr lang="da-DK" dirty="0" err="1"/>
              <a:t>reviews</a:t>
            </a:r>
            <a:r>
              <a:rPr lang="da-DK" dirty="0"/>
              <a:t> have </a:t>
            </a:r>
            <a:r>
              <a:rPr lang="da-DK" dirty="0" err="1"/>
              <a:t>examined</a:t>
            </a:r>
            <a:r>
              <a:rPr lang="da-DK" dirty="0"/>
              <a:t> the </a:t>
            </a:r>
            <a:r>
              <a:rPr lang="da-DK" dirty="0" err="1"/>
              <a:t>effect</a:t>
            </a:r>
            <a:r>
              <a:rPr lang="da-DK" dirty="0"/>
              <a:t> of </a:t>
            </a:r>
            <a:r>
              <a:rPr lang="da-DK" dirty="0" err="1"/>
              <a:t>different</a:t>
            </a:r>
            <a:r>
              <a:rPr lang="da-DK" dirty="0"/>
              <a:t> small </a:t>
            </a:r>
            <a:r>
              <a:rPr lang="da-DK" dirty="0" err="1"/>
              <a:t>scale</a:t>
            </a:r>
            <a:r>
              <a:rPr lang="da-DK" dirty="0"/>
              <a:t> school-</a:t>
            </a:r>
            <a:r>
              <a:rPr lang="da-DK" dirty="0" err="1"/>
              <a:t>based</a:t>
            </a:r>
            <a:r>
              <a:rPr lang="da-DK" dirty="0"/>
              <a:t> PA interventions on </a:t>
            </a:r>
            <a:r>
              <a:rPr lang="da-DK" dirty="0" err="1"/>
              <a:t>device-measured</a:t>
            </a:r>
            <a:r>
              <a:rPr lang="da-DK" dirty="0"/>
              <a:t> PA </a:t>
            </a:r>
            <a:r>
              <a:rPr lang="da-DK" dirty="0" err="1"/>
              <a:t>levels</a:t>
            </a:r>
            <a:r>
              <a:rPr lang="da-DK" dirty="0"/>
              <a:t> and BMI. </a:t>
            </a:r>
            <a:r>
              <a:rPr lang="da-DK" dirty="0" err="1"/>
              <a:t>However</a:t>
            </a:r>
            <a:r>
              <a:rPr lang="da-DK" dirty="0"/>
              <a:t>, </a:t>
            </a:r>
            <a:r>
              <a:rPr lang="da-DK" dirty="0" err="1"/>
              <a:t>effects</a:t>
            </a:r>
            <a:r>
              <a:rPr lang="da-DK" dirty="0"/>
              <a:t> have </a:t>
            </a:r>
            <a:r>
              <a:rPr lang="da-DK" dirty="0" err="1"/>
              <a:t>been</a:t>
            </a:r>
            <a:r>
              <a:rPr lang="da-DK" dirty="0"/>
              <a:t> small (</a:t>
            </a:r>
            <a:r>
              <a:rPr lang="da-DK" dirty="0" err="1"/>
              <a:t>if</a:t>
            </a:r>
            <a:r>
              <a:rPr lang="da-DK" dirty="0"/>
              <a:t> </a:t>
            </a:r>
            <a:r>
              <a:rPr lang="da-DK" dirty="0" err="1"/>
              <a:t>even</a:t>
            </a:r>
            <a:r>
              <a:rPr lang="da-DK" dirty="0"/>
              <a:t> present). </a:t>
            </a:r>
            <a:r>
              <a:rPr lang="da-DK" dirty="0" err="1"/>
              <a:t>Therefore</a:t>
            </a:r>
            <a:r>
              <a:rPr lang="da-DK" dirty="0"/>
              <a:t>, </a:t>
            </a:r>
            <a:r>
              <a:rPr lang="da-DK" dirty="0" err="1"/>
              <a:t>structural</a:t>
            </a:r>
            <a:r>
              <a:rPr lang="da-DK" dirty="0"/>
              <a:t> </a:t>
            </a:r>
            <a:r>
              <a:rPr lang="da-DK" dirty="0" err="1"/>
              <a:t>changes</a:t>
            </a:r>
            <a:r>
              <a:rPr lang="da-DK" dirty="0"/>
              <a:t> </a:t>
            </a:r>
            <a:r>
              <a:rPr lang="da-DK" dirty="0" err="1"/>
              <a:t>may</a:t>
            </a:r>
            <a:r>
              <a:rPr lang="da-DK" dirty="0"/>
              <a:t> </a:t>
            </a:r>
            <a:r>
              <a:rPr lang="da-DK" dirty="0" err="1"/>
              <a:t>be</a:t>
            </a:r>
            <a:r>
              <a:rPr lang="da-DK" dirty="0"/>
              <a:t> </a:t>
            </a:r>
            <a:r>
              <a:rPr lang="da-DK" dirty="0" err="1"/>
              <a:t>necessary</a:t>
            </a:r>
            <a:r>
              <a:rPr lang="da-DK" dirty="0"/>
              <a:t> to </a:t>
            </a:r>
            <a:r>
              <a:rPr lang="da-DK" dirty="0" err="1"/>
              <a:t>increase</a:t>
            </a:r>
            <a:r>
              <a:rPr lang="da-DK" dirty="0"/>
              <a:t> </a:t>
            </a:r>
            <a:r>
              <a:rPr lang="da-DK" dirty="0" err="1"/>
              <a:t>levels</a:t>
            </a:r>
            <a:r>
              <a:rPr lang="da-DK" dirty="0"/>
              <a:t> of insufficient PA </a:t>
            </a:r>
            <a:r>
              <a:rPr lang="da-DK" dirty="0" err="1"/>
              <a:t>levels</a:t>
            </a:r>
            <a:r>
              <a:rPr lang="da-DK" dirty="0"/>
              <a:t>.</a:t>
            </a:r>
          </a:p>
          <a:p>
            <a:endParaRPr lang="da-DK" dirty="0"/>
          </a:p>
        </p:txBody>
      </p:sp>
      <p:sp>
        <p:nvSpPr>
          <p:cNvPr id="4" name="Pladsholder til slidenummer 3"/>
          <p:cNvSpPr>
            <a:spLocks noGrp="1"/>
          </p:cNvSpPr>
          <p:nvPr>
            <p:ph type="sldNum" sz="quarter" idx="5"/>
          </p:nvPr>
        </p:nvSpPr>
        <p:spPr/>
        <p:txBody>
          <a:bodyPr/>
          <a:lstStyle/>
          <a:p>
            <a:fld id="{49436F85-577F-4A92-A47F-D540A2BCC821}" type="slidenum">
              <a:rPr lang="en-GB" smtClean="0"/>
              <a:pPr/>
              <a:t>8</a:t>
            </a:fld>
            <a:endParaRPr lang="en-GB" dirty="0"/>
          </a:p>
        </p:txBody>
      </p:sp>
    </p:spTree>
    <p:extLst>
      <p:ext uri="{BB962C8B-B14F-4D97-AF65-F5344CB8AC3E}">
        <p14:creationId xmlns:p14="http://schemas.microsoft.com/office/powerpoint/2010/main" val="2712007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indent="0" algn="l">
              <a:buFontTx/>
              <a:buNone/>
            </a:pPr>
            <a:r>
              <a:rPr lang="da-DK" dirty="0"/>
              <a:t>In 2014 the </a:t>
            </a:r>
            <a:r>
              <a:rPr lang="da-DK" dirty="0" err="1"/>
              <a:t>Government</a:t>
            </a:r>
            <a:r>
              <a:rPr lang="da-DK" dirty="0"/>
              <a:t> </a:t>
            </a:r>
            <a:r>
              <a:rPr lang="da-DK" dirty="0" err="1"/>
              <a:t>introduced</a:t>
            </a:r>
            <a:r>
              <a:rPr lang="da-DK" dirty="0"/>
              <a:t> an </a:t>
            </a:r>
            <a:r>
              <a:rPr lang="da-DK" dirty="0" err="1"/>
              <a:t>extensive</a:t>
            </a:r>
            <a:r>
              <a:rPr lang="da-DK" dirty="0"/>
              <a:t> school policy. The over </a:t>
            </a:r>
            <a:r>
              <a:rPr lang="da-DK" dirty="0" err="1"/>
              <a:t>aims</a:t>
            </a:r>
            <a:r>
              <a:rPr lang="da-DK" dirty="0"/>
              <a:t> </a:t>
            </a:r>
            <a:r>
              <a:rPr lang="da-DK" dirty="0" err="1"/>
              <a:t>were</a:t>
            </a:r>
            <a:r>
              <a:rPr lang="da-DK" dirty="0"/>
              <a:t> to </a:t>
            </a:r>
          </a:p>
          <a:p>
            <a:pPr marL="285750" indent="-285750" algn="l">
              <a:buFontTx/>
              <a:buChar char="-"/>
            </a:pPr>
            <a:endParaRPr lang="da-DK" dirty="0">
              <a:solidFill>
                <a:schemeClr val="tx1"/>
              </a:solidFill>
              <a:latin typeface="Calibri" panose="020F0502020204030204" pitchFamily="34" charset="0"/>
            </a:endParaRPr>
          </a:p>
          <a:p>
            <a:pPr marL="285750" indent="-285750" algn="l">
              <a:buFontTx/>
              <a:buChar char="-"/>
            </a:pPr>
            <a:r>
              <a:rPr lang="en-US" dirty="0">
                <a:solidFill>
                  <a:schemeClr val="tx1"/>
                </a:solidFill>
                <a:latin typeface="Calibri" panose="020F0502020204030204" pitchFamily="34" charset="0"/>
              </a:rPr>
              <a:t>C</a:t>
            </a:r>
            <a:r>
              <a:rPr lang="en-US" sz="1200" b="0" i="0" u="none" strike="noStrike" baseline="0" dirty="0">
                <a:solidFill>
                  <a:schemeClr val="tx1"/>
                </a:solidFill>
                <a:latin typeface="Calibri" panose="020F0502020204030204" pitchFamily="34" charset="0"/>
              </a:rPr>
              <a:t>hallenge all children and allowing them to meet their full learning potential </a:t>
            </a:r>
          </a:p>
          <a:p>
            <a:pPr marL="285750" indent="-285750" algn="l">
              <a:buFontTx/>
              <a:buChar char="-"/>
            </a:pPr>
            <a:r>
              <a:rPr lang="en-US" dirty="0">
                <a:solidFill>
                  <a:schemeClr val="tx1"/>
                </a:solidFill>
                <a:latin typeface="Calibri" panose="020F0502020204030204" pitchFamily="34" charset="0"/>
              </a:rPr>
              <a:t>M</a:t>
            </a:r>
            <a:r>
              <a:rPr lang="en-US" sz="1200" b="0" i="0" u="none" strike="noStrike" baseline="0" dirty="0">
                <a:solidFill>
                  <a:schemeClr val="tx1"/>
                </a:solidFill>
                <a:latin typeface="Calibri" panose="020F0502020204030204" pitchFamily="34" charset="0"/>
              </a:rPr>
              <a:t>inimizing the influence of social background</a:t>
            </a:r>
          </a:p>
          <a:p>
            <a:pPr marL="285750" indent="-285750" algn="l">
              <a:buFontTx/>
              <a:buChar char="-"/>
            </a:pPr>
            <a:r>
              <a:rPr lang="en-US" dirty="0">
                <a:solidFill>
                  <a:schemeClr val="tx1"/>
                </a:solidFill>
                <a:latin typeface="Calibri" panose="020F0502020204030204" pitchFamily="34" charset="0"/>
              </a:rPr>
              <a:t>E</a:t>
            </a:r>
            <a:r>
              <a:rPr lang="en-US" sz="1200" b="0" i="0" u="none" strike="noStrike" baseline="0" dirty="0">
                <a:solidFill>
                  <a:schemeClr val="tx1"/>
                </a:solidFill>
                <a:latin typeface="Calibri" panose="020F0502020204030204" pitchFamily="34" charset="0"/>
              </a:rPr>
              <a:t>nsuring well-being and faith in the school system through professional knowledge and practice</a:t>
            </a:r>
            <a:endParaRPr lang="en-US" sz="1100" i="0" u="none" strike="noStrike" baseline="0" dirty="0">
              <a:solidFill>
                <a:schemeClr val="tx1"/>
              </a:solidFill>
              <a:latin typeface="Calibri" panose="020F0502020204030204" pitchFamily="34" charset="0"/>
            </a:endParaRPr>
          </a:p>
          <a:p>
            <a:endParaRPr lang="da-DK" dirty="0"/>
          </a:p>
          <a:p>
            <a:r>
              <a:rPr lang="da-DK" dirty="0"/>
              <a:t>Many </a:t>
            </a:r>
            <a:r>
              <a:rPr lang="da-DK" dirty="0" err="1"/>
              <a:t>structural</a:t>
            </a:r>
            <a:r>
              <a:rPr lang="da-DK" dirty="0"/>
              <a:t> </a:t>
            </a:r>
            <a:r>
              <a:rPr lang="da-DK" dirty="0" err="1"/>
              <a:t>changes</a:t>
            </a:r>
            <a:r>
              <a:rPr lang="da-DK" dirty="0"/>
              <a:t> </a:t>
            </a:r>
            <a:r>
              <a:rPr lang="da-DK" dirty="0" err="1"/>
              <a:t>came</a:t>
            </a:r>
            <a:r>
              <a:rPr lang="da-DK" dirty="0"/>
              <a:t> with the policy:</a:t>
            </a:r>
          </a:p>
          <a:p>
            <a:r>
              <a:rPr lang="da-DK" dirty="0"/>
              <a:t>- The school </a:t>
            </a:r>
            <a:r>
              <a:rPr lang="da-DK" dirty="0" err="1"/>
              <a:t>day</a:t>
            </a:r>
            <a:r>
              <a:rPr lang="da-DK" dirty="0"/>
              <a:t> </a:t>
            </a:r>
            <a:r>
              <a:rPr lang="da-DK" dirty="0" err="1"/>
              <a:t>became</a:t>
            </a:r>
            <a:r>
              <a:rPr lang="da-DK" dirty="0"/>
              <a:t> longer, </a:t>
            </a:r>
            <a:r>
              <a:rPr lang="da-DK" dirty="0" err="1"/>
              <a:t>subjects</a:t>
            </a:r>
            <a:r>
              <a:rPr lang="da-DK" dirty="0"/>
              <a:t> </a:t>
            </a:r>
            <a:r>
              <a:rPr lang="da-DK" dirty="0" err="1"/>
              <a:t>concerning</a:t>
            </a:r>
            <a:r>
              <a:rPr lang="da-DK" dirty="0"/>
              <a:t> </a:t>
            </a:r>
            <a:r>
              <a:rPr lang="da-DK" dirty="0" err="1"/>
              <a:t>languages</a:t>
            </a:r>
            <a:r>
              <a:rPr lang="da-DK" dirty="0"/>
              <a:t> </a:t>
            </a:r>
            <a:r>
              <a:rPr lang="da-DK" dirty="0" err="1"/>
              <a:t>were</a:t>
            </a:r>
            <a:r>
              <a:rPr lang="da-DK" dirty="0"/>
              <a:t> </a:t>
            </a:r>
            <a:r>
              <a:rPr lang="da-DK" dirty="0" err="1"/>
              <a:t>introduced</a:t>
            </a:r>
            <a:r>
              <a:rPr lang="da-DK" dirty="0"/>
              <a:t> </a:t>
            </a:r>
            <a:r>
              <a:rPr lang="da-DK" dirty="0" err="1"/>
              <a:t>earlier</a:t>
            </a:r>
            <a:r>
              <a:rPr lang="da-DK" dirty="0"/>
              <a:t>, more </a:t>
            </a:r>
            <a:r>
              <a:rPr lang="da-DK" dirty="0" err="1"/>
              <a:t>homework</a:t>
            </a:r>
            <a:r>
              <a:rPr lang="da-DK" dirty="0"/>
              <a:t> assistance </a:t>
            </a:r>
            <a:r>
              <a:rPr lang="da-DK" dirty="0" err="1"/>
              <a:t>was</a:t>
            </a:r>
            <a:r>
              <a:rPr lang="da-DK" dirty="0"/>
              <a:t> </a:t>
            </a:r>
            <a:r>
              <a:rPr lang="da-DK" dirty="0" err="1"/>
              <a:t>required</a:t>
            </a:r>
            <a:r>
              <a:rPr lang="da-DK" dirty="0"/>
              <a:t>, a </a:t>
            </a:r>
            <a:r>
              <a:rPr lang="da-DK" dirty="0" err="1"/>
              <a:t>concept</a:t>
            </a:r>
            <a:r>
              <a:rPr lang="da-DK" dirty="0"/>
              <a:t> </a:t>
            </a:r>
            <a:r>
              <a:rPr lang="da-DK" dirty="0" err="1"/>
              <a:t>called</a:t>
            </a:r>
            <a:r>
              <a:rPr lang="da-DK" dirty="0"/>
              <a:t> open school </a:t>
            </a:r>
            <a:r>
              <a:rPr lang="da-DK" dirty="0" err="1"/>
              <a:t>was</a:t>
            </a:r>
            <a:r>
              <a:rPr lang="da-DK" dirty="0"/>
              <a:t> </a:t>
            </a:r>
            <a:r>
              <a:rPr lang="da-DK" dirty="0" err="1"/>
              <a:t>introduced</a:t>
            </a:r>
            <a:r>
              <a:rPr lang="da-DK" dirty="0"/>
              <a:t>, </a:t>
            </a:r>
            <a:r>
              <a:rPr lang="da-DK" dirty="0" err="1"/>
              <a:t>which</a:t>
            </a:r>
            <a:r>
              <a:rPr lang="da-DK" dirty="0"/>
              <a:t> </a:t>
            </a:r>
            <a:r>
              <a:rPr lang="da-DK" dirty="0" err="1"/>
              <a:t>was</a:t>
            </a:r>
            <a:r>
              <a:rPr lang="da-DK" dirty="0"/>
              <a:t> a </a:t>
            </a:r>
            <a:r>
              <a:rPr lang="da-DK" dirty="0" err="1"/>
              <a:t>concept</a:t>
            </a:r>
            <a:r>
              <a:rPr lang="da-DK" dirty="0"/>
              <a:t> </a:t>
            </a:r>
            <a:r>
              <a:rPr lang="da-DK" dirty="0" err="1"/>
              <a:t>aiming</a:t>
            </a:r>
            <a:r>
              <a:rPr lang="da-DK" dirty="0"/>
              <a:t> for the school to </a:t>
            </a:r>
            <a:r>
              <a:rPr lang="da-DK" dirty="0" err="1"/>
              <a:t>collaborate</a:t>
            </a:r>
            <a:r>
              <a:rPr lang="da-DK" dirty="0"/>
              <a:t> more with </a:t>
            </a:r>
            <a:r>
              <a:rPr lang="da-DK" dirty="0" err="1"/>
              <a:t>different</a:t>
            </a:r>
            <a:r>
              <a:rPr lang="da-DK" dirty="0"/>
              <a:t> </a:t>
            </a:r>
            <a:r>
              <a:rPr lang="da-DK" dirty="0" err="1"/>
              <a:t>local</a:t>
            </a:r>
            <a:r>
              <a:rPr lang="da-DK" dirty="0"/>
              <a:t> ?? </a:t>
            </a:r>
            <a:r>
              <a:rPr lang="da-DK" dirty="0" err="1"/>
              <a:t>e.g</a:t>
            </a:r>
            <a:r>
              <a:rPr lang="da-DK" dirty="0"/>
              <a:t>. sports </a:t>
            </a:r>
            <a:r>
              <a:rPr lang="da-DK" dirty="0" err="1"/>
              <a:t>clubs</a:t>
            </a:r>
            <a:r>
              <a:rPr lang="da-DK" dirty="0"/>
              <a:t>. The school </a:t>
            </a:r>
            <a:r>
              <a:rPr lang="da-DK" dirty="0" err="1"/>
              <a:t>day</a:t>
            </a:r>
            <a:r>
              <a:rPr lang="da-DK" dirty="0"/>
              <a:t> </a:t>
            </a:r>
            <a:r>
              <a:rPr lang="da-DK" dirty="0" err="1"/>
              <a:t>should</a:t>
            </a:r>
            <a:r>
              <a:rPr lang="da-DK" dirty="0"/>
              <a:t> </a:t>
            </a:r>
            <a:r>
              <a:rPr lang="da-DK" dirty="0" err="1"/>
              <a:t>vary</a:t>
            </a:r>
            <a:r>
              <a:rPr lang="da-DK" dirty="0"/>
              <a:t> </a:t>
            </a:r>
            <a:r>
              <a:rPr lang="da-DK" dirty="0" err="1"/>
              <a:t>between</a:t>
            </a:r>
            <a:r>
              <a:rPr lang="da-DK" dirty="0"/>
              <a:t> </a:t>
            </a:r>
            <a:r>
              <a:rPr lang="da-DK" dirty="0" err="1"/>
              <a:t>different</a:t>
            </a:r>
            <a:r>
              <a:rPr lang="da-DK" dirty="0"/>
              <a:t> </a:t>
            </a:r>
            <a:r>
              <a:rPr lang="da-DK" dirty="0" err="1"/>
              <a:t>activities</a:t>
            </a:r>
            <a:r>
              <a:rPr lang="da-DK" dirty="0"/>
              <a:t> (</a:t>
            </a:r>
            <a:r>
              <a:rPr lang="da-DK" dirty="0" err="1"/>
              <a:t>movement</a:t>
            </a:r>
            <a:r>
              <a:rPr lang="da-DK" dirty="0"/>
              <a:t>, </a:t>
            </a:r>
            <a:r>
              <a:rPr lang="da-DK" dirty="0" err="1"/>
              <a:t>play</a:t>
            </a:r>
            <a:r>
              <a:rPr lang="da-DK" dirty="0"/>
              <a:t> etc.), an </a:t>
            </a:r>
            <a:r>
              <a:rPr lang="da-DK" dirty="0" err="1"/>
              <a:t>increased</a:t>
            </a:r>
            <a:r>
              <a:rPr lang="da-DK" dirty="0"/>
              <a:t> </a:t>
            </a:r>
            <a:r>
              <a:rPr lang="da-DK" dirty="0" err="1"/>
              <a:t>focus</a:t>
            </a:r>
            <a:r>
              <a:rPr lang="da-DK" dirty="0"/>
              <a:t> </a:t>
            </a:r>
            <a:r>
              <a:rPr lang="da-DK" dirty="0" err="1"/>
              <a:t>was</a:t>
            </a:r>
            <a:r>
              <a:rPr lang="da-DK" dirty="0"/>
              <a:t> put on </a:t>
            </a:r>
            <a:r>
              <a:rPr lang="da-DK" dirty="0" err="1"/>
              <a:t>math</a:t>
            </a:r>
            <a:r>
              <a:rPr lang="da-DK" dirty="0"/>
              <a:t> and Danish and more </a:t>
            </a:r>
            <a:r>
              <a:rPr lang="da-DK" dirty="0" err="1"/>
              <a:t>optional</a:t>
            </a:r>
            <a:r>
              <a:rPr lang="da-DK" dirty="0"/>
              <a:t> </a:t>
            </a:r>
            <a:r>
              <a:rPr lang="da-DK" dirty="0" err="1"/>
              <a:t>subjects</a:t>
            </a:r>
            <a:r>
              <a:rPr lang="da-DK" dirty="0"/>
              <a:t> </a:t>
            </a:r>
            <a:r>
              <a:rPr lang="da-DK" dirty="0" err="1"/>
              <a:t>were</a:t>
            </a:r>
            <a:r>
              <a:rPr lang="da-DK" dirty="0"/>
              <a:t> </a:t>
            </a:r>
            <a:r>
              <a:rPr lang="da-DK" dirty="0" err="1"/>
              <a:t>offered</a:t>
            </a:r>
            <a:r>
              <a:rPr lang="da-DK" dirty="0"/>
              <a:t>.</a:t>
            </a:r>
          </a:p>
          <a:p>
            <a:endParaRPr lang="da-DK" dirty="0"/>
          </a:p>
          <a:p>
            <a:r>
              <a:rPr lang="da-DK" dirty="0" err="1"/>
              <a:t>However</a:t>
            </a:r>
            <a:r>
              <a:rPr lang="da-DK" dirty="0"/>
              <a:t>, the </a:t>
            </a:r>
            <a:r>
              <a:rPr lang="da-DK" dirty="0" err="1"/>
              <a:t>reason</a:t>
            </a:r>
            <a:r>
              <a:rPr lang="da-DK" dirty="0"/>
              <a:t> </a:t>
            </a:r>
            <a:r>
              <a:rPr lang="da-DK" dirty="0" err="1"/>
              <a:t>why</a:t>
            </a:r>
            <a:r>
              <a:rPr lang="da-DK" dirty="0"/>
              <a:t> </a:t>
            </a:r>
            <a:r>
              <a:rPr lang="da-DK" dirty="0" err="1"/>
              <a:t>you</a:t>
            </a:r>
            <a:r>
              <a:rPr lang="da-DK" dirty="0"/>
              <a:t> </a:t>
            </a:r>
            <a:r>
              <a:rPr lang="da-DK" dirty="0" err="1"/>
              <a:t>are</a:t>
            </a:r>
            <a:r>
              <a:rPr lang="da-DK" dirty="0"/>
              <a:t> all </a:t>
            </a:r>
            <a:r>
              <a:rPr lang="da-DK" dirty="0" err="1"/>
              <a:t>here</a:t>
            </a:r>
            <a:r>
              <a:rPr lang="da-DK" dirty="0"/>
              <a:t>, </a:t>
            </a:r>
            <a:r>
              <a:rPr lang="da-DK" dirty="0" err="1"/>
              <a:t>was</a:t>
            </a:r>
            <a:r>
              <a:rPr lang="da-DK" dirty="0"/>
              <a:t> the </a:t>
            </a:r>
            <a:r>
              <a:rPr lang="da-DK" dirty="0" err="1"/>
              <a:t>distinct</a:t>
            </a:r>
            <a:r>
              <a:rPr lang="da-DK" dirty="0"/>
              <a:t> </a:t>
            </a:r>
            <a:r>
              <a:rPr lang="da-DK" dirty="0" err="1"/>
              <a:t>requirement</a:t>
            </a:r>
            <a:r>
              <a:rPr lang="da-DK" dirty="0"/>
              <a:t> of an average of 45 </a:t>
            </a:r>
            <a:r>
              <a:rPr lang="da-DK" dirty="0" err="1"/>
              <a:t>minutes</a:t>
            </a:r>
            <a:r>
              <a:rPr lang="da-DK" dirty="0"/>
              <a:t> of </a:t>
            </a:r>
            <a:r>
              <a:rPr lang="da-DK" dirty="0" err="1"/>
              <a:t>movement</a:t>
            </a:r>
            <a:r>
              <a:rPr lang="da-DK" dirty="0"/>
              <a:t> </a:t>
            </a:r>
            <a:r>
              <a:rPr lang="da-DK" dirty="0" err="1"/>
              <a:t>daily</a:t>
            </a:r>
            <a:r>
              <a:rPr lang="da-DK" dirty="0"/>
              <a:t> </a:t>
            </a:r>
            <a:r>
              <a:rPr lang="da-DK" dirty="0" err="1"/>
              <a:t>during</a:t>
            </a:r>
            <a:r>
              <a:rPr lang="da-DK" dirty="0"/>
              <a:t> </a:t>
            </a:r>
            <a:r>
              <a:rPr lang="da-DK" dirty="0" err="1"/>
              <a:t>teaching</a:t>
            </a:r>
            <a:r>
              <a:rPr lang="da-DK" dirty="0"/>
              <a:t>. </a:t>
            </a:r>
          </a:p>
          <a:p>
            <a:endParaRPr lang="da-DK" dirty="0"/>
          </a:p>
        </p:txBody>
      </p:sp>
      <p:sp>
        <p:nvSpPr>
          <p:cNvPr id="4" name="Pladsholder til slidenummer 3"/>
          <p:cNvSpPr>
            <a:spLocks noGrp="1"/>
          </p:cNvSpPr>
          <p:nvPr>
            <p:ph type="sldNum" sz="quarter" idx="5"/>
          </p:nvPr>
        </p:nvSpPr>
        <p:spPr/>
        <p:txBody>
          <a:bodyPr/>
          <a:lstStyle/>
          <a:p>
            <a:fld id="{49436F85-577F-4A92-A47F-D540A2BCC821}" type="slidenum">
              <a:rPr lang="en-GB" smtClean="0"/>
              <a:pPr/>
              <a:t>9</a:t>
            </a:fld>
            <a:endParaRPr lang="en-GB" dirty="0"/>
          </a:p>
        </p:txBody>
      </p:sp>
    </p:spTree>
    <p:extLst>
      <p:ext uri="{BB962C8B-B14F-4D97-AF65-F5344CB8AC3E}">
        <p14:creationId xmlns:p14="http://schemas.microsoft.com/office/powerpoint/2010/main" val="3398017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vid fors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9384" y="1760373"/>
            <a:ext cx="10069011" cy="4070408"/>
          </a:xfrm>
        </p:spPr>
        <p:txBody>
          <a:bodyPr anchor="t" anchorCtr="0"/>
          <a:lstStyle>
            <a:lvl1pPr algn="l">
              <a:lnSpc>
                <a:spcPct val="90000"/>
              </a:lnSpc>
              <a:defRPr sz="9400">
                <a:solidFill>
                  <a:schemeClr val="tx1"/>
                </a:solidFill>
              </a:defRPr>
            </a:lvl1pPr>
          </a:lstStyle>
          <a:p>
            <a:r>
              <a:rPr lang="da-DK" dirty="0"/>
              <a:t>Klik for at tilføje overskrift</a:t>
            </a:r>
            <a:endParaRPr lang="da-DK"/>
          </a:p>
        </p:txBody>
      </p:sp>
      <p:sp>
        <p:nvSpPr>
          <p:cNvPr id="13" name="Date Placeholder 14">
            <a:extLst>
              <a:ext uri="{FF2B5EF4-FFF2-40B4-BE49-F238E27FC236}">
                <a16:creationId xmlns:a16="http://schemas.microsoft.com/office/drawing/2014/main" id="{5161ABAB-6DB4-433A-ACC8-A0EC0AACAD0C}"/>
              </a:ext>
            </a:extLst>
          </p:cNvPr>
          <p:cNvSpPr>
            <a:spLocks noGrp="1"/>
          </p:cNvSpPr>
          <p:nvPr>
            <p:ph type="dt" sz="half" idx="2"/>
          </p:nvPr>
        </p:nvSpPr>
        <p:spPr>
          <a:xfrm>
            <a:off x="0" y="6912000"/>
            <a:ext cx="0" cy="0"/>
          </a:xfrm>
          <a:prstGeom prst="rect">
            <a:avLst/>
          </a:prstGeom>
        </p:spPr>
        <p:txBody>
          <a:bodyPr vert="horz" lIns="91440" tIns="45720" rIns="91440" bIns="45720" rtlCol="0" anchor="ctr"/>
          <a:lstStyle>
            <a:lvl1pPr algn="l">
              <a:defRPr sz="100">
                <a:noFill/>
              </a:defRPr>
            </a:lvl1pPr>
          </a:lstStyle>
          <a:p>
            <a:fld id="{F1A13B18-F5ED-4611-8DBB-F05123AFBA22}" type="datetimeFigureOut">
              <a:rPr lang="da-DK" smtClean="0"/>
              <a:pPr/>
              <a:t>19-01-2023</a:t>
            </a:fld>
            <a:endParaRPr lang="da-DK" dirty="0"/>
          </a:p>
        </p:txBody>
      </p:sp>
      <p:sp>
        <p:nvSpPr>
          <p:cNvPr id="14" name="Date Placeholder 14">
            <a:extLst>
              <a:ext uri="{FF2B5EF4-FFF2-40B4-BE49-F238E27FC236}">
                <a16:creationId xmlns:a16="http://schemas.microsoft.com/office/drawing/2014/main" id="{BC3A8B03-9EA5-416E-BD54-B87E6C4A6781}"/>
              </a:ext>
            </a:extLst>
          </p:cNvPr>
          <p:cNvSpPr txBox="1">
            <a:spLocks/>
          </p:cNvSpPr>
          <p:nvPr userDrawn="1"/>
        </p:nvSpPr>
        <p:spPr>
          <a:xfrm>
            <a:off x="0" y="6912000"/>
            <a:ext cx="0" cy="0"/>
          </a:xfrm>
          <a:prstGeom prst="rect">
            <a:avLst/>
          </a:prstGeom>
        </p:spPr>
        <p:txBody>
          <a:bodyPr vert="horz" lIns="91440" tIns="45720" rIns="91440" bIns="45720" rtlCol="0" anchor="ctr"/>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1A13B18-F5ED-4611-8DBB-F05123AFBA22}" type="datetimeFigureOut">
              <a:rPr lang="da-DK" smtClean="0"/>
              <a:pPr/>
              <a:t>19-01-2023</a:t>
            </a:fld>
            <a:endParaRPr lang="da-DK" dirty="0"/>
          </a:p>
        </p:txBody>
      </p:sp>
    </p:spTree>
    <p:extLst>
      <p:ext uri="{BB962C8B-B14F-4D97-AF65-F5344CB8AC3E}">
        <p14:creationId xmlns:p14="http://schemas.microsoft.com/office/powerpoint/2010/main" val="3190335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lede og indhold">
    <p:spTree>
      <p:nvGrpSpPr>
        <p:cNvPr id="1" name=""/>
        <p:cNvGrpSpPr/>
        <p:nvPr/>
      </p:nvGrpSpPr>
      <p:grpSpPr>
        <a:xfrm>
          <a:off x="0" y="0"/>
          <a:ext cx="0" cy="0"/>
          <a:chOff x="0" y="0"/>
          <a:chExt cx="0" cy="0"/>
        </a:xfrm>
      </p:grpSpPr>
      <p:sp>
        <p:nvSpPr>
          <p:cNvPr id="10" name="Pladsholder til billede 3"/>
          <p:cNvSpPr>
            <a:spLocks noGrp="1"/>
          </p:cNvSpPr>
          <p:nvPr>
            <p:ph type="pic" sz="quarter" idx="13" hasCustomPrompt="1"/>
          </p:nvPr>
        </p:nvSpPr>
        <p:spPr>
          <a:xfrm>
            <a:off x="0" y="0"/>
            <a:ext cx="6099300" cy="6858000"/>
          </a:xfrm>
          <a:solidFill>
            <a:schemeClr val="bg1"/>
          </a:solidFill>
        </p:spPr>
        <p:txBody>
          <a:bodyPr/>
          <a:lstStyle>
            <a:lvl1pPr marL="0" indent="0" algn="ctr">
              <a:buNone/>
              <a:defRPr sz="1200"/>
            </a:lvl1pPr>
          </a:lstStyle>
          <a:p>
            <a:r>
              <a:rPr lang="da-DK" dirty="0"/>
              <a:t>Vælg pladsholderen og indsæt billede via Templafy/Skyfish eller ikon eller logo via Templafy/Billeder</a:t>
            </a:r>
            <a:endParaRPr lang="da-DK"/>
          </a:p>
        </p:txBody>
      </p:sp>
      <p:sp>
        <p:nvSpPr>
          <p:cNvPr id="8" name="Titel 1"/>
          <p:cNvSpPr>
            <a:spLocks noGrp="1"/>
          </p:cNvSpPr>
          <p:nvPr>
            <p:ph type="title" hasCustomPrompt="1"/>
          </p:nvPr>
        </p:nvSpPr>
        <p:spPr>
          <a:xfrm>
            <a:off x="6692401" y="1076109"/>
            <a:ext cx="4680000" cy="1822734"/>
          </a:xfrm>
        </p:spPr>
        <p:txBody>
          <a:bodyPr/>
          <a:lstStyle>
            <a:lvl1pPr>
              <a:defRPr/>
            </a:lvl1pPr>
          </a:lstStyle>
          <a:p>
            <a:r>
              <a:rPr lang="da-DK" dirty="0"/>
              <a:t>Klik for at tilføje overskrift, maksimalt 3 linjer</a:t>
            </a:r>
            <a:endParaRPr lang="da-DK"/>
          </a:p>
        </p:txBody>
      </p:sp>
      <p:sp>
        <p:nvSpPr>
          <p:cNvPr id="6" name="Content Placeholder 5">
            <a:extLst>
              <a:ext uri="{FF2B5EF4-FFF2-40B4-BE49-F238E27FC236}">
                <a16:creationId xmlns:a16="http://schemas.microsoft.com/office/drawing/2014/main" id="{C4256969-981A-4869-9324-B595DF89D12E}"/>
              </a:ext>
            </a:extLst>
          </p:cNvPr>
          <p:cNvSpPr>
            <a:spLocks noGrp="1"/>
          </p:cNvSpPr>
          <p:nvPr>
            <p:ph sz="quarter" idx="19" hasCustomPrompt="1"/>
          </p:nvPr>
        </p:nvSpPr>
        <p:spPr>
          <a:xfrm>
            <a:off x="6692400" y="3387600"/>
            <a:ext cx="4680000" cy="2466000"/>
          </a:xfrm>
        </p:spPr>
        <p:txBody>
          <a:bodyPr/>
          <a:lstStyle>
            <a:lvl1pPr>
              <a:defRPr/>
            </a:lvl1pPr>
          </a:lstStyle>
          <a:p>
            <a:pPr lvl="0"/>
            <a:r>
              <a:rPr lang="da-DK" dirty="0"/>
              <a:t>Klik for at tilføje tekst</a:t>
            </a:r>
            <a:endParaRPr lang="da-DK"/>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pic>
        <p:nvPicPr>
          <p:cNvPr id="20" name="Logo black">
            <a:extLst>
              <a:ext uri="{FF2B5EF4-FFF2-40B4-BE49-F238E27FC236}">
                <a16:creationId xmlns:a16="http://schemas.microsoft.com/office/drawing/2014/main" id="{1421C492-A651-4EE4-BB8B-C6886E7B5C1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92400" y="6294893"/>
            <a:ext cx="784800" cy="211840"/>
          </a:xfrm>
          <a:prstGeom prst="rect">
            <a:avLst/>
          </a:prstGeom>
        </p:spPr>
      </p:pic>
      <p:sp>
        <p:nvSpPr>
          <p:cNvPr id="30" name="Date Placeholder 14">
            <a:extLst>
              <a:ext uri="{FF2B5EF4-FFF2-40B4-BE49-F238E27FC236}">
                <a16:creationId xmlns:a16="http://schemas.microsoft.com/office/drawing/2014/main" id="{2C4B35A0-F8F7-420F-9E06-CC0AAAA0B84F}"/>
              </a:ext>
            </a:extLst>
          </p:cNvPr>
          <p:cNvSpPr txBox="1">
            <a:spLocks/>
          </p:cNvSpPr>
          <p:nvPr userDrawn="1"/>
        </p:nvSpPr>
        <p:spPr>
          <a:xfrm>
            <a:off x="0" y="6912000"/>
            <a:ext cx="0" cy="0"/>
          </a:xfrm>
          <a:prstGeom prst="rect">
            <a:avLst/>
          </a:prstGeom>
        </p:spPr>
        <p:txBody>
          <a:bodyPr vert="horz" lIns="91440" tIns="45720" rIns="91440" bIns="45720" rtlCol="0" anchor="ctr"/>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1A13B18-F5ED-4611-8DBB-F05123AFBA22}" type="datetimeFigureOut">
              <a:rPr lang="da-DK" smtClean="0"/>
              <a:pPr/>
              <a:t>19-01-2023</a:t>
            </a:fld>
            <a:endParaRPr lang="da-DK" dirty="0"/>
          </a:p>
        </p:txBody>
      </p:sp>
      <p:sp>
        <p:nvSpPr>
          <p:cNvPr id="22" name="TextBox 21">
            <a:extLst>
              <a:ext uri="{FF2B5EF4-FFF2-40B4-BE49-F238E27FC236}">
                <a16:creationId xmlns:a16="http://schemas.microsoft.com/office/drawing/2014/main" id="{7C94981C-CC58-4018-9B19-5053EFA6B6A9}"/>
              </a:ext>
            </a:extLst>
          </p:cNvPr>
          <p:cNvSpPr txBox="1"/>
          <p:nvPr userDrawn="1"/>
        </p:nvSpPr>
        <p:spPr>
          <a:xfrm>
            <a:off x="0" y="-349741"/>
            <a:ext cx="11457183" cy="323165"/>
          </a:xfrm>
          <a:prstGeom prst="rect">
            <a:avLst/>
          </a:prstGeom>
          <a:noFill/>
        </p:spPr>
        <p:txBody>
          <a:bodyPr wrap="square" lIns="0" tIns="0" rIns="0" bIns="0" rtlCol="0">
            <a:spAutoFit/>
          </a:bodyPr>
          <a:lstStyle/>
          <a:p>
            <a:r>
              <a:rPr lang="da-DK" sz="1050" b="1" noProof="1"/>
              <a:t>Skift baggrundsfarve. </a:t>
            </a:r>
            <a:r>
              <a:rPr lang="da-DK" sz="1050" noProof="1"/>
              <a:t>Højreklik på slidet og vælg </a:t>
            </a:r>
            <a:r>
              <a:rPr lang="da-DK" sz="1050" b="1" noProof="1"/>
              <a:t>Formatér baggrund</a:t>
            </a:r>
            <a:r>
              <a:rPr lang="da-DK" sz="1050" noProof="1"/>
              <a:t>. Klik på </a:t>
            </a:r>
            <a:r>
              <a:rPr lang="da-DK" sz="1050" b="1" noProof="1"/>
              <a:t>Fyld farve </a:t>
            </a:r>
            <a:r>
              <a:rPr lang="da-DK" sz="1050" noProof="1"/>
              <a:t>i Formater baggrund vinduet og vælg farve fra øverste række i SDU’s farve palette eller fra den brugerdefinerede farvepalette</a:t>
            </a:r>
            <a:endParaRPr lang="da-DK"/>
          </a:p>
        </p:txBody>
      </p:sp>
    </p:spTree>
    <p:extLst>
      <p:ext uri="{BB962C8B-B14F-4D97-AF65-F5344CB8AC3E}">
        <p14:creationId xmlns:p14="http://schemas.microsoft.com/office/powerpoint/2010/main" val="23072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illede og tekst (CV)">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710399" y="1700213"/>
            <a:ext cx="4677070" cy="1436392"/>
          </a:xfrm>
        </p:spPr>
        <p:txBody>
          <a:bodyPr/>
          <a:lstStyle>
            <a:lvl1pPr>
              <a:defRPr sz="4800"/>
            </a:lvl1pPr>
          </a:lstStyle>
          <a:p>
            <a:r>
              <a:rPr lang="da-DK" dirty="0"/>
              <a:t>Overskrift i </a:t>
            </a:r>
            <a:r>
              <a:rPr lang="da-DK" dirty="0" err="1"/>
              <a:t>maks</a:t>
            </a:r>
            <a:r>
              <a:rPr lang="da-DK" dirty="0"/>
              <a:t> 2 linjer</a:t>
            </a:r>
            <a:endParaRPr lang="da-DK"/>
          </a:p>
        </p:txBody>
      </p:sp>
      <p:sp>
        <p:nvSpPr>
          <p:cNvPr id="15" name="Text Placeholder 4">
            <a:extLst>
              <a:ext uri="{FF2B5EF4-FFF2-40B4-BE49-F238E27FC236}">
                <a16:creationId xmlns:a16="http://schemas.microsoft.com/office/drawing/2014/main" id="{6FAAEFF0-FCE4-48D6-A0D1-A458F3CD3EB3}"/>
              </a:ext>
            </a:extLst>
          </p:cNvPr>
          <p:cNvSpPr>
            <a:spLocks noGrp="1"/>
          </p:cNvSpPr>
          <p:nvPr>
            <p:ph type="body" sz="quarter" idx="19" hasCustomPrompt="1"/>
          </p:nvPr>
        </p:nvSpPr>
        <p:spPr>
          <a:xfrm>
            <a:off x="6692202" y="3387600"/>
            <a:ext cx="4680000" cy="2466000"/>
          </a:xfrm>
        </p:spPr>
        <p:txBody>
          <a:bodyPr/>
          <a:lstStyle>
            <a:lvl1pPr>
              <a:defRPr/>
            </a:lvl1pPr>
          </a:lstStyle>
          <a:p>
            <a:pPr lvl="0"/>
            <a:r>
              <a:rPr lang="da-DK" dirty="0"/>
              <a:t>Klik for at tilføje tekst</a:t>
            </a:r>
            <a:endParaRPr lang="da-DK"/>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6" name="Text Placeholder 5">
            <a:extLst>
              <a:ext uri="{FF2B5EF4-FFF2-40B4-BE49-F238E27FC236}">
                <a16:creationId xmlns:a16="http://schemas.microsoft.com/office/drawing/2014/main" id="{2F21E6D3-406B-4DA0-9B5A-6A2F208BAF71}"/>
              </a:ext>
            </a:extLst>
          </p:cNvPr>
          <p:cNvSpPr>
            <a:spLocks noGrp="1"/>
          </p:cNvSpPr>
          <p:nvPr>
            <p:ph type="body" sz="quarter" idx="18" hasCustomPrompt="1"/>
          </p:nvPr>
        </p:nvSpPr>
        <p:spPr>
          <a:xfrm>
            <a:off x="6710399" y="452437"/>
            <a:ext cx="4659277" cy="790493"/>
          </a:xfrm>
        </p:spPr>
        <p:txBody>
          <a:bodyPr anchor="b" anchorCtr="0"/>
          <a:lstStyle>
            <a:lvl1pPr marL="0" indent="0">
              <a:buFont typeface="Arial" panose="020B0604020202020204" pitchFamily="34" charset="0"/>
              <a:buNone/>
              <a:defRPr/>
            </a:lvl1pPr>
          </a:lstStyle>
          <a:p>
            <a:pPr lvl="0"/>
            <a:r>
              <a:rPr lang="da-DK" dirty="0"/>
              <a:t>Klik for at indsætte tekst (f.eks. job titel)</a:t>
            </a:r>
            <a:endParaRPr lang="da-DK"/>
          </a:p>
        </p:txBody>
      </p:sp>
      <p:sp>
        <p:nvSpPr>
          <p:cNvPr id="10" name="Pladsholder til billede 3"/>
          <p:cNvSpPr>
            <a:spLocks noGrp="1"/>
          </p:cNvSpPr>
          <p:nvPr>
            <p:ph type="pic" sz="quarter" idx="13" hasCustomPrompt="1"/>
          </p:nvPr>
        </p:nvSpPr>
        <p:spPr>
          <a:xfrm>
            <a:off x="411163" y="1016000"/>
            <a:ext cx="4043879" cy="4804038"/>
          </a:xfrm>
          <a:noFill/>
        </p:spPr>
        <p:txBody>
          <a:bodyPr/>
          <a:lstStyle>
            <a:lvl1pPr marL="0" indent="0" algn="ctr">
              <a:buNone/>
              <a:defRPr sz="1100"/>
            </a:lvl1pPr>
          </a:lstStyle>
          <a:p>
            <a:r>
              <a:rPr lang="da-DK" dirty="0"/>
              <a:t>Vælg pladsholderen og indsæt billede via Templafy/Skyfish eller ikon eller logo via Templafy/Billeder</a:t>
            </a:r>
            <a:endParaRPr lang="da-DK"/>
          </a:p>
        </p:txBody>
      </p:sp>
      <p:sp>
        <p:nvSpPr>
          <p:cNvPr id="18" name="Date Placeholder 14">
            <a:extLst>
              <a:ext uri="{FF2B5EF4-FFF2-40B4-BE49-F238E27FC236}">
                <a16:creationId xmlns:a16="http://schemas.microsoft.com/office/drawing/2014/main" id="{4AC2696B-BD55-4932-A36E-BCC4318F22B0}"/>
              </a:ext>
            </a:extLst>
          </p:cNvPr>
          <p:cNvSpPr txBox="1">
            <a:spLocks/>
          </p:cNvSpPr>
          <p:nvPr userDrawn="1"/>
        </p:nvSpPr>
        <p:spPr>
          <a:xfrm>
            <a:off x="0" y="6912000"/>
            <a:ext cx="0" cy="0"/>
          </a:xfrm>
          <a:prstGeom prst="rect">
            <a:avLst/>
          </a:prstGeom>
        </p:spPr>
        <p:txBody>
          <a:bodyPr vert="horz" lIns="91440" tIns="45720" rIns="91440" bIns="45720" rtlCol="0" anchor="ctr"/>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1A13B18-F5ED-4611-8DBB-F05123AFBA22}" type="datetimeFigureOut">
              <a:rPr lang="da-DK" smtClean="0"/>
              <a:pPr/>
              <a:t>19-01-2023</a:t>
            </a:fld>
            <a:endParaRPr lang="da-DK" dirty="0"/>
          </a:p>
        </p:txBody>
      </p:sp>
      <p:sp>
        <p:nvSpPr>
          <p:cNvPr id="4" name="Date Placeholder 3">
            <a:extLst>
              <a:ext uri="{FF2B5EF4-FFF2-40B4-BE49-F238E27FC236}">
                <a16:creationId xmlns:a16="http://schemas.microsoft.com/office/drawing/2014/main" id="{01591D0A-163E-46D9-B4AE-DA2791457328}"/>
              </a:ext>
            </a:extLst>
          </p:cNvPr>
          <p:cNvSpPr>
            <a:spLocks noGrp="1"/>
          </p:cNvSpPr>
          <p:nvPr>
            <p:ph type="dt" sz="half" idx="20"/>
          </p:nvPr>
        </p:nvSpPr>
        <p:spPr/>
        <p:txBody>
          <a:bodyPr/>
          <a:lstStyle/>
          <a:p>
            <a:fld id="{F1A13B18-F5ED-4611-8DBB-F05123AFBA22}" type="datetimeFigureOut">
              <a:rPr lang="da-DK" smtClean="0"/>
              <a:pPr/>
              <a:t>19-01-2023</a:t>
            </a:fld>
            <a:endParaRPr lang="da-DK" dirty="0"/>
          </a:p>
        </p:txBody>
      </p:sp>
      <p:sp>
        <p:nvSpPr>
          <p:cNvPr id="11" name="Slide Number Placeholder 10">
            <a:extLst>
              <a:ext uri="{FF2B5EF4-FFF2-40B4-BE49-F238E27FC236}">
                <a16:creationId xmlns:a16="http://schemas.microsoft.com/office/drawing/2014/main" id="{DA9685AE-678B-466E-B97B-590BC795CFDA}"/>
              </a:ext>
            </a:extLst>
          </p:cNvPr>
          <p:cNvSpPr>
            <a:spLocks noGrp="1"/>
          </p:cNvSpPr>
          <p:nvPr>
            <p:ph type="sldNum" sz="quarter" idx="22"/>
          </p:nvPr>
        </p:nvSpPr>
        <p:spPr/>
        <p:txBody>
          <a:bodyPr/>
          <a:lstStyle/>
          <a:p>
            <a:fld id="{45D37B1E-C366-494F-A587-962AD9AABC83}" type="slidenum">
              <a:rPr lang="da-DK" smtClean="0"/>
              <a:pPr/>
              <a:t>‹nr.›</a:t>
            </a:fld>
            <a:endParaRPr lang="da-DK" dirty="0"/>
          </a:p>
        </p:txBody>
      </p:sp>
      <p:sp>
        <p:nvSpPr>
          <p:cNvPr id="12" name="TextBox 11">
            <a:extLst>
              <a:ext uri="{FF2B5EF4-FFF2-40B4-BE49-F238E27FC236}">
                <a16:creationId xmlns:a16="http://schemas.microsoft.com/office/drawing/2014/main" id="{4E308762-F27B-4C02-A3F6-050482784129}"/>
              </a:ext>
            </a:extLst>
          </p:cNvPr>
          <p:cNvSpPr txBox="1"/>
          <p:nvPr userDrawn="1"/>
        </p:nvSpPr>
        <p:spPr>
          <a:xfrm>
            <a:off x="0" y="-349741"/>
            <a:ext cx="11457183" cy="323165"/>
          </a:xfrm>
          <a:prstGeom prst="rect">
            <a:avLst/>
          </a:prstGeom>
          <a:noFill/>
        </p:spPr>
        <p:txBody>
          <a:bodyPr wrap="square" lIns="0" tIns="0" rIns="0" bIns="0" rtlCol="0">
            <a:spAutoFit/>
          </a:bodyPr>
          <a:lstStyle/>
          <a:p>
            <a:r>
              <a:rPr lang="da-DK" sz="1050" b="1" noProof="1"/>
              <a:t>Skift baggrundsfarve. </a:t>
            </a:r>
            <a:r>
              <a:rPr lang="da-DK" sz="1050" noProof="1"/>
              <a:t>Højreklik på slidet og vælg </a:t>
            </a:r>
            <a:r>
              <a:rPr lang="da-DK" sz="1050" b="1" noProof="1"/>
              <a:t>Formatér baggrund</a:t>
            </a:r>
            <a:r>
              <a:rPr lang="da-DK" sz="1050" noProof="1"/>
              <a:t>. Klik på </a:t>
            </a:r>
            <a:r>
              <a:rPr lang="da-DK" sz="1050" b="1" noProof="1"/>
              <a:t>Fyld farve </a:t>
            </a:r>
            <a:r>
              <a:rPr lang="da-DK" sz="1050" noProof="1"/>
              <a:t>i Formater baggrund vinduet og vælg farve fra øverste række i SDU’s farve palette eller fra den brugerdefinerede farvepalette</a:t>
            </a:r>
            <a:endParaRPr lang="da-DK"/>
          </a:p>
        </p:txBody>
      </p:sp>
      <p:pic>
        <p:nvPicPr>
          <p:cNvPr id="13" name="Logo black">
            <a:extLst>
              <a:ext uri="{FF2B5EF4-FFF2-40B4-BE49-F238E27FC236}">
                <a16:creationId xmlns:a16="http://schemas.microsoft.com/office/drawing/2014/main" id="{16CDF92D-C78F-4CBE-853B-4E3CD39D2A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3346" y="6294893"/>
            <a:ext cx="784800" cy="211840"/>
          </a:xfrm>
          <a:prstGeom prst="rect">
            <a:avLst/>
          </a:prstGeom>
        </p:spPr>
      </p:pic>
    </p:spTree>
    <p:extLst>
      <p:ext uri="{BB962C8B-B14F-4D97-AF65-F5344CB8AC3E}">
        <p14:creationId xmlns:p14="http://schemas.microsoft.com/office/powerpoint/2010/main" val="2172234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verskrift og bille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4697" y="1700212"/>
            <a:ext cx="5367600" cy="4141787"/>
          </a:xfrm>
        </p:spPr>
        <p:txBody>
          <a:bodyPr anchor="t" anchorCtr="0"/>
          <a:lstStyle>
            <a:lvl1pPr algn="l">
              <a:lnSpc>
                <a:spcPct val="100000"/>
              </a:lnSpc>
              <a:defRPr sz="3600">
                <a:solidFill>
                  <a:schemeClr val="tx1"/>
                </a:solidFill>
              </a:defRPr>
            </a:lvl1pPr>
          </a:lstStyle>
          <a:p>
            <a:r>
              <a:rPr lang="da-DK" dirty="0"/>
              <a:t>Klik for at tilføje overskrift</a:t>
            </a:r>
            <a:endParaRPr lang="da-DK"/>
          </a:p>
        </p:txBody>
      </p:sp>
      <p:sp>
        <p:nvSpPr>
          <p:cNvPr id="14" name="Picture Placeholder 3">
            <a:extLst>
              <a:ext uri="{FF2B5EF4-FFF2-40B4-BE49-F238E27FC236}">
                <a16:creationId xmlns:a16="http://schemas.microsoft.com/office/drawing/2014/main" id="{BAC5FF5C-5A1F-4EF8-85A8-E1370E4FA7C5}"/>
              </a:ext>
            </a:extLst>
          </p:cNvPr>
          <p:cNvSpPr>
            <a:spLocks noGrp="1"/>
          </p:cNvSpPr>
          <p:nvPr>
            <p:ph type="pic" sz="quarter" idx="14" hasCustomPrompt="1"/>
          </p:nvPr>
        </p:nvSpPr>
        <p:spPr>
          <a:xfrm>
            <a:off x="6415848" y="1000443"/>
            <a:ext cx="4951428" cy="4841557"/>
          </a:xfrm>
        </p:spPr>
        <p:txBody>
          <a:bodyPr/>
          <a:lstStyle>
            <a:lvl1pPr marL="0" indent="0" algn="ctr">
              <a:buNone/>
              <a:defRPr sz="1400"/>
            </a:lvl1pPr>
          </a:lstStyle>
          <a:p>
            <a:r>
              <a:rPr lang="da-DK" dirty="0"/>
              <a:t>Vælg pladsholderen og indsæt billede via Templafy/Skyfish eller ikon eller logo via Templafy/Billeder</a:t>
            </a:r>
            <a:endParaRPr lang="da-DK"/>
          </a:p>
        </p:txBody>
      </p:sp>
      <p:sp>
        <p:nvSpPr>
          <p:cNvPr id="17" name="Date Placeholder 14">
            <a:extLst>
              <a:ext uri="{FF2B5EF4-FFF2-40B4-BE49-F238E27FC236}">
                <a16:creationId xmlns:a16="http://schemas.microsoft.com/office/drawing/2014/main" id="{360EC57D-D72D-43A3-90BC-3ACC9F8BC95A}"/>
              </a:ext>
            </a:extLst>
          </p:cNvPr>
          <p:cNvSpPr>
            <a:spLocks noGrp="1"/>
          </p:cNvSpPr>
          <p:nvPr>
            <p:ph type="dt" sz="half" idx="2"/>
          </p:nvPr>
        </p:nvSpPr>
        <p:spPr>
          <a:xfrm>
            <a:off x="0" y="6912000"/>
            <a:ext cx="0" cy="0"/>
          </a:xfrm>
          <a:prstGeom prst="rect">
            <a:avLst/>
          </a:prstGeom>
        </p:spPr>
        <p:txBody>
          <a:bodyPr vert="horz" lIns="91440" tIns="45720" rIns="91440" bIns="45720" rtlCol="0" anchor="ctr"/>
          <a:lstStyle>
            <a:lvl1pPr algn="l">
              <a:defRPr sz="100">
                <a:noFill/>
              </a:defRPr>
            </a:lvl1pPr>
          </a:lstStyle>
          <a:p>
            <a:fld id="{F1A13B18-F5ED-4611-8DBB-F05123AFBA22}" type="datetimeFigureOut">
              <a:rPr lang="da-DK" smtClean="0"/>
              <a:pPr/>
              <a:t>19-01-2023</a:t>
            </a:fld>
            <a:endParaRPr lang="da-DK" dirty="0"/>
          </a:p>
        </p:txBody>
      </p:sp>
      <p:sp>
        <p:nvSpPr>
          <p:cNvPr id="18" name="Date Placeholder 14">
            <a:extLst>
              <a:ext uri="{FF2B5EF4-FFF2-40B4-BE49-F238E27FC236}">
                <a16:creationId xmlns:a16="http://schemas.microsoft.com/office/drawing/2014/main" id="{36B2A848-B2AD-472A-AC10-0002D162D52D}"/>
              </a:ext>
            </a:extLst>
          </p:cNvPr>
          <p:cNvSpPr txBox="1">
            <a:spLocks/>
          </p:cNvSpPr>
          <p:nvPr userDrawn="1"/>
        </p:nvSpPr>
        <p:spPr>
          <a:xfrm>
            <a:off x="0" y="6912000"/>
            <a:ext cx="0" cy="0"/>
          </a:xfrm>
          <a:prstGeom prst="rect">
            <a:avLst/>
          </a:prstGeom>
        </p:spPr>
        <p:txBody>
          <a:bodyPr vert="horz" lIns="91440" tIns="45720" rIns="91440" bIns="45720" rtlCol="0" anchor="ctr"/>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1A13B18-F5ED-4611-8DBB-F05123AFBA22}" type="datetimeFigureOut">
              <a:rPr lang="da-DK" smtClean="0"/>
              <a:pPr/>
              <a:t>19-01-2023</a:t>
            </a:fld>
            <a:endParaRPr lang="da-DK" dirty="0"/>
          </a:p>
        </p:txBody>
      </p:sp>
      <p:sp>
        <p:nvSpPr>
          <p:cNvPr id="4" name="Slide Number Placeholder 3">
            <a:extLst>
              <a:ext uri="{FF2B5EF4-FFF2-40B4-BE49-F238E27FC236}">
                <a16:creationId xmlns:a16="http://schemas.microsoft.com/office/drawing/2014/main" id="{417D6F82-73FC-4F13-BFEC-9200E77E1527}"/>
              </a:ext>
            </a:extLst>
          </p:cNvPr>
          <p:cNvSpPr>
            <a:spLocks noGrp="1"/>
          </p:cNvSpPr>
          <p:nvPr>
            <p:ph type="sldNum" sz="quarter" idx="16"/>
          </p:nvPr>
        </p:nvSpPr>
        <p:spPr/>
        <p:txBody>
          <a:bodyPr/>
          <a:lstStyle/>
          <a:p>
            <a:fld id="{45D37B1E-C366-494F-A587-962AD9AABC83}" type="slidenum">
              <a:rPr lang="da-DK" smtClean="0"/>
              <a:pPr/>
              <a:t>‹nr.›</a:t>
            </a:fld>
            <a:endParaRPr lang="da-DK" dirty="0"/>
          </a:p>
        </p:txBody>
      </p:sp>
    </p:spTree>
    <p:extLst>
      <p:ext uri="{BB962C8B-B14F-4D97-AF65-F5344CB8AC3E}">
        <p14:creationId xmlns:p14="http://schemas.microsoft.com/office/powerpoint/2010/main" val="3918304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re ikoner">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FA71C01-3350-42F9-9392-0F3379095A93}"/>
              </a:ext>
            </a:extLst>
          </p:cNvPr>
          <p:cNvSpPr>
            <a:spLocks noGrp="1"/>
          </p:cNvSpPr>
          <p:nvPr>
            <p:ph sz="quarter" idx="13" hasCustomPrompt="1"/>
          </p:nvPr>
        </p:nvSpPr>
        <p:spPr>
          <a:xfrm>
            <a:off x="2932902" y="1700213"/>
            <a:ext cx="936000" cy="936000"/>
          </a:xfrm>
        </p:spPr>
        <p:txBody>
          <a:bodyPr wrap="none"/>
          <a:lstStyle>
            <a:lvl1pPr marL="0" indent="0">
              <a:buNone/>
              <a:defRPr sz="1000"/>
            </a:lvl1pPr>
          </a:lstStyle>
          <a:p>
            <a:pPr lvl="0"/>
            <a:r>
              <a:rPr lang="da-DK" dirty="0"/>
              <a:t>Indsæt logo: Vælg pladsholderen, indsæt logo via Templafy/Billeder</a:t>
            </a:r>
            <a:endParaRPr lang="da-DK"/>
          </a:p>
        </p:txBody>
      </p:sp>
      <p:sp>
        <p:nvSpPr>
          <p:cNvPr id="11" name="Text Placeholder 10">
            <a:extLst>
              <a:ext uri="{FF2B5EF4-FFF2-40B4-BE49-F238E27FC236}">
                <a16:creationId xmlns:a16="http://schemas.microsoft.com/office/drawing/2014/main" id="{C0A09C85-3CCC-44AB-A808-AA96845B1281}"/>
              </a:ext>
            </a:extLst>
          </p:cNvPr>
          <p:cNvSpPr>
            <a:spLocks noGrp="1"/>
          </p:cNvSpPr>
          <p:nvPr>
            <p:ph type="body" sz="quarter" idx="14" hasCustomPrompt="1"/>
          </p:nvPr>
        </p:nvSpPr>
        <p:spPr>
          <a:xfrm>
            <a:off x="2932902" y="2733129"/>
            <a:ext cx="3564000" cy="756000"/>
          </a:xfrm>
        </p:spPr>
        <p:txBody>
          <a:bodyPr/>
          <a:lstStyle>
            <a:lvl1pPr marL="0" indent="0">
              <a:buFont typeface="Arial" panose="020B0604020202020204" pitchFamily="34" charset="0"/>
              <a:buChar char="​"/>
              <a:defRPr sz="2100" b="1"/>
            </a:lvl1pPr>
            <a:lvl2pPr marL="252000">
              <a:defRPr/>
            </a:lvl2pPr>
            <a:lvl3pPr marL="504000">
              <a:defRPr/>
            </a:lvl3pPr>
          </a:lstStyle>
          <a:p>
            <a:pPr lvl="0"/>
            <a:r>
              <a:rPr lang="da-DK"/>
              <a:t>Klik for at tilføje overskrift</a:t>
            </a:r>
          </a:p>
          <a:p>
            <a:pPr lvl="1"/>
            <a:r>
              <a:rPr lang="da-DK"/>
              <a:t>Second level</a:t>
            </a:r>
          </a:p>
          <a:p>
            <a:pPr lvl="2"/>
            <a:endParaRPr lang="da-DK" dirty="0"/>
          </a:p>
        </p:txBody>
      </p:sp>
      <p:sp>
        <p:nvSpPr>
          <p:cNvPr id="13" name="Content Placeholder 12">
            <a:extLst>
              <a:ext uri="{FF2B5EF4-FFF2-40B4-BE49-F238E27FC236}">
                <a16:creationId xmlns:a16="http://schemas.microsoft.com/office/drawing/2014/main" id="{3F35B7FD-E0E2-4581-BAC7-8858E530AFEA}"/>
              </a:ext>
            </a:extLst>
          </p:cNvPr>
          <p:cNvSpPr>
            <a:spLocks noGrp="1"/>
          </p:cNvSpPr>
          <p:nvPr>
            <p:ph sz="quarter" idx="15" hasCustomPrompt="1"/>
          </p:nvPr>
        </p:nvSpPr>
        <p:spPr>
          <a:xfrm>
            <a:off x="2934000" y="4012975"/>
            <a:ext cx="936000" cy="936000"/>
          </a:xfrm>
        </p:spPr>
        <p:txBody>
          <a:bodyPr wrap="none"/>
          <a:lstStyle>
            <a:lvl1pPr marL="0" indent="0">
              <a:buNone/>
              <a:defRPr sz="1000"/>
            </a:lvl1pPr>
          </a:lstStyle>
          <a:p>
            <a:pPr lvl="0"/>
            <a:r>
              <a:rPr lang="da-DK" dirty="0"/>
              <a:t>Indsæt logo: Vælg pladsholderen, indsæt logo via Templafy/Billeder</a:t>
            </a:r>
            <a:endParaRPr lang="da-DK"/>
          </a:p>
        </p:txBody>
      </p:sp>
      <p:sp>
        <p:nvSpPr>
          <p:cNvPr id="15" name="Text Placeholder 14">
            <a:extLst>
              <a:ext uri="{FF2B5EF4-FFF2-40B4-BE49-F238E27FC236}">
                <a16:creationId xmlns:a16="http://schemas.microsoft.com/office/drawing/2014/main" id="{52C92166-E723-47D5-9A87-3354EB28C43E}"/>
              </a:ext>
            </a:extLst>
          </p:cNvPr>
          <p:cNvSpPr>
            <a:spLocks noGrp="1"/>
          </p:cNvSpPr>
          <p:nvPr>
            <p:ph type="body" sz="quarter" idx="16" hasCustomPrompt="1"/>
          </p:nvPr>
        </p:nvSpPr>
        <p:spPr>
          <a:xfrm>
            <a:off x="2932112" y="5093240"/>
            <a:ext cx="3564000" cy="756000"/>
          </a:xfrm>
        </p:spPr>
        <p:txBody>
          <a:bodyPr/>
          <a:lstStyle>
            <a:lvl1pPr marL="0" indent="0">
              <a:buFont typeface="Arial" panose="020B0604020202020204" pitchFamily="34" charset="0"/>
              <a:buChar char="​"/>
              <a:defRPr sz="2000" b="1"/>
            </a:lvl1pPr>
            <a:lvl2pPr marL="252000">
              <a:defRPr/>
            </a:lvl2pPr>
            <a:lvl3pPr marL="252000" indent="0">
              <a:buNone/>
              <a:defRPr/>
            </a:lvl3pPr>
          </a:lstStyle>
          <a:p>
            <a:pPr lvl="0"/>
            <a:r>
              <a:rPr lang="da-DK" dirty="0"/>
              <a:t>Klik for at </a:t>
            </a:r>
            <a:r>
              <a:rPr lang="da-DK"/>
              <a:t>tilføje overskrift</a:t>
            </a:r>
          </a:p>
          <a:p>
            <a:pPr lvl="1"/>
            <a:r>
              <a:rPr lang="da-DK"/>
              <a:t>Second level</a:t>
            </a:r>
            <a:endParaRPr lang="da-DK" dirty="0"/>
          </a:p>
        </p:txBody>
      </p:sp>
      <p:sp>
        <p:nvSpPr>
          <p:cNvPr id="17" name="Content Placeholder 16">
            <a:extLst>
              <a:ext uri="{FF2B5EF4-FFF2-40B4-BE49-F238E27FC236}">
                <a16:creationId xmlns:a16="http://schemas.microsoft.com/office/drawing/2014/main" id="{AE23DA26-37CC-4CA7-8253-FD9AB459D2EF}"/>
              </a:ext>
            </a:extLst>
          </p:cNvPr>
          <p:cNvSpPr>
            <a:spLocks noGrp="1"/>
          </p:cNvSpPr>
          <p:nvPr>
            <p:ph sz="quarter" idx="17" hasCustomPrompt="1"/>
          </p:nvPr>
        </p:nvSpPr>
        <p:spPr>
          <a:xfrm>
            <a:off x="7474740" y="1700213"/>
            <a:ext cx="936000" cy="936000"/>
          </a:xfrm>
        </p:spPr>
        <p:txBody>
          <a:bodyPr wrap="none"/>
          <a:lstStyle>
            <a:lvl1pPr marL="0" indent="0">
              <a:buNone/>
              <a:defRPr sz="1000"/>
            </a:lvl1pPr>
            <a:lvl2pPr marL="252000" indent="0">
              <a:buNone/>
              <a:defRPr sz="1000"/>
            </a:lvl2pPr>
          </a:lstStyle>
          <a:p>
            <a:pPr lvl="0"/>
            <a:r>
              <a:rPr lang="da-DK" dirty="0"/>
              <a:t>Indsæt logo: Vælg pladsholderen, indsæt logo via Templafy/Billeder</a:t>
            </a:r>
            <a:endParaRPr lang="da-DK"/>
          </a:p>
        </p:txBody>
      </p:sp>
      <p:sp>
        <p:nvSpPr>
          <p:cNvPr id="19" name="Text Placeholder 18">
            <a:extLst>
              <a:ext uri="{FF2B5EF4-FFF2-40B4-BE49-F238E27FC236}">
                <a16:creationId xmlns:a16="http://schemas.microsoft.com/office/drawing/2014/main" id="{62682726-03AB-4490-8664-993881FA0BB1}"/>
              </a:ext>
            </a:extLst>
          </p:cNvPr>
          <p:cNvSpPr>
            <a:spLocks noGrp="1"/>
          </p:cNvSpPr>
          <p:nvPr>
            <p:ph type="body" sz="quarter" idx="18" hasCustomPrompt="1"/>
          </p:nvPr>
        </p:nvSpPr>
        <p:spPr>
          <a:xfrm>
            <a:off x="7459663" y="2732400"/>
            <a:ext cx="3564000" cy="756000"/>
          </a:xfrm>
        </p:spPr>
        <p:txBody>
          <a:bodyPr/>
          <a:lstStyle>
            <a:lvl1pPr marL="0" indent="0">
              <a:buFont typeface="Arial" panose="020B0604020202020204" pitchFamily="34" charset="0"/>
              <a:buChar char="​"/>
              <a:defRPr sz="2000" b="1"/>
            </a:lvl1pPr>
            <a:lvl2pPr marL="252000">
              <a:defRPr/>
            </a:lvl2pPr>
            <a:lvl3pPr marL="504000">
              <a:defRPr/>
            </a:lvl3pPr>
          </a:lstStyle>
          <a:p>
            <a:pPr lvl="0"/>
            <a:r>
              <a:rPr lang="da-DK" dirty="0"/>
              <a:t>Klik for at </a:t>
            </a:r>
            <a:r>
              <a:rPr lang="da-DK"/>
              <a:t>tilføje overskrift</a:t>
            </a:r>
          </a:p>
          <a:p>
            <a:pPr lvl="1"/>
            <a:r>
              <a:rPr lang="da-DK"/>
              <a:t>Second level</a:t>
            </a:r>
          </a:p>
          <a:p>
            <a:pPr lvl="2"/>
            <a:endParaRPr lang="da-DK" dirty="0"/>
          </a:p>
        </p:txBody>
      </p:sp>
      <p:sp>
        <p:nvSpPr>
          <p:cNvPr id="21" name="Content Placeholder 20">
            <a:extLst>
              <a:ext uri="{FF2B5EF4-FFF2-40B4-BE49-F238E27FC236}">
                <a16:creationId xmlns:a16="http://schemas.microsoft.com/office/drawing/2014/main" id="{762625AB-198B-4F37-9382-C78FD9118D5A}"/>
              </a:ext>
            </a:extLst>
          </p:cNvPr>
          <p:cNvSpPr>
            <a:spLocks noGrp="1"/>
          </p:cNvSpPr>
          <p:nvPr>
            <p:ph sz="quarter" idx="19" hasCustomPrompt="1"/>
          </p:nvPr>
        </p:nvSpPr>
        <p:spPr>
          <a:xfrm>
            <a:off x="7459663" y="4012975"/>
            <a:ext cx="936000" cy="936000"/>
          </a:xfrm>
        </p:spPr>
        <p:txBody>
          <a:bodyPr wrap="none"/>
          <a:lstStyle>
            <a:lvl1pPr marL="0" indent="0">
              <a:buNone/>
              <a:defRPr sz="1000"/>
            </a:lvl1pPr>
          </a:lstStyle>
          <a:p>
            <a:pPr lvl="0"/>
            <a:r>
              <a:rPr lang="da-DK" dirty="0"/>
              <a:t>Indsæt logo: Vælg pladsholderen, indsæt logo via Templafy/Billeder</a:t>
            </a:r>
            <a:endParaRPr lang="da-DK"/>
          </a:p>
        </p:txBody>
      </p:sp>
      <p:sp>
        <p:nvSpPr>
          <p:cNvPr id="23" name="Text Placeholder 22">
            <a:extLst>
              <a:ext uri="{FF2B5EF4-FFF2-40B4-BE49-F238E27FC236}">
                <a16:creationId xmlns:a16="http://schemas.microsoft.com/office/drawing/2014/main" id="{D8AE7F93-F2C6-4199-8D16-CFB4D977F63E}"/>
              </a:ext>
            </a:extLst>
          </p:cNvPr>
          <p:cNvSpPr>
            <a:spLocks noGrp="1"/>
          </p:cNvSpPr>
          <p:nvPr>
            <p:ph type="body" sz="quarter" idx="20" hasCustomPrompt="1"/>
          </p:nvPr>
        </p:nvSpPr>
        <p:spPr>
          <a:xfrm>
            <a:off x="7473948" y="5093240"/>
            <a:ext cx="3564000" cy="756000"/>
          </a:xfrm>
        </p:spPr>
        <p:txBody>
          <a:bodyPr/>
          <a:lstStyle>
            <a:lvl1pPr marL="0" indent="0">
              <a:buFont typeface="Arial" panose="020B0604020202020204" pitchFamily="34" charset="0"/>
              <a:buChar char="​"/>
              <a:defRPr sz="2000" b="1"/>
            </a:lvl1pPr>
            <a:lvl2pPr marL="252000">
              <a:defRPr/>
            </a:lvl2pPr>
            <a:lvl3pPr marL="504000">
              <a:defRPr/>
            </a:lvl3pPr>
          </a:lstStyle>
          <a:p>
            <a:pPr lvl="0"/>
            <a:r>
              <a:rPr lang="da-DK" dirty="0"/>
              <a:t>Klik for at </a:t>
            </a:r>
            <a:r>
              <a:rPr lang="da-DK"/>
              <a:t>tilføje overskrift</a:t>
            </a:r>
          </a:p>
          <a:p>
            <a:pPr lvl="1"/>
            <a:r>
              <a:rPr lang="da-DK"/>
              <a:t>Second level</a:t>
            </a:r>
            <a:endParaRPr lang="da-DK" dirty="0"/>
          </a:p>
        </p:txBody>
      </p:sp>
      <p:sp>
        <p:nvSpPr>
          <p:cNvPr id="4" name="Date Placeholder 3">
            <a:extLst>
              <a:ext uri="{FF2B5EF4-FFF2-40B4-BE49-F238E27FC236}">
                <a16:creationId xmlns:a16="http://schemas.microsoft.com/office/drawing/2014/main" id="{21133E6A-A4F4-491B-846E-1DACC83D9BB7}"/>
              </a:ext>
            </a:extLst>
          </p:cNvPr>
          <p:cNvSpPr>
            <a:spLocks noGrp="1"/>
          </p:cNvSpPr>
          <p:nvPr>
            <p:ph type="dt" sz="half" idx="11"/>
          </p:nvPr>
        </p:nvSpPr>
        <p:spPr/>
        <p:txBody>
          <a:bodyPr/>
          <a:lstStyle/>
          <a:p>
            <a:fld id="{F1A13B18-F5ED-4611-8DBB-F05123AFBA22}" type="datetimeFigureOut">
              <a:rPr lang="da-DK" smtClean="0"/>
              <a:pPr/>
              <a:t>19-01-2023</a:t>
            </a:fld>
            <a:endParaRPr lang="da-DK" dirty="0"/>
          </a:p>
        </p:txBody>
      </p:sp>
      <p:sp>
        <p:nvSpPr>
          <p:cNvPr id="5" name="Slide Number Placeholder 4">
            <a:extLst>
              <a:ext uri="{FF2B5EF4-FFF2-40B4-BE49-F238E27FC236}">
                <a16:creationId xmlns:a16="http://schemas.microsoft.com/office/drawing/2014/main" id="{6C38E8B2-EC82-4BE1-85C6-8F272596913A}"/>
              </a:ext>
            </a:extLst>
          </p:cNvPr>
          <p:cNvSpPr>
            <a:spLocks noGrp="1"/>
          </p:cNvSpPr>
          <p:nvPr>
            <p:ph type="sldNum" sz="quarter" idx="12"/>
          </p:nvPr>
        </p:nvSpPr>
        <p:spPr/>
        <p:txBody>
          <a:bodyPr/>
          <a:lstStyle/>
          <a:p>
            <a:fld id="{45D37B1E-C366-494F-A587-962AD9AABC83}" type="slidenum">
              <a:rPr lang="da-DK" smtClean="0"/>
              <a:pPr/>
              <a:t>‹nr.›</a:t>
            </a:fld>
            <a:endParaRPr lang="da-DK" dirty="0"/>
          </a:p>
        </p:txBody>
      </p:sp>
    </p:spTree>
    <p:extLst>
      <p:ext uri="{BB962C8B-B14F-4D97-AF65-F5344CB8AC3E}">
        <p14:creationId xmlns:p14="http://schemas.microsoft.com/office/powerpoint/2010/main" val="3582921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verskrift og logo">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6F8A6A9-890A-4EA2-8FA4-EA834B1A12F4}"/>
              </a:ext>
            </a:extLst>
          </p:cNvPr>
          <p:cNvSpPr>
            <a:spLocks noGrp="1"/>
          </p:cNvSpPr>
          <p:nvPr>
            <p:ph type="ctrTitle" hasCustomPrompt="1"/>
          </p:nvPr>
        </p:nvSpPr>
        <p:spPr>
          <a:xfrm>
            <a:off x="414697" y="1700212"/>
            <a:ext cx="5367600" cy="4141787"/>
          </a:xfrm>
        </p:spPr>
        <p:txBody>
          <a:bodyPr anchor="t" anchorCtr="0"/>
          <a:lstStyle>
            <a:lvl1pPr algn="l">
              <a:lnSpc>
                <a:spcPct val="100000"/>
              </a:lnSpc>
              <a:defRPr sz="3600">
                <a:solidFill>
                  <a:schemeClr val="tx1"/>
                </a:solidFill>
              </a:defRPr>
            </a:lvl1pPr>
          </a:lstStyle>
          <a:p>
            <a:r>
              <a:rPr lang="da-DK" dirty="0"/>
              <a:t>Klik for at tilføje overskrift</a:t>
            </a:r>
            <a:endParaRPr lang="da-DK"/>
          </a:p>
        </p:txBody>
      </p:sp>
      <p:sp>
        <p:nvSpPr>
          <p:cNvPr id="11" name="Date Placeholder 14">
            <a:extLst>
              <a:ext uri="{FF2B5EF4-FFF2-40B4-BE49-F238E27FC236}">
                <a16:creationId xmlns:a16="http://schemas.microsoft.com/office/drawing/2014/main" id="{705F52FC-7E26-46C0-8E8B-4445D500B9C7}"/>
              </a:ext>
            </a:extLst>
          </p:cNvPr>
          <p:cNvSpPr txBox="1">
            <a:spLocks/>
          </p:cNvSpPr>
          <p:nvPr userDrawn="1"/>
        </p:nvSpPr>
        <p:spPr>
          <a:xfrm>
            <a:off x="0" y="6912000"/>
            <a:ext cx="0" cy="0"/>
          </a:xfrm>
          <a:prstGeom prst="rect">
            <a:avLst/>
          </a:prstGeom>
        </p:spPr>
        <p:txBody>
          <a:bodyPr vert="horz" lIns="91440" tIns="45720" rIns="91440" bIns="45720" rtlCol="0" anchor="ctr"/>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1A13B18-F5ED-4611-8DBB-F05123AFBA22}" type="datetimeFigureOut">
              <a:rPr lang="da-DK" smtClean="0"/>
              <a:pPr/>
              <a:t>19-01-2023</a:t>
            </a:fld>
            <a:endParaRPr lang="da-DK" dirty="0"/>
          </a:p>
        </p:txBody>
      </p:sp>
      <p:sp>
        <p:nvSpPr>
          <p:cNvPr id="7" name="Date Placeholder 6">
            <a:extLst>
              <a:ext uri="{FF2B5EF4-FFF2-40B4-BE49-F238E27FC236}">
                <a16:creationId xmlns:a16="http://schemas.microsoft.com/office/drawing/2014/main" id="{D01B1D99-4B52-4731-AEC4-C722464A7D1B}"/>
              </a:ext>
            </a:extLst>
          </p:cNvPr>
          <p:cNvSpPr>
            <a:spLocks noGrp="1"/>
          </p:cNvSpPr>
          <p:nvPr>
            <p:ph type="dt" sz="half" idx="10"/>
          </p:nvPr>
        </p:nvSpPr>
        <p:spPr/>
        <p:txBody>
          <a:bodyPr/>
          <a:lstStyle/>
          <a:p>
            <a:fld id="{F1A13B18-F5ED-4611-8DBB-F05123AFBA22}" type="datetimeFigureOut">
              <a:rPr lang="da-DK" smtClean="0"/>
              <a:pPr/>
              <a:t>19-01-2023</a:t>
            </a:fld>
            <a:endParaRPr lang="da-DK" dirty="0"/>
          </a:p>
        </p:txBody>
      </p:sp>
      <p:sp>
        <p:nvSpPr>
          <p:cNvPr id="12" name="Slide Number Placeholder 11">
            <a:extLst>
              <a:ext uri="{FF2B5EF4-FFF2-40B4-BE49-F238E27FC236}">
                <a16:creationId xmlns:a16="http://schemas.microsoft.com/office/drawing/2014/main" id="{4B452C39-88DE-4155-8ED8-643714B1A9FE}"/>
              </a:ext>
            </a:extLst>
          </p:cNvPr>
          <p:cNvSpPr>
            <a:spLocks noGrp="1"/>
          </p:cNvSpPr>
          <p:nvPr>
            <p:ph type="sldNum" sz="quarter" idx="12"/>
          </p:nvPr>
        </p:nvSpPr>
        <p:spPr/>
        <p:txBody>
          <a:bodyPr/>
          <a:lstStyle/>
          <a:p>
            <a:fld id="{45D37B1E-C366-494F-A587-962AD9AABC83}" type="slidenum">
              <a:rPr lang="da-DK" smtClean="0"/>
              <a:pPr/>
              <a:t>‹nr.›</a:t>
            </a:fld>
            <a:endParaRPr lang="da-DK" dirty="0"/>
          </a:p>
        </p:txBody>
      </p:sp>
    </p:spTree>
    <p:extLst>
      <p:ext uri="{BB962C8B-B14F-4D97-AF65-F5344CB8AC3E}">
        <p14:creationId xmlns:p14="http://schemas.microsoft.com/office/powerpoint/2010/main" val="119852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skrift og indhold 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C1A9A-6ADC-4F72-A312-ED1DBEF01BE1}"/>
              </a:ext>
            </a:extLst>
          </p:cNvPr>
          <p:cNvSpPr>
            <a:spLocks noGrp="1"/>
          </p:cNvSpPr>
          <p:nvPr>
            <p:ph type="title" hasCustomPrompt="1"/>
          </p:nvPr>
        </p:nvSpPr>
        <p:spPr>
          <a:xfrm>
            <a:off x="410400" y="1028246"/>
            <a:ext cx="10962000" cy="671967"/>
          </a:xfrm>
        </p:spPr>
        <p:txBody>
          <a:bodyPr/>
          <a:lstStyle>
            <a:lvl1pPr>
              <a:defRPr/>
            </a:lvl1pPr>
          </a:lstStyle>
          <a:p>
            <a:r>
              <a:rPr lang="da-DK" dirty="0"/>
              <a:t>Klik for at tilføje overskrift</a:t>
            </a:r>
            <a:endParaRPr lang="da-DK"/>
          </a:p>
        </p:txBody>
      </p:sp>
      <p:sp>
        <p:nvSpPr>
          <p:cNvPr id="6" name="Content Placeholder 5">
            <a:extLst>
              <a:ext uri="{FF2B5EF4-FFF2-40B4-BE49-F238E27FC236}">
                <a16:creationId xmlns:a16="http://schemas.microsoft.com/office/drawing/2014/main" id="{C4256969-981A-4869-9324-B595DF89D12E}"/>
              </a:ext>
            </a:extLst>
          </p:cNvPr>
          <p:cNvSpPr>
            <a:spLocks noGrp="1"/>
          </p:cNvSpPr>
          <p:nvPr>
            <p:ph sz="quarter" idx="19" hasCustomPrompt="1"/>
          </p:nvPr>
        </p:nvSpPr>
        <p:spPr>
          <a:xfrm>
            <a:off x="411163" y="1989138"/>
            <a:ext cx="10961237" cy="3864462"/>
          </a:xfrm>
        </p:spPr>
        <p:txBody>
          <a:bodyPr/>
          <a:lstStyle>
            <a:lvl1pPr>
              <a:defRPr/>
            </a:lvl1pPr>
          </a:lstStyle>
          <a:p>
            <a:pPr lvl="0"/>
            <a:r>
              <a:rPr lang="da-DK" dirty="0"/>
              <a:t>Klik for at tilføje tekst, klik ikon for at tilføje graf/tabel</a:t>
            </a:r>
            <a:endParaRPr lang="da-DK"/>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pic>
        <p:nvPicPr>
          <p:cNvPr id="22" name="Logo black">
            <a:extLst>
              <a:ext uri="{FF2B5EF4-FFF2-40B4-BE49-F238E27FC236}">
                <a16:creationId xmlns:a16="http://schemas.microsoft.com/office/drawing/2014/main" id="{CAAF367F-3818-457C-9EE1-320E9050AE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3346" y="6294893"/>
            <a:ext cx="784800" cy="211840"/>
          </a:xfrm>
          <a:prstGeom prst="rect">
            <a:avLst/>
          </a:prstGeom>
        </p:spPr>
      </p:pic>
      <p:sp>
        <p:nvSpPr>
          <p:cNvPr id="3" name="Date Placeholder 2">
            <a:extLst>
              <a:ext uri="{FF2B5EF4-FFF2-40B4-BE49-F238E27FC236}">
                <a16:creationId xmlns:a16="http://schemas.microsoft.com/office/drawing/2014/main" id="{C0F779A9-E4FE-4412-9D9E-BF5BF84D02AB}"/>
              </a:ext>
            </a:extLst>
          </p:cNvPr>
          <p:cNvSpPr>
            <a:spLocks noGrp="1"/>
          </p:cNvSpPr>
          <p:nvPr>
            <p:ph type="dt" sz="half" idx="20"/>
          </p:nvPr>
        </p:nvSpPr>
        <p:spPr/>
        <p:txBody>
          <a:bodyPr/>
          <a:lstStyle/>
          <a:p>
            <a:fld id="{F1A13B18-F5ED-4611-8DBB-F05123AFBA22}" type="datetimeFigureOut">
              <a:rPr lang="da-DK" smtClean="0"/>
              <a:pPr/>
              <a:t>19-01-2023</a:t>
            </a:fld>
            <a:endParaRPr lang="da-DK" dirty="0"/>
          </a:p>
        </p:txBody>
      </p:sp>
      <p:sp>
        <p:nvSpPr>
          <p:cNvPr id="5" name="Slide Number Placeholder 4">
            <a:extLst>
              <a:ext uri="{FF2B5EF4-FFF2-40B4-BE49-F238E27FC236}">
                <a16:creationId xmlns:a16="http://schemas.microsoft.com/office/drawing/2014/main" id="{FB5949DE-6D77-480D-A4A9-E2E53BE1CE80}"/>
              </a:ext>
            </a:extLst>
          </p:cNvPr>
          <p:cNvSpPr>
            <a:spLocks noGrp="1"/>
          </p:cNvSpPr>
          <p:nvPr>
            <p:ph type="sldNum" sz="quarter" idx="22"/>
          </p:nvPr>
        </p:nvSpPr>
        <p:spPr/>
        <p:txBody>
          <a:bodyPr/>
          <a:lstStyle/>
          <a:p>
            <a:fld id="{45D37B1E-C366-494F-A587-962AD9AABC83}" type="slidenum">
              <a:rPr lang="da-DK" smtClean="0"/>
              <a:pPr/>
              <a:t>‹nr.›</a:t>
            </a:fld>
            <a:endParaRPr lang="da-DK" dirty="0"/>
          </a:p>
        </p:txBody>
      </p:sp>
      <p:sp>
        <p:nvSpPr>
          <p:cNvPr id="20" name="TextBox 19">
            <a:extLst>
              <a:ext uri="{FF2B5EF4-FFF2-40B4-BE49-F238E27FC236}">
                <a16:creationId xmlns:a16="http://schemas.microsoft.com/office/drawing/2014/main" id="{E75150F5-CFA6-40F1-B2B7-79337C2232BB}"/>
              </a:ext>
            </a:extLst>
          </p:cNvPr>
          <p:cNvSpPr txBox="1"/>
          <p:nvPr userDrawn="1"/>
        </p:nvSpPr>
        <p:spPr>
          <a:xfrm>
            <a:off x="0" y="-349741"/>
            <a:ext cx="11457183" cy="323165"/>
          </a:xfrm>
          <a:prstGeom prst="rect">
            <a:avLst/>
          </a:prstGeom>
          <a:noFill/>
        </p:spPr>
        <p:txBody>
          <a:bodyPr wrap="square" lIns="0" tIns="0" rIns="0" bIns="0" rtlCol="0">
            <a:spAutoFit/>
          </a:bodyPr>
          <a:lstStyle/>
          <a:p>
            <a:r>
              <a:rPr lang="da-DK" sz="1050" b="1" noProof="1"/>
              <a:t>Skift baggrundsfarve. </a:t>
            </a:r>
            <a:r>
              <a:rPr lang="da-DK" sz="1050" noProof="1"/>
              <a:t>Højreklik på slidet og vælg </a:t>
            </a:r>
            <a:r>
              <a:rPr lang="da-DK" sz="1050" b="1" noProof="1"/>
              <a:t>Formatér baggrund</a:t>
            </a:r>
            <a:r>
              <a:rPr lang="da-DK" sz="1050" noProof="1"/>
              <a:t>. Klik på </a:t>
            </a:r>
            <a:r>
              <a:rPr lang="da-DK" sz="1050" b="1" noProof="1"/>
              <a:t>Fyld farve </a:t>
            </a:r>
            <a:r>
              <a:rPr lang="da-DK" sz="1050" noProof="1"/>
              <a:t>i Formater baggrund vinduet og vælg farve fra øverste række i SDU’s farve palette eller fra den brugerdefinerede farvepalette</a:t>
            </a:r>
            <a:endParaRPr lang="da-DK"/>
          </a:p>
        </p:txBody>
      </p:sp>
    </p:spTree>
    <p:extLst>
      <p:ext uri="{BB962C8B-B14F-4D97-AF65-F5344CB8AC3E}">
        <p14:creationId xmlns:p14="http://schemas.microsoft.com/office/powerpoint/2010/main" val="661292278"/>
      </p:ext>
    </p:extLst>
  </p:cSld>
  <p:clrMapOvr>
    <a:masterClrMapping/>
  </p:clrMapOvr>
  <p:extLst>
    <p:ext uri="{DCECCB84-F9BA-43D5-87BE-67443E8EF086}">
      <p15:sldGuideLst xmlns:p15="http://schemas.microsoft.com/office/powerpoint/2012/main">
        <p15:guide id="1" orient="horz" pos="6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ort forside">
    <p:spTree>
      <p:nvGrpSpPr>
        <p:cNvPr id="1" name=""/>
        <p:cNvGrpSpPr/>
        <p:nvPr/>
      </p:nvGrpSpPr>
      <p:grpSpPr>
        <a:xfrm>
          <a:off x="0" y="0"/>
          <a:ext cx="0" cy="0"/>
          <a:chOff x="0" y="0"/>
          <a:chExt cx="0" cy="0"/>
        </a:xfrm>
      </p:grpSpPr>
      <p:sp>
        <p:nvSpPr>
          <p:cNvPr id="3" name="Background">
            <a:extLst>
              <a:ext uri="{FF2B5EF4-FFF2-40B4-BE49-F238E27FC236}">
                <a16:creationId xmlns:a16="http://schemas.microsoft.com/office/drawing/2014/main" id="{BBCAF46D-9983-4AEE-9B8A-24654CDEDDB0}"/>
              </a:ext>
            </a:extLst>
          </p:cNvPr>
          <p:cNvSpPr/>
          <p:nvPr userDrawn="1"/>
        </p:nvSpPr>
        <p:spPr>
          <a:xfrm>
            <a:off x="0" y="0"/>
            <a:ext cx="121896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2" name="Title 1"/>
          <p:cNvSpPr>
            <a:spLocks noGrp="1"/>
          </p:cNvSpPr>
          <p:nvPr>
            <p:ph type="ctrTitle" hasCustomPrompt="1"/>
          </p:nvPr>
        </p:nvSpPr>
        <p:spPr>
          <a:xfrm>
            <a:off x="349384" y="1760373"/>
            <a:ext cx="10069011" cy="4070408"/>
          </a:xfrm>
        </p:spPr>
        <p:txBody>
          <a:bodyPr anchor="t" anchorCtr="0"/>
          <a:lstStyle>
            <a:lvl1pPr algn="l">
              <a:lnSpc>
                <a:spcPct val="90000"/>
              </a:lnSpc>
              <a:defRPr sz="9400">
                <a:solidFill>
                  <a:schemeClr val="bg1"/>
                </a:solidFill>
              </a:defRPr>
            </a:lvl1pPr>
          </a:lstStyle>
          <a:p>
            <a:r>
              <a:rPr lang="da-DK" dirty="0"/>
              <a:t>Klik for at tilføje overskrift</a:t>
            </a:r>
            <a:endParaRPr lang="da-DK"/>
          </a:p>
        </p:txBody>
      </p:sp>
      <p:pic>
        <p:nvPicPr>
          <p:cNvPr id="7" name="Logo black">
            <a:extLst>
              <a:ext uri="{FF2B5EF4-FFF2-40B4-BE49-F238E27FC236}">
                <a16:creationId xmlns:a16="http://schemas.microsoft.com/office/drawing/2014/main" id="{E6E48129-FB3C-4F39-A5A1-63313B41D3C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3200" y="6296400"/>
            <a:ext cx="786874" cy="212400"/>
          </a:xfrm>
          <a:prstGeom prst="rect">
            <a:avLst/>
          </a:prstGeom>
        </p:spPr>
      </p:pic>
      <p:sp>
        <p:nvSpPr>
          <p:cNvPr id="11" name="Date Placeholder 14">
            <a:extLst>
              <a:ext uri="{FF2B5EF4-FFF2-40B4-BE49-F238E27FC236}">
                <a16:creationId xmlns:a16="http://schemas.microsoft.com/office/drawing/2014/main" id="{D4E1389B-CA3B-4709-956D-F396D960BBC8}"/>
              </a:ext>
            </a:extLst>
          </p:cNvPr>
          <p:cNvSpPr>
            <a:spLocks noGrp="1"/>
          </p:cNvSpPr>
          <p:nvPr>
            <p:ph type="dt" sz="half" idx="2"/>
          </p:nvPr>
        </p:nvSpPr>
        <p:spPr>
          <a:xfrm>
            <a:off x="0" y="6912000"/>
            <a:ext cx="0" cy="0"/>
          </a:xfrm>
          <a:prstGeom prst="rect">
            <a:avLst/>
          </a:prstGeom>
        </p:spPr>
        <p:txBody>
          <a:bodyPr vert="horz" lIns="91440" tIns="45720" rIns="91440" bIns="45720" rtlCol="0" anchor="ctr"/>
          <a:lstStyle>
            <a:lvl1pPr algn="l">
              <a:defRPr sz="100">
                <a:noFill/>
              </a:defRPr>
            </a:lvl1pPr>
          </a:lstStyle>
          <a:p>
            <a:fld id="{F1A13B18-F5ED-4611-8DBB-F05123AFBA22}" type="datetimeFigureOut">
              <a:rPr lang="da-DK" smtClean="0"/>
              <a:pPr/>
              <a:t>19-01-2023</a:t>
            </a:fld>
            <a:endParaRPr lang="da-DK" dirty="0"/>
          </a:p>
        </p:txBody>
      </p:sp>
      <p:sp>
        <p:nvSpPr>
          <p:cNvPr id="14" name="Date Placeholder 14">
            <a:extLst>
              <a:ext uri="{FF2B5EF4-FFF2-40B4-BE49-F238E27FC236}">
                <a16:creationId xmlns:a16="http://schemas.microsoft.com/office/drawing/2014/main" id="{8A94F1C1-AE36-4BBA-B958-8FC614A9472A}"/>
              </a:ext>
            </a:extLst>
          </p:cNvPr>
          <p:cNvSpPr txBox="1">
            <a:spLocks/>
          </p:cNvSpPr>
          <p:nvPr userDrawn="1"/>
        </p:nvSpPr>
        <p:spPr>
          <a:xfrm>
            <a:off x="0" y="6912000"/>
            <a:ext cx="0" cy="0"/>
          </a:xfrm>
          <a:prstGeom prst="rect">
            <a:avLst/>
          </a:prstGeom>
        </p:spPr>
        <p:txBody>
          <a:bodyPr vert="horz" lIns="91440" tIns="45720" rIns="91440" bIns="45720" rtlCol="0" anchor="ctr"/>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1A13B18-F5ED-4611-8DBB-F05123AFBA22}" type="datetimeFigureOut">
              <a:rPr lang="da-DK" smtClean="0"/>
              <a:pPr/>
              <a:t>19-01-2023</a:t>
            </a:fld>
            <a:endParaRPr lang="da-DK" dirty="0"/>
          </a:p>
        </p:txBody>
      </p:sp>
    </p:spTree>
    <p:extLst>
      <p:ext uri="{BB962C8B-B14F-4D97-AF65-F5344CB8AC3E}">
        <p14:creationId xmlns:p14="http://schemas.microsoft.com/office/powerpoint/2010/main" val="4067525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reaker A">
    <p:bg>
      <p:bgPr>
        <a:solidFill>
          <a:schemeClr val="bg1"/>
        </a:solidFill>
        <a:effectLst/>
      </p:bgPr>
    </p:bg>
    <p:spTree>
      <p:nvGrpSpPr>
        <p:cNvPr id="1" name=""/>
        <p:cNvGrpSpPr/>
        <p:nvPr/>
      </p:nvGrpSpPr>
      <p:grpSpPr>
        <a:xfrm>
          <a:off x="0" y="0"/>
          <a:ext cx="0" cy="0"/>
          <a:chOff x="0" y="0"/>
          <a:chExt cx="0" cy="0"/>
        </a:xfrm>
      </p:grpSpPr>
      <p:sp>
        <p:nvSpPr>
          <p:cNvPr id="14" name="Picture Placeholder 3">
            <a:extLst>
              <a:ext uri="{FF2B5EF4-FFF2-40B4-BE49-F238E27FC236}">
                <a16:creationId xmlns:a16="http://schemas.microsoft.com/office/drawing/2014/main" id="{BAC5FF5C-5A1F-4EF8-85A8-E1370E4FA7C5}"/>
              </a:ext>
            </a:extLst>
          </p:cNvPr>
          <p:cNvSpPr>
            <a:spLocks noGrp="1"/>
          </p:cNvSpPr>
          <p:nvPr>
            <p:ph type="pic" sz="quarter" idx="14" hasCustomPrompt="1"/>
          </p:nvPr>
        </p:nvSpPr>
        <p:spPr>
          <a:xfrm>
            <a:off x="6415848" y="1000443"/>
            <a:ext cx="4951428" cy="4841557"/>
          </a:xfrm>
        </p:spPr>
        <p:txBody>
          <a:bodyPr/>
          <a:lstStyle>
            <a:lvl1pPr marL="0" indent="0" algn="ctr">
              <a:buNone/>
              <a:defRPr sz="1200"/>
            </a:lvl1pPr>
          </a:lstStyle>
          <a:p>
            <a:r>
              <a:rPr lang="da-DK" dirty="0"/>
              <a:t>Vælg pladsholderen og indsæt billede via Templafy/Skyfish eller ikon eller logo via Templafy/Billeder</a:t>
            </a:r>
            <a:endParaRPr lang="da-DK"/>
          </a:p>
        </p:txBody>
      </p:sp>
      <p:sp>
        <p:nvSpPr>
          <p:cNvPr id="2" name="Title 1"/>
          <p:cNvSpPr>
            <a:spLocks noGrp="1"/>
          </p:cNvSpPr>
          <p:nvPr>
            <p:ph type="ctrTitle" hasCustomPrompt="1"/>
          </p:nvPr>
        </p:nvSpPr>
        <p:spPr>
          <a:xfrm>
            <a:off x="414697" y="1700212"/>
            <a:ext cx="5367600" cy="4141787"/>
          </a:xfrm>
        </p:spPr>
        <p:txBody>
          <a:bodyPr anchor="t" anchorCtr="0"/>
          <a:lstStyle>
            <a:lvl1pPr algn="l">
              <a:lnSpc>
                <a:spcPct val="100000"/>
              </a:lnSpc>
              <a:defRPr sz="4400">
                <a:solidFill>
                  <a:schemeClr val="tx1"/>
                </a:solidFill>
              </a:defRPr>
            </a:lvl1pPr>
          </a:lstStyle>
          <a:p>
            <a:r>
              <a:rPr lang="da-DK" dirty="0"/>
              <a:t>Klik for at tilføje overskrift</a:t>
            </a:r>
            <a:endParaRPr lang="da-DK"/>
          </a:p>
        </p:txBody>
      </p:sp>
      <p:pic>
        <p:nvPicPr>
          <p:cNvPr id="13" name="Logo black">
            <a:extLst>
              <a:ext uri="{FF2B5EF4-FFF2-40B4-BE49-F238E27FC236}">
                <a16:creationId xmlns:a16="http://schemas.microsoft.com/office/drawing/2014/main" id="{8790A71A-B09B-4B5F-9D31-846A17201C9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3346" y="6294893"/>
            <a:ext cx="784800" cy="211840"/>
          </a:xfrm>
          <a:prstGeom prst="rect">
            <a:avLst/>
          </a:prstGeom>
        </p:spPr>
      </p:pic>
      <p:sp>
        <p:nvSpPr>
          <p:cNvPr id="17" name="Date Placeholder 14">
            <a:extLst>
              <a:ext uri="{FF2B5EF4-FFF2-40B4-BE49-F238E27FC236}">
                <a16:creationId xmlns:a16="http://schemas.microsoft.com/office/drawing/2014/main" id="{D63CFED0-47FC-4852-81C1-6B705FD6417D}"/>
              </a:ext>
            </a:extLst>
          </p:cNvPr>
          <p:cNvSpPr txBox="1">
            <a:spLocks/>
          </p:cNvSpPr>
          <p:nvPr userDrawn="1"/>
        </p:nvSpPr>
        <p:spPr>
          <a:xfrm>
            <a:off x="0" y="6912000"/>
            <a:ext cx="0" cy="0"/>
          </a:xfrm>
          <a:prstGeom prst="rect">
            <a:avLst/>
          </a:prstGeom>
        </p:spPr>
        <p:txBody>
          <a:bodyPr vert="horz" lIns="91440" tIns="45720" rIns="91440" bIns="45720" rtlCol="0" anchor="ctr"/>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1A13B18-F5ED-4611-8DBB-F05123AFBA22}" type="datetimeFigureOut">
              <a:rPr lang="da-DK" smtClean="0"/>
              <a:pPr/>
              <a:t>19-01-2023</a:t>
            </a:fld>
            <a:endParaRPr lang="da-DK" dirty="0"/>
          </a:p>
        </p:txBody>
      </p:sp>
    </p:spTree>
    <p:extLst>
      <p:ext uri="{BB962C8B-B14F-4D97-AF65-F5344CB8AC3E}">
        <p14:creationId xmlns:p14="http://schemas.microsoft.com/office/powerpoint/2010/main" val="35409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B">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4697" y="1700212"/>
            <a:ext cx="5367600" cy="4141787"/>
          </a:xfrm>
        </p:spPr>
        <p:txBody>
          <a:bodyPr anchor="b" anchorCtr="0"/>
          <a:lstStyle>
            <a:lvl1pPr algn="l">
              <a:lnSpc>
                <a:spcPct val="100000"/>
              </a:lnSpc>
              <a:defRPr sz="4400">
                <a:solidFill>
                  <a:schemeClr val="tx1"/>
                </a:solidFill>
              </a:defRPr>
            </a:lvl1pPr>
          </a:lstStyle>
          <a:p>
            <a:r>
              <a:rPr lang="da-DK" dirty="0"/>
              <a:t>Klik for at tilføje overskrift</a:t>
            </a:r>
            <a:endParaRPr lang="da-DK"/>
          </a:p>
        </p:txBody>
      </p:sp>
      <p:sp>
        <p:nvSpPr>
          <p:cNvPr id="14" name="Picture Placeholder 3">
            <a:extLst>
              <a:ext uri="{FF2B5EF4-FFF2-40B4-BE49-F238E27FC236}">
                <a16:creationId xmlns:a16="http://schemas.microsoft.com/office/drawing/2014/main" id="{A915360E-F247-49FB-821B-5399F1326472}"/>
              </a:ext>
            </a:extLst>
          </p:cNvPr>
          <p:cNvSpPr>
            <a:spLocks noGrp="1"/>
          </p:cNvSpPr>
          <p:nvPr>
            <p:ph type="pic" sz="quarter" idx="14" hasCustomPrompt="1"/>
          </p:nvPr>
        </p:nvSpPr>
        <p:spPr>
          <a:xfrm>
            <a:off x="6415848" y="1000443"/>
            <a:ext cx="4951428" cy="4841557"/>
          </a:xfrm>
        </p:spPr>
        <p:txBody>
          <a:bodyPr/>
          <a:lstStyle>
            <a:lvl1pPr marL="0" indent="0" algn="ctr">
              <a:buNone/>
              <a:defRPr sz="1200"/>
            </a:lvl1pPr>
          </a:lstStyle>
          <a:p>
            <a:r>
              <a:rPr lang="da-DK" dirty="0"/>
              <a:t>Vælg pladsholderen og indsæt billede via Templafy/Skyfish eller ikon eller logo via Templafy/Billeder</a:t>
            </a:r>
            <a:endParaRPr lang="da-DK"/>
          </a:p>
        </p:txBody>
      </p:sp>
      <p:sp>
        <p:nvSpPr>
          <p:cNvPr id="7" name="Date Placeholder 14">
            <a:extLst>
              <a:ext uri="{FF2B5EF4-FFF2-40B4-BE49-F238E27FC236}">
                <a16:creationId xmlns:a16="http://schemas.microsoft.com/office/drawing/2014/main" id="{FB068F22-0263-44BB-8333-C5643293F39A}"/>
              </a:ext>
            </a:extLst>
          </p:cNvPr>
          <p:cNvSpPr>
            <a:spLocks noGrp="1"/>
          </p:cNvSpPr>
          <p:nvPr>
            <p:ph type="dt" sz="half" idx="2"/>
          </p:nvPr>
        </p:nvSpPr>
        <p:spPr>
          <a:xfrm>
            <a:off x="0" y="6912000"/>
            <a:ext cx="0" cy="0"/>
          </a:xfrm>
          <a:prstGeom prst="rect">
            <a:avLst/>
          </a:prstGeom>
        </p:spPr>
        <p:txBody>
          <a:bodyPr vert="horz" lIns="91440" tIns="45720" rIns="91440" bIns="45720" rtlCol="0" anchor="ctr"/>
          <a:lstStyle>
            <a:lvl1pPr algn="l">
              <a:defRPr sz="100">
                <a:noFill/>
              </a:defRPr>
            </a:lvl1pPr>
          </a:lstStyle>
          <a:p>
            <a:fld id="{F1A13B18-F5ED-4611-8DBB-F05123AFBA22}" type="datetimeFigureOut">
              <a:rPr lang="da-DK" smtClean="0"/>
              <a:pPr/>
              <a:t>19-01-2023</a:t>
            </a:fld>
            <a:endParaRPr lang="da-DK" dirty="0"/>
          </a:p>
        </p:txBody>
      </p:sp>
      <p:sp>
        <p:nvSpPr>
          <p:cNvPr id="8" name="Date Placeholder 14">
            <a:extLst>
              <a:ext uri="{FF2B5EF4-FFF2-40B4-BE49-F238E27FC236}">
                <a16:creationId xmlns:a16="http://schemas.microsoft.com/office/drawing/2014/main" id="{2D08A2CA-4B19-4B39-B540-F97244C446A4}"/>
              </a:ext>
            </a:extLst>
          </p:cNvPr>
          <p:cNvSpPr txBox="1">
            <a:spLocks/>
          </p:cNvSpPr>
          <p:nvPr userDrawn="1"/>
        </p:nvSpPr>
        <p:spPr>
          <a:xfrm>
            <a:off x="0" y="6912000"/>
            <a:ext cx="0" cy="0"/>
          </a:xfrm>
          <a:prstGeom prst="rect">
            <a:avLst/>
          </a:prstGeom>
        </p:spPr>
        <p:txBody>
          <a:bodyPr vert="horz" lIns="91440" tIns="45720" rIns="91440" bIns="45720" rtlCol="0" anchor="ctr"/>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1A13B18-F5ED-4611-8DBB-F05123AFBA22}" type="datetimeFigureOut">
              <a:rPr lang="da-DK" smtClean="0"/>
              <a:pPr/>
              <a:t>19-01-2023</a:t>
            </a:fld>
            <a:endParaRPr lang="da-DK" dirty="0"/>
          </a:p>
        </p:txBody>
      </p:sp>
      <p:sp>
        <p:nvSpPr>
          <p:cNvPr id="10" name="TextBox 9">
            <a:extLst>
              <a:ext uri="{FF2B5EF4-FFF2-40B4-BE49-F238E27FC236}">
                <a16:creationId xmlns:a16="http://schemas.microsoft.com/office/drawing/2014/main" id="{7EB9F81D-3EAD-42E8-88EC-432C25D7A8F9}"/>
              </a:ext>
            </a:extLst>
          </p:cNvPr>
          <p:cNvSpPr txBox="1"/>
          <p:nvPr userDrawn="1"/>
        </p:nvSpPr>
        <p:spPr>
          <a:xfrm>
            <a:off x="0" y="-349741"/>
            <a:ext cx="11457183" cy="323165"/>
          </a:xfrm>
          <a:prstGeom prst="rect">
            <a:avLst/>
          </a:prstGeom>
          <a:noFill/>
        </p:spPr>
        <p:txBody>
          <a:bodyPr wrap="square" lIns="0" tIns="0" rIns="0" bIns="0" rtlCol="0">
            <a:spAutoFit/>
          </a:bodyPr>
          <a:lstStyle/>
          <a:p>
            <a:r>
              <a:rPr lang="da-DK" sz="1050" b="1" noProof="1"/>
              <a:t>Skift baggrundsfarve. </a:t>
            </a:r>
            <a:r>
              <a:rPr lang="da-DK" sz="1050" noProof="1"/>
              <a:t>Højreklik på slidet og vælg </a:t>
            </a:r>
            <a:r>
              <a:rPr lang="da-DK" sz="1050" b="1" noProof="1"/>
              <a:t>Formatér baggrund</a:t>
            </a:r>
            <a:r>
              <a:rPr lang="da-DK" sz="1050" noProof="1"/>
              <a:t>. Klik på </a:t>
            </a:r>
            <a:r>
              <a:rPr lang="da-DK" sz="1050" b="1" noProof="1"/>
              <a:t>Fyld farve </a:t>
            </a:r>
            <a:r>
              <a:rPr lang="da-DK" sz="1050" noProof="1"/>
              <a:t>i Formater baggrund vinduet og vælg farve fra øverste række i SDU’s farve palette eller fra den brugerdefinerede farvepalette</a:t>
            </a:r>
            <a:endParaRPr lang="da-DK"/>
          </a:p>
        </p:txBody>
      </p:sp>
    </p:spTree>
    <p:extLst>
      <p:ext uri="{BB962C8B-B14F-4D97-AF65-F5344CB8AC3E}">
        <p14:creationId xmlns:p14="http://schemas.microsoft.com/office/powerpoint/2010/main" val="1550034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verskrift og indhold A">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4697" y="1700212"/>
            <a:ext cx="5367600" cy="4141787"/>
          </a:xfrm>
        </p:spPr>
        <p:txBody>
          <a:bodyPr anchor="t" anchorCtr="0"/>
          <a:lstStyle>
            <a:lvl1pPr algn="l">
              <a:lnSpc>
                <a:spcPct val="100000"/>
              </a:lnSpc>
              <a:defRPr sz="3600">
                <a:solidFill>
                  <a:schemeClr val="tx1"/>
                </a:solidFill>
              </a:defRPr>
            </a:lvl1pPr>
          </a:lstStyle>
          <a:p>
            <a:r>
              <a:rPr lang="da-DK" dirty="0"/>
              <a:t>Klik for at tilføje overskrift</a:t>
            </a:r>
            <a:endParaRPr lang="da-DK"/>
          </a:p>
        </p:txBody>
      </p:sp>
      <p:sp>
        <p:nvSpPr>
          <p:cNvPr id="7" name="Content Placeholder 6">
            <a:extLst>
              <a:ext uri="{FF2B5EF4-FFF2-40B4-BE49-F238E27FC236}">
                <a16:creationId xmlns:a16="http://schemas.microsoft.com/office/drawing/2014/main" id="{A9D41ADC-5992-4476-8E55-8A709AA1B4B5}"/>
              </a:ext>
            </a:extLst>
          </p:cNvPr>
          <p:cNvSpPr>
            <a:spLocks noGrp="1"/>
          </p:cNvSpPr>
          <p:nvPr>
            <p:ph sz="quarter" idx="13" hasCustomPrompt="1"/>
          </p:nvPr>
        </p:nvSpPr>
        <p:spPr>
          <a:xfrm>
            <a:off x="6673356" y="1700212"/>
            <a:ext cx="4693920" cy="4141788"/>
          </a:xfrm>
        </p:spPr>
        <p:txBody>
          <a:bodyPr/>
          <a:lstStyle>
            <a:lvl1pPr>
              <a:defRPr/>
            </a:lvl1pPr>
          </a:lstStyle>
          <a:p>
            <a:pPr lvl="0"/>
            <a:r>
              <a:rPr lang="da-DK" dirty="0"/>
              <a:t>Klik for at tilføje tekst, klik ikon for at tilføje graf/tabel</a:t>
            </a:r>
            <a:endParaRPr lang="da-DK"/>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0" name="Date Placeholder 14">
            <a:extLst>
              <a:ext uri="{FF2B5EF4-FFF2-40B4-BE49-F238E27FC236}">
                <a16:creationId xmlns:a16="http://schemas.microsoft.com/office/drawing/2014/main" id="{BBCDE8CE-8147-4B12-B358-7B7ACA92FFF2}"/>
              </a:ext>
            </a:extLst>
          </p:cNvPr>
          <p:cNvSpPr>
            <a:spLocks noGrp="1"/>
          </p:cNvSpPr>
          <p:nvPr>
            <p:ph type="dt" sz="half" idx="2"/>
          </p:nvPr>
        </p:nvSpPr>
        <p:spPr>
          <a:xfrm>
            <a:off x="0" y="6912000"/>
            <a:ext cx="0" cy="0"/>
          </a:xfrm>
          <a:prstGeom prst="rect">
            <a:avLst/>
          </a:prstGeom>
        </p:spPr>
        <p:txBody>
          <a:bodyPr vert="horz" lIns="91440" tIns="45720" rIns="91440" bIns="45720" rtlCol="0" anchor="ctr"/>
          <a:lstStyle>
            <a:lvl1pPr algn="l">
              <a:defRPr sz="100">
                <a:noFill/>
              </a:defRPr>
            </a:lvl1pPr>
          </a:lstStyle>
          <a:p>
            <a:fld id="{F1A13B18-F5ED-4611-8DBB-F05123AFBA22}" type="datetimeFigureOut">
              <a:rPr lang="da-DK" smtClean="0"/>
              <a:pPr/>
              <a:t>19-01-2023</a:t>
            </a:fld>
            <a:endParaRPr lang="da-DK" dirty="0"/>
          </a:p>
        </p:txBody>
      </p:sp>
      <p:sp>
        <p:nvSpPr>
          <p:cNvPr id="11" name="Date Placeholder 14">
            <a:extLst>
              <a:ext uri="{FF2B5EF4-FFF2-40B4-BE49-F238E27FC236}">
                <a16:creationId xmlns:a16="http://schemas.microsoft.com/office/drawing/2014/main" id="{7ACE2053-07AA-42FA-A789-E1430CAF7988}"/>
              </a:ext>
            </a:extLst>
          </p:cNvPr>
          <p:cNvSpPr txBox="1">
            <a:spLocks/>
          </p:cNvSpPr>
          <p:nvPr userDrawn="1"/>
        </p:nvSpPr>
        <p:spPr>
          <a:xfrm>
            <a:off x="0" y="6912000"/>
            <a:ext cx="0" cy="0"/>
          </a:xfrm>
          <a:prstGeom prst="rect">
            <a:avLst/>
          </a:prstGeom>
        </p:spPr>
        <p:txBody>
          <a:bodyPr vert="horz" lIns="91440" tIns="45720" rIns="91440" bIns="45720" rtlCol="0" anchor="ctr"/>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1A13B18-F5ED-4611-8DBB-F05123AFBA22}" type="datetimeFigureOut">
              <a:rPr lang="da-DK" smtClean="0"/>
              <a:pPr/>
              <a:t>19-01-2023</a:t>
            </a:fld>
            <a:endParaRPr lang="da-DK" dirty="0"/>
          </a:p>
        </p:txBody>
      </p:sp>
      <p:sp>
        <p:nvSpPr>
          <p:cNvPr id="4" name="Slide Number Placeholder 3">
            <a:extLst>
              <a:ext uri="{FF2B5EF4-FFF2-40B4-BE49-F238E27FC236}">
                <a16:creationId xmlns:a16="http://schemas.microsoft.com/office/drawing/2014/main" id="{DBDCBB1C-1FE3-42F2-ACED-70B0664062BD}"/>
              </a:ext>
            </a:extLst>
          </p:cNvPr>
          <p:cNvSpPr>
            <a:spLocks noGrp="1"/>
          </p:cNvSpPr>
          <p:nvPr>
            <p:ph type="sldNum" sz="quarter" idx="15"/>
          </p:nvPr>
        </p:nvSpPr>
        <p:spPr/>
        <p:txBody>
          <a:bodyPr/>
          <a:lstStyle/>
          <a:p>
            <a:fld id="{45D37B1E-C366-494F-A587-962AD9AABC83}" type="slidenum">
              <a:rPr lang="da-DK" smtClean="0"/>
              <a:pPr/>
              <a:t>‹nr.›</a:t>
            </a:fld>
            <a:endParaRPr lang="da-DK" dirty="0"/>
          </a:p>
        </p:txBody>
      </p:sp>
    </p:spTree>
    <p:extLst>
      <p:ext uri="{BB962C8B-B14F-4D97-AF65-F5344CB8AC3E}">
        <p14:creationId xmlns:p14="http://schemas.microsoft.com/office/powerpoint/2010/main" val="22096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verskrift og indhold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C1A9A-6ADC-4F72-A312-ED1DBEF01BE1}"/>
              </a:ext>
            </a:extLst>
          </p:cNvPr>
          <p:cNvSpPr>
            <a:spLocks noGrp="1"/>
          </p:cNvSpPr>
          <p:nvPr>
            <p:ph type="title" hasCustomPrompt="1"/>
          </p:nvPr>
        </p:nvSpPr>
        <p:spPr>
          <a:xfrm>
            <a:off x="410400" y="1028246"/>
            <a:ext cx="5366267" cy="1884283"/>
          </a:xfrm>
        </p:spPr>
        <p:txBody>
          <a:bodyPr/>
          <a:lstStyle>
            <a:lvl1pPr>
              <a:defRPr/>
            </a:lvl1pPr>
          </a:lstStyle>
          <a:p>
            <a:r>
              <a:rPr lang="da-DK" dirty="0"/>
              <a:t>Klik for at tilføje overskrift</a:t>
            </a:r>
            <a:endParaRPr lang="da-DK"/>
          </a:p>
        </p:txBody>
      </p:sp>
      <p:sp>
        <p:nvSpPr>
          <p:cNvPr id="6" name="Content Placeholder 5">
            <a:extLst>
              <a:ext uri="{FF2B5EF4-FFF2-40B4-BE49-F238E27FC236}">
                <a16:creationId xmlns:a16="http://schemas.microsoft.com/office/drawing/2014/main" id="{C4256969-981A-4869-9324-B595DF89D12E}"/>
              </a:ext>
            </a:extLst>
          </p:cNvPr>
          <p:cNvSpPr>
            <a:spLocks noGrp="1"/>
          </p:cNvSpPr>
          <p:nvPr>
            <p:ph sz="quarter" idx="19" hasCustomPrompt="1"/>
          </p:nvPr>
        </p:nvSpPr>
        <p:spPr>
          <a:xfrm>
            <a:off x="6156000" y="1028246"/>
            <a:ext cx="5216400" cy="4825354"/>
          </a:xfrm>
        </p:spPr>
        <p:txBody>
          <a:bodyPr/>
          <a:lstStyle>
            <a:lvl1pPr>
              <a:defRPr/>
            </a:lvl1pPr>
          </a:lstStyle>
          <a:p>
            <a:pPr lvl="0"/>
            <a:r>
              <a:rPr lang="da-DK" dirty="0"/>
              <a:t>Klik for at tilføje tekst, klik ikon for at tilføje graf/tabel</a:t>
            </a:r>
            <a:endParaRPr lang="da-DK"/>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pic>
        <p:nvPicPr>
          <p:cNvPr id="22" name="Logo black">
            <a:extLst>
              <a:ext uri="{FF2B5EF4-FFF2-40B4-BE49-F238E27FC236}">
                <a16:creationId xmlns:a16="http://schemas.microsoft.com/office/drawing/2014/main" id="{CAAF367F-3818-457C-9EE1-320E9050AE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3346" y="6294893"/>
            <a:ext cx="784800" cy="211840"/>
          </a:xfrm>
          <a:prstGeom prst="rect">
            <a:avLst/>
          </a:prstGeom>
        </p:spPr>
      </p:pic>
      <p:sp>
        <p:nvSpPr>
          <p:cNvPr id="3" name="Date Placeholder 2">
            <a:extLst>
              <a:ext uri="{FF2B5EF4-FFF2-40B4-BE49-F238E27FC236}">
                <a16:creationId xmlns:a16="http://schemas.microsoft.com/office/drawing/2014/main" id="{C0F779A9-E4FE-4412-9D9E-BF5BF84D02AB}"/>
              </a:ext>
            </a:extLst>
          </p:cNvPr>
          <p:cNvSpPr>
            <a:spLocks noGrp="1"/>
          </p:cNvSpPr>
          <p:nvPr>
            <p:ph type="dt" sz="half" idx="20"/>
          </p:nvPr>
        </p:nvSpPr>
        <p:spPr/>
        <p:txBody>
          <a:bodyPr/>
          <a:lstStyle/>
          <a:p>
            <a:fld id="{F1A13B18-F5ED-4611-8DBB-F05123AFBA22}" type="datetimeFigureOut">
              <a:rPr lang="da-DK" smtClean="0"/>
              <a:pPr/>
              <a:t>19-01-2023</a:t>
            </a:fld>
            <a:endParaRPr lang="da-DK" dirty="0"/>
          </a:p>
        </p:txBody>
      </p:sp>
      <p:sp>
        <p:nvSpPr>
          <p:cNvPr id="5" name="Slide Number Placeholder 4">
            <a:extLst>
              <a:ext uri="{FF2B5EF4-FFF2-40B4-BE49-F238E27FC236}">
                <a16:creationId xmlns:a16="http://schemas.microsoft.com/office/drawing/2014/main" id="{FB5949DE-6D77-480D-A4A9-E2E53BE1CE80}"/>
              </a:ext>
            </a:extLst>
          </p:cNvPr>
          <p:cNvSpPr>
            <a:spLocks noGrp="1"/>
          </p:cNvSpPr>
          <p:nvPr>
            <p:ph type="sldNum" sz="quarter" idx="22"/>
          </p:nvPr>
        </p:nvSpPr>
        <p:spPr/>
        <p:txBody>
          <a:bodyPr/>
          <a:lstStyle/>
          <a:p>
            <a:fld id="{45D37B1E-C366-494F-A587-962AD9AABC83}" type="slidenum">
              <a:rPr lang="da-DK" smtClean="0"/>
              <a:pPr/>
              <a:t>‹nr.›</a:t>
            </a:fld>
            <a:endParaRPr lang="da-DK" dirty="0"/>
          </a:p>
        </p:txBody>
      </p:sp>
      <p:sp>
        <p:nvSpPr>
          <p:cNvPr id="20" name="TextBox 19">
            <a:extLst>
              <a:ext uri="{FF2B5EF4-FFF2-40B4-BE49-F238E27FC236}">
                <a16:creationId xmlns:a16="http://schemas.microsoft.com/office/drawing/2014/main" id="{E75150F5-CFA6-40F1-B2B7-79337C2232BB}"/>
              </a:ext>
            </a:extLst>
          </p:cNvPr>
          <p:cNvSpPr txBox="1"/>
          <p:nvPr userDrawn="1"/>
        </p:nvSpPr>
        <p:spPr>
          <a:xfrm>
            <a:off x="0" y="-349741"/>
            <a:ext cx="11457183" cy="323165"/>
          </a:xfrm>
          <a:prstGeom prst="rect">
            <a:avLst/>
          </a:prstGeom>
          <a:noFill/>
        </p:spPr>
        <p:txBody>
          <a:bodyPr wrap="square" lIns="0" tIns="0" rIns="0" bIns="0" rtlCol="0">
            <a:spAutoFit/>
          </a:bodyPr>
          <a:lstStyle/>
          <a:p>
            <a:r>
              <a:rPr lang="da-DK" sz="1050" b="1" noProof="1"/>
              <a:t>Skift baggrundsfarve. </a:t>
            </a:r>
            <a:r>
              <a:rPr lang="da-DK" sz="1050" noProof="1"/>
              <a:t>Højreklik på slidet og vælg </a:t>
            </a:r>
            <a:r>
              <a:rPr lang="da-DK" sz="1050" b="1" noProof="1"/>
              <a:t>Formatér baggrund</a:t>
            </a:r>
            <a:r>
              <a:rPr lang="da-DK" sz="1050" noProof="1"/>
              <a:t>. Klik på </a:t>
            </a:r>
            <a:r>
              <a:rPr lang="da-DK" sz="1050" b="1" noProof="1"/>
              <a:t>Fyld farve </a:t>
            </a:r>
            <a:r>
              <a:rPr lang="da-DK" sz="1050" noProof="1"/>
              <a:t>i Formater baggrund vinduet og vælg farve fra øverste række i SDU’s farve palette eller fra den brugerdefinerede farvepalette</a:t>
            </a:r>
            <a:endParaRPr lang="da-DK"/>
          </a:p>
        </p:txBody>
      </p:sp>
    </p:spTree>
    <p:extLst>
      <p:ext uri="{BB962C8B-B14F-4D97-AF65-F5344CB8AC3E}">
        <p14:creationId xmlns:p14="http://schemas.microsoft.com/office/powerpoint/2010/main" val="161771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Indhold og teks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2202" y="1006605"/>
            <a:ext cx="4680000" cy="1938338"/>
          </a:xfrm>
        </p:spPr>
        <p:txBody>
          <a:bodyPr anchor="t" anchorCtr="0"/>
          <a:lstStyle>
            <a:lvl1pPr algn="l">
              <a:lnSpc>
                <a:spcPct val="100000"/>
              </a:lnSpc>
              <a:defRPr sz="3600">
                <a:solidFill>
                  <a:schemeClr val="tx1"/>
                </a:solidFill>
              </a:defRPr>
            </a:lvl1pPr>
          </a:lstStyle>
          <a:p>
            <a:r>
              <a:rPr lang="da-DK" dirty="0"/>
              <a:t>Klik for at tilføje overskrift</a:t>
            </a:r>
            <a:endParaRPr lang="da-DK"/>
          </a:p>
        </p:txBody>
      </p:sp>
      <p:sp>
        <p:nvSpPr>
          <p:cNvPr id="5" name="Text Placeholder 4">
            <a:extLst>
              <a:ext uri="{FF2B5EF4-FFF2-40B4-BE49-F238E27FC236}">
                <a16:creationId xmlns:a16="http://schemas.microsoft.com/office/drawing/2014/main" id="{BCB99C08-64C3-4ADA-9CD2-FBE2ED8551F6}"/>
              </a:ext>
            </a:extLst>
          </p:cNvPr>
          <p:cNvSpPr>
            <a:spLocks noGrp="1"/>
          </p:cNvSpPr>
          <p:nvPr>
            <p:ph type="body" sz="quarter" idx="13" hasCustomPrompt="1"/>
          </p:nvPr>
        </p:nvSpPr>
        <p:spPr>
          <a:xfrm>
            <a:off x="6692202" y="3387600"/>
            <a:ext cx="4680000" cy="2466000"/>
          </a:xfrm>
        </p:spPr>
        <p:txBody>
          <a:bodyPr/>
          <a:lstStyle>
            <a:lvl1pPr>
              <a:defRPr/>
            </a:lvl1pPr>
          </a:lstStyle>
          <a:p>
            <a:pPr lvl="0"/>
            <a:r>
              <a:rPr lang="da-DK" dirty="0"/>
              <a:t>Klik for at tilføje tekst</a:t>
            </a:r>
            <a:endParaRPr lang="da-DK"/>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pic>
        <p:nvPicPr>
          <p:cNvPr id="16" name="Logo black">
            <a:extLst>
              <a:ext uri="{FF2B5EF4-FFF2-40B4-BE49-F238E27FC236}">
                <a16:creationId xmlns:a16="http://schemas.microsoft.com/office/drawing/2014/main" id="{B52757AD-346A-4AA0-A5D6-36F8B1FE487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3346" y="6294893"/>
            <a:ext cx="784800" cy="211840"/>
          </a:xfrm>
          <a:prstGeom prst="rect">
            <a:avLst/>
          </a:prstGeom>
        </p:spPr>
      </p:pic>
      <p:sp>
        <p:nvSpPr>
          <p:cNvPr id="18" name="Date Placeholder 14">
            <a:extLst>
              <a:ext uri="{FF2B5EF4-FFF2-40B4-BE49-F238E27FC236}">
                <a16:creationId xmlns:a16="http://schemas.microsoft.com/office/drawing/2014/main" id="{A09FC7B4-885C-4F9D-BD71-AE2FBDB38698}"/>
              </a:ext>
            </a:extLst>
          </p:cNvPr>
          <p:cNvSpPr txBox="1">
            <a:spLocks/>
          </p:cNvSpPr>
          <p:nvPr userDrawn="1"/>
        </p:nvSpPr>
        <p:spPr>
          <a:xfrm>
            <a:off x="0" y="6912000"/>
            <a:ext cx="0" cy="0"/>
          </a:xfrm>
          <a:prstGeom prst="rect">
            <a:avLst/>
          </a:prstGeom>
        </p:spPr>
        <p:txBody>
          <a:bodyPr vert="horz" lIns="91440" tIns="45720" rIns="91440" bIns="45720" rtlCol="0" anchor="ctr"/>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1A13B18-F5ED-4611-8DBB-F05123AFBA22}" type="datetimeFigureOut">
              <a:rPr lang="da-DK" smtClean="0"/>
              <a:pPr/>
              <a:t>19-01-2023</a:t>
            </a:fld>
            <a:endParaRPr lang="da-DK" dirty="0"/>
          </a:p>
        </p:txBody>
      </p:sp>
      <p:sp>
        <p:nvSpPr>
          <p:cNvPr id="6" name="Content Placeholder 5">
            <a:extLst>
              <a:ext uri="{FF2B5EF4-FFF2-40B4-BE49-F238E27FC236}">
                <a16:creationId xmlns:a16="http://schemas.microsoft.com/office/drawing/2014/main" id="{2B8FEE58-0FE9-4218-904C-188D46CD214D}"/>
              </a:ext>
            </a:extLst>
          </p:cNvPr>
          <p:cNvSpPr>
            <a:spLocks noGrp="1"/>
          </p:cNvSpPr>
          <p:nvPr>
            <p:ph sz="quarter" idx="15" hasCustomPrompt="1"/>
          </p:nvPr>
        </p:nvSpPr>
        <p:spPr>
          <a:xfrm>
            <a:off x="422432" y="1000443"/>
            <a:ext cx="5077365" cy="4853157"/>
          </a:xfrm>
        </p:spPr>
        <p:txBody>
          <a:bodyPr/>
          <a:lstStyle>
            <a:lvl1pPr>
              <a:defRPr/>
            </a:lvl1pPr>
          </a:lstStyle>
          <a:p>
            <a:pPr lvl="0"/>
            <a:r>
              <a:rPr lang="da-DK" dirty="0"/>
              <a:t>Klik for at tilføje tekst, klik ikon for at tilføje graf/tabel</a:t>
            </a:r>
            <a:endParaRPr lang="da-DK"/>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3" name="Date Placeholder 12">
            <a:extLst>
              <a:ext uri="{FF2B5EF4-FFF2-40B4-BE49-F238E27FC236}">
                <a16:creationId xmlns:a16="http://schemas.microsoft.com/office/drawing/2014/main" id="{3F302217-B569-449A-8422-B6650C9BB084}"/>
              </a:ext>
            </a:extLst>
          </p:cNvPr>
          <p:cNvSpPr>
            <a:spLocks noGrp="1"/>
          </p:cNvSpPr>
          <p:nvPr>
            <p:ph type="dt" sz="half" idx="16"/>
          </p:nvPr>
        </p:nvSpPr>
        <p:spPr/>
        <p:txBody>
          <a:bodyPr/>
          <a:lstStyle/>
          <a:p>
            <a:fld id="{F1A13B18-F5ED-4611-8DBB-F05123AFBA22}" type="datetimeFigureOut">
              <a:rPr lang="da-DK" smtClean="0"/>
              <a:pPr/>
              <a:t>19-01-2023</a:t>
            </a:fld>
            <a:endParaRPr lang="da-DK" dirty="0"/>
          </a:p>
        </p:txBody>
      </p:sp>
      <p:sp>
        <p:nvSpPr>
          <p:cNvPr id="24" name="Slide Number Placeholder 23">
            <a:extLst>
              <a:ext uri="{FF2B5EF4-FFF2-40B4-BE49-F238E27FC236}">
                <a16:creationId xmlns:a16="http://schemas.microsoft.com/office/drawing/2014/main" id="{58D7263E-B2E5-4CB9-9AAF-C0006E4A0400}"/>
              </a:ext>
            </a:extLst>
          </p:cNvPr>
          <p:cNvSpPr>
            <a:spLocks noGrp="1"/>
          </p:cNvSpPr>
          <p:nvPr>
            <p:ph type="sldNum" sz="quarter" idx="18"/>
          </p:nvPr>
        </p:nvSpPr>
        <p:spPr/>
        <p:txBody>
          <a:bodyPr/>
          <a:lstStyle/>
          <a:p>
            <a:fld id="{45D37B1E-C366-494F-A587-962AD9AABC83}" type="slidenum">
              <a:rPr lang="da-DK" smtClean="0"/>
              <a:pPr/>
              <a:t>‹nr.›</a:t>
            </a:fld>
            <a:endParaRPr lang="da-DK" dirty="0"/>
          </a:p>
        </p:txBody>
      </p:sp>
      <p:sp>
        <p:nvSpPr>
          <p:cNvPr id="17" name="TextBox 16">
            <a:extLst>
              <a:ext uri="{FF2B5EF4-FFF2-40B4-BE49-F238E27FC236}">
                <a16:creationId xmlns:a16="http://schemas.microsoft.com/office/drawing/2014/main" id="{1BBAA208-28D6-470D-B539-73F9AC20E86C}"/>
              </a:ext>
            </a:extLst>
          </p:cNvPr>
          <p:cNvSpPr txBox="1"/>
          <p:nvPr userDrawn="1"/>
        </p:nvSpPr>
        <p:spPr>
          <a:xfrm>
            <a:off x="0" y="-349741"/>
            <a:ext cx="11457183" cy="323165"/>
          </a:xfrm>
          <a:prstGeom prst="rect">
            <a:avLst/>
          </a:prstGeom>
          <a:noFill/>
        </p:spPr>
        <p:txBody>
          <a:bodyPr wrap="square" lIns="0" tIns="0" rIns="0" bIns="0" rtlCol="0">
            <a:spAutoFit/>
          </a:bodyPr>
          <a:lstStyle/>
          <a:p>
            <a:r>
              <a:rPr lang="da-DK" sz="1050" b="1" noProof="1"/>
              <a:t>Skift baggrundsfarve. </a:t>
            </a:r>
            <a:r>
              <a:rPr lang="da-DK" sz="1050" noProof="1"/>
              <a:t>Højreklik på slidet og vælg </a:t>
            </a:r>
            <a:r>
              <a:rPr lang="da-DK" sz="1050" b="1" noProof="1"/>
              <a:t>Formatér baggrund</a:t>
            </a:r>
            <a:r>
              <a:rPr lang="da-DK" sz="1050" noProof="1"/>
              <a:t>. Klik på </a:t>
            </a:r>
            <a:r>
              <a:rPr lang="da-DK" sz="1050" b="1" noProof="1"/>
              <a:t>Fyld farve </a:t>
            </a:r>
            <a:r>
              <a:rPr lang="da-DK" sz="1050" noProof="1"/>
              <a:t>i Formater baggrund vinduet og vælg farve fra øverste række i SDU’s farve palette eller fra den brugerdefinerede farvepalette</a:t>
            </a:r>
            <a:endParaRPr lang="da-DK"/>
          </a:p>
        </p:txBody>
      </p:sp>
    </p:spTree>
    <p:extLst>
      <p:ext uri="{BB962C8B-B14F-4D97-AF65-F5344CB8AC3E}">
        <p14:creationId xmlns:p14="http://schemas.microsoft.com/office/powerpoint/2010/main" val="76544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re indho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B9A67-E62D-400C-BC42-A3A96AAED25F}"/>
              </a:ext>
            </a:extLst>
          </p:cNvPr>
          <p:cNvSpPr>
            <a:spLocks noGrp="1"/>
          </p:cNvSpPr>
          <p:nvPr>
            <p:ph type="title" hasCustomPrompt="1"/>
          </p:nvPr>
        </p:nvSpPr>
        <p:spPr>
          <a:xfrm>
            <a:off x="410401" y="1028247"/>
            <a:ext cx="2502000" cy="432000"/>
          </a:xfrm>
        </p:spPr>
        <p:txBody>
          <a:bodyPr/>
          <a:lstStyle>
            <a:lvl1pPr>
              <a:lnSpc>
                <a:spcPct val="110000"/>
              </a:lnSpc>
              <a:defRPr sz="1200"/>
            </a:lvl1pPr>
          </a:lstStyle>
          <a:p>
            <a:r>
              <a:rPr lang="da-DK" noProof="0" dirty="0"/>
              <a:t>Klik for at tilføje underoverskrift</a:t>
            </a:r>
            <a:endParaRPr lang="da-DK"/>
          </a:p>
        </p:txBody>
      </p:sp>
      <p:sp>
        <p:nvSpPr>
          <p:cNvPr id="14" name="Content Placeholder 13">
            <a:extLst>
              <a:ext uri="{FF2B5EF4-FFF2-40B4-BE49-F238E27FC236}">
                <a16:creationId xmlns:a16="http://schemas.microsoft.com/office/drawing/2014/main" id="{E60E8CAC-51BD-4862-8B6E-BD3E315677C4}"/>
              </a:ext>
            </a:extLst>
          </p:cNvPr>
          <p:cNvSpPr>
            <a:spLocks noGrp="1"/>
          </p:cNvSpPr>
          <p:nvPr>
            <p:ph sz="quarter" idx="13" hasCustomPrompt="1"/>
          </p:nvPr>
        </p:nvSpPr>
        <p:spPr>
          <a:xfrm>
            <a:off x="411163" y="1475354"/>
            <a:ext cx="2502000" cy="4366646"/>
          </a:xfrm>
        </p:spPr>
        <p:txBody>
          <a:bodyPr/>
          <a:lstStyle>
            <a:lvl1pPr>
              <a:defRPr sz="1200"/>
            </a:lvl1pPr>
            <a:lvl2pPr>
              <a:defRPr sz="1200"/>
            </a:lvl2pPr>
            <a:lvl4pPr>
              <a:defRPr sz="1200"/>
            </a:lvl4pPr>
            <a:lvl5pPr>
              <a:defRPr sz="1200"/>
            </a:lvl5pPr>
          </a:lstStyle>
          <a:p>
            <a:pPr lvl="0"/>
            <a:r>
              <a:rPr lang="da-DK" noProof="0" dirty="0"/>
              <a:t>Klik for at tilføje tekst</a:t>
            </a:r>
            <a:endParaRPr lang="da-DK"/>
          </a:p>
          <a:p>
            <a:pPr lvl="1"/>
            <a:r>
              <a:rPr lang="da-DK" noProof="0" dirty="0"/>
              <a:t>Second </a:t>
            </a:r>
            <a:r>
              <a:rPr lang="da-DK" noProof="0" dirty="0" err="1"/>
              <a:t>level</a:t>
            </a:r>
            <a:endParaRPr lang="da-DK" noProof="0" dirty="0"/>
          </a:p>
          <a:p>
            <a:pPr lvl="2"/>
            <a:r>
              <a:rPr lang="da-DK" noProof="0" dirty="0"/>
              <a:t>Third </a:t>
            </a:r>
            <a:r>
              <a:rPr lang="da-DK" noProof="0" dirty="0" err="1"/>
              <a:t>level</a:t>
            </a:r>
            <a:endParaRPr lang="da-DK" noProof="0" dirty="0"/>
          </a:p>
          <a:p>
            <a:pPr lvl="3"/>
            <a:r>
              <a:rPr lang="da-DK" noProof="0" dirty="0" err="1"/>
              <a:t>Fourth</a:t>
            </a:r>
            <a:r>
              <a:rPr lang="da-DK" noProof="0" dirty="0"/>
              <a:t> </a:t>
            </a:r>
            <a:r>
              <a:rPr lang="da-DK" noProof="0" dirty="0" err="1"/>
              <a:t>level</a:t>
            </a:r>
            <a:endParaRPr lang="da-DK" noProof="0" dirty="0"/>
          </a:p>
          <a:p>
            <a:pPr lvl="4"/>
            <a:r>
              <a:rPr lang="da-DK" noProof="0" dirty="0"/>
              <a:t>Fifth </a:t>
            </a:r>
            <a:r>
              <a:rPr lang="da-DK" noProof="0" dirty="0" err="1"/>
              <a:t>level</a:t>
            </a:r>
            <a:endParaRPr lang="da-DK" noProof="0" dirty="0"/>
          </a:p>
        </p:txBody>
      </p:sp>
      <p:sp>
        <p:nvSpPr>
          <p:cNvPr id="15" name="Subtitle 2">
            <a:extLst>
              <a:ext uri="{FF2B5EF4-FFF2-40B4-BE49-F238E27FC236}">
                <a16:creationId xmlns:a16="http://schemas.microsoft.com/office/drawing/2014/main" id="{25135A09-8F8A-4D87-8C43-B3A0A80BE2F5}"/>
              </a:ext>
            </a:extLst>
          </p:cNvPr>
          <p:cNvSpPr>
            <a:spLocks noGrp="1"/>
          </p:cNvSpPr>
          <p:nvPr>
            <p:ph type="subTitle" idx="1" hasCustomPrompt="1"/>
          </p:nvPr>
        </p:nvSpPr>
        <p:spPr>
          <a:xfrm>
            <a:off x="3273164" y="1028246"/>
            <a:ext cx="2502000" cy="432000"/>
          </a:xfrm>
        </p:spPr>
        <p:txBody>
          <a:bodyPr/>
          <a:lstStyle>
            <a:lvl1pPr marL="0" indent="0" algn="l">
              <a:buNone/>
              <a:defRPr sz="12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noProof="0" dirty="0"/>
              <a:t>Klik for at tilføje underoverskrift</a:t>
            </a:r>
            <a:endParaRPr lang="da-DK"/>
          </a:p>
        </p:txBody>
      </p:sp>
      <p:sp>
        <p:nvSpPr>
          <p:cNvPr id="17" name="Content Placeholder 16">
            <a:extLst>
              <a:ext uri="{FF2B5EF4-FFF2-40B4-BE49-F238E27FC236}">
                <a16:creationId xmlns:a16="http://schemas.microsoft.com/office/drawing/2014/main" id="{462D92C6-668E-491E-B394-72897FAB3085}"/>
              </a:ext>
            </a:extLst>
          </p:cNvPr>
          <p:cNvSpPr>
            <a:spLocks noGrp="1"/>
          </p:cNvSpPr>
          <p:nvPr>
            <p:ph sz="quarter" idx="14" hasCustomPrompt="1"/>
          </p:nvPr>
        </p:nvSpPr>
        <p:spPr>
          <a:xfrm>
            <a:off x="3273163" y="1475354"/>
            <a:ext cx="2502000" cy="4366646"/>
          </a:xfrm>
        </p:spPr>
        <p:txBody>
          <a:bodyPr/>
          <a:lstStyle>
            <a:lvl1pPr>
              <a:defRPr sz="1200"/>
            </a:lvl1pPr>
            <a:lvl2pPr>
              <a:defRPr sz="1200"/>
            </a:lvl2pPr>
            <a:lvl4pPr>
              <a:defRPr sz="1200"/>
            </a:lvl4pPr>
            <a:lvl5pPr>
              <a:defRPr sz="1200"/>
            </a:lvl5pPr>
          </a:lstStyle>
          <a:p>
            <a:pPr lvl="0"/>
            <a:r>
              <a:rPr lang="da-DK" noProof="0" dirty="0"/>
              <a:t>Klik for at tilføje tekst</a:t>
            </a:r>
            <a:endParaRPr lang="da-DK"/>
          </a:p>
          <a:p>
            <a:pPr lvl="1"/>
            <a:r>
              <a:rPr lang="da-DK" noProof="0" dirty="0"/>
              <a:t>Second </a:t>
            </a:r>
            <a:r>
              <a:rPr lang="da-DK" noProof="0" dirty="0" err="1"/>
              <a:t>level</a:t>
            </a:r>
            <a:endParaRPr lang="da-DK" noProof="0" dirty="0"/>
          </a:p>
          <a:p>
            <a:pPr lvl="2"/>
            <a:r>
              <a:rPr lang="da-DK" noProof="0" dirty="0"/>
              <a:t>Third </a:t>
            </a:r>
            <a:r>
              <a:rPr lang="da-DK" noProof="0" dirty="0" err="1"/>
              <a:t>level</a:t>
            </a:r>
            <a:endParaRPr lang="da-DK" noProof="0" dirty="0"/>
          </a:p>
          <a:p>
            <a:pPr lvl="3"/>
            <a:r>
              <a:rPr lang="da-DK" noProof="0" dirty="0" err="1"/>
              <a:t>Fourth</a:t>
            </a:r>
            <a:r>
              <a:rPr lang="da-DK" noProof="0" dirty="0"/>
              <a:t> </a:t>
            </a:r>
            <a:r>
              <a:rPr lang="da-DK" noProof="0" dirty="0" err="1"/>
              <a:t>level</a:t>
            </a:r>
            <a:endParaRPr lang="da-DK" noProof="0" dirty="0"/>
          </a:p>
          <a:p>
            <a:pPr lvl="4"/>
            <a:r>
              <a:rPr lang="da-DK" noProof="0" dirty="0"/>
              <a:t>Fifth </a:t>
            </a:r>
            <a:r>
              <a:rPr lang="da-DK" noProof="0" dirty="0" err="1"/>
              <a:t>level</a:t>
            </a:r>
            <a:endParaRPr lang="da-DK" noProof="0" dirty="0"/>
          </a:p>
        </p:txBody>
      </p:sp>
      <p:sp>
        <p:nvSpPr>
          <p:cNvPr id="19" name="Text Placeholder 18">
            <a:extLst>
              <a:ext uri="{FF2B5EF4-FFF2-40B4-BE49-F238E27FC236}">
                <a16:creationId xmlns:a16="http://schemas.microsoft.com/office/drawing/2014/main" id="{C0F1B1F1-CA40-4EA4-AB68-69DBBD61ED9D}"/>
              </a:ext>
            </a:extLst>
          </p:cNvPr>
          <p:cNvSpPr>
            <a:spLocks noGrp="1"/>
          </p:cNvSpPr>
          <p:nvPr>
            <p:ph type="body" sz="quarter" idx="15" hasCustomPrompt="1"/>
          </p:nvPr>
        </p:nvSpPr>
        <p:spPr>
          <a:xfrm>
            <a:off x="6135163" y="1028246"/>
            <a:ext cx="2502000" cy="432000"/>
          </a:xfrm>
        </p:spPr>
        <p:txBody>
          <a:bodyPr/>
          <a:lstStyle>
            <a:lvl1pPr marL="0" indent="0">
              <a:buNone/>
              <a:defRPr sz="1200" b="1"/>
            </a:lvl1pPr>
            <a:lvl2pPr marL="252000" indent="0">
              <a:buNone/>
              <a:defRPr/>
            </a:lvl2pPr>
          </a:lstStyle>
          <a:p>
            <a:pPr lvl="0"/>
            <a:r>
              <a:rPr lang="da-DK" noProof="0" dirty="0"/>
              <a:t>Klik for at tilføje underoverskrift</a:t>
            </a:r>
            <a:endParaRPr lang="da-DK"/>
          </a:p>
        </p:txBody>
      </p:sp>
      <p:sp>
        <p:nvSpPr>
          <p:cNvPr id="21" name="Content Placeholder 20">
            <a:extLst>
              <a:ext uri="{FF2B5EF4-FFF2-40B4-BE49-F238E27FC236}">
                <a16:creationId xmlns:a16="http://schemas.microsoft.com/office/drawing/2014/main" id="{3DBEE0FF-2C0E-499E-ACAF-B6F421AF13D5}"/>
              </a:ext>
            </a:extLst>
          </p:cNvPr>
          <p:cNvSpPr>
            <a:spLocks noGrp="1"/>
          </p:cNvSpPr>
          <p:nvPr>
            <p:ph sz="quarter" idx="16" hasCustomPrompt="1"/>
          </p:nvPr>
        </p:nvSpPr>
        <p:spPr>
          <a:xfrm>
            <a:off x="6135163" y="1475354"/>
            <a:ext cx="2502000" cy="4366646"/>
          </a:xfrm>
        </p:spPr>
        <p:txBody>
          <a:bodyPr/>
          <a:lstStyle>
            <a:lvl1pPr>
              <a:defRPr sz="1200"/>
            </a:lvl1pPr>
            <a:lvl2pPr>
              <a:defRPr sz="1200"/>
            </a:lvl2pPr>
            <a:lvl4pPr>
              <a:defRPr sz="1200"/>
            </a:lvl4pPr>
            <a:lvl5pPr>
              <a:defRPr sz="1200"/>
            </a:lvl5pPr>
          </a:lstStyle>
          <a:p>
            <a:pPr lvl="0"/>
            <a:r>
              <a:rPr lang="da-DK" noProof="0" dirty="0"/>
              <a:t>Klik for at tilføje tekst</a:t>
            </a:r>
            <a:endParaRPr lang="da-DK"/>
          </a:p>
          <a:p>
            <a:pPr lvl="1"/>
            <a:r>
              <a:rPr lang="da-DK" noProof="0" dirty="0"/>
              <a:t>Second </a:t>
            </a:r>
            <a:r>
              <a:rPr lang="da-DK" noProof="0" dirty="0" err="1"/>
              <a:t>level</a:t>
            </a:r>
            <a:endParaRPr lang="da-DK" noProof="0" dirty="0"/>
          </a:p>
          <a:p>
            <a:pPr lvl="2"/>
            <a:r>
              <a:rPr lang="da-DK" noProof="0" dirty="0"/>
              <a:t>Third </a:t>
            </a:r>
            <a:r>
              <a:rPr lang="da-DK" noProof="0" dirty="0" err="1"/>
              <a:t>level</a:t>
            </a:r>
            <a:endParaRPr lang="da-DK" noProof="0" dirty="0"/>
          </a:p>
          <a:p>
            <a:pPr lvl="3"/>
            <a:r>
              <a:rPr lang="da-DK" noProof="0" dirty="0" err="1"/>
              <a:t>Fourth</a:t>
            </a:r>
            <a:r>
              <a:rPr lang="da-DK" noProof="0" dirty="0"/>
              <a:t> </a:t>
            </a:r>
            <a:r>
              <a:rPr lang="da-DK" noProof="0" dirty="0" err="1"/>
              <a:t>level</a:t>
            </a:r>
            <a:endParaRPr lang="da-DK" noProof="0" dirty="0"/>
          </a:p>
          <a:p>
            <a:pPr lvl="4"/>
            <a:r>
              <a:rPr lang="da-DK" noProof="0" dirty="0"/>
              <a:t>Fifth </a:t>
            </a:r>
            <a:r>
              <a:rPr lang="da-DK" noProof="0" dirty="0" err="1"/>
              <a:t>level</a:t>
            </a:r>
            <a:endParaRPr lang="da-DK" noProof="0" dirty="0"/>
          </a:p>
        </p:txBody>
      </p:sp>
      <p:sp>
        <p:nvSpPr>
          <p:cNvPr id="23" name="Text Placeholder 22">
            <a:extLst>
              <a:ext uri="{FF2B5EF4-FFF2-40B4-BE49-F238E27FC236}">
                <a16:creationId xmlns:a16="http://schemas.microsoft.com/office/drawing/2014/main" id="{F091117C-5AED-4416-88BA-F1C88ACD7A25}"/>
              </a:ext>
            </a:extLst>
          </p:cNvPr>
          <p:cNvSpPr>
            <a:spLocks noGrp="1"/>
          </p:cNvSpPr>
          <p:nvPr>
            <p:ph type="body" sz="quarter" idx="17" hasCustomPrompt="1"/>
          </p:nvPr>
        </p:nvSpPr>
        <p:spPr>
          <a:xfrm>
            <a:off x="8997162" y="1028247"/>
            <a:ext cx="2502000" cy="432000"/>
          </a:xfrm>
        </p:spPr>
        <p:txBody>
          <a:bodyPr/>
          <a:lstStyle>
            <a:lvl1pPr marL="0" indent="0">
              <a:buNone/>
              <a:defRPr sz="1200" b="1"/>
            </a:lvl1pPr>
            <a:lvl2pPr marL="252000" indent="0">
              <a:buNone/>
              <a:defRPr/>
            </a:lvl2pPr>
          </a:lstStyle>
          <a:p>
            <a:pPr lvl="0"/>
            <a:r>
              <a:rPr lang="da-DK" noProof="0" dirty="0"/>
              <a:t>Klik for at tilføje underoverskrift</a:t>
            </a:r>
            <a:endParaRPr lang="da-DK"/>
          </a:p>
        </p:txBody>
      </p:sp>
      <p:sp>
        <p:nvSpPr>
          <p:cNvPr id="25" name="Content Placeholder 24">
            <a:extLst>
              <a:ext uri="{FF2B5EF4-FFF2-40B4-BE49-F238E27FC236}">
                <a16:creationId xmlns:a16="http://schemas.microsoft.com/office/drawing/2014/main" id="{C66F31E1-769E-4E9A-9DCC-2C64321A89C1}"/>
              </a:ext>
            </a:extLst>
          </p:cNvPr>
          <p:cNvSpPr>
            <a:spLocks noGrp="1"/>
          </p:cNvSpPr>
          <p:nvPr>
            <p:ph sz="quarter" idx="18" hasCustomPrompt="1"/>
          </p:nvPr>
        </p:nvSpPr>
        <p:spPr>
          <a:xfrm>
            <a:off x="8997161" y="1475354"/>
            <a:ext cx="2501999" cy="4366646"/>
          </a:xfrm>
        </p:spPr>
        <p:txBody>
          <a:bodyPr/>
          <a:lstStyle>
            <a:lvl1pPr>
              <a:defRPr sz="1200"/>
            </a:lvl1pPr>
            <a:lvl2pPr>
              <a:defRPr sz="1200"/>
            </a:lvl2pPr>
            <a:lvl4pPr>
              <a:defRPr sz="1200"/>
            </a:lvl4pPr>
            <a:lvl5pPr>
              <a:defRPr sz="1200"/>
            </a:lvl5pPr>
          </a:lstStyle>
          <a:p>
            <a:pPr lvl="0"/>
            <a:r>
              <a:rPr lang="da-DK" noProof="0" dirty="0"/>
              <a:t>Klik for at tilføje tekst</a:t>
            </a:r>
            <a:endParaRPr lang="da-DK"/>
          </a:p>
          <a:p>
            <a:pPr lvl="1"/>
            <a:r>
              <a:rPr lang="da-DK" noProof="0" dirty="0"/>
              <a:t>Second </a:t>
            </a:r>
            <a:r>
              <a:rPr lang="da-DK" noProof="0" dirty="0" err="1"/>
              <a:t>level</a:t>
            </a:r>
            <a:endParaRPr lang="da-DK" noProof="0" dirty="0"/>
          </a:p>
          <a:p>
            <a:pPr lvl="2"/>
            <a:r>
              <a:rPr lang="da-DK" noProof="0" dirty="0"/>
              <a:t>Third </a:t>
            </a:r>
            <a:r>
              <a:rPr lang="da-DK" noProof="0" dirty="0" err="1"/>
              <a:t>level</a:t>
            </a:r>
            <a:endParaRPr lang="da-DK" noProof="0" dirty="0"/>
          </a:p>
          <a:p>
            <a:pPr lvl="3"/>
            <a:r>
              <a:rPr lang="da-DK" noProof="0" dirty="0" err="1"/>
              <a:t>Fourth</a:t>
            </a:r>
            <a:r>
              <a:rPr lang="da-DK" noProof="0" dirty="0"/>
              <a:t> </a:t>
            </a:r>
            <a:r>
              <a:rPr lang="da-DK" noProof="0" dirty="0" err="1"/>
              <a:t>level</a:t>
            </a:r>
            <a:endParaRPr lang="da-DK" noProof="0" dirty="0"/>
          </a:p>
          <a:p>
            <a:pPr lvl="4"/>
            <a:r>
              <a:rPr lang="da-DK" noProof="0" dirty="0"/>
              <a:t>Fifth </a:t>
            </a:r>
            <a:r>
              <a:rPr lang="da-DK" noProof="0" dirty="0" err="1"/>
              <a:t>level</a:t>
            </a:r>
            <a:endParaRPr lang="da-DK" noProof="0" dirty="0"/>
          </a:p>
        </p:txBody>
      </p:sp>
      <p:sp>
        <p:nvSpPr>
          <p:cNvPr id="28" name="Date Placeholder 14">
            <a:extLst>
              <a:ext uri="{FF2B5EF4-FFF2-40B4-BE49-F238E27FC236}">
                <a16:creationId xmlns:a16="http://schemas.microsoft.com/office/drawing/2014/main" id="{1DCD95D8-07B6-42C0-8767-A640B7CA8534}"/>
              </a:ext>
            </a:extLst>
          </p:cNvPr>
          <p:cNvSpPr txBox="1">
            <a:spLocks/>
          </p:cNvSpPr>
          <p:nvPr userDrawn="1"/>
        </p:nvSpPr>
        <p:spPr>
          <a:xfrm>
            <a:off x="0" y="6912000"/>
            <a:ext cx="0" cy="0"/>
          </a:xfrm>
          <a:prstGeom prst="rect">
            <a:avLst/>
          </a:prstGeom>
        </p:spPr>
        <p:txBody>
          <a:bodyPr vert="horz" lIns="91440" tIns="45720" rIns="91440" bIns="45720" rtlCol="0" anchor="ctr"/>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1A13B18-F5ED-4611-8DBB-F05123AFBA22}" type="datetimeFigureOut">
              <a:rPr lang="da-DK" smtClean="0"/>
              <a:pPr/>
              <a:t>19-01-2023</a:t>
            </a:fld>
            <a:endParaRPr lang="da-DK" dirty="0"/>
          </a:p>
        </p:txBody>
      </p:sp>
      <p:sp>
        <p:nvSpPr>
          <p:cNvPr id="5" name="Date Placeholder 4">
            <a:extLst>
              <a:ext uri="{FF2B5EF4-FFF2-40B4-BE49-F238E27FC236}">
                <a16:creationId xmlns:a16="http://schemas.microsoft.com/office/drawing/2014/main" id="{8E588C40-671D-463C-8463-D77B96C28D88}"/>
              </a:ext>
            </a:extLst>
          </p:cNvPr>
          <p:cNvSpPr>
            <a:spLocks noGrp="1"/>
          </p:cNvSpPr>
          <p:nvPr>
            <p:ph type="dt" sz="half" idx="19"/>
          </p:nvPr>
        </p:nvSpPr>
        <p:spPr/>
        <p:txBody>
          <a:bodyPr/>
          <a:lstStyle/>
          <a:p>
            <a:fld id="{F1A13B18-F5ED-4611-8DBB-F05123AFBA22}" type="datetimeFigureOut">
              <a:rPr lang="da-DK" smtClean="0"/>
              <a:pPr/>
              <a:t>19-01-2023</a:t>
            </a:fld>
            <a:endParaRPr lang="da-DK" dirty="0"/>
          </a:p>
        </p:txBody>
      </p:sp>
      <p:sp>
        <p:nvSpPr>
          <p:cNvPr id="7" name="Slide Number Placeholder 6">
            <a:extLst>
              <a:ext uri="{FF2B5EF4-FFF2-40B4-BE49-F238E27FC236}">
                <a16:creationId xmlns:a16="http://schemas.microsoft.com/office/drawing/2014/main" id="{35B93800-6F51-413B-BA21-0A9967FF3386}"/>
              </a:ext>
            </a:extLst>
          </p:cNvPr>
          <p:cNvSpPr>
            <a:spLocks noGrp="1"/>
          </p:cNvSpPr>
          <p:nvPr>
            <p:ph type="sldNum" sz="quarter" idx="21"/>
          </p:nvPr>
        </p:nvSpPr>
        <p:spPr/>
        <p:txBody>
          <a:bodyPr/>
          <a:lstStyle/>
          <a:p>
            <a:fld id="{45D37B1E-C366-494F-A587-962AD9AABC83}" type="slidenum">
              <a:rPr lang="da-DK" smtClean="0"/>
              <a:pPr/>
              <a:t>‹nr.›</a:t>
            </a:fld>
            <a:endParaRPr lang="da-DK" dirty="0"/>
          </a:p>
        </p:txBody>
      </p:sp>
    </p:spTree>
    <p:extLst>
      <p:ext uri="{BB962C8B-B14F-4D97-AF65-F5344CB8AC3E}">
        <p14:creationId xmlns:p14="http://schemas.microsoft.com/office/powerpoint/2010/main" val="2241953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0400" y="1028247"/>
            <a:ext cx="11379347" cy="1602672"/>
          </a:xfrm>
          <a:prstGeom prst="rect">
            <a:avLst/>
          </a:prstGeom>
        </p:spPr>
        <p:txBody>
          <a:bodyPr vert="horz" lIns="0" tIns="0" rIns="0" bIns="0" rtlCol="0" anchor="t" anchorCtr="0">
            <a:noAutofit/>
          </a:bodyPr>
          <a:lstStyle/>
          <a:p>
            <a:r>
              <a:rPr lang="da-DK" dirty="0"/>
              <a:t>Klik for at redigere i master</a:t>
            </a:r>
            <a:endParaRPr lang="da-DK"/>
          </a:p>
        </p:txBody>
      </p:sp>
      <p:sp>
        <p:nvSpPr>
          <p:cNvPr id="3" name="Text Placeholder 2"/>
          <p:cNvSpPr>
            <a:spLocks noGrp="1"/>
          </p:cNvSpPr>
          <p:nvPr>
            <p:ph type="body" idx="1"/>
          </p:nvPr>
        </p:nvSpPr>
        <p:spPr>
          <a:xfrm>
            <a:off x="410400" y="3369040"/>
            <a:ext cx="11371905" cy="2472960"/>
          </a:xfrm>
          <a:prstGeom prst="rect">
            <a:avLst/>
          </a:prstGeom>
        </p:spPr>
        <p:txBody>
          <a:bodyPr vert="horz" lIns="0" tIns="0" rIns="0" bIns="0" rtlCol="0">
            <a:noAutofit/>
          </a:bodyPr>
          <a:lstStyle/>
          <a:p>
            <a:pPr lvl="0"/>
            <a:r>
              <a:rPr lang="da-DK" dirty="0"/>
              <a:t>Første niveau, bullet 16 </a:t>
            </a:r>
            <a:r>
              <a:rPr lang="da-DK" dirty="0" err="1"/>
              <a:t>pkt</a:t>
            </a:r>
            <a:endParaRPr lang="da-DK" dirty="0"/>
          </a:p>
          <a:p>
            <a:pPr lvl="1"/>
            <a:r>
              <a:rPr lang="da-DK" dirty="0"/>
              <a:t>Andet niveau, bullet 14 </a:t>
            </a:r>
            <a:r>
              <a:rPr lang="da-DK" dirty="0" err="1"/>
              <a:t>pkt</a:t>
            </a:r>
            <a:endParaRPr lang="da-DK" dirty="0"/>
          </a:p>
          <a:p>
            <a:pPr lvl="2"/>
            <a:r>
              <a:rPr lang="da-DK" dirty="0"/>
              <a:t>Tredje niveau, bullet 12 </a:t>
            </a:r>
            <a:r>
              <a:rPr lang="da-DK" dirty="0" err="1"/>
              <a:t>pkt</a:t>
            </a:r>
            <a:endParaRPr lang="da-DK" dirty="0"/>
          </a:p>
          <a:p>
            <a:pPr lvl="3"/>
            <a:r>
              <a:rPr lang="da-DK" dirty="0"/>
              <a:t>Fjerde niveau, Header bold 16 </a:t>
            </a:r>
            <a:r>
              <a:rPr lang="da-DK" dirty="0" err="1"/>
              <a:t>pkt</a:t>
            </a:r>
            <a:endParaRPr lang="da-DK" dirty="0"/>
          </a:p>
          <a:p>
            <a:pPr lvl="4"/>
            <a:r>
              <a:rPr lang="da-DK" dirty="0"/>
              <a:t>Femte niveau, Body </a:t>
            </a:r>
            <a:r>
              <a:rPr lang="da-DK" dirty="0" err="1"/>
              <a:t>regular</a:t>
            </a:r>
            <a:r>
              <a:rPr lang="da-DK" dirty="0"/>
              <a:t> 16 </a:t>
            </a:r>
            <a:r>
              <a:rPr lang="da-DK" dirty="0" err="1"/>
              <a:t>pkt</a:t>
            </a:r>
            <a:endParaRPr lang="da-DK" dirty="0"/>
          </a:p>
          <a:p>
            <a:pPr lvl="5"/>
            <a:r>
              <a:rPr lang="da-DK" dirty="0"/>
              <a:t>Sjette niveau, bullet 12 </a:t>
            </a:r>
            <a:r>
              <a:rPr lang="da-DK" dirty="0" err="1"/>
              <a:t>pkt</a:t>
            </a:r>
            <a:endParaRPr lang="da-DK" dirty="0"/>
          </a:p>
          <a:p>
            <a:pPr lvl="6"/>
            <a:r>
              <a:rPr lang="da-DK" dirty="0"/>
              <a:t>Syvende niveau, bullet 12 </a:t>
            </a:r>
            <a:r>
              <a:rPr lang="da-DK" dirty="0" err="1"/>
              <a:t>pkt</a:t>
            </a:r>
            <a:r>
              <a:rPr lang="da-DK" dirty="0"/>
              <a:t> (indryk 1 gang)</a:t>
            </a:r>
            <a:endParaRPr lang="da-DK"/>
          </a:p>
          <a:p>
            <a:pPr lvl="7"/>
            <a:r>
              <a:rPr lang="da-DK" dirty="0"/>
              <a:t>Ottende niveau, Header bold, 12 </a:t>
            </a:r>
            <a:r>
              <a:rPr lang="da-DK" dirty="0" err="1"/>
              <a:t>pkt</a:t>
            </a:r>
            <a:endParaRPr lang="da-DK" dirty="0"/>
          </a:p>
          <a:p>
            <a:pPr lvl="8"/>
            <a:r>
              <a:rPr lang="da-DK" dirty="0"/>
              <a:t>Niende niveau, Body </a:t>
            </a:r>
            <a:r>
              <a:rPr lang="da-DK" dirty="0" err="1"/>
              <a:t>regular</a:t>
            </a:r>
            <a:r>
              <a:rPr lang="da-DK" dirty="0"/>
              <a:t>, 12 </a:t>
            </a:r>
            <a:r>
              <a:rPr lang="da-DK" dirty="0" err="1"/>
              <a:t>pkt</a:t>
            </a:r>
            <a:endParaRPr lang="da-DK" dirty="0"/>
          </a:p>
        </p:txBody>
      </p:sp>
      <p:sp>
        <p:nvSpPr>
          <p:cNvPr id="15" name="Date Placeholder 14">
            <a:extLst>
              <a:ext uri="{FF2B5EF4-FFF2-40B4-BE49-F238E27FC236}">
                <a16:creationId xmlns:a16="http://schemas.microsoft.com/office/drawing/2014/main" id="{A56ADEC3-98E1-4CEA-9AF5-46F4CDD2FA7D}"/>
              </a:ext>
            </a:extLst>
          </p:cNvPr>
          <p:cNvSpPr>
            <a:spLocks noGrp="1"/>
          </p:cNvSpPr>
          <p:nvPr>
            <p:ph type="dt" sz="half" idx="2"/>
          </p:nvPr>
        </p:nvSpPr>
        <p:spPr>
          <a:xfrm>
            <a:off x="0" y="6912000"/>
            <a:ext cx="0" cy="0"/>
          </a:xfrm>
          <a:prstGeom prst="rect">
            <a:avLst/>
          </a:prstGeom>
        </p:spPr>
        <p:txBody>
          <a:bodyPr vert="horz" lIns="91440" tIns="45720" rIns="91440" bIns="45720" rtlCol="0" anchor="ctr"/>
          <a:lstStyle>
            <a:lvl1pPr algn="l">
              <a:defRPr sz="100">
                <a:noFill/>
              </a:defRPr>
            </a:lvl1pPr>
          </a:lstStyle>
          <a:p>
            <a:fld id="{F1A13B18-F5ED-4611-8DBB-F05123AFBA22}" type="datetimeFigureOut">
              <a:rPr lang="da-DK" smtClean="0"/>
              <a:pPr/>
              <a:t>19-01-2023</a:t>
            </a:fld>
            <a:endParaRPr lang="da-DK" dirty="0"/>
          </a:p>
        </p:txBody>
      </p:sp>
      <p:pic>
        <p:nvPicPr>
          <p:cNvPr id="25" name="Logo black">
            <a:extLst>
              <a:ext uri="{FF2B5EF4-FFF2-40B4-BE49-F238E27FC236}">
                <a16:creationId xmlns:a16="http://schemas.microsoft.com/office/drawing/2014/main" id="{860AC4C2-E6D6-4DCE-950A-C298C0AE9B87}"/>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03346" y="6294893"/>
            <a:ext cx="784800" cy="211840"/>
          </a:xfrm>
          <a:prstGeom prst="rect">
            <a:avLst/>
          </a:prstGeom>
        </p:spPr>
      </p:pic>
      <p:sp>
        <p:nvSpPr>
          <p:cNvPr id="6" name="Slide Number Placeholder 5"/>
          <p:cNvSpPr>
            <a:spLocks noGrp="1"/>
          </p:cNvSpPr>
          <p:nvPr>
            <p:ph type="sldNum" sz="quarter" idx="4"/>
          </p:nvPr>
        </p:nvSpPr>
        <p:spPr>
          <a:xfrm>
            <a:off x="0" y="6912000"/>
            <a:ext cx="0" cy="0"/>
          </a:xfrm>
          <a:prstGeom prst="rect">
            <a:avLst/>
          </a:prstGeom>
        </p:spPr>
        <p:txBody>
          <a:bodyPr vert="horz" lIns="0" tIns="0" rIns="0" bIns="0" rtlCol="0" anchor="t" anchorCtr="0">
            <a:noAutofit/>
          </a:bodyPr>
          <a:lstStyle>
            <a:lvl1pPr algn="ctr">
              <a:defRPr sz="100">
                <a:noFill/>
              </a:defRPr>
            </a:lvl1pPr>
          </a:lstStyle>
          <a:p>
            <a:fld id="{45D37B1E-C366-494F-A587-962AD9AABC83}" type="slidenum">
              <a:rPr lang="da-DK" smtClean="0"/>
              <a:pPr/>
              <a:t>‹nr.›</a:t>
            </a:fld>
            <a:endParaRPr lang="da-DK" dirty="0"/>
          </a:p>
        </p:txBody>
      </p:sp>
      <p:sp>
        <p:nvSpPr>
          <p:cNvPr id="18" name="Date Placeholder 14">
            <a:extLst>
              <a:ext uri="{FF2B5EF4-FFF2-40B4-BE49-F238E27FC236}">
                <a16:creationId xmlns:a16="http://schemas.microsoft.com/office/drawing/2014/main" id="{7DF98717-AAEA-4E2B-96B8-AAAFF896C0EA}"/>
              </a:ext>
            </a:extLst>
          </p:cNvPr>
          <p:cNvSpPr txBox="1">
            <a:spLocks/>
          </p:cNvSpPr>
          <p:nvPr userDrawn="1"/>
        </p:nvSpPr>
        <p:spPr>
          <a:xfrm>
            <a:off x="0" y="6912000"/>
            <a:ext cx="0" cy="0"/>
          </a:xfrm>
          <a:prstGeom prst="rect">
            <a:avLst/>
          </a:prstGeom>
        </p:spPr>
        <p:txBody>
          <a:bodyPr vert="horz" lIns="91440" tIns="45720" rIns="91440" bIns="45720" rtlCol="0" anchor="ctr"/>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1A13B18-F5ED-4611-8DBB-F05123AFBA22}" type="datetimeFigureOut">
              <a:rPr lang="da-DK" smtClean="0"/>
              <a:pPr/>
              <a:t>19-01-2023</a:t>
            </a:fld>
            <a:endParaRPr lang="da-DK" dirty="0"/>
          </a:p>
        </p:txBody>
      </p:sp>
      <p:sp>
        <p:nvSpPr>
          <p:cNvPr id="8" name="TextBox 2">
            <a:extLst>
              <a:ext uri="{FF2B5EF4-FFF2-40B4-BE49-F238E27FC236}">
                <a16:creationId xmlns:a16="http://schemas.microsoft.com/office/drawing/2014/main" id="{1FCD2DA3-F13B-6E3D-22B8-1D942381D888}"/>
              </a:ext>
            </a:extLst>
          </p:cNvPr>
          <p:cNvSpPr txBox="1"/>
          <p:nvPr userDrawn="1"/>
        </p:nvSpPr>
        <p:spPr>
          <a:xfrm>
            <a:off x="0" y="-349741"/>
            <a:ext cx="11457183" cy="323165"/>
          </a:xfrm>
          <a:prstGeom prst="rect">
            <a:avLst/>
          </a:prstGeom>
          <a:noFill/>
        </p:spPr>
        <p:txBody>
          <a:bodyPr wrap="square" lIns="0" tIns="0" rIns="0" bIns="0" rtlCol="0">
            <a:spAutoFit/>
          </a:bodyPr>
          <a:lstStyle/>
          <a:p>
            <a:r>
              <a:rPr lang="da-DK" sz="1050" b="1" noProof="1"/>
              <a:t>Skift baggrundsfarve. </a:t>
            </a:r>
            <a:r>
              <a:rPr lang="da-DK" sz="1050" noProof="1"/>
              <a:t>Højreklik på slidet og vælg </a:t>
            </a:r>
            <a:r>
              <a:rPr lang="da-DK" sz="1050" b="1" noProof="1"/>
              <a:t>Formatér baggrund</a:t>
            </a:r>
            <a:r>
              <a:rPr lang="da-DK" sz="1050" noProof="1"/>
              <a:t>. Klik på </a:t>
            </a:r>
            <a:r>
              <a:rPr lang="da-DK" sz="1050" b="1" noProof="1"/>
              <a:t>Fyld farve </a:t>
            </a:r>
            <a:r>
              <a:rPr lang="da-DK" sz="1050" noProof="1"/>
              <a:t>i Formater baggrund vinduet og vælg farve fra øverste række i SDU’s farve palette eller fra den brugerdefinerede farvepalette</a:t>
            </a:r>
            <a:endParaRPr lang="da-DK" dirty="0"/>
          </a:p>
        </p:txBody>
      </p:sp>
    </p:spTree>
    <p:extLst>
      <p:ext uri="{BB962C8B-B14F-4D97-AF65-F5344CB8AC3E}">
        <p14:creationId xmlns:p14="http://schemas.microsoft.com/office/powerpoint/2010/main" val="2143522105"/>
      </p:ext>
    </p:extLst>
  </p:cSld>
  <p:clrMap bg1="lt1" tx1="dk1" bg2="lt2" tx2="dk2" accent1="accent1" accent2="accent2" accent3="accent3" accent4="accent4" accent5="accent5" accent6="accent6" hlink="hlink" folHlink="folHlink"/>
  <p:sldLayoutIdLst>
    <p:sldLayoutId id="2147483681" r:id="rId1"/>
    <p:sldLayoutId id="2147483692" r:id="rId2"/>
    <p:sldLayoutId id="2147483679" r:id="rId3"/>
    <p:sldLayoutId id="2147483680" r:id="rId4"/>
    <p:sldLayoutId id="2147483688" r:id="rId5"/>
    <p:sldLayoutId id="2147483690" r:id="rId6"/>
    <p:sldLayoutId id="2147483686" r:id="rId7"/>
    <p:sldLayoutId id="2147483682" r:id="rId8"/>
    <p:sldLayoutId id="2147483689" r:id="rId9"/>
    <p:sldLayoutId id="2147483676" r:id="rId10"/>
    <p:sldLayoutId id="2147483654" r:id="rId11"/>
    <p:sldLayoutId id="2147483685" r:id="rId12"/>
    <p:sldLayoutId id="2147483691" r:id="rId13"/>
    <p:sldLayoutId id="2147483662" r:id="rId14"/>
  </p:sldLayoutIdLst>
  <p:hf hdr="0"/>
  <p:txStyles>
    <p:titleStyle>
      <a:lvl1pPr algn="l" defTabSz="914400" rtl="0" eaLnBrk="1" latinLnBrk="0" hangingPunct="1">
        <a:lnSpc>
          <a:spcPct val="97000"/>
        </a:lnSpc>
        <a:spcBef>
          <a:spcPct val="0"/>
        </a:spcBef>
        <a:buNone/>
        <a:tabLst>
          <a:tab pos="1438275" algn="l"/>
        </a:tabLst>
        <a:defRPr sz="3600" b="1" kern="1200">
          <a:solidFill>
            <a:schemeClr val="tx1"/>
          </a:solidFill>
          <a:latin typeface="+mj-lt"/>
          <a:ea typeface="+mj-ea"/>
          <a:cs typeface="+mj-cs"/>
        </a:defRPr>
      </a:lvl1pPr>
    </p:titleStyle>
    <p:bodyStyle>
      <a:lvl1pPr marL="252000" indent="-252000" algn="l" defTabSz="914400" rtl="0" eaLnBrk="1" latinLnBrk="0" hangingPunct="1">
        <a:lnSpc>
          <a:spcPct val="110000"/>
        </a:lnSpc>
        <a:spcBef>
          <a:spcPts val="0"/>
        </a:spcBef>
        <a:buFont typeface="Wingdings" panose="05000000000000000000" pitchFamily="2" charset="2"/>
        <a:buChar char=""/>
        <a:defRPr sz="1600" kern="1200">
          <a:solidFill>
            <a:schemeClr val="tx1"/>
          </a:solidFill>
          <a:latin typeface="+mn-lt"/>
          <a:ea typeface="+mn-ea"/>
          <a:cs typeface="+mn-cs"/>
        </a:defRPr>
      </a:lvl1pPr>
      <a:lvl2pPr marL="504000" indent="-252000" algn="l" defTabSz="914400" rtl="0" eaLnBrk="1" latinLnBrk="0" hangingPunct="1">
        <a:lnSpc>
          <a:spcPct val="110000"/>
        </a:lnSpc>
        <a:spcBef>
          <a:spcPts val="0"/>
        </a:spcBef>
        <a:buFont typeface="Wingdings" panose="05000000000000000000" pitchFamily="2" charset="2"/>
        <a:buChar char="à"/>
        <a:defRPr sz="1400" kern="1200">
          <a:solidFill>
            <a:schemeClr val="tx1"/>
          </a:solidFill>
          <a:latin typeface="+mn-lt"/>
          <a:ea typeface="+mn-ea"/>
          <a:cs typeface="+mn-cs"/>
        </a:defRPr>
      </a:lvl2pPr>
      <a:lvl3pPr marL="756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3pPr>
      <a:lvl4pPr marL="0" indent="0" algn="l" defTabSz="914400" rtl="0" eaLnBrk="1" latinLnBrk="0" hangingPunct="1">
        <a:lnSpc>
          <a:spcPct val="110000"/>
        </a:lnSpc>
        <a:spcBef>
          <a:spcPts val="0"/>
        </a:spcBef>
        <a:spcAft>
          <a:spcPts val="1200"/>
        </a:spcAft>
        <a:buFont typeface="Arial" panose="020B0604020202020204" pitchFamily="34" charset="0"/>
        <a:buChar char="​"/>
        <a:defRPr sz="1600" b="1"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Arial" panose="020B0604020202020204" pitchFamily="34" charset="0"/>
        <a:buChar char="​"/>
        <a:defRPr sz="1600" kern="1200" baseline="0">
          <a:solidFill>
            <a:schemeClr val="tx1"/>
          </a:solidFill>
          <a:latin typeface="+mn-lt"/>
          <a:ea typeface="+mn-ea"/>
          <a:cs typeface="+mn-cs"/>
        </a:defRPr>
      </a:lvl5pPr>
      <a:lvl6pPr marL="252000" indent="-252000" algn="l" defTabSz="914400" rtl="0" eaLnBrk="1" latinLnBrk="0" hangingPunct="1">
        <a:lnSpc>
          <a:spcPct val="110000"/>
        </a:lnSpc>
        <a:spcBef>
          <a:spcPts val="0"/>
        </a:spcBef>
        <a:buFont typeface="Wingdings" panose="05000000000000000000" pitchFamily="2" charset="2"/>
        <a:buChar char="à"/>
        <a:defRPr sz="1200" kern="1200" baseline="0">
          <a:solidFill>
            <a:schemeClr val="tx1"/>
          </a:solidFill>
          <a:latin typeface="+mn-lt"/>
          <a:ea typeface="+mn-ea"/>
          <a:cs typeface="+mn-cs"/>
        </a:defRPr>
      </a:lvl6pPr>
      <a:lvl7pPr marL="504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7pPr>
      <a:lvl8pPr marL="0" indent="0" algn="l" defTabSz="914400" rtl="0" eaLnBrk="1" latinLnBrk="0" hangingPunct="1">
        <a:lnSpc>
          <a:spcPct val="110000"/>
        </a:lnSpc>
        <a:spcBef>
          <a:spcPts val="0"/>
        </a:spcBef>
        <a:spcAft>
          <a:spcPts val="1200"/>
        </a:spcAft>
        <a:buFont typeface="Arial" panose="020B0604020202020204" pitchFamily="34" charset="0"/>
        <a:buChar char="​"/>
        <a:defRPr sz="1200" b="1" kern="1200">
          <a:solidFill>
            <a:schemeClr val="tx1"/>
          </a:solidFill>
          <a:latin typeface="+mn-lt"/>
          <a:ea typeface="+mn-ea"/>
          <a:cs typeface="+mn-cs"/>
        </a:defRPr>
      </a:lvl8pPr>
      <a:lvl9pPr marL="0" indent="0" algn="l" defTabSz="914400" rtl="0" eaLnBrk="1" latinLnBrk="0" hangingPunct="1">
        <a:lnSpc>
          <a:spcPct val="110000"/>
        </a:lnSpc>
        <a:spcBef>
          <a:spcPts val="0"/>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85" userDrawn="1">
          <p15:clr>
            <a:srgbClr val="F26B43"/>
          </p15:clr>
        </p15:guide>
        <p15:guide id="4" orient="horz" pos="1071" userDrawn="1">
          <p15:clr>
            <a:srgbClr val="F26B43"/>
          </p15:clr>
        </p15:guide>
        <p15:guide id="5" pos="259" userDrawn="1">
          <p15:clr>
            <a:srgbClr val="F26B43"/>
          </p15:clr>
        </p15:guide>
        <p15:guide id="6" pos="7421" userDrawn="1">
          <p15:clr>
            <a:srgbClr val="F26B43"/>
          </p15:clr>
        </p15:guide>
        <p15:guide id="7" orient="horz" pos="1253" userDrawn="1">
          <p15:clr>
            <a:srgbClr val="F26B43"/>
          </p15:clr>
        </p15:guide>
        <p15:guide id="8" orient="horz" pos="3680" userDrawn="1">
          <p15:clr>
            <a:srgbClr val="F26B43"/>
          </p15:clr>
        </p15:guide>
        <p15:guide id="9" orient="horz" pos="3916" userDrawn="1">
          <p15:clr>
            <a:srgbClr val="F26B43"/>
          </p15:clr>
        </p15:guide>
        <p15:guide id="10" orient="horz" pos="4094" userDrawn="1">
          <p15:clr>
            <a:srgbClr val="F26B43"/>
          </p15:clr>
        </p15:guide>
        <p15:guide id="11" pos="54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6.jpe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ti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6.jpe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png"/><Relationship Id="rId7" Type="http://schemas.openxmlformats.org/officeDocument/2006/relationships/image" Target="../media/image37.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3.jpeg"/><Relationship Id="rId4" Type="http://schemas.openxmlformats.org/officeDocument/2006/relationships/image" Target="../media/image36.jpe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jpeg"/><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2.jpe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B83AB7BE-5EC1-F8E9-DD20-400BAE212070}"/>
              </a:ext>
            </a:extLst>
          </p:cNvPr>
          <p:cNvSpPr/>
          <p:nvPr/>
        </p:nvSpPr>
        <p:spPr>
          <a:xfrm>
            <a:off x="9668046" y="1507435"/>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3" name="Pladsholder til dato 2">
            <a:extLst>
              <a:ext uri="{FF2B5EF4-FFF2-40B4-BE49-F238E27FC236}">
                <a16:creationId xmlns:a16="http://schemas.microsoft.com/office/drawing/2014/main" id="{8488B2C6-960B-6AAC-426D-CE13F3508CF6}"/>
              </a:ext>
            </a:extLst>
          </p:cNvPr>
          <p:cNvSpPr>
            <a:spLocks noGrp="1"/>
          </p:cNvSpPr>
          <p:nvPr>
            <p:ph type="dt" sz="half" idx="2"/>
          </p:nvPr>
        </p:nvSpPr>
        <p:spPr/>
        <p:txBody>
          <a:bodyPr/>
          <a:lstStyle/>
          <a:p>
            <a:fld id="{CC9446DB-F393-4651-A5F7-2C68BA9AF06B}" type="datetime1">
              <a:rPr lang="da-DK" smtClean="0"/>
              <a:t>19-01-2023</a:t>
            </a:fld>
            <a:endParaRPr lang="da-DK" dirty="0"/>
          </a:p>
        </p:txBody>
      </p:sp>
      <p:pic>
        <p:nvPicPr>
          <p:cNvPr id="1026" name="Picture 2" descr="Running Man Icon Black On White Stock Vector (Royalty Free) 1933476653 |  Shutterstock">
            <a:extLst>
              <a:ext uri="{FF2B5EF4-FFF2-40B4-BE49-F238E27FC236}">
                <a16:creationId xmlns:a16="http://schemas.microsoft.com/office/drawing/2014/main" id="{DD22A830-B31D-23D5-45B0-5598D1FAA493}"/>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507436"/>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5" name="Rektangel 4">
            <a:extLst>
              <a:ext uri="{FF2B5EF4-FFF2-40B4-BE49-F238E27FC236}">
                <a16:creationId xmlns:a16="http://schemas.microsoft.com/office/drawing/2014/main" id="{680FAAB8-8E52-DBAC-AD88-E591161E9F27}"/>
              </a:ext>
            </a:extLst>
          </p:cNvPr>
          <p:cNvSpPr/>
          <p:nvPr/>
        </p:nvSpPr>
        <p:spPr>
          <a:xfrm>
            <a:off x="0" y="1507436"/>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6" name="Tekstfelt 5">
            <a:extLst>
              <a:ext uri="{FF2B5EF4-FFF2-40B4-BE49-F238E27FC236}">
                <a16:creationId xmlns:a16="http://schemas.microsoft.com/office/drawing/2014/main" id="{CFA4C6DA-1981-3049-4BF4-5D3AB096DAD0}"/>
              </a:ext>
            </a:extLst>
          </p:cNvPr>
          <p:cNvSpPr txBox="1"/>
          <p:nvPr/>
        </p:nvSpPr>
        <p:spPr>
          <a:xfrm>
            <a:off x="445169" y="1975774"/>
            <a:ext cx="9475540" cy="984885"/>
          </a:xfrm>
          <a:prstGeom prst="rect">
            <a:avLst/>
          </a:prstGeom>
          <a:noFill/>
        </p:spPr>
        <p:txBody>
          <a:bodyPr wrap="square" lIns="0" tIns="0" rIns="0" bIns="0" rtlCol="0">
            <a:spAutoFit/>
          </a:bodyPr>
          <a:lstStyle/>
          <a:p>
            <a:r>
              <a:rPr lang="en-US" sz="3200" b="1" dirty="0">
                <a:latin typeface="Calibri" panose="020F0502020204030204" pitchFamily="34" charset="0"/>
                <a:cs typeface="Calibri" panose="020F0502020204030204" pitchFamily="34" charset="0"/>
              </a:rPr>
              <a:t>Evaluating the effect of a nationwide school policy on physical activity and body mass index</a:t>
            </a:r>
          </a:p>
        </p:txBody>
      </p:sp>
      <p:sp>
        <p:nvSpPr>
          <p:cNvPr id="7" name="Tekstfelt 6">
            <a:extLst>
              <a:ext uri="{FF2B5EF4-FFF2-40B4-BE49-F238E27FC236}">
                <a16:creationId xmlns:a16="http://schemas.microsoft.com/office/drawing/2014/main" id="{CBC77D34-4A9D-56C7-74C6-EC4BA8E4C589}"/>
              </a:ext>
            </a:extLst>
          </p:cNvPr>
          <p:cNvSpPr txBox="1"/>
          <p:nvPr/>
        </p:nvSpPr>
        <p:spPr>
          <a:xfrm>
            <a:off x="445169" y="4085482"/>
            <a:ext cx="4126831" cy="1723549"/>
          </a:xfrm>
          <a:prstGeom prst="rect">
            <a:avLst/>
          </a:prstGeom>
          <a:noFill/>
        </p:spPr>
        <p:txBody>
          <a:bodyPr wrap="square" lIns="0" tIns="0" rIns="0" bIns="0" rtlCol="0">
            <a:spAutoFit/>
          </a:bodyPr>
          <a:lstStyle/>
          <a:p>
            <a:r>
              <a:rPr lang="da-DK" sz="1600" b="1" dirty="0">
                <a:latin typeface="Calibri" panose="020F0502020204030204" pitchFamily="34" charset="0"/>
                <a:cs typeface="Calibri" panose="020F0502020204030204" pitchFamily="34" charset="0"/>
              </a:rPr>
              <a:t>PhD </a:t>
            </a:r>
            <a:r>
              <a:rPr lang="da-DK" sz="1600" b="1" dirty="0" err="1">
                <a:latin typeface="Calibri" panose="020F0502020204030204" pitchFamily="34" charset="0"/>
                <a:cs typeface="Calibri" panose="020F0502020204030204" pitchFamily="34" charset="0"/>
              </a:rPr>
              <a:t>Defence</a:t>
            </a:r>
            <a:r>
              <a:rPr lang="da-DK" sz="1600" b="1" dirty="0">
                <a:latin typeface="Calibri" panose="020F0502020204030204" pitchFamily="34" charset="0"/>
                <a:cs typeface="Calibri" panose="020F0502020204030204" pitchFamily="34" charset="0"/>
              </a:rPr>
              <a:t> </a:t>
            </a:r>
          </a:p>
          <a:p>
            <a:endParaRPr lang="da-DK" sz="1600" b="1" dirty="0">
              <a:latin typeface="Calibri" panose="020F0502020204030204" pitchFamily="34" charset="0"/>
              <a:cs typeface="Calibri" panose="020F0502020204030204" pitchFamily="34" charset="0"/>
            </a:endParaRPr>
          </a:p>
          <a:p>
            <a:r>
              <a:rPr lang="da-DK" sz="1600" dirty="0">
                <a:latin typeface="Calibri" panose="020F0502020204030204" pitchFamily="34" charset="0"/>
                <a:cs typeface="Calibri" panose="020F0502020204030204" pitchFamily="34" charset="0"/>
              </a:rPr>
              <a:t>Natascha Holbæk Pedersen</a:t>
            </a:r>
          </a:p>
          <a:p>
            <a:r>
              <a:rPr lang="da-DK" sz="1600" dirty="0">
                <a:latin typeface="Calibri" panose="020F0502020204030204" pitchFamily="34" charset="0"/>
                <a:cs typeface="Calibri" panose="020F0502020204030204" pitchFamily="34" charset="0"/>
              </a:rPr>
              <a:t>Research Unit for </a:t>
            </a:r>
            <a:r>
              <a:rPr lang="da-DK" sz="1600" dirty="0" err="1">
                <a:latin typeface="Calibri" panose="020F0502020204030204" pitchFamily="34" charset="0"/>
                <a:cs typeface="Calibri" panose="020F0502020204030204" pitchFamily="34" charset="0"/>
              </a:rPr>
              <a:t>Exercise</a:t>
            </a:r>
            <a:r>
              <a:rPr lang="da-DK" sz="1600" dirty="0">
                <a:latin typeface="Calibri" panose="020F0502020204030204" pitchFamily="34" charset="0"/>
                <a:cs typeface="Calibri" panose="020F0502020204030204" pitchFamily="34" charset="0"/>
              </a:rPr>
              <a:t> </a:t>
            </a:r>
            <a:r>
              <a:rPr lang="da-DK" sz="1600" dirty="0" err="1">
                <a:latin typeface="Calibri" panose="020F0502020204030204" pitchFamily="34" charset="0"/>
                <a:cs typeface="Calibri" panose="020F0502020204030204" pitchFamily="34" charset="0"/>
              </a:rPr>
              <a:t>Epidemiology</a:t>
            </a:r>
            <a:endParaRPr lang="da-DK" sz="1600" dirty="0">
              <a:latin typeface="Calibri" panose="020F0502020204030204" pitchFamily="34" charset="0"/>
              <a:cs typeface="Calibri" panose="020F0502020204030204" pitchFamily="34" charset="0"/>
            </a:endParaRPr>
          </a:p>
          <a:p>
            <a:r>
              <a:rPr lang="da-DK" sz="1600" dirty="0">
                <a:latin typeface="Calibri" panose="020F0502020204030204" pitchFamily="34" charset="0"/>
                <a:cs typeface="Calibri" panose="020F0502020204030204" pitchFamily="34" charset="0"/>
              </a:rPr>
              <a:t>Department of Sports and </a:t>
            </a:r>
            <a:r>
              <a:rPr lang="da-DK" sz="1600" dirty="0" err="1">
                <a:latin typeface="Calibri" panose="020F0502020204030204" pitchFamily="34" charset="0"/>
                <a:cs typeface="Calibri" panose="020F0502020204030204" pitchFamily="34" charset="0"/>
              </a:rPr>
              <a:t>Clinical</a:t>
            </a:r>
            <a:r>
              <a:rPr lang="da-DK" sz="1600" dirty="0">
                <a:latin typeface="Calibri" panose="020F0502020204030204" pitchFamily="34" charset="0"/>
                <a:cs typeface="Calibri" panose="020F0502020204030204" pitchFamily="34" charset="0"/>
              </a:rPr>
              <a:t> </a:t>
            </a:r>
            <a:r>
              <a:rPr lang="da-DK" sz="1600" dirty="0" err="1">
                <a:latin typeface="Calibri" panose="020F0502020204030204" pitchFamily="34" charset="0"/>
                <a:cs typeface="Calibri" panose="020F0502020204030204" pitchFamily="34" charset="0"/>
              </a:rPr>
              <a:t>Biomechanics</a:t>
            </a:r>
            <a:endParaRPr lang="da-DK" sz="1600" dirty="0">
              <a:latin typeface="Calibri" panose="020F0502020204030204" pitchFamily="34" charset="0"/>
              <a:cs typeface="Calibri" panose="020F0502020204030204" pitchFamily="34" charset="0"/>
            </a:endParaRPr>
          </a:p>
          <a:p>
            <a:r>
              <a:rPr lang="da-DK" sz="1600" dirty="0">
                <a:latin typeface="Calibri" panose="020F0502020204030204" pitchFamily="34" charset="0"/>
                <a:cs typeface="Calibri" panose="020F0502020204030204" pitchFamily="34" charset="0"/>
              </a:rPr>
              <a:t>University of Southern Denmark</a:t>
            </a:r>
          </a:p>
          <a:p>
            <a:endParaRPr lang="da-DK" sz="1600" dirty="0" err="1">
              <a:latin typeface="Calibri" panose="020F0502020204030204" pitchFamily="34" charset="0"/>
              <a:cs typeface="Calibri" panose="020F0502020204030204" pitchFamily="34" charset="0"/>
            </a:endParaRPr>
          </a:p>
        </p:txBody>
      </p:sp>
      <p:pic>
        <p:nvPicPr>
          <p:cNvPr id="2" name="Picture 2" descr="Billedresultat for trygfonden logo">
            <a:extLst>
              <a:ext uri="{FF2B5EF4-FFF2-40B4-BE49-F238E27FC236}">
                <a16:creationId xmlns:a16="http://schemas.microsoft.com/office/drawing/2014/main" id="{F5FA3FF8-BE58-4261-FC6E-3413963A6D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953" b="30013"/>
          <a:stretch/>
        </p:blipFill>
        <p:spPr bwMode="auto">
          <a:xfrm>
            <a:off x="10294784" y="5976299"/>
            <a:ext cx="1625870" cy="558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493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ktangel 5">
            <a:extLst>
              <a:ext uri="{FF2B5EF4-FFF2-40B4-BE49-F238E27FC236}">
                <a16:creationId xmlns:a16="http://schemas.microsoft.com/office/drawing/2014/main" id="{DA54187A-87DD-6FDD-3601-8F7A91461C50}"/>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7" name="Picture 2" descr="Running Man Icon Black On White Stock Vector (Royalty Free) 1933476653 |  Shutterstock">
            <a:extLst>
              <a:ext uri="{FF2B5EF4-FFF2-40B4-BE49-F238E27FC236}">
                <a16:creationId xmlns:a16="http://schemas.microsoft.com/office/drawing/2014/main" id="{A7774B1F-4E0B-C08D-EAD6-F3E67572285E}"/>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8" name="Rektangel 7">
            <a:extLst>
              <a:ext uri="{FF2B5EF4-FFF2-40B4-BE49-F238E27FC236}">
                <a16:creationId xmlns:a16="http://schemas.microsoft.com/office/drawing/2014/main" id="{476DA352-980B-0E31-5C3A-F066FDAEBFE7}"/>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9" name="Tekstfelt 8">
            <a:extLst>
              <a:ext uri="{FF2B5EF4-FFF2-40B4-BE49-F238E27FC236}">
                <a16:creationId xmlns:a16="http://schemas.microsoft.com/office/drawing/2014/main" id="{7FB33319-16AA-1824-E435-DE205B19FCB2}"/>
              </a:ext>
            </a:extLst>
          </p:cNvPr>
          <p:cNvSpPr txBox="1"/>
          <p:nvPr/>
        </p:nvSpPr>
        <p:spPr>
          <a:xfrm>
            <a:off x="445169" y="664332"/>
            <a:ext cx="9475540" cy="492443"/>
          </a:xfrm>
          <a:prstGeom prst="rect">
            <a:avLst/>
          </a:prstGeom>
          <a:noFill/>
        </p:spPr>
        <p:txBody>
          <a:bodyPr wrap="square" lIns="0" tIns="0" rIns="0" bIns="0" rtlCol="0">
            <a:spAutoFit/>
          </a:bodyPr>
          <a:lstStyle/>
          <a:p>
            <a:r>
              <a:rPr lang="en-US" sz="3200" b="1" dirty="0">
                <a:latin typeface="Calibri" panose="020F0502020204030204" pitchFamily="34" charset="0"/>
                <a:cs typeface="Calibri" panose="020F0502020204030204" pitchFamily="34" charset="0"/>
              </a:rPr>
              <a:t>The 2014 school policy</a:t>
            </a:r>
          </a:p>
        </p:txBody>
      </p:sp>
      <p:sp>
        <p:nvSpPr>
          <p:cNvPr id="19" name="Tekstfelt 18">
            <a:extLst>
              <a:ext uri="{FF2B5EF4-FFF2-40B4-BE49-F238E27FC236}">
                <a16:creationId xmlns:a16="http://schemas.microsoft.com/office/drawing/2014/main" id="{114833A9-15A7-C59A-828A-57573412AA41}"/>
              </a:ext>
            </a:extLst>
          </p:cNvPr>
          <p:cNvSpPr txBox="1"/>
          <p:nvPr/>
        </p:nvSpPr>
        <p:spPr>
          <a:xfrm>
            <a:off x="1323353" y="3845169"/>
            <a:ext cx="9475540" cy="553998"/>
          </a:xfrm>
          <a:prstGeom prst="rect">
            <a:avLst/>
          </a:prstGeom>
          <a:noFill/>
        </p:spPr>
        <p:txBody>
          <a:bodyPr wrap="square" lIns="0" tIns="0" rIns="0" bIns="0" rtlCol="0">
            <a:spAutoFit/>
          </a:bodyPr>
          <a:lstStyle/>
          <a:p>
            <a:pPr algn="ctr"/>
            <a:r>
              <a:rPr lang="da-DK" b="1" i="0" dirty="0">
                <a:solidFill>
                  <a:srgbClr val="212529"/>
                </a:solidFill>
                <a:effectLst/>
                <a:latin typeface="Calibri" panose="020F0502020204030204" pitchFamily="34" charset="0"/>
                <a:cs typeface="Calibri" panose="020F0502020204030204" pitchFamily="34" charset="0"/>
              </a:rPr>
              <a:t>§15. Undervisningstiden skal tilrettelægges, så eleverne får motion og bevægelse i gennemsnitligt 45 minutter om dagen</a:t>
            </a:r>
            <a:endParaRPr lang="da-DK"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2543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9141AF29-9797-9763-D0BA-4A0643D03CC3}"/>
              </a:ext>
            </a:extLst>
          </p:cNvPr>
          <p:cNvSpPr>
            <a:spLocks noGrp="1"/>
          </p:cNvSpPr>
          <p:nvPr>
            <p:ph type="dt" sz="half" idx="20"/>
          </p:nvPr>
        </p:nvSpPr>
        <p:spPr>
          <a:xfrm>
            <a:off x="0" y="6911999"/>
            <a:ext cx="0" cy="45719"/>
          </a:xfrm>
        </p:spPr>
        <p:txBody>
          <a:bodyPr/>
          <a:lstStyle/>
          <a:p>
            <a:fld id="{BA17B58C-41CA-4372-84E6-E868603AE416}" type="datetime1">
              <a:rPr lang="da-DK" smtClean="0"/>
              <a:t>19-01-2023</a:t>
            </a:fld>
            <a:endParaRPr lang="da-DK" dirty="0"/>
          </a:p>
        </p:txBody>
      </p:sp>
      <p:sp>
        <p:nvSpPr>
          <p:cNvPr id="5" name="Pladsholder til slidenummer 4">
            <a:extLst>
              <a:ext uri="{FF2B5EF4-FFF2-40B4-BE49-F238E27FC236}">
                <a16:creationId xmlns:a16="http://schemas.microsoft.com/office/drawing/2014/main" id="{B1D31335-5957-4965-39F9-A4B3EF55D9B0}"/>
              </a:ext>
            </a:extLst>
          </p:cNvPr>
          <p:cNvSpPr>
            <a:spLocks noGrp="1"/>
          </p:cNvSpPr>
          <p:nvPr>
            <p:ph type="sldNum" sz="quarter" idx="22"/>
          </p:nvPr>
        </p:nvSpPr>
        <p:spPr>
          <a:xfrm>
            <a:off x="0" y="6911999"/>
            <a:ext cx="0" cy="45719"/>
          </a:xfrm>
        </p:spPr>
        <p:txBody>
          <a:bodyPr/>
          <a:lstStyle/>
          <a:p>
            <a:fld id="{45D37B1E-C366-494F-A587-962AD9AABC83}" type="slidenum">
              <a:rPr lang="da-DK" smtClean="0"/>
              <a:pPr/>
              <a:t>11</a:t>
            </a:fld>
            <a:endParaRPr lang="da-DK" dirty="0"/>
          </a:p>
        </p:txBody>
      </p:sp>
      <p:pic>
        <p:nvPicPr>
          <p:cNvPr id="7170" name="Picture 2" descr="School Pictogram Vector Art, Icons, and Graphics for Free Download">
            <a:extLst>
              <a:ext uri="{FF2B5EF4-FFF2-40B4-BE49-F238E27FC236}">
                <a16:creationId xmlns:a16="http://schemas.microsoft.com/office/drawing/2014/main" id="{E7BD2F3E-C365-7C9D-2B43-9BD50943B7AE}"/>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t="7904" b="7847"/>
          <a:stretch/>
        </p:blipFill>
        <p:spPr bwMode="auto">
          <a:xfrm>
            <a:off x="6179351" y="3947664"/>
            <a:ext cx="3221783" cy="2714342"/>
          </a:xfrm>
          <a:prstGeom prst="rect">
            <a:avLst/>
          </a:prstGeom>
          <a:noFill/>
          <a:ln>
            <a:solidFill>
              <a:schemeClr val="accent5">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descr="City hall - Free buildings icons">
            <a:extLst>
              <a:ext uri="{FF2B5EF4-FFF2-40B4-BE49-F238E27FC236}">
                <a16:creationId xmlns:a16="http://schemas.microsoft.com/office/drawing/2014/main" id="{5AB436EA-F50A-CB0A-F914-AB764A678BA1}"/>
              </a:ext>
            </a:extLst>
          </p:cNvPr>
          <p:cNvPicPr>
            <a:picLocks noChangeAspect="1" noChangeArrowheads="1"/>
          </p:cNvPicPr>
          <p:nvPr/>
        </p:nvPicPr>
        <p:blipFill>
          <a:blip r:embed="rId4">
            <a:alphaModFix amt="35000"/>
            <a:extLst>
              <a:ext uri="{28A0092B-C50C-407E-A947-70E740481C1C}">
                <a14:useLocalDpi xmlns:a14="http://schemas.microsoft.com/office/drawing/2010/main" val="0"/>
              </a:ext>
            </a:extLst>
          </a:blip>
          <a:srcRect/>
          <a:stretch>
            <a:fillRect/>
          </a:stretch>
        </p:blipFill>
        <p:spPr bwMode="auto">
          <a:xfrm>
            <a:off x="2511320" y="3944832"/>
            <a:ext cx="2717174" cy="2717174"/>
          </a:xfrm>
          <a:prstGeom prst="rect">
            <a:avLst/>
          </a:prstGeom>
          <a:noFill/>
          <a:ln>
            <a:solidFill>
              <a:schemeClr val="accent5">
                <a:lumMod val="75000"/>
              </a:schemeClr>
            </a:solidFill>
          </a:ln>
          <a:extLst>
            <a:ext uri="{909E8E84-426E-40DD-AFC4-6F175D3DCCD1}">
              <a14:hiddenFill xmlns:a14="http://schemas.microsoft.com/office/drawing/2010/main">
                <a:solidFill>
                  <a:srgbClr val="FFFFFF"/>
                </a:solidFill>
              </a14:hiddenFill>
            </a:ext>
          </a:extLst>
        </p:spPr>
      </p:pic>
      <p:sp>
        <p:nvSpPr>
          <p:cNvPr id="3" name="Tekstfelt 2">
            <a:extLst>
              <a:ext uri="{FF2B5EF4-FFF2-40B4-BE49-F238E27FC236}">
                <a16:creationId xmlns:a16="http://schemas.microsoft.com/office/drawing/2014/main" id="{322FD385-30CC-3BBA-8B52-29A5C5516CC5}"/>
              </a:ext>
            </a:extLst>
          </p:cNvPr>
          <p:cNvSpPr txBox="1"/>
          <p:nvPr/>
        </p:nvSpPr>
        <p:spPr>
          <a:xfrm>
            <a:off x="3578866" y="3576899"/>
            <a:ext cx="1195840" cy="276999"/>
          </a:xfrm>
          <a:prstGeom prst="rect">
            <a:avLst/>
          </a:prstGeom>
          <a:noFill/>
        </p:spPr>
        <p:txBody>
          <a:bodyPr wrap="none" lIns="0" tIns="0" rIns="0" bIns="0" rtlCol="0">
            <a:spAutoFit/>
          </a:bodyPr>
          <a:lstStyle/>
          <a:p>
            <a:r>
              <a:rPr lang="en-US" b="1" dirty="0">
                <a:latin typeface="Calibri" panose="020F0502020204030204" pitchFamily="34" charset="0"/>
                <a:cs typeface="Calibri" panose="020F0502020204030204" pitchFamily="34" charset="0"/>
              </a:rPr>
              <a:t>Municipality</a:t>
            </a:r>
          </a:p>
        </p:txBody>
      </p:sp>
      <p:sp>
        <p:nvSpPr>
          <p:cNvPr id="10" name="Tekstfelt 9">
            <a:extLst>
              <a:ext uri="{FF2B5EF4-FFF2-40B4-BE49-F238E27FC236}">
                <a16:creationId xmlns:a16="http://schemas.microsoft.com/office/drawing/2014/main" id="{59CE74B1-EEA6-0C3F-D5BE-DB70634BCE2D}"/>
              </a:ext>
            </a:extLst>
          </p:cNvPr>
          <p:cNvSpPr txBox="1"/>
          <p:nvPr/>
        </p:nvSpPr>
        <p:spPr>
          <a:xfrm>
            <a:off x="7715456" y="3576898"/>
            <a:ext cx="722955" cy="276999"/>
          </a:xfrm>
          <a:prstGeom prst="rect">
            <a:avLst/>
          </a:prstGeom>
          <a:noFill/>
        </p:spPr>
        <p:txBody>
          <a:bodyPr wrap="none" lIns="0" tIns="0" rIns="0" bIns="0" rtlCol="0">
            <a:spAutoFit/>
          </a:bodyPr>
          <a:lstStyle/>
          <a:p>
            <a:r>
              <a:rPr lang="da-DK" b="1" dirty="0">
                <a:latin typeface="Calibri" panose="020F0502020204030204" pitchFamily="34" charset="0"/>
                <a:cs typeface="Calibri" panose="020F0502020204030204" pitchFamily="34" charset="0"/>
              </a:rPr>
              <a:t>Schools</a:t>
            </a:r>
          </a:p>
        </p:txBody>
      </p:sp>
      <p:sp>
        <p:nvSpPr>
          <p:cNvPr id="12" name="Rektangel 11">
            <a:extLst>
              <a:ext uri="{FF2B5EF4-FFF2-40B4-BE49-F238E27FC236}">
                <a16:creationId xmlns:a16="http://schemas.microsoft.com/office/drawing/2014/main" id="{773A582C-72F7-0BDE-4E47-B2CCFA9368EC}"/>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13" name="Picture 2" descr="Running Man Icon Black On White Stock Vector (Royalty Free) 1933476653 |  Shutterstock">
            <a:extLst>
              <a:ext uri="{FF2B5EF4-FFF2-40B4-BE49-F238E27FC236}">
                <a16:creationId xmlns:a16="http://schemas.microsoft.com/office/drawing/2014/main" id="{E331F241-D659-79C0-E3DA-4567709D154F}"/>
              </a:ext>
            </a:extLst>
          </p:cNvPr>
          <p:cNvPicPr>
            <a:picLocks noChangeAspect="1" noChangeArrowheads="1"/>
          </p:cNvPicPr>
          <p:nvPr/>
        </p:nvPicPr>
        <p:blipFill rotWithShape="1">
          <a:blip r:embed="rId5">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14" name="Rektangel 13">
            <a:extLst>
              <a:ext uri="{FF2B5EF4-FFF2-40B4-BE49-F238E27FC236}">
                <a16:creationId xmlns:a16="http://schemas.microsoft.com/office/drawing/2014/main" id="{5D365D73-AD63-CC31-D81C-9C4CD9D299DE}"/>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15" name="Tekstfelt 14">
            <a:extLst>
              <a:ext uri="{FF2B5EF4-FFF2-40B4-BE49-F238E27FC236}">
                <a16:creationId xmlns:a16="http://schemas.microsoft.com/office/drawing/2014/main" id="{781434A3-5F7F-3CDA-8546-8400192A0DF4}"/>
              </a:ext>
            </a:extLst>
          </p:cNvPr>
          <p:cNvSpPr txBox="1"/>
          <p:nvPr/>
        </p:nvSpPr>
        <p:spPr>
          <a:xfrm>
            <a:off x="445169" y="664332"/>
            <a:ext cx="9475540" cy="492443"/>
          </a:xfrm>
          <a:prstGeom prst="rect">
            <a:avLst/>
          </a:prstGeom>
          <a:noFill/>
        </p:spPr>
        <p:txBody>
          <a:bodyPr wrap="square" lIns="0" tIns="0" rIns="0" bIns="0" rtlCol="0">
            <a:spAutoFit/>
          </a:bodyPr>
          <a:lstStyle/>
          <a:p>
            <a:r>
              <a:rPr lang="en-US" sz="3200" b="1" dirty="0">
                <a:latin typeface="Calibri" panose="020F0502020204030204" pitchFamily="34" charset="0"/>
                <a:cs typeface="Calibri" panose="020F0502020204030204" pitchFamily="34" charset="0"/>
              </a:rPr>
              <a:t>The 2014 school policy</a:t>
            </a:r>
          </a:p>
        </p:txBody>
      </p:sp>
      <p:sp>
        <p:nvSpPr>
          <p:cNvPr id="16" name="Venstre klammeparentes 15">
            <a:extLst>
              <a:ext uri="{FF2B5EF4-FFF2-40B4-BE49-F238E27FC236}">
                <a16:creationId xmlns:a16="http://schemas.microsoft.com/office/drawing/2014/main" id="{B5A049D6-C246-6E9A-7266-E7B848A2C44E}"/>
              </a:ext>
            </a:extLst>
          </p:cNvPr>
          <p:cNvSpPr/>
          <p:nvPr/>
        </p:nvSpPr>
        <p:spPr>
          <a:xfrm rot="5400000">
            <a:off x="5663869" y="-1054261"/>
            <a:ext cx="549083" cy="9015048"/>
          </a:xfrm>
          <a:prstGeom prst="lef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a-DK"/>
          </a:p>
        </p:txBody>
      </p:sp>
      <p:sp>
        <p:nvSpPr>
          <p:cNvPr id="17" name="Tekstfelt 16">
            <a:extLst>
              <a:ext uri="{FF2B5EF4-FFF2-40B4-BE49-F238E27FC236}">
                <a16:creationId xmlns:a16="http://schemas.microsoft.com/office/drawing/2014/main" id="{90992758-026B-F036-F26A-5E7E5D9F0283}"/>
              </a:ext>
            </a:extLst>
          </p:cNvPr>
          <p:cNvSpPr txBox="1"/>
          <p:nvPr/>
        </p:nvSpPr>
        <p:spPr>
          <a:xfrm rot="19341966">
            <a:off x="2513843" y="4909900"/>
            <a:ext cx="2712127" cy="553998"/>
          </a:xfrm>
          <a:prstGeom prst="rect">
            <a:avLst/>
          </a:prstGeom>
          <a:noFill/>
        </p:spPr>
        <p:txBody>
          <a:bodyPr wrap="square" lIns="0" tIns="0" rIns="0" bIns="0" rtlCol="0">
            <a:spAutoFit/>
          </a:bodyPr>
          <a:lstStyle/>
          <a:p>
            <a:r>
              <a:rPr lang="da-DK" sz="3600" b="1" dirty="0">
                <a:solidFill>
                  <a:schemeClr val="accent4">
                    <a:lumMod val="75000"/>
                  </a:schemeClr>
                </a:solidFill>
                <a:latin typeface="Calibri" panose="020F0502020204030204" pitchFamily="34" charset="0"/>
                <a:cs typeface="Calibri" panose="020F0502020204030204" pitchFamily="34" charset="0"/>
              </a:rPr>
              <a:t>RESPONSIBLE</a:t>
            </a:r>
          </a:p>
        </p:txBody>
      </p:sp>
      <p:sp>
        <p:nvSpPr>
          <p:cNvPr id="20" name="Tekstfelt 19">
            <a:extLst>
              <a:ext uri="{FF2B5EF4-FFF2-40B4-BE49-F238E27FC236}">
                <a16:creationId xmlns:a16="http://schemas.microsoft.com/office/drawing/2014/main" id="{24780FE1-061E-DC5D-ED3D-1B7DFE6CFEBD}"/>
              </a:ext>
            </a:extLst>
          </p:cNvPr>
          <p:cNvSpPr txBox="1"/>
          <p:nvPr/>
        </p:nvSpPr>
        <p:spPr>
          <a:xfrm rot="19341966">
            <a:off x="6527377" y="4909901"/>
            <a:ext cx="2712127" cy="553998"/>
          </a:xfrm>
          <a:prstGeom prst="rect">
            <a:avLst/>
          </a:prstGeom>
          <a:noFill/>
        </p:spPr>
        <p:txBody>
          <a:bodyPr wrap="square" lIns="0" tIns="0" rIns="0" bIns="0" rtlCol="0">
            <a:spAutoFit/>
          </a:bodyPr>
          <a:lstStyle/>
          <a:p>
            <a:r>
              <a:rPr lang="da-DK" sz="3600" b="1" dirty="0">
                <a:solidFill>
                  <a:schemeClr val="accent4">
                    <a:lumMod val="75000"/>
                  </a:schemeClr>
                </a:solidFill>
                <a:latin typeface="Calibri" panose="020F0502020204030204" pitchFamily="34" charset="0"/>
                <a:cs typeface="Calibri" panose="020F0502020204030204" pitchFamily="34" charset="0"/>
              </a:rPr>
              <a:t>RESPONSIBLE</a:t>
            </a:r>
          </a:p>
        </p:txBody>
      </p:sp>
      <p:sp>
        <p:nvSpPr>
          <p:cNvPr id="21" name="Rektangel 20">
            <a:extLst>
              <a:ext uri="{FF2B5EF4-FFF2-40B4-BE49-F238E27FC236}">
                <a16:creationId xmlns:a16="http://schemas.microsoft.com/office/drawing/2014/main" id="{60F03CBB-AE8D-A606-EED1-868B6B27ADA6}"/>
              </a:ext>
            </a:extLst>
          </p:cNvPr>
          <p:cNvSpPr/>
          <p:nvPr/>
        </p:nvSpPr>
        <p:spPr>
          <a:xfrm>
            <a:off x="4834022" y="2287747"/>
            <a:ext cx="2220594" cy="890974"/>
          </a:xfrm>
          <a:prstGeom prst="rect">
            <a:avLst/>
          </a:prstGeom>
          <a:solidFill>
            <a:schemeClr val="accent6">
              <a:lumMod val="40000"/>
              <a:lumOff val="60000"/>
            </a:schemeClr>
          </a:solidFill>
          <a:ln w="476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dirty="0">
                <a:solidFill>
                  <a:schemeClr val="tx1"/>
                </a:solidFill>
                <a:latin typeface="Calibri" panose="020F0502020204030204" pitchFamily="34" charset="0"/>
                <a:cs typeface="Calibri" panose="020F0502020204030204" pitchFamily="34" charset="0"/>
              </a:rPr>
              <a:t>Implementation of an average of 45 minutes of physical </a:t>
            </a:r>
            <a:r>
              <a:rPr lang="en-US" sz="1600" dirty="0" err="1">
                <a:solidFill>
                  <a:schemeClr val="tx1"/>
                </a:solidFill>
                <a:latin typeface="Calibri" panose="020F0502020204030204" pitchFamily="34" charset="0"/>
                <a:cs typeface="Calibri" panose="020F0502020204030204" pitchFamily="34" charset="0"/>
              </a:rPr>
              <a:t>activty</a:t>
            </a:r>
            <a:r>
              <a:rPr lang="en-US" sz="1600" dirty="0">
                <a:solidFill>
                  <a:schemeClr val="tx1"/>
                </a:solidFill>
                <a:latin typeface="Calibri" panose="020F0502020204030204" pitchFamily="34" charset="0"/>
                <a:cs typeface="Calibri" panose="020F0502020204030204" pitchFamily="34" charset="0"/>
              </a:rPr>
              <a:t> daily </a:t>
            </a:r>
          </a:p>
        </p:txBody>
      </p:sp>
      <p:sp>
        <p:nvSpPr>
          <p:cNvPr id="2" name="Tekstfelt 1">
            <a:extLst>
              <a:ext uri="{FF2B5EF4-FFF2-40B4-BE49-F238E27FC236}">
                <a16:creationId xmlns:a16="http://schemas.microsoft.com/office/drawing/2014/main" id="{B1FB91F1-E83F-97AC-42D0-8A8A0DC0149A}"/>
              </a:ext>
            </a:extLst>
          </p:cNvPr>
          <p:cNvSpPr txBox="1"/>
          <p:nvPr/>
        </p:nvSpPr>
        <p:spPr>
          <a:xfrm>
            <a:off x="445168" y="6580441"/>
            <a:ext cx="8413823" cy="169277"/>
          </a:xfrm>
          <a:prstGeom prst="rect">
            <a:avLst/>
          </a:prstGeom>
          <a:noFill/>
        </p:spPr>
        <p:txBody>
          <a:bodyPr wrap="square" lIns="0" tIns="0" rIns="0" bIns="0" rtlCol="0">
            <a:spAutoFit/>
          </a:bodyPr>
          <a:lstStyle/>
          <a:p>
            <a:r>
              <a:rPr lang="da-DK" sz="1100" dirty="0">
                <a:latin typeface="Calibri" panose="020F0502020204030204" pitchFamily="34" charset="0"/>
                <a:cs typeface="Calibri" panose="020F0502020204030204" pitchFamily="34" charset="0"/>
              </a:rPr>
              <a:t>(Koch et al, 2021)</a:t>
            </a:r>
          </a:p>
        </p:txBody>
      </p:sp>
    </p:spTree>
    <p:extLst>
      <p:ext uri="{BB962C8B-B14F-4D97-AF65-F5344CB8AC3E}">
        <p14:creationId xmlns:p14="http://schemas.microsoft.com/office/powerpoint/2010/main" val="1870460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9141AF29-9797-9763-D0BA-4A0643D03CC3}"/>
              </a:ext>
            </a:extLst>
          </p:cNvPr>
          <p:cNvSpPr>
            <a:spLocks noGrp="1"/>
          </p:cNvSpPr>
          <p:nvPr>
            <p:ph type="dt" sz="half" idx="20"/>
          </p:nvPr>
        </p:nvSpPr>
        <p:spPr>
          <a:xfrm>
            <a:off x="0" y="6911999"/>
            <a:ext cx="0" cy="45719"/>
          </a:xfrm>
        </p:spPr>
        <p:txBody>
          <a:bodyPr/>
          <a:lstStyle/>
          <a:p>
            <a:fld id="{BA17B58C-41CA-4372-84E6-E868603AE416}" type="datetime1">
              <a:rPr lang="da-DK" smtClean="0"/>
              <a:t>19-01-2023</a:t>
            </a:fld>
            <a:endParaRPr lang="da-DK" dirty="0"/>
          </a:p>
        </p:txBody>
      </p:sp>
      <p:sp>
        <p:nvSpPr>
          <p:cNvPr id="5" name="Pladsholder til slidenummer 4">
            <a:extLst>
              <a:ext uri="{FF2B5EF4-FFF2-40B4-BE49-F238E27FC236}">
                <a16:creationId xmlns:a16="http://schemas.microsoft.com/office/drawing/2014/main" id="{B1D31335-5957-4965-39F9-A4B3EF55D9B0}"/>
              </a:ext>
            </a:extLst>
          </p:cNvPr>
          <p:cNvSpPr>
            <a:spLocks noGrp="1"/>
          </p:cNvSpPr>
          <p:nvPr>
            <p:ph type="sldNum" sz="quarter" idx="22"/>
          </p:nvPr>
        </p:nvSpPr>
        <p:spPr>
          <a:xfrm>
            <a:off x="0" y="6911999"/>
            <a:ext cx="0" cy="45719"/>
          </a:xfrm>
        </p:spPr>
        <p:txBody>
          <a:bodyPr/>
          <a:lstStyle/>
          <a:p>
            <a:fld id="{45D37B1E-C366-494F-A587-962AD9AABC83}" type="slidenum">
              <a:rPr lang="da-DK" smtClean="0"/>
              <a:pPr/>
              <a:t>12</a:t>
            </a:fld>
            <a:endParaRPr lang="da-DK" dirty="0"/>
          </a:p>
        </p:txBody>
      </p:sp>
      <p:sp>
        <p:nvSpPr>
          <p:cNvPr id="6" name="Rektangel 5">
            <a:extLst>
              <a:ext uri="{FF2B5EF4-FFF2-40B4-BE49-F238E27FC236}">
                <a16:creationId xmlns:a16="http://schemas.microsoft.com/office/drawing/2014/main" id="{DA54187A-87DD-6FDD-3601-8F7A91461C50}"/>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7" name="Picture 2" descr="Running Man Icon Black On White Stock Vector (Royalty Free) 1933476653 |  Shutterstock">
            <a:extLst>
              <a:ext uri="{FF2B5EF4-FFF2-40B4-BE49-F238E27FC236}">
                <a16:creationId xmlns:a16="http://schemas.microsoft.com/office/drawing/2014/main" id="{A7774B1F-4E0B-C08D-EAD6-F3E67572285E}"/>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8" name="Rektangel 7">
            <a:extLst>
              <a:ext uri="{FF2B5EF4-FFF2-40B4-BE49-F238E27FC236}">
                <a16:creationId xmlns:a16="http://schemas.microsoft.com/office/drawing/2014/main" id="{476DA352-980B-0E31-5C3A-F066FDAEBFE7}"/>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9" name="Tekstfelt 8">
            <a:extLst>
              <a:ext uri="{FF2B5EF4-FFF2-40B4-BE49-F238E27FC236}">
                <a16:creationId xmlns:a16="http://schemas.microsoft.com/office/drawing/2014/main" id="{7FB33319-16AA-1824-E435-DE205B19FCB2}"/>
              </a:ext>
            </a:extLst>
          </p:cNvPr>
          <p:cNvSpPr txBox="1"/>
          <p:nvPr/>
        </p:nvSpPr>
        <p:spPr>
          <a:xfrm>
            <a:off x="445169" y="664332"/>
            <a:ext cx="9475540" cy="492443"/>
          </a:xfrm>
          <a:prstGeom prst="rect">
            <a:avLst/>
          </a:prstGeom>
          <a:noFill/>
        </p:spPr>
        <p:txBody>
          <a:bodyPr wrap="square" lIns="0" tIns="0" rIns="0" bIns="0" rtlCol="0">
            <a:spAutoFit/>
          </a:bodyPr>
          <a:lstStyle/>
          <a:p>
            <a:r>
              <a:rPr lang="en-US" sz="3200" b="1" dirty="0">
                <a:latin typeface="Calibri" panose="020F0502020204030204" pitchFamily="34" charset="0"/>
                <a:cs typeface="Calibri" panose="020F0502020204030204" pitchFamily="34" charset="0"/>
              </a:rPr>
              <a:t>Gap in evidence</a:t>
            </a:r>
          </a:p>
        </p:txBody>
      </p:sp>
      <p:sp>
        <p:nvSpPr>
          <p:cNvPr id="2" name="Tekstfelt 1">
            <a:extLst>
              <a:ext uri="{FF2B5EF4-FFF2-40B4-BE49-F238E27FC236}">
                <a16:creationId xmlns:a16="http://schemas.microsoft.com/office/drawing/2014/main" id="{A14054BC-82A3-9ED8-00D7-784DFBE6A797}"/>
              </a:ext>
            </a:extLst>
          </p:cNvPr>
          <p:cNvSpPr txBox="1"/>
          <p:nvPr/>
        </p:nvSpPr>
        <p:spPr>
          <a:xfrm>
            <a:off x="360638" y="2362368"/>
            <a:ext cx="11374162" cy="3576364"/>
          </a:xfrm>
          <a:prstGeom prst="rect">
            <a:avLst/>
          </a:prstGeom>
          <a:noFill/>
        </p:spPr>
        <p:txBody>
          <a:bodyPr wrap="square" lIns="0" tIns="0" rIns="0" bIns="0" rtlCol="0">
            <a:spAutoFit/>
          </a:bodyPr>
          <a:lstStyle/>
          <a:p>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Not a </a:t>
            </a:r>
            <a:r>
              <a:rPr lang="da-DK" dirty="0" err="1">
                <a:latin typeface="Calibri" panose="020F0502020204030204" pitchFamily="34" charset="0"/>
                <a:cs typeface="Calibri" panose="020F0502020204030204" pitchFamily="34" charset="0"/>
              </a:rPr>
              <a:t>lot</a:t>
            </a:r>
            <a:r>
              <a:rPr lang="da-DK" dirty="0">
                <a:latin typeface="Calibri" panose="020F0502020204030204" pitchFamily="34" charset="0"/>
                <a:cs typeface="Calibri" panose="020F0502020204030204" pitchFamily="34" charset="0"/>
              </a:rPr>
              <a:t> of </a:t>
            </a:r>
            <a:r>
              <a:rPr lang="da-DK" dirty="0" err="1">
                <a:latin typeface="Calibri" panose="020F0502020204030204" pitchFamily="34" charset="0"/>
                <a:cs typeface="Calibri" panose="020F0502020204030204" pitchFamily="34" charset="0"/>
              </a:rPr>
              <a:t>evidence</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exists</a:t>
            </a:r>
            <a:r>
              <a:rPr lang="da-DK" dirty="0">
                <a:latin typeface="Calibri" panose="020F0502020204030204" pitchFamily="34" charset="0"/>
                <a:cs typeface="Calibri" panose="020F0502020204030204" pitchFamily="34" charset="0"/>
              </a:rPr>
              <a:t> on the </a:t>
            </a:r>
            <a:r>
              <a:rPr lang="da-DK" dirty="0" err="1">
                <a:latin typeface="Calibri" panose="020F0502020204030204" pitchFamily="34" charset="0"/>
                <a:cs typeface="Calibri" panose="020F0502020204030204" pitchFamily="34" charset="0"/>
              </a:rPr>
              <a:t>effect</a:t>
            </a:r>
            <a:r>
              <a:rPr lang="da-DK" dirty="0">
                <a:latin typeface="Calibri" panose="020F0502020204030204" pitchFamily="34" charset="0"/>
                <a:cs typeface="Calibri" panose="020F0502020204030204" pitchFamily="34" charset="0"/>
              </a:rPr>
              <a:t> of </a:t>
            </a:r>
            <a:r>
              <a:rPr lang="da-DK" dirty="0" err="1">
                <a:latin typeface="Calibri" panose="020F0502020204030204" pitchFamily="34" charset="0"/>
                <a:cs typeface="Calibri" panose="020F0502020204030204" pitchFamily="34" charset="0"/>
              </a:rPr>
              <a:t>similar</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policies</a:t>
            </a:r>
            <a:r>
              <a:rPr lang="da-DK" dirty="0">
                <a:latin typeface="Calibri" panose="020F0502020204030204" pitchFamily="34" charset="0"/>
                <a:cs typeface="Calibri" panose="020F0502020204030204" pitchFamily="34" charset="0"/>
              </a:rPr>
              <a:t> on </a:t>
            </a:r>
            <a:r>
              <a:rPr lang="da-DK" dirty="0" err="1">
                <a:latin typeface="Calibri" panose="020F0502020204030204" pitchFamily="34" charset="0"/>
                <a:cs typeface="Calibri" panose="020F0502020204030204" pitchFamily="34" charset="0"/>
              </a:rPr>
              <a:t>device-measured</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physical</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activity</a:t>
            </a:r>
            <a:r>
              <a:rPr lang="da-DK" dirty="0">
                <a:latin typeface="Calibri" panose="020F0502020204030204" pitchFamily="34" charset="0"/>
                <a:cs typeface="Calibri" panose="020F0502020204030204" pitchFamily="34" charset="0"/>
              </a:rPr>
              <a:t> and </a:t>
            </a:r>
            <a:r>
              <a:rPr lang="da-DK" dirty="0" err="1">
                <a:latin typeface="Calibri" panose="020F0502020204030204" pitchFamily="34" charset="0"/>
                <a:cs typeface="Calibri" panose="020F0502020204030204" pitchFamily="34" charset="0"/>
              </a:rPr>
              <a:t>objectively</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measured</a:t>
            </a:r>
            <a:r>
              <a:rPr lang="da-DK" dirty="0">
                <a:latin typeface="Calibri" panose="020F0502020204030204" pitchFamily="34" charset="0"/>
                <a:cs typeface="Calibri" panose="020F0502020204030204" pitchFamily="34" charset="0"/>
              </a:rPr>
              <a:t> BMI</a:t>
            </a:r>
          </a:p>
          <a:p>
            <a:pPr marL="285750" indent="-285750">
              <a:buFont typeface="Arial" panose="020B0604020202020204" pitchFamily="34" charset="0"/>
              <a:buChar char="•"/>
            </a:pP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One </a:t>
            </a:r>
            <a:r>
              <a:rPr lang="da-DK" dirty="0" err="1">
                <a:latin typeface="Calibri" panose="020F0502020204030204" pitchFamily="34" charset="0"/>
                <a:cs typeface="Calibri" panose="020F0502020204030204" pitchFamily="34" charset="0"/>
              </a:rPr>
              <a:t>study</a:t>
            </a:r>
            <a:r>
              <a:rPr lang="da-DK" dirty="0">
                <a:latin typeface="Calibri" panose="020F0502020204030204" pitchFamily="34" charset="0"/>
                <a:cs typeface="Calibri" panose="020F0502020204030204" pitchFamily="34" charset="0"/>
              </a:rPr>
              <a:t> have </a:t>
            </a:r>
            <a:r>
              <a:rPr lang="da-DK" dirty="0" err="1">
                <a:latin typeface="Calibri" panose="020F0502020204030204" pitchFamily="34" charset="0"/>
                <a:cs typeface="Calibri" panose="020F0502020204030204" pitchFamily="34" charset="0"/>
              </a:rPr>
              <a:t>examined</a:t>
            </a:r>
            <a:r>
              <a:rPr lang="da-DK" dirty="0">
                <a:latin typeface="Calibri" panose="020F0502020204030204" pitchFamily="34" charset="0"/>
                <a:cs typeface="Calibri" panose="020F0502020204030204" pitchFamily="34" charset="0"/>
              </a:rPr>
              <a:t> the </a:t>
            </a:r>
            <a:r>
              <a:rPr lang="da-DK" dirty="0" err="1">
                <a:latin typeface="Calibri" panose="020F0502020204030204" pitchFamily="34" charset="0"/>
                <a:cs typeface="Calibri" panose="020F0502020204030204" pitchFamily="34" charset="0"/>
              </a:rPr>
              <a:t>effect</a:t>
            </a:r>
            <a:r>
              <a:rPr lang="da-DK" dirty="0">
                <a:latin typeface="Calibri" panose="020F0502020204030204" pitchFamily="34" charset="0"/>
                <a:cs typeface="Calibri" panose="020F0502020204030204" pitchFamily="34" charset="0"/>
              </a:rPr>
              <a:t> of </a:t>
            </a:r>
            <a:r>
              <a:rPr lang="da-DK" dirty="0" err="1">
                <a:latin typeface="Calibri" panose="020F0502020204030204" pitchFamily="34" charset="0"/>
                <a:cs typeface="Calibri" panose="020F0502020204030204" pitchFamily="34" charset="0"/>
              </a:rPr>
              <a:t>physical</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education</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requirements</a:t>
            </a:r>
            <a:r>
              <a:rPr lang="da-DK" dirty="0">
                <a:latin typeface="Calibri" panose="020F0502020204030204" pitchFamily="34" charset="0"/>
                <a:cs typeface="Calibri" panose="020F0502020204030204" pitchFamily="34" charset="0"/>
              </a:rPr>
              <a:t> on </a:t>
            </a:r>
            <a:r>
              <a:rPr lang="da-DK" dirty="0" err="1">
                <a:latin typeface="Calibri" panose="020F0502020204030204" pitchFamily="34" charset="0"/>
                <a:cs typeface="Calibri" panose="020F0502020204030204" pitchFamily="34" charset="0"/>
              </a:rPr>
              <a:t>physical</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activity</a:t>
            </a:r>
            <a:r>
              <a:rPr lang="da-DK" dirty="0">
                <a:latin typeface="Calibri" panose="020F0502020204030204" pitchFamily="34" charset="0"/>
                <a:cs typeface="Calibri" panose="020F0502020204030204" pitchFamily="34" charset="0"/>
              </a:rPr>
              <a:t> in the </a:t>
            </a:r>
            <a:r>
              <a:rPr lang="da-DK" dirty="0" err="1">
                <a:latin typeface="Calibri" panose="020F0502020204030204" pitchFamily="34" charset="0"/>
                <a:cs typeface="Calibri" panose="020F0502020204030204" pitchFamily="34" charset="0"/>
              </a:rPr>
              <a:t>province</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Manitoba</a:t>
            </a:r>
            <a:r>
              <a:rPr lang="da-DK" dirty="0">
                <a:latin typeface="Calibri" panose="020F0502020204030204" pitchFamily="34" charset="0"/>
                <a:cs typeface="Calibri" panose="020F0502020204030204" pitchFamily="34" charset="0"/>
              </a:rPr>
              <a:t> in Canada </a:t>
            </a:r>
            <a:r>
              <a:rPr lang="da-DK" dirty="0">
                <a:latin typeface="Calibri" panose="020F0502020204030204" pitchFamily="34" charset="0"/>
                <a:cs typeface="Calibri" panose="020F0502020204030204" pitchFamily="34" charset="0"/>
                <a:sym typeface="Wingdings" panose="05000000000000000000" pitchFamily="2" charset="2"/>
              </a:rPr>
              <a:t> No </a:t>
            </a:r>
            <a:r>
              <a:rPr lang="da-DK" dirty="0" err="1">
                <a:latin typeface="Calibri" panose="020F0502020204030204" pitchFamily="34" charset="0"/>
                <a:cs typeface="Calibri" panose="020F0502020204030204" pitchFamily="34" charset="0"/>
                <a:sym typeface="Wingdings" panose="05000000000000000000" pitchFamily="2" charset="2"/>
              </a:rPr>
              <a:t>effects</a:t>
            </a:r>
            <a:r>
              <a:rPr lang="da-DK" dirty="0">
                <a:latin typeface="Calibri" panose="020F0502020204030204" pitchFamily="34" charset="0"/>
                <a:cs typeface="Calibri" panose="020F0502020204030204" pitchFamily="34" charset="0"/>
                <a:sym typeface="Wingdings" panose="05000000000000000000" pitchFamily="2" charset="2"/>
              </a:rPr>
              <a:t> </a:t>
            </a:r>
            <a:r>
              <a:rPr lang="da-DK" dirty="0" err="1">
                <a:latin typeface="Calibri" panose="020F0502020204030204" pitchFamily="34" charset="0"/>
                <a:cs typeface="Calibri" panose="020F0502020204030204" pitchFamily="34" charset="0"/>
                <a:sym typeface="Wingdings" panose="05000000000000000000" pitchFamily="2" charset="2"/>
              </a:rPr>
              <a:t>were</a:t>
            </a:r>
            <a:r>
              <a:rPr lang="da-DK" dirty="0">
                <a:latin typeface="Calibri" panose="020F0502020204030204" pitchFamily="34" charset="0"/>
                <a:cs typeface="Calibri" panose="020F0502020204030204" pitchFamily="34" charset="0"/>
                <a:sym typeface="Wingdings" panose="05000000000000000000" pitchFamily="2" charset="2"/>
              </a:rPr>
              <a:t> </a:t>
            </a:r>
            <a:r>
              <a:rPr lang="da-DK" dirty="0" err="1">
                <a:latin typeface="Calibri" panose="020F0502020204030204" pitchFamily="34" charset="0"/>
                <a:cs typeface="Calibri" panose="020F0502020204030204" pitchFamily="34" charset="0"/>
                <a:sym typeface="Wingdings" panose="05000000000000000000" pitchFamily="2" charset="2"/>
              </a:rPr>
              <a:t>observed</a:t>
            </a:r>
            <a:endParaRPr lang="da-DK" dirty="0">
              <a:latin typeface="Calibri" panose="020F0502020204030204" pitchFamily="34" charset="0"/>
              <a:cs typeface="Calibri" panose="020F0502020204030204" pitchFamily="34" charset="0"/>
              <a:sym typeface="Wingdings" panose="05000000000000000000" pitchFamily="2" charset="2"/>
            </a:endParaRPr>
          </a:p>
          <a:p>
            <a:pPr marL="285750" indent="-285750">
              <a:buFont typeface="Arial" panose="020B0604020202020204" pitchFamily="34" charset="0"/>
              <a:buChar char="•"/>
            </a:pPr>
            <a:endParaRPr lang="da-DK" dirty="0">
              <a:latin typeface="Calibri" panose="020F0502020204030204" pitchFamily="34" charset="0"/>
              <a:cs typeface="Calibri" panose="020F0502020204030204" pitchFamily="34" charset="0"/>
              <a:sym typeface="Wingdings" panose="05000000000000000000" pitchFamily="2" charset="2"/>
            </a:endParaRP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sym typeface="Wingdings" panose="05000000000000000000" pitchFamily="2" charset="2"/>
              </a:rPr>
              <a:t>With </a:t>
            </a:r>
            <a:r>
              <a:rPr lang="da-DK" dirty="0" err="1">
                <a:latin typeface="Calibri" panose="020F0502020204030204" pitchFamily="34" charset="0"/>
                <a:cs typeface="Calibri" panose="020F0502020204030204" pitchFamily="34" charset="0"/>
                <a:sym typeface="Wingdings" panose="05000000000000000000" pitchFamily="2" charset="2"/>
              </a:rPr>
              <a:t>respect</a:t>
            </a:r>
            <a:r>
              <a:rPr lang="da-DK" dirty="0">
                <a:latin typeface="Calibri" panose="020F0502020204030204" pitchFamily="34" charset="0"/>
                <a:cs typeface="Calibri" panose="020F0502020204030204" pitchFamily="34" charset="0"/>
                <a:sym typeface="Wingdings" panose="05000000000000000000" pitchFamily="2" charset="2"/>
              </a:rPr>
              <a:t> to BMI, a </a:t>
            </a:r>
            <a:r>
              <a:rPr lang="da-DK" dirty="0" err="1">
                <a:latin typeface="Calibri" panose="020F0502020204030204" pitchFamily="34" charset="0"/>
                <a:cs typeface="Calibri" panose="020F0502020204030204" pitchFamily="34" charset="0"/>
                <a:sym typeface="Wingdings" panose="05000000000000000000" pitchFamily="2" charset="2"/>
              </a:rPr>
              <a:t>few</a:t>
            </a:r>
            <a:r>
              <a:rPr lang="da-DK" dirty="0">
                <a:latin typeface="Calibri" panose="020F0502020204030204" pitchFamily="34" charset="0"/>
                <a:cs typeface="Calibri" panose="020F0502020204030204" pitchFamily="34" charset="0"/>
                <a:sym typeface="Wingdings" panose="05000000000000000000" pitchFamily="2" charset="2"/>
              </a:rPr>
              <a:t> studies have </a:t>
            </a:r>
            <a:r>
              <a:rPr lang="da-DK" dirty="0" err="1">
                <a:latin typeface="Calibri" panose="020F0502020204030204" pitchFamily="34" charset="0"/>
                <a:cs typeface="Calibri" panose="020F0502020204030204" pitchFamily="34" charset="0"/>
                <a:sym typeface="Wingdings" panose="05000000000000000000" pitchFamily="2" charset="2"/>
              </a:rPr>
              <a:t>examined</a:t>
            </a:r>
            <a:r>
              <a:rPr lang="da-DK" dirty="0">
                <a:latin typeface="Calibri" panose="020F0502020204030204" pitchFamily="34" charset="0"/>
                <a:cs typeface="Calibri" panose="020F0502020204030204" pitchFamily="34" charset="0"/>
                <a:sym typeface="Wingdings" panose="05000000000000000000" pitchFamily="2" charset="2"/>
              </a:rPr>
              <a:t> the </a:t>
            </a:r>
            <a:r>
              <a:rPr lang="da-DK" dirty="0" err="1">
                <a:latin typeface="Calibri" panose="020F0502020204030204" pitchFamily="34" charset="0"/>
                <a:cs typeface="Calibri" panose="020F0502020204030204" pitchFamily="34" charset="0"/>
                <a:sym typeface="Wingdings" panose="05000000000000000000" pitchFamily="2" charset="2"/>
              </a:rPr>
              <a:t>effects</a:t>
            </a:r>
            <a:r>
              <a:rPr lang="da-DK" dirty="0">
                <a:latin typeface="Calibri" panose="020F0502020204030204" pitchFamily="34" charset="0"/>
                <a:cs typeface="Calibri" panose="020F0502020204030204" pitchFamily="34" charset="0"/>
                <a:sym typeface="Wingdings" panose="05000000000000000000" pitchFamily="2" charset="2"/>
              </a:rPr>
              <a:t> of PE </a:t>
            </a:r>
            <a:r>
              <a:rPr lang="da-DK" dirty="0" err="1">
                <a:latin typeface="Calibri" panose="020F0502020204030204" pitchFamily="34" charset="0"/>
                <a:cs typeface="Calibri" panose="020F0502020204030204" pitchFamily="34" charset="0"/>
                <a:sym typeface="Wingdings" panose="05000000000000000000" pitchFamily="2" charset="2"/>
              </a:rPr>
              <a:t>requirements</a:t>
            </a:r>
            <a:r>
              <a:rPr lang="da-DK" dirty="0">
                <a:latin typeface="Calibri" panose="020F0502020204030204" pitchFamily="34" charset="0"/>
                <a:cs typeface="Calibri" panose="020F0502020204030204" pitchFamily="34" charset="0"/>
                <a:sym typeface="Wingdings" panose="05000000000000000000" pitchFamily="2" charset="2"/>
              </a:rPr>
              <a:t> on BMI  none or small </a:t>
            </a:r>
            <a:r>
              <a:rPr lang="da-DK" dirty="0" err="1">
                <a:latin typeface="Calibri" panose="020F0502020204030204" pitchFamily="34" charset="0"/>
                <a:cs typeface="Calibri" panose="020F0502020204030204" pitchFamily="34" charset="0"/>
                <a:sym typeface="Wingdings" panose="05000000000000000000" pitchFamily="2" charset="2"/>
              </a:rPr>
              <a:t>effects</a:t>
            </a:r>
            <a:r>
              <a:rPr lang="da-DK" dirty="0">
                <a:latin typeface="Calibri" panose="020F0502020204030204" pitchFamily="34" charset="0"/>
                <a:cs typeface="Calibri" panose="020F0502020204030204" pitchFamily="34" charset="0"/>
                <a:sym typeface="Wingdings" panose="05000000000000000000" pitchFamily="2" charset="2"/>
              </a:rPr>
              <a:t> </a:t>
            </a:r>
            <a:r>
              <a:rPr lang="da-DK" dirty="0" err="1">
                <a:latin typeface="Calibri" panose="020F0502020204030204" pitchFamily="34" charset="0"/>
                <a:cs typeface="Calibri" panose="020F0502020204030204" pitchFamily="34" charset="0"/>
                <a:sym typeface="Wingdings" panose="05000000000000000000" pitchFamily="2" charset="2"/>
              </a:rPr>
              <a:t>were</a:t>
            </a:r>
            <a:r>
              <a:rPr lang="da-DK" dirty="0">
                <a:latin typeface="Calibri" panose="020F0502020204030204" pitchFamily="34" charset="0"/>
                <a:cs typeface="Calibri" panose="020F0502020204030204" pitchFamily="34" charset="0"/>
                <a:sym typeface="Wingdings" panose="05000000000000000000" pitchFamily="2" charset="2"/>
              </a:rPr>
              <a:t> </a:t>
            </a:r>
            <a:r>
              <a:rPr lang="da-DK" dirty="0" err="1">
                <a:latin typeface="Calibri" panose="020F0502020204030204" pitchFamily="34" charset="0"/>
                <a:cs typeface="Calibri" panose="020F0502020204030204" pitchFamily="34" charset="0"/>
                <a:sym typeface="Wingdings" panose="05000000000000000000" pitchFamily="2" charset="2"/>
              </a:rPr>
              <a:t>observed</a:t>
            </a:r>
            <a:endParaRPr lang="da-DK" dirty="0">
              <a:latin typeface="Calibri" panose="020F0502020204030204" pitchFamily="34" charset="0"/>
              <a:cs typeface="Calibri" panose="020F0502020204030204" pitchFamily="34" charset="0"/>
              <a:sym typeface="Wingdings" panose="05000000000000000000" pitchFamily="2" charset="2"/>
            </a:endParaRPr>
          </a:p>
          <a:p>
            <a:pPr marL="285750" indent="-285750">
              <a:buFont typeface="Arial" panose="020B0604020202020204" pitchFamily="34" charset="0"/>
              <a:buChar char="•"/>
            </a:pPr>
            <a:endParaRPr lang="da-DK" dirty="0">
              <a:latin typeface="Calibri" panose="020F0502020204030204" pitchFamily="34" charset="0"/>
              <a:cs typeface="Calibri" panose="020F0502020204030204" pitchFamily="34" charset="0"/>
              <a:sym typeface="Wingdings" panose="05000000000000000000" pitchFamily="2" charset="2"/>
            </a:endParaRPr>
          </a:p>
          <a:p>
            <a:pPr marL="285750" indent="-285750">
              <a:buFont typeface="Arial" panose="020B0604020202020204" pitchFamily="34" charset="0"/>
              <a:buChar char="•"/>
            </a:pPr>
            <a:r>
              <a:rPr lang="da-DK" dirty="0" err="1">
                <a:latin typeface="Calibri" panose="020F0502020204030204" pitchFamily="34" charset="0"/>
                <a:cs typeface="Calibri" panose="020F0502020204030204" pitchFamily="34" charset="0"/>
                <a:sym typeface="Wingdings" panose="05000000000000000000" pitchFamily="2" charset="2"/>
              </a:rPr>
              <a:t>Evidence</a:t>
            </a:r>
            <a:r>
              <a:rPr lang="da-DK" dirty="0">
                <a:latin typeface="Calibri" panose="020F0502020204030204" pitchFamily="34" charset="0"/>
                <a:cs typeface="Calibri" panose="020F0502020204030204" pitchFamily="34" charset="0"/>
                <a:sym typeface="Wingdings" panose="05000000000000000000" pitchFamily="2" charset="2"/>
              </a:rPr>
              <a:t> is </a:t>
            </a:r>
            <a:r>
              <a:rPr lang="da-DK" dirty="0" err="1">
                <a:latin typeface="Calibri" panose="020F0502020204030204" pitchFamily="34" charset="0"/>
                <a:cs typeface="Calibri" panose="020F0502020204030204" pitchFamily="34" charset="0"/>
                <a:sym typeface="Wingdings" panose="05000000000000000000" pitchFamily="2" charset="2"/>
              </a:rPr>
              <a:t>needed</a:t>
            </a:r>
            <a:r>
              <a:rPr lang="da-DK" dirty="0">
                <a:latin typeface="Calibri" panose="020F0502020204030204" pitchFamily="34" charset="0"/>
                <a:cs typeface="Calibri" panose="020F0502020204030204" pitchFamily="34" charset="0"/>
                <a:sym typeface="Wingdings" panose="05000000000000000000" pitchFamily="2" charset="2"/>
              </a:rPr>
              <a:t> to </a:t>
            </a:r>
            <a:r>
              <a:rPr lang="da-DK" dirty="0" err="1">
                <a:latin typeface="Calibri" panose="020F0502020204030204" pitchFamily="34" charset="0"/>
                <a:cs typeface="Calibri" panose="020F0502020204030204" pitchFamily="34" charset="0"/>
                <a:sym typeface="Wingdings" panose="05000000000000000000" pitchFamily="2" charset="2"/>
              </a:rPr>
              <a:t>clarify</a:t>
            </a:r>
            <a:r>
              <a:rPr lang="da-DK" dirty="0">
                <a:latin typeface="Calibri" panose="020F0502020204030204" pitchFamily="34" charset="0"/>
                <a:cs typeface="Calibri" panose="020F0502020204030204" pitchFamily="34" charset="0"/>
                <a:sym typeface="Wingdings" panose="05000000000000000000" pitchFamily="2" charset="2"/>
              </a:rPr>
              <a:t> the </a:t>
            </a:r>
            <a:r>
              <a:rPr lang="da-DK" dirty="0" err="1">
                <a:latin typeface="Calibri" panose="020F0502020204030204" pitchFamily="34" charset="0"/>
                <a:cs typeface="Calibri" panose="020F0502020204030204" pitchFamily="34" charset="0"/>
                <a:sym typeface="Wingdings" panose="05000000000000000000" pitchFamily="2" charset="2"/>
              </a:rPr>
              <a:t>effect</a:t>
            </a:r>
            <a:r>
              <a:rPr lang="da-DK" dirty="0">
                <a:latin typeface="Calibri" panose="020F0502020204030204" pitchFamily="34" charset="0"/>
                <a:cs typeface="Calibri" panose="020F0502020204030204" pitchFamily="34" charset="0"/>
                <a:sym typeface="Wingdings" panose="05000000000000000000" pitchFamily="2" charset="2"/>
              </a:rPr>
              <a:t> of </a:t>
            </a:r>
            <a:r>
              <a:rPr lang="da-DK" dirty="0" err="1">
                <a:latin typeface="Calibri" panose="020F0502020204030204" pitchFamily="34" charset="0"/>
                <a:cs typeface="Calibri" panose="020F0502020204030204" pitchFamily="34" charset="0"/>
                <a:sym typeface="Wingdings" panose="05000000000000000000" pitchFamily="2" charset="2"/>
              </a:rPr>
              <a:t>policies</a:t>
            </a:r>
            <a:r>
              <a:rPr lang="da-DK" dirty="0">
                <a:latin typeface="Calibri" panose="020F0502020204030204" pitchFamily="34" charset="0"/>
                <a:cs typeface="Calibri" panose="020F0502020204030204" pitchFamily="34" charset="0"/>
                <a:sym typeface="Wingdings" panose="05000000000000000000" pitchFamily="2" charset="2"/>
              </a:rPr>
              <a:t> </a:t>
            </a:r>
            <a:r>
              <a:rPr lang="da-DK" dirty="0" err="1">
                <a:latin typeface="Calibri" panose="020F0502020204030204" pitchFamily="34" charset="0"/>
                <a:cs typeface="Calibri" panose="020F0502020204030204" pitchFamily="34" charset="0"/>
                <a:sym typeface="Wingdings" panose="05000000000000000000" pitchFamily="2" charset="2"/>
              </a:rPr>
              <a:t>similar</a:t>
            </a:r>
            <a:r>
              <a:rPr lang="da-DK" dirty="0">
                <a:latin typeface="Calibri" panose="020F0502020204030204" pitchFamily="34" charset="0"/>
                <a:cs typeface="Calibri" panose="020F0502020204030204" pitchFamily="34" charset="0"/>
                <a:sym typeface="Wingdings" panose="05000000000000000000" pitchFamily="2" charset="2"/>
              </a:rPr>
              <a:t> to the Danish 2014 policy on </a:t>
            </a:r>
            <a:r>
              <a:rPr lang="da-DK" dirty="0" err="1">
                <a:latin typeface="Calibri" panose="020F0502020204030204" pitchFamily="34" charset="0"/>
                <a:cs typeface="Calibri" panose="020F0502020204030204" pitchFamily="34" charset="0"/>
                <a:sym typeface="Wingdings" panose="05000000000000000000" pitchFamily="2" charset="2"/>
              </a:rPr>
              <a:t>physical</a:t>
            </a:r>
            <a:r>
              <a:rPr lang="da-DK" dirty="0">
                <a:latin typeface="Calibri" panose="020F0502020204030204" pitchFamily="34" charset="0"/>
                <a:cs typeface="Calibri" panose="020F0502020204030204" pitchFamily="34" charset="0"/>
                <a:sym typeface="Wingdings" panose="05000000000000000000" pitchFamily="2" charset="2"/>
              </a:rPr>
              <a:t> </a:t>
            </a:r>
            <a:r>
              <a:rPr lang="da-DK" dirty="0" err="1">
                <a:latin typeface="Calibri" panose="020F0502020204030204" pitchFamily="34" charset="0"/>
                <a:cs typeface="Calibri" panose="020F0502020204030204" pitchFamily="34" charset="0"/>
                <a:sym typeface="Wingdings" panose="05000000000000000000" pitchFamily="2" charset="2"/>
              </a:rPr>
              <a:t>activity</a:t>
            </a:r>
            <a:r>
              <a:rPr lang="da-DK" dirty="0">
                <a:latin typeface="Calibri" panose="020F0502020204030204" pitchFamily="34" charset="0"/>
                <a:cs typeface="Calibri" panose="020F0502020204030204" pitchFamily="34" charset="0"/>
                <a:sym typeface="Wingdings" panose="05000000000000000000" pitchFamily="2" charset="2"/>
              </a:rPr>
              <a:t> </a:t>
            </a:r>
            <a:r>
              <a:rPr lang="da-DK" dirty="0" err="1">
                <a:latin typeface="Calibri" panose="020F0502020204030204" pitchFamily="34" charset="0"/>
                <a:cs typeface="Calibri" panose="020F0502020204030204" pitchFamily="34" charset="0"/>
                <a:sym typeface="Wingdings" panose="05000000000000000000" pitchFamily="2" charset="2"/>
              </a:rPr>
              <a:t>levels</a:t>
            </a:r>
            <a:r>
              <a:rPr lang="da-DK" dirty="0">
                <a:latin typeface="Calibri" panose="020F0502020204030204" pitchFamily="34" charset="0"/>
                <a:cs typeface="Calibri" panose="020F0502020204030204" pitchFamily="34" charset="0"/>
              </a:rPr>
              <a:t> </a:t>
            </a:r>
          </a:p>
          <a:p>
            <a:pPr marL="285750" indent="-285750">
              <a:lnSpc>
                <a:spcPct val="200000"/>
              </a:lnSpc>
              <a:buFont typeface="Arial" panose="020B0604020202020204" pitchFamily="34" charset="0"/>
              <a:buChar char="•"/>
            </a:pPr>
            <a:endParaRPr lang="da-DK" sz="2000" dirty="0">
              <a:latin typeface="Calibri" panose="020F0502020204030204" pitchFamily="34" charset="0"/>
              <a:cs typeface="Calibri" panose="020F0502020204030204" pitchFamily="34" charset="0"/>
            </a:endParaRPr>
          </a:p>
        </p:txBody>
      </p:sp>
      <p:sp>
        <p:nvSpPr>
          <p:cNvPr id="3" name="Tekstfelt 2">
            <a:extLst>
              <a:ext uri="{FF2B5EF4-FFF2-40B4-BE49-F238E27FC236}">
                <a16:creationId xmlns:a16="http://schemas.microsoft.com/office/drawing/2014/main" id="{CF2636AB-0883-E65B-AC2D-079EBA225B8D}"/>
              </a:ext>
            </a:extLst>
          </p:cNvPr>
          <p:cNvSpPr txBox="1"/>
          <p:nvPr/>
        </p:nvSpPr>
        <p:spPr>
          <a:xfrm>
            <a:off x="89311" y="6662006"/>
            <a:ext cx="12102689" cy="169277"/>
          </a:xfrm>
          <a:prstGeom prst="rect">
            <a:avLst/>
          </a:prstGeom>
          <a:noFill/>
        </p:spPr>
        <p:txBody>
          <a:bodyPr wrap="square" lIns="0" tIns="0" rIns="0" bIns="0" rtlCol="0">
            <a:spAutoFit/>
          </a:bodyPr>
          <a:lstStyle/>
          <a:p>
            <a:r>
              <a:rPr lang="da-DK" sz="1100" dirty="0">
                <a:latin typeface="Calibri" panose="020F0502020204030204" pitchFamily="34" charset="0"/>
                <a:cs typeface="Calibri" panose="020F0502020204030204" pitchFamily="34" charset="0"/>
              </a:rPr>
              <a:t>(</a:t>
            </a:r>
            <a:r>
              <a:rPr lang="da-DK" sz="1100" dirty="0" err="1">
                <a:latin typeface="Calibri" panose="020F0502020204030204" pitchFamily="34" charset="0"/>
                <a:cs typeface="Calibri" panose="020F0502020204030204" pitchFamily="34" charset="0"/>
              </a:rPr>
              <a:t>Hobin</a:t>
            </a:r>
            <a:r>
              <a:rPr lang="da-DK" sz="1100" dirty="0">
                <a:latin typeface="Calibri" panose="020F0502020204030204" pitchFamily="34" charset="0"/>
                <a:cs typeface="Calibri" panose="020F0502020204030204" pitchFamily="34" charset="0"/>
              </a:rPr>
              <a:t> et al., 2021; </a:t>
            </a:r>
            <a:r>
              <a:rPr lang="da-DK" sz="1100" dirty="0" err="1">
                <a:latin typeface="Calibri" panose="020F0502020204030204" pitchFamily="34" charset="0"/>
                <a:cs typeface="Calibri" panose="020F0502020204030204" pitchFamily="34" charset="0"/>
              </a:rPr>
              <a:t>Cawley</a:t>
            </a:r>
            <a:r>
              <a:rPr lang="da-DK" sz="1100" dirty="0">
                <a:latin typeface="Calibri" panose="020F0502020204030204" pitchFamily="34" charset="0"/>
                <a:cs typeface="Calibri" panose="020F0502020204030204" pitchFamily="34" charset="0"/>
              </a:rPr>
              <a:t> et al., 2013; </a:t>
            </a:r>
            <a:r>
              <a:rPr lang="da-DK" sz="1100" dirty="0" err="1">
                <a:latin typeface="Calibri" panose="020F0502020204030204" pitchFamily="34" charset="0"/>
                <a:cs typeface="Calibri" panose="020F0502020204030204" pitchFamily="34" charset="0"/>
              </a:rPr>
              <a:t>Cawley</a:t>
            </a:r>
            <a:r>
              <a:rPr lang="da-DK" sz="1100" dirty="0">
                <a:latin typeface="Calibri" panose="020F0502020204030204" pitchFamily="34" charset="0"/>
                <a:cs typeface="Calibri" panose="020F0502020204030204" pitchFamily="34" charset="0"/>
              </a:rPr>
              <a:t> et al., 2007; </a:t>
            </a:r>
            <a:r>
              <a:rPr lang="da-DK" sz="1100" dirty="0" err="1">
                <a:latin typeface="Calibri" panose="020F0502020204030204" pitchFamily="34" charset="0"/>
                <a:cs typeface="Calibri" panose="020F0502020204030204" pitchFamily="34" charset="0"/>
              </a:rPr>
              <a:t>Sabia</a:t>
            </a:r>
            <a:r>
              <a:rPr lang="da-DK" sz="1100" dirty="0">
                <a:latin typeface="Calibri" panose="020F0502020204030204" pitchFamily="34" charset="0"/>
                <a:cs typeface="Calibri" panose="020F0502020204030204" pitchFamily="34" charset="0"/>
              </a:rPr>
              <a:t> et al., 2017)</a:t>
            </a:r>
          </a:p>
        </p:txBody>
      </p:sp>
    </p:spTree>
    <p:extLst>
      <p:ext uri="{BB962C8B-B14F-4D97-AF65-F5344CB8AC3E}">
        <p14:creationId xmlns:p14="http://schemas.microsoft.com/office/powerpoint/2010/main" val="80080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9141AF29-9797-9763-D0BA-4A0643D03CC3}"/>
              </a:ext>
            </a:extLst>
          </p:cNvPr>
          <p:cNvSpPr>
            <a:spLocks noGrp="1"/>
          </p:cNvSpPr>
          <p:nvPr>
            <p:ph type="dt" sz="half" idx="20"/>
          </p:nvPr>
        </p:nvSpPr>
        <p:spPr>
          <a:xfrm>
            <a:off x="0" y="6911999"/>
            <a:ext cx="0" cy="45719"/>
          </a:xfrm>
        </p:spPr>
        <p:txBody>
          <a:bodyPr/>
          <a:lstStyle/>
          <a:p>
            <a:fld id="{BA17B58C-41CA-4372-84E6-E868603AE416}" type="datetime1">
              <a:rPr lang="da-DK" smtClean="0"/>
              <a:t>19-01-2023</a:t>
            </a:fld>
            <a:endParaRPr lang="da-DK" dirty="0"/>
          </a:p>
        </p:txBody>
      </p:sp>
      <p:sp>
        <p:nvSpPr>
          <p:cNvPr id="5" name="Pladsholder til slidenummer 4">
            <a:extLst>
              <a:ext uri="{FF2B5EF4-FFF2-40B4-BE49-F238E27FC236}">
                <a16:creationId xmlns:a16="http://schemas.microsoft.com/office/drawing/2014/main" id="{B1D31335-5957-4965-39F9-A4B3EF55D9B0}"/>
              </a:ext>
            </a:extLst>
          </p:cNvPr>
          <p:cNvSpPr>
            <a:spLocks noGrp="1"/>
          </p:cNvSpPr>
          <p:nvPr>
            <p:ph type="sldNum" sz="quarter" idx="22"/>
          </p:nvPr>
        </p:nvSpPr>
        <p:spPr>
          <a:xfrm>
            <a:off x="0" y="6911999"/>
            <a:ext cx="0" cy="45719"/>
          </a:xfrm>
        </p:spPr>
        <p:txBody>
          <a:bodyPr/>
          <a:lstStyle/>
          <a:p>
            <a:fld id="{45D37B1E-C366-494F-A587-962AD9AABC83}" type="slidenum">
              <a:rPr lang="da-DK" smtClean="0"/>
              <a:pPr/>
              <a:t>13</a:t>
            </a:fld>
            <a:endParaRPr lang="da-DK" dirty="0"/>
          </a:p>
        </p:txBody>
      </p:sp>
      <p:sp>
        <p:nvSpPr>
          <p:cNvPr id="6" name="Rektangel 5">
            <a:extLst>
              <a:ext uri="{FF2B5EF4-FFF2-40B4-BE49-F238E27FC236}">
                <a16:creationId xmlns:a16="http://schemas.microsoft.com/office/drawing/2014/main" id="{DA54187A-87DD-6FDD-3601-8F7A91461C50}"/>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7" name="Picture 2" descr="Running Man Icon Black On White Stock Vector (Royalty Free) 1933476653 |  Shutterstock">
            <a:extLst>
              <a:ext uri="{FF2B5EF4-FFF2-40B4-BE49-F238E27FC236}">
                <a16:creationId xmlns:a16="http://schemas.microsoft.com/office/drawing/2014/main" id="{A7774B1F-4E0B-C08D-EAD6-F3E67572285E}"/>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8" name="Rektangel 7">
            <a:extLst>
              <a:ext uri="{FF2B5EF4-FFF2-40B4-BE49-F238E27FC236}">
                <a16:creationId xmlns:a16="http://schemas.microsoft.com/office/drawing/2014/main" id="{476DA352-980B-0E31-5C3A-F066FDAEBFE7}"/>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9" name="Tekstfelt 8">
            <a:extLst>
              <a:ext uri="{FF2B5EF4-FFF2-40B4-BE49-F238E27FC236}">
                <a16:creationId xmlns:a16="http://schemas.microsoft.com/office/drawing/2014/main" id="{7FB33319-16AA-1824-E435-DE205B19FCB2}"/>
              </a:ext>
            </a:extLst>
          </p:cNvPr>
          <p:cNvSpPr txBox="1"/>
          <p:nvPr/>
        </p:nvSpPr>
        <p:spPr>
          <a:xfrm>
            <a:off x="445169" y="664332"/>
            <a:ext cx="9475540" cy="492443"/>
          </a:xfrm>
          <a:prstGeom prst="rect">
            <a:avLst/>
          </a:prstGeom>
          <a:noFill/>
        </p:spPr>
        <p:txBody>
          <a:bodyPr wrap="square" lIns="0" tIns="0" rIns="0" bIns="0" rtlCol="0">
            <a:spAutoFit/>
          </a:bodyPr>
          <a:lstStyle/>
          <a:p>
            <a:r>
              <a:rPr lang="en-US" sz="3200" b="1" dirty="0">
                <a:latin typeface="Calibri" panose="020F0502020204030204" pitchFamily="34" charset="0"/>
                <a:cs typeface="Calibri" panose="020F0502020204030204" pitchFamily="34" charset="0"/>
              </a:rPr>
              <a:t>Aim and objectives</a:t>
            </a:r>
          </a:p>
        </p:txBody>
      </p:sp>
      <p:sp>
        <p:nvSpPr>
          <p:cNvPr id="3" name="Rektangel 2">
            <a:extLst>
              <a:ext uri="{FF2B5EF4-FFF2-40B4-BE49-F238E27FC236}">
                <a16:creationId xmlns:a16="http://schemas.microsoft.com/office/drawing/2014/main" id="{D606D8FC-D5F0-5A5C-5EEA-4525306A4238}"/>
              </a:ext>
            </a:extLst>
          </p:cNvPr>
          <p:cNvSpPr/>
          <p:nvPr/>
        </p:nvSpPr>
        <p:spPr>
          <a:xfrm>
            <a:off x="445169" y="2447956"/>
            <a:ext cx="11225463" cy="981044"/>
          </a:xfrm>
          <a:prstGeom prst="rect">
            <a:avLst/>
          </a:prstGeom>
          <a:solidFill>
            <a:schemeClr val="accent5">
              <a:lumMod val="60000"/>
              <a:lumOff val="4000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US" sz="1600" dirty="0">
              <a:solidFill>
                <a:schemeClr val="tx1"/>
              </a:solidFill>
              <a:latin typeface="Calibri" panose="020F0502020204030204" pitchFamily="34" charset="0"/>
            </a:endParaRPr>
          </a:p>
          <a:p>
            <a:pPr algn="ctr"/>
            <a:r>
              <a:rPr lang="en-US" sz="1600" dirty="0">
                <a:solidFill>
                  <a:schemeClr val="tx1"/>
                </a:solidFill>
                <a:latin typeface="Calibri" panose="020F0502020204030204" pitchFamily="34" charset="0"/>
              </a:rPr>
              <a:t>T</a:t>
            </a:r>
            <a:r>
              <a:rPr lang="en-US" sz="1600" i="0" u="none" strike="noStrike" baseline="0" dirty="0">
                <a:solidFill>
                  <a:schemeClr val="tx1"/>
                </a:solidFill>
                <a:latin typeface="Calibri" panose="020F0502020204030204" pitchFamily="34" charset="0"/>
              </a:rPr>
              <a:t>o evaluate the effect of the 2014 Danish school policy on device-measured </a:t>
            </a:r>
            <a:r>
              <a:rPr lang="en-US" sz="1600" dirty="0">
                <a:solidFill>
                  <a:schemeClr val="tx1"/>
                </a:solidFill>
                <a:latin typeface="Calibri" panose="020F0502020204030204" pitchFamily="34" charset="0"/>
              </a:rPr>
              <a:t>physical activity</a:t>
            </a:r>
            <a:r>
              <a:rPr lang="en-US" sz="1600" i="0" u="none" strike="noStrike" baseline="0" dirty="0">
                <a:solidFill>
                  <a:schemeClr val="tx1"/>
                </a:solidFill>
                <a:latin typeface="Calibri" panose="020F0502020204030204" pitchFamily="34" charset="0"/>
              </a:rPr>
              <a:t> and </a:t>
            </a:r>
            <a:r>
              <a:rPr lang="en-US" sz="1600" dirty="0">
                <a:solidFill>
                  <a:schemeClr val="tx1"/>
                </a:solidFill>
                <a:latin typeface="Calibri" panose="020F0502020204030204" pitchFamily="34" charset="0"/>
              </a:rPr>
              <a:t>body mass index (BMI)</a:t>
            </a:r>
            <a:r>
              <a:rPr lang="en-US" sz="1600" i="0" u="none" strike="noStrike" baseline="0" dirty="0">
                <a:solidFill>
                  <a:schemeClr val="tx1"/>
                </a:solidFill>
                <a:latin typeface="Calibri" panose="020F0502020204030204" pitchFamily="34" charset="0"/>
              </a:rPr>
              <a:t> in school-aged children and adolescents</a:t>
            </a:r>
          </a:p>
          <a:p>
            <a:pPr algn="ctr"/>
            <a:endParaRPr lang="en-US" sz="1600" i="0" u="none" strike="noStrike" baseline="0" dirty="0">
              <a:solidFill>
                <a:schemeClr val="tx1"/>
              </a:solidFill>
              <a:latin typeface="Calibri" panose="020F0502020204030204" pitchFamily="34" charset="0"/>
            </a:endParaRPr>
          </a:p>
        </p:txBody>
      </p:sp>
      <p:sp>
        <p:nvSpPr>
          <p:cNvPr id="10" name="Rektangel 9">
            <a:extLst>
              <a:ext uri="{FF2B5EF4-FFF2-40B4-BE49-F238E27FC236}">
                <a16:creationId xmlns:a16="http://schemas.microsoft.com/office/drawing/2014/main" id="{EDED0728-F516-43FF-FB66-C2CCFD02878D}"/>
              </a:ext>
            </a:extLst>
          </p:cNvPr>
          <p:cNvSpPr/>
          <p:nvPr/>
        </p:nvSpPr>
        <p:spPr>
          <a:xfrm>
            <a:off x="445169" y="3705725"/>
            <a:ext cx="3581401" cy="2346159"/>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b="0" i="0" u="none" strike="noStrike" baseline="0" dirty="0">
                <a:solidFill>
                  <a:schemeClr val="tx1"/>
                </a:solidFill>
                <a:latin typeface="Calibri" panose="020F0502020204030204" pitchFamily="34" charset="0"/>
              </a:rPr>
              <a:t>The objective was to present the study protocol of the PHASAR study.</a:t>
            </a:r>
            <a:endParaRPr lang="da-DK" sz="1600" b="0" i="0" u="none" strike="noStrike" baseline="0" dirty="0">
              <a:solidFill>
                <a:schemeClr val="tx1"/>
              </a:solidFill>
              <a:latin typeface="Calibri" panose="020F0502020204030204" pitchFamily="34" charset="0"/>
            </a:endParaRPr>
          </a:p>
        </p:txBody>
      </p:sp>
      <p:sp>
        <p:nvSpPr>
          <p:cNvPr id="12" name="Rektangel 11">
            <a:extLst>
              <a:ext uri="{FF2B5EF4-FFF2-40B4-BE49-F238E27FC236}">
                <a16:creationId xmlns:a16="http://schemas.microsoft.com/office/drawing/2014/main" id="{CBE286FE-A1B0-2109-2B8C-75BB29905CED}"/>
              </a:ext>
            </a:extLst>
          </p:cNvPr>
          <p:cNvSpPr/>
          <p:nvPr/>
        </p:nvSpPr>
        <p:spPr>
          <a:xfrm>
            <a:off x="4267200" y="3705725"/>
            <a:ext cx="3581401" cy="2346158"/>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b="0" i="0" u="none" strike="noStrike" baseline="0" dirty="0">
                <a:solidFill>
                  <a:schemeClr val="tx1"/>
                </a:solidFill>
                <a:latin typeface="Calibri" panose="020F0502020204030204" pitchFamily="34" charset="0"/>
              </a:rPr>
              <a:t>The primary objective was to examine the effect of the school policy on device-measured school-time </a:t>
            </a:r>
            <a:r>
              <a:rPr lang="en-US" sz="1600" dirty="0">
                <a:solidFill>
                  <a:schemeClr val="tx1"/>
                </a:solidFill>
                <a:latin typeface="Calibri" panose="020F0502020204030204" pitchFamily="34" charset="0"/>
              </a:rPr>
              <a:t>physical activity</a:t>
            </a:r>
            <a:r>
              <a:rPr lang="en-US" sz="1600" b="0" i="0" u="none" strike="noStrike" baseline="0" dirty="0">
                <a:solidFill>
                  <a:schemeClr val="tx1"/>
                </a:solidFill>
                <a:latin typeface="Calibri" panose="020F0502020204030204" pitchFamily="34" charset="0"/>
              </a:rPr>
              <a:t> in school-aged children. The secondary objective was to examine the effect of the school policy on </a:t>
            </a:r>
            <a:r>
              <a:rPr lang="en-US" sz="1600" dirty="0">
                <a:solidFill>
                  <a:schemeClr val="tx1"/>
                </a:solidFill>
                <a:latin typeface="Calibri" panose="020F0502020204030204" pitchFamily="34" charset="0"/>
              </a:rPr>
              <a:t>physical activity</a:t>
            </a:r>
            <a:r>
              <a:rPr lang="en-US" sz="1600" b="0" i="0" u="none" strike="noStrike" baseline="0" dirty="0">
                <a:solidFill>
                  <a:schemeClr val="tx1"/>
                </a:solidFill>
                <a:latin typeface="Calibri" panose="020F0502020204030204" pitchFamily="34" charset="0"/>
              </a:rPr>
              <a:t> during a full day (The PHASAR study). </a:t>
            </a:r>
            <a:endParaRPr lang="en-US" sz="1600" dirty="0">
              <a:solidFill>
                <a:schemeClr val="tx1"/>
              </a:solidFill>
              <a:latin typeface="Calibri" panose="020F0502020204030204" pitchFamily="34" charset="0"/>
            </a:endParaRPr>
          </a:p>
        </p:txBody>
      </p:sp>
      <p:sp>
        <p:nvSpPr>
          <p:cNvPr id="13" name="Rektangel 12">
            <a:extLst>
              <a:ext uri="{FF2B5EF4-FFF2-40B4-BE49-F238E27FC236}">
                <a16:creationId xmlns:a16="http://schemas.microsoft.com/office/drawing/2014/main" id="{BCFD2CA7-E848-B9D6-0AB9-66558EDAE4C5}"/>
              </a:ext>
            </a:extLst>
          </p:cNvPr>
          <p:cNvSpPr/>
          <p:nvPr/>
        </p:nvSpPr>
        <p:spPr>
          <a:xfrm>
            <a:off x="8089231" y="3705725"/>
            <a:ext cx="3581401" cy="2346157"/>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b="0" i="0" u="none" strike="noStrike" baseline="0" dirty="0">
                <a:solidFill>
                  <a:schemeClr val="tx1"/>
                </a:solidFill>
                <a:latin typeface="Calibri" panose="020F0502020204030204" pitchFamily="34" charset="0"/>
              </a:rPr>
              <a:t>The primary objective was to examine the effect of the Danish school policy on nationwide mean BMI and the 90th BMI percentile in Danish school-aged children (register-based study). </a:t>
            </a:r>
            <a:endParaRPr lang="da-DK" sz="1400" dirty="0" err="1">
              <a:solidFill>
                <a:schemeClr val="tx1"/>
              </a:solidFill>
            </a:endParaRPr>
          </a:p>
        </p:txBody>
      </p:sp>
      <p:sp>
        <p:nvSpPr>
          <p:cNvPr id="14" name="Tekstfelt 13">
            <a:extLst>
              <a:ext uri="{FF2B5EF4-FFF2-40B4-BE49-F238E27FC236}">
                <a16:creationId xmlns:a16="http://schemas.microsoft.com/office/drawing/2014/main" id="{D8FB1E51-DD1C-498B-9A9C-B101C2F59F9F}"/>
              </a:ext>
            </a:extLst>
          </p:cNvPr>
          <p:cNvSpPr txBox="1"/>
          <p:nvPr/>
        </p:nvSpPr>
        <p:spPr>
          <a:xfrm>
            <a:off x="1954631" y="3717702"/>
            <a:ext cx="872289" cy="246221"/>
          </a:xfrm>
          <a:prstGeom prst="rect">
            <a:avLst/>
          </a:prstGeom>
          <a:noFill/>
        </p:spPr>
        <p:txBody>
          <a:bodyPr wrap="square" lIns="0" tIns="0" rIns="0" bIns="0" rtlCol="0">
            <a:spAutoFit/>
          </a:bodyPr>
          <a:lstStyle/>
          <a:p>
            <a:r>
              <a:rPr lang="da-DK" sz="1600" b="1" dirty="0">
                <a:latin typeface="Calibri" panose="020F0502020204030204" pitchFamily="34" charset="0"/>
                <a:cs typeface="Calibri" panose="020F0502020204030204" pitchFamily="34" charset="0"/>
              </a:rPr>
              <a:t>PAPER I</a:t>
            </a:r>
          </a:p>
        </p:txBody>
      </p:sp>
      <p:sp>
        <p:nvSpPr>
          <p:cNvPr id="15" name="Tekstfelt 14">
            <a:extLst>
              <a:ext uri="{FF2B5EF4-FFF2-40B4-BE49-F238E27FC236}">
                <a16:creationId xmlns:a16="http://schemas.microsoft.com/office/drawing/2014/main" id="{F1E59E27-F4DC-CF03-210C-1315D46E8ED8}"/>
              </a:ext>
            </a:extLst>
          </p:cNvPr>
          <p:cNvSpPr txBox="1"/>
          <p:nvPr/>
        </p:nvSpPr>
        <p:spPr>
          <a:xfrm>
            <a:off x="5707480" y="3717704"/>
            <a:ext cx="700841" cy="246221"/>
          </a:xfrm>
          <a:prstGeom prst="rect">
            <a:avLst/>
          </a:prstGeom>
          <a:noFill/>
        </p:spPr>
        <p:txBody>
          <a:bodyPr wrap="square" lIns="0" tIns="0" rIns="0" bIns="0" rtlCol="0">
            <a:spAutoFit/>
          </a:bodyPr>
          <a:lstStyle/>
          <a:p>
            <a:r>
              <a:rPr lang="da-DK" sz="1600" b="1" dirty="0">
                <a:latin typeface="Calibri" panose="020F0502020204030204" pitchFamily="34" charset="0"/>
                <a:cs typeface="Calibri" panose="020F0502020204030204" pitchFamily="34" charset="0"/>
              </a:rPr>
              <a:t>PAPER II</a:t>
            </a:r>
          </a:p>
        </p:txBody>
      </p:sp>
      <p:sp>
        <p:nvSpPr>
          <p:cNvPr id="16" name="Tekstfelt 15">
            <a:extLst>
              <a:ext uri="{FF2B5EF4-FFF2-40B4-BE49-F238E27FC236}">
                <a16:creationId xmlns:a16="http://schemas.microsoft.com/office/drawing/2014/main" id="{29F0FA4F-C407-7DC0-4A43-7941A13B52AA}"/>
              </a:ext>
            </a:extLst>
          </p:cNvPr>
          <p:cNvSpPr txBox="1"/>
          <p:nvPr/>
        </p:nvSpPr>
        <p:spPr>
          <a:xfrm>
            <a:off x="9602543" y="3717703"/>
            <a:ext cx="872289" cy="246221"/>
          </a:xfrm>
          <a:prstGeom prst="rect">
            <a:avLst/>
          </a:prstGeom>
          <a:noFill/>
        </p:spPr>
        <p:txBody>
          <a:bodyPr wrap="square" lIns="0" tIns="0" rIns="0" bIns="0" rtlCol="0">
            <a:spAutoFit/>
          </a:bodyPr>
          <a:lstStyle/>
          <a:p>
            <a:r>
              <a:rPr lang="da-DK" sz="1600" b="1" dirty="0">
                <a:latin typeface="Calibri" panose="020F0502020204030204" pitchFamily="34" charset="0"/>
                <a:cs typeface="Calibri" panose="020F0502020204030204" pitchFamily="34" charset="0"/>
              </a:rPr>
              <a:t>PAPER III</a:t>
            </a:r>
          </a:p>
        </p:txBody>
      </p:sp>
      <p:sp>
        <p:nvSpPr>
          <p:cNvPr id="17" name="Tekstfelt 16">
            <a:extLst>
              <a:ext uri="{FF2B5EF4-FFF2-40B4-BE49-F238E27FC236}">
                <a16:creationId xmlns:a16="http://schemas.microsoft.com/office/drawing/2014/main" id="{3FF70BCF-E323-1529-8AFD-09A26022E395}"/>
              </a:ext>
            </a:extLst>
          </p:cNvPr>
          <p:cNvSpPr txBox="1"/>
          <p:nvPr/>
        </p:nvSpPr>
        <p:spPr>
          <a:xfrm>
            <a:off x="5869403" y="2484920"/>
            <a:ext cx="453193" cy="279728"/>
          </a:xfrm>
          <a:prstGeom prst="rect">
            <a:avLst/>
          </a:prstGeom>
          <a:noFill/>
        </p:spPr>
        <p:txBody>
          <a:bodyPr wrap="square" lIns="0" tIns="0" rIns="0" bIns="0" rtlCol="0">
            <a:spAutoFit/>
          </a:bodyPr>
          <a:lstStyle/>
          <a:p>
            <a:r>
              <a:rPr lang="da-DK" b="1" dirty="0">
                <a:latin typeface="Calibri" panose="020F0502020204030204" pitchFamily="34" charset="0"/>
                <a:cs typeface="Calibri" panose="020F0502020204030204" pitchFamily="34" charset="0"/>
              </a:rPr>
              <a:t>AIM</a:t>
            </a:r>
          </a:p>
        </p:txBody>
      </p:sp>
    </p:spTree>
    <p:extLst>
      <p:ext uri="{BB962C8B-B14F-4D97-AF65-F5344CB8AC3E}">
        <p14:creationId xmlns:p14="http://schemas.microsoft.com/office/powerpoint/2010/main" val="3818901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9141AF29-9797-9763-D0BA-4A0643D03CC3}"/>
              </a:ext>
            </a:extLst>
          </p:cNvPr>
          <p:cNvSpPr>
            <a:spLocks noGrp="1"/>
          </p:cNvSpPr>
          <p:nvPr>
            <p:ph type="dt" sz="half" idx="20"/>
          </p:nvPr>
        </p:nvSpPr>
        <p:spPr>
          <a:xfrm>
            <a:off x="0" y="6911999"/>
            <a:ext cx="0" cy="45719"/>
          </a:xfrm>
        </p:spPr>
        <p:txBody>
          <a:bodyPr/>
          <a:lstStyle/>
          <a:p>
            <a:fld id="{BA17B58C-41CA-4372-84E6-E868603AE416}" type="datetime1">
              <a:rPr lang="da-DK" smtClean="0"/>
              <a:t>19-01-2023</a:t>
            </a:fld>
            <a:endParaRPr lang="da-DK" dirty="0"/>
          </a:p>
        </p:txBody>
      </p:sp>
      <p:sp>
        <p:nvSpPr>
          <p:cNvPr id="5" name="Pladsholder til slidenummer 4">
            <a:extLst>
              <a:ext uri="{FF2B5EF4-FFF2-40B4-BE49-F238E27FC236}">
                <a16:creationId xmlns:a16="http://schemas.microsoft.com/office/drawing/2014/main" id="{B1D31335-5957-4965-39F9-A4B3EF55D9B0}"/>
              </a:ext>
            </a:extLst>
          </p:cNvPr>
          <p:cNvSpPr>
            <a:spLocks noGrp="1"/>
          </p:cNvSpPr>
          <p:nvPr>
            <p:ph type="sldNum" sz="quarter" idx="22"/>
          </p:nvPr>
        </p:nvSpPr>
        <p:spPr>
          <a:xfrm>
            <a:off x="0" y="6911999"/>
            <a:ext cx="0" cy="45719"/>
          </a:xfrm>
        </p:spPr>
        <p:txBody>
          <a:bodyPr/>
          <a:lstStyle/>
          <a:p>
            <a:fld id="{45D37B1E-C366-494F-A587-962AD9AABC83}" type="slidenum">
              <a:rPr lang="da-DK" smtClean="0"/>
              <a:pPr/>
              <a:t>14</a:t>
            </a:fld>
            <a:endParaRPr lang="da-DK" dirty="0"/>
          </a:p>
        </p:txBody>
      </p:sp>
      <p:sp>
        <p:nvSpPr>
          <p:cNvPr id="6" name="Rektangel 5">
            <a:extLst>
              <a:ext uri="{FF2B5EF4-FFF2-40B4-BE49-F238E27FC236}">
                <a16:creationId xmlns:a16="http://schemas.microsoft.com/office/drawing/2014/main" id="{DA54187A-87DD-6FDD-3601-8F7A91461C50}"/>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7" name="Picture 2" descr="Running Man Icon Black On White Stock Vector (Royalty Free) 1933476653 |  Shutterstock">
            <a:extLst>
              <a:ext uri="{FF2B5EF4-FFF2-40B4-BE49-F238E27FC236}">
                <a16:creationId xmlns:a16="http://schemas.microsoft.com/office/drawing/2014/main" id="{A7774B1F-4E0B-C08D-EAD6-F3E67572285E}"/>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8" name="Rektangel 7">
            <a:extLst>
              <a:ext uri="{FF2B5EF4-FFF2-40B4-BE49-F238E27FC236}">
                <a16:creationId xmlns:a16="http://schemas.microsoft.com/office/drawing/2014/main" id="{476DA352-980B-0E31-5C3A-F066FDAEBFE7}"/>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9" name="Tekstfelt 8">
            <a:extLst>
              <a:ext uri="{FF2B5EF4-FFF2-40B4-BE49-F238E27FC236}">
                <a16:creationId xmlns:a16="http://schemas.microsoft.com/office/drawing/2014/main" id="{7FB33319-16AA-1824-E435-DE205B19FCB2}"/>
              </a:ext>
            </a:extLst>
          </p:cNvPr>
          <p:cNvSpPr txBox="1"/>
          <p:nvPr/>
        </p:nvSpPr>
        <p:spPr>
          <a:xfrm>
            <a:off x="445169" y="664332"/>
            <a:ext cx="9475540" cy="492443"/>
          </a:xfrm>
          <a:prstGeom prst="rect">
            <a:avLst/>
          </a:prstGeom>
          <a:noFill/>
        </p:spPr>
        <p:txBody>
          <a:bodyPr wrap="square" lIns="0" tIns="0" rIns="0" bIns="0" rtlCol="0">
            <a:spAutoFit/>
          </a:bodyPr>
          <a:lstStyle/>
          <a:p>
            <a:r>
              <a:rPr lang="en-US" sz="3200" b="1" dirty="0">
                <a:latin typeface="Calibri" panose="020F0502020204030204" pitchFamily="34" charset="0"/>
                <a:cs typeface="Calibri" panose="020F0502020204030204" pitchFamily="34" charset="0"/>
              </a:rPr>
              <a:t>Aim and objectives</a:t>
            </a:r>
          </a:p>
        </p:txBody>
      </p:sp>
      <p:sp>
        <p:nvSpPr>
          <p:cNvPr id="3" name="Rektangel 2">
            <a:extLst>
              <a:ext uri="{FF2B5EF4-FFF2-40B4-BE49-F238E27FC236}">
                <a16:creationId xmlns:a16="http://schemas.microsoft.com/office/drawing/2014/main" id="{D606D8FC-D5F0-5A5C-5EEA-4525306A4238}"/>
              </a:ext>
            </a:extLst>
          </p:cNvPr>
          <p:cNvSpPr/>
          <p:nvPr/>
        </p:nvSpPr>
        <p:spPr>
          <a:xfrm>
            <a:off x="445169" y="2447956"/>
            <a:ext cx="11225463" cy="981044"/>
          </a:xfrm>
          <a:prstGeom prst="rect">
            <a:avLst/>
          </a:prstGeom>
          <a:solidFill>
            <a:schemeClr val="accent5">
              <a:lumMod val="60000"/>
              <a:lumOff val="4000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US" sz="1600" dirty="0">
              <a:solidFill>
                <a:schemeClr val="tx1"/>
              </a:solidFill>
              <a:latin typeface="Calibri" panose="020F0502020204030204" pitchFamily="34" charset="0"/>
            </a:endParaRPr>
          </a:p>
          <a:p>
            <a:pPr algn="ctr"/>
            <a:r>
              <a:rPr lang="en-US" sz="1600" dirty="0">
                <a:solidFill>
                  <a:schemeClr val="tx1"/>
                </a:solidFill>
                <a:latin typeface="Calibri" panose="020F0502020204030204" pitchFamily="34" charset="0"/>
              </a:rPr>
              <a:t>T</a:t>
            </a:r>
            <a:r>
              <a:rPr lang="en-US" sz="1600" i="0" u="none" strike="noStrike" baseline="0" dirty="0">
                <a:solidFill>
                  <a:schemeClr val="tx1"/>
                </a:solidFill>
                <a:latin typeface="Calibri" panose="020F0502020204030204" pitchFamily="34" charset="0"/>
              </a:rPr>
              <a:t>o evaluate the effect of the 2014 Danish school policy on device-measured </a:t>
            </a:r>
            <a:r>
              <a:rPr lang="en-US" sz="1600" dirty="0">
                <a:solidFill>
                  <a:schemeClr val="tx1"/>
                </a:solidFill>
                <a:latin typeface="Calibri" panose="020F0502020204030204" pitchFamily="34" charset="0"/>
              </a:rPr>
              <a:t>physical activity</a:t>
            </a:r>
            <a:r>
              <a:rPr lang="en-US" sz="1600" i="0" u="none" strike="noStrike" baseline="0" dirty="0">
                <a:solidFill>
                  <a:schemeClr val="tx1"/>
                </a:solidFill>
                <a:latin typeface="Calibri" panose="020F0502020204030204" pitchFamily="34" charset="0"/>
              </a:rPr>
              <a:t> and </a:t>
            </a:r>
            <a:r>
              <a:rPr lang="en-US" sz="1600" dirty="0">
                <a:solidFill>
                  <a:schemeClr val="tx1"/>
                </a:solidFill>
                <a:latin typeface="Calibri" panose="020F0502020204030204" pitchFamily="34" charset="0"/>
              </a:rPr>
              <a:t>body mass index (BMI)</a:t>
            </a:r>
            <a:r>
              <a:rPr lang="en-US" sz="1600" i="0" u="none" strike="noStrike" baseline="0" dirty="0">
                <a:solidFill>
                  <a:schemeClr val="tx1"/>
                </a:solidFill>
                <a:latin typeface="Calibri" panose="020F0502020204030204" pitchFamily="34" charset="0"/>
              </a:rPr>
              <a:t> in school-aged children and adolescents</a:t>
            </a:r>
          </a:p>
          <a:p>
            <a:pPr algn="ctr"/>
            <a:endParaRPr lang="en-US" sz="1600" i="0" u="none" strike="noStrike" baseline="0" dirty="0">
              <a:solidFill>
                <a:schemeClr val="tx1"/>
              </a:solidFill>
              <a:latin typeface="Calibri" panose="020F0502020204030204" pitchFamily="34" charset="0"/>
            </a:endParaRPr>
          </a:p>
        </p:txBody>
      </p:sp>
      <p:sp>
        <p:nvSpPr>
          <p:cNvPr id="10" name="Rektangel 9">
            <a:extLst>
              <a:ext uri="{FF2B5EF4-FFF2-40B4-BE49-F238E27FC236}">
                <a16:creationId xmlns:a16="http://schemas.microsoft.com/office/drawing/2014/main" id="{EDED0728-F516-43FF-FB66-C2CCFD02878D}"/>
              </a:ext>
            </a:extLst>
          </p:cNvPr>
          <p:cNvSpPr/>
          <p:nvPr/>
        </p:nvSpPr>
        <p:spPr>
          <a:xfrm>
            <a:off x="445169" y="3705725"/>
            <a:ext cx="3581401" cy="2346159"/>
          </a:xfrm>
          <a:prstGeom prst="rect">
            <a:avLst/>
          </a:prstGeom>
          <a:solidFill>
            <a:schemeClr val="accent2">
              <a:lumMod val="20000"/>
              <a:lumOff val="8000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b="0" i="0" u="none" strike="noStrike" baseline="0" dirty="0">
                <a:solidFill>
                  <a:schemeClr val="tx1"/>
                </a:solidFill>
                <a:latin typeface="Calibri" panose="020F0502020204030204" pitchFamily="34" charset="0"/>
              </a:rPr>
              <a:t>The objective was to present the study protocol of the PHASAR study.</a:t>
            </a:r>
            <a:endParaRPr lang="da-DK" sz="1600" b="0" i="0" u="none" strike="noStrike" baseline="0" dirty="0">
              <a:solidFill>
                <a:schemeClr val="tx1"/>
              </a:solidFill>
              <a:latin typeface="Calibri" panose="020F0502020204030204" pitchFamily="34" charset="0"/>
            </a:endParaRPr>
          </a:p>
        </p:txBody>
      </p:sp>
      <p:sp>
        <p:nvSpPr>
          <p:cNvPr id="12" name="Rektangel 11">
            <a:extLst>
              <a:ext uri="{FF2B5EF4-FFF2-40B4-BE49-F238E27FC236}">
                <a16:creationId xmlns:a16="http://schemas.microsoft.com/office/drawing/2014/main" id="{CBE286FE-A1B0-2109-2B8C-75BB29905CED}"/>
              </a:ext>
            </a:extLst>
          </p:cNvPr>
          <p:cNvSpPr/>
          <p:nvPr/>
        </p:nvSpPr>
        <p:spPr>
          <a:xfrm>
            <a:off x="4267200" y="3705725"/>
            <a:ext cx="3581401" cy="2346158"/>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b="0" i="0" u="none" strike="noStrike" baseline="0" dirty="0">
                <a:solidFill>
                  <a:schemeClr val="tx1"/>
                </a:solidFill>
                <a:latin typeface="Calibri" panose="020F0502020204030204" pitchFamily="34" charset="0"/>
              </a:rPr>
              <a:t>The primary objective was to examine the effect of the school policy on device-measured school-time PA in school-aged children. The secondary objective was to examine the effect of the school policy on PA during a full day (The PHASAR study). </a:t>
            </a:r>
            <a:endParaRPr lang="en-US" sz="1600" dirty="0">
              <a:solidFill>
                <a:schemeClr val="tx1"/>
              </a:solidFill>
              <a:latin typeface="Calibri" panose="020F0502020204030204" pitchFamily="34" charset="0"/>
            </a:endParaRPr>
          </a:p>
        </p:txBody>
      </p:sp>
      <p:sp>
        <p:nvSpPr>
          <p:cNvPr id="13" name="Rektangel 12">
            <a:extLst>
              <a:ext uri="{FF2B5EF4-FFF2-40B4-BE49-F238E27FC236}">
                <a16:creationId xmlns:a16="http://schemas.microsoft.com/office/drawing/2014/main" id="{BCFD2CA7-E848-B9D6-0AB9-66558EDAE4C5}"/>
              </a:ext>
            </a:extLst>
          </p:cNvPr>
          <p:cNvSpPr/>
          <p:nvPr/>
        </p:nvSpPr>
        <p:spPr>
          <a:xfrm>
            <a:off x="8089231" y="3705725"/>
            <a:ext cx="3581401" cy="2346157"/>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b="0" i="0" u="none" strike="noStrike" baseline="0" dirty="0">
                <a:solidFill>
                  <a:schemeClr val="tx1"/>
                </a:solidFill>
                <a:latin typeface="Calibri" panose="020F0502020204030204" pitchFamily="34" charset="0"/>
              </a:rPr>
              <a:t>The primary objective was to examine the effect of the Danish school policy on nationwide mean BMI and the 90th BMI percentile in Danish school-aged children (register-based study). </a:t>
            </a:r>
            <a:endParaRPr lang="da-DK" sz="1400" dirty="0" err="1">
              <a:solidFill>
                <a:schemeClr val="tx1"/>
              </a:solidFill>
            </a:endParaRPr>
          </a:p>
        </p:txBody>
      </p:sp>
      <p:sp>
        <p:nvSpPr>
          <p:cNvPr id="14" name="Tekstfelt 13">
            <a:extLst>
              <a:ext uri="{FF2B5EF4-FFF2-40B4-BE49-F238E27FC236}">
                <a16:creationId xmlns:a16="http://schemas.microsoft.com/office/drawing/2014/main" id="{D8FB1E51-DD1C-498B-9A9C-B101C2F59F9F}"/>
              </a:ext>
            </a:extLst>
          </p:cNvPr>
          <p:cNvSpPr txBox="1"/>
          <p:nvPr/>
        </p:nvSpPr>
        <p:spPr>
          <a:xfrm>
            <a:off x="1954631" y="3717702"/>
            <a:ext cx="872289" cy="246221"/>
          </a:xfrm>
          <a:prstGeom prst="rect">
            <a:avLst/>
          </a:prstGeom>
          <a:noFill/>
        </p:spPr>
        <p:txBody>
          <a:bodyPr wrap="square" lIns="0" tIns="0" rIns="0" bIns="0" rtlCol="0">
            <a:spAutoFit/>
          </a:bodyPr>
          <a:lstStyle/>
          <a:p>
            <a:r>
              <a:rPr lang="da-DK" sz="1600" b="1" dirty="0">
                <a:latin typeface="Calibri" panose="020F0502020204030204" pitchFamily="34" charset="0"/>
                <a:cs typeface="Calibri" panose="020F0502020204030204" pitchFamily="34" charset="0"/>
              </a:rPr>
              <a:t>PAPER I</a:t>
            </a:r>
          </a:p>
        </p:txBody>
      </p:sp>
      <p:sp>
        <p:nvSpPr>
          <p:cNvPr id="15" name="Tekstfelt 14">
            <a:extLst>
              <a:ext uri="{FF2B5EF4-FFF2-40B4-BE49-F238E27FC236}">
                <a16:creationId xmlns:a16="http://schemas.microsoft.com/office/drawing/2014/main" id="{F1E59E27-F4DC-CF03-210C-1315D46E8ED8}"/>
              </a:ext>
            </a:extLst>
          </p:cNvPr>
          <p:cNvSpPr txBox="1"/>
          <p:nvPr/>
        </p:nvSpPr>
        <p:spPr>
          <a:xfrm>
            <a:off x="5707480" y="3717704"/>
            <a:ext cx="700841" cy="246221"/>
          </a:xfrm>
          <a:prstGeom prst="rect">
            <a:avLst/>
          </a:prstGeom>
          <a:noFill/>
        </p:spPr>
        <p:txBody>
          <a:bodyPr wrap="square" lIns="0" tIns="0" rIns="0" bIns="0" rtlCol="0">
            <a:spAutoFit/>
          </a:bodyPr>
          <a:lstStyle/>
          <a:p>
            <a:r>
              <a:rPr lang="da-DK" sz="1600" b="1" dirty="0">
                <a:latin typeface="Calibri" panose="020F0502020204030204" pitchFamily="34" charset="0"/>
                <a:cs typeface="Calibri" panose="020F0502020204030204" pitchFamily="34" charset="0"/>
              </a:rPr>
              <a:t>PAPER II</a:t>
            </a:r>
          </a:p>
        </p:txBody>
      </p:sp>
      <p:sp>
        <p:nvSpPr>
          <p:cNvPr id="16" name="Tekstfelt 15">
            <a:extLst>
              <a:ext uri="{FF2B5EF4-FFF2-40B4-BE49-F238E27FC236}">
                <a16:creationId xmlns:a16="http://schemas.microsoft.com/office/drawing/2014/main" id="{29F0FA4F-C407-7DC0-4A43-7941A13B52AA}"/>
              </a:ext>
            </a:extLst>
          </p:cNvPr>
          <p:cNvSpPr txBox="1"/>
          <p:nvPr/>
        </p:nvSpPr>
        <p:spPr>
          <a:xfrm>
            <a:off x="9602543" y="3717703"/>
            <a:ext cx="872289" cy="246221"/>
          </a:xfrm>
          <a:prstGeom prst="rect">
            <a:avLst/>
          </a:prstGeom>
          <a:noFill/>
        </p:spPr>
        <p:txBody>
          <a:bodyPr wrap="square" lIns="0" tIns="0" rIns="0" bIns="0" rtlCol="0">
            <a:spAutoFit/>
          </a:bodyPr>
          <a:lstStyle/>
          <a:p>
            <a:r>
              <a:rPr lang="da-DK" sz="1600" b="1" dirty="0">
                <a:latin typeface="Calibri" panose="020F0502020204030204" pitchFamily="34" charset="0"/>
                <a:cs typeface="Calibri" panose="020F0502020204030204" pitchFamily="34" charset="0"/>
              </a:rPr>
              <a:t>PAPER III</a:t>
            </a:r>
          </a:p>
        </p:txBody>
      </p:sp>
      <p:sp>
        <p:nvSpPr>
          <p:cNvPr id="17" name="Tekstfelt 16">
            <a:extLst>
              <a:ext uri="{FF2B5EF4-FFF2-40B4-BE49-F238E27FC236}">
                <a16:creationId xmlns:a16="http://schemas.microsoft.com/office/drawing/2014/main" id="{3FF70BCF-E323-1529-8AFD-09A26022E395}"/>
              </a:ext>
            </a:extLst>
          </p:cNvPr>
          <p:cNvSpPr txBox="1"/>
          <p:nvPr/>
        </p:nvSpPr>
        <p:spPr>
          <a:xfrm>
            <a:off x="5869403" y="2484920"/>
            <a:ext cx="453193" cy="279728"/>
          </a:xfrm>
          <a:prstGeom prst="rect">
            <a:avLst/>
          </a:prstGeom>
          <a:noFill/>
        </p:spPr>
        <p:txBody>
          <a:bodyPr wrap="square" lIns="0" tIns="0" rIns="0" bIns="0" rtlCol="0">
            <a:spAutoFit/>
          </a:bodyPr>
          <a:lstStyle/>
          <a:p>
            <a:r>
              <a:rPr lang="da-DK" b="1" dirty="0">
                <a:latin typeface="Calibri" panose="020F0502020204030204" pitchFamily="34" charset="0"/>
                <a:cs typeface="Calibri" panose="020F0502020204030204" pitchFamily="34" charset="0"/>
              </a:rPr>
              <a:t>AIM</a:t>
            </a:r>
          </a:p>
        </p:txBody>
      </p:sp>
    </p:spTree>
    <p:extLst>
      <p:ext uri="{BB962C8B-B14F-4D97-AF65-F5344CB8AC3E}">
        <p14:creationId xmlns:p14="http://schemas.microsoft.com/office/powerpoint/2010/main" val="3348223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9141AF29-9797-9763-D0BA-4A0643D03CC3}"/>
              </a:ext>
            </a:extLst>
          </p:cNvPr>
          <p:cNvSpPr>
            <a:spLocks noGrp="1"/>
          </p:cNvSpPr>
          <p:nvPr>
            <p:ph type="dt" sz="half" idx="20"/>
          </p:nvPr>
        </p:nvSpPr>
        <p:spPr>
          <a:xfrm>
            <a:off x="0" y="6911999"/>
            <a:ext cx="0" cy="45719"/>
          </a:xfrm>
        </p:spPr>
        <p:txBody>
          <a:bodyPr/>
          <a:lstStyle/>
          <a:p>
            <a:fld id="{BA17B58C-41CA-4372-84E6-E868603AE416}" type="datetime1">
              <a:rPr lang="da-DK" smtClean="0"/>
              <a:t>19-01-2023</a:t>
            </a:fld>
            <a:endParaRPr lang="da-DK" dirty="0"/>
          </a:p>
        </p:txBody>
      </p:sp>
      <p:sp>
        <p:nvSpPr>
          <p:cNvPr id="5" name="Pladsholder til slidenummer 4">
            <a:extLst>
              <a:ext uri="{FF2B5EF4-FFF2-40B4-BE49-F238E27FC236}">
                <a16:creationId xmlns:a16="http://schemas.microsoft.com/office/drawing/2014/main" id="{B1D31335-5957-4965-39F9-A4B3EF55D9B0}"/>
              </a:ext>
            </a:extLst>
          </p:cNvPr>
          <p:cNvSpPr>
            <a:spLocks noGrp="1"/>
          </p:cNvSpPr>
          <p:nvPr>
            <p:ph type="sldNum" sz="quarter" idx="22"/>
          </p:nvPr>
        </p:nvSpPr>
        <p:spPr>
          <a:xfrm>
            <a:off x="0" y="6911999"/>
            <a:ext cx="0" cy="45719"/>
          </a:xfrm>
        </p:spPr>
        <p:txBody>
          <a:bodyPr/>
          <a:lstStyle/>
          <a:p>
            <a:fld id="{45D37B1E-C366-494F-A587-962AD9AABC83}" type="slidenum">
              <a:rPr lang="da-DK" smtClean="0"/>
              <a:pPr/>
              <a:t>15</a:t>
            </a:fld>
            <a:endParaRPr lang="da-DK" dirty="0"/>
          </a:p>
        </p:txBody>
      </p:sp>
      <p:sp>
        <p:nvSpPr>
          <p:cNvPr id="6" name="Rektangel 5">
            <a:extLst>
              <a:ext uri="{FF2B5EF4-FFF2-40B4-BE49-F238E27FC236}">
                <a16:creationId xmlns:a16="http://schemas.microsoft.com/office/drawing/2014/main" id="{DA54187A-87DD-6FDD-3601-8F7A91461C50}"/>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7" name="Picture 2" descr="Running Man Icon Black On White Stock Vector (Royalty Free) 1933476653 |  Shutterstock">
            <a:extLst>
              <a:ext uri="{FF2B5EF4-FFF2-40B4-BE49-F238E27FC236}">
                <a16:creationId xmlns:a16="http://schemas.microsoft.com/office/drawing/2014/main" id="{A7774B1F-4E0B-C08D-EAD6-F3E67572285E}"/>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8" name="Rektangel 7">
            <a:extLst>
              <a:ext uri="{FF2B5EF4-FFF2-40B4-BE49-F238E27FC236}">
                <a16:creationId xmlns:a16="http://schemas.microsoft.com/office/drawing/2014/main" id="{476DA352-980B-0E31-5C3A-F066FDAEBFE7}"/>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9" name="Tekstfelt 8">
            <a:extLst>
              <a:ext uri="{FF2B5EF4-FFF2-40B4-BE49-F238E27FC236}">
                <a16:creationId xmlns:a16="http://schemas.microsoft.com/office/drawing/2014/main" id="{7FB33319-16AA-1824-E435-DE205B19FCB2}"/>
              </a:ext>
            </a:extLst>
          </p:cNvPr>
          <p:cNvSpPr txBox="1"/>
          <p:nvPr/>
        </p:nvSpPr>
        <p:spPr>
          <a:xfrm>
            <a:off x="445169" y="664332"/>
            <a:ext cx="9475540" cy="492443"/>
          </a:xfrm>
          <a:prstGeom prst="rect">
            <a:avLst/>
          </a:prstGeom>
          <a:noFill/>
        </p:spPr>
        <p:txBody>
          <a:bodyPr wrap="square" lIns="0" tIns="0" rIns="0" bIns="0" rtlCol="0">
            <a:spAutoFit/>
          </a:bodyPr>
          <a:lstStyle/>
          <a:p>
            <a:r>
              <a:rPr lang="en-US" sz="3200" b="1" dirty="0">
                <a:latin typeface="Calibri" panose="020F0502020204030204" pitchFamily="34" charset="0"/>
                <a:cs typeface="Calibri" panose="020F0502020204030204" pitchFamily="34" charset="0"/>
              </a:rPr>
              <a:t>Aim and objectives</a:t>
            </a:r>
          </a:p>
        </p:txBody>
      </p:sp>
      <p:sp>
        <p:nvSpPr>
          <p:cNvPr id="3" name="Rektangel 2">
            <a:extLst>
              <a:ext uri="{FF2B5EF4-FFF2-40B4-BE49-F238E27FC236}">
                <a16:creationId xmlns:a16="http://schemas.microsoft.com/office/drawing/2014/main" id="{D606D8FC-D5F0-5A5C-5EEA-4525306A4238}"/>
              </a:ext>
            </a:extLst>
          </p:cNvPr>
          <p:cNvSpPr/>
          <p:nvPr/>
        </p:nvSpPr>
        <p:spPr>
          <a:xfrm>
            <a:off x="445169" y="2447956"/>
            <a:ext cx="11225463" cy="981044"/>
          </a:xfrm>
          <a:prstGeom prst="rect">
            <a:avLst/>
          </a:prstGeom>
          <a:solidFill>
            <a:schemeClr val="accent5">
              <a:lumMod val="60000"/>
              <a:lumOff val="4000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US" sz="1600" dirty="0">
              <a:solidFill>
                <a:schemeClr val="tx1"/>
              </a:solidFill>
              <a:latin typeface="Calibri" panose="020F0502020204030204" pitchFamily="34" charset="0"/>
            </a:endParaRPr>
          </a:p>
          <a:p>
            <a:pPr algn="ctr"/>
            <a:r>
              <a:rPr lang="en-US" sz="1600" dirty="0">
                <a:solidFill>
                  <a:schemeClr val="tx1"/>
                </a:solidFill>
                <a:latin typeface="Calibri" panose="020F0502020204030204" pitchFamily="34" charset="0"/>
              </a:rPr>
              <a:t>T</a:t>
            </a:r>
            <a:r>
              <a:rPr lang="en-US" sz="1600" i="0" u="none" strike="noStrike" baseline="0" dirty="0">
                <a:solidFill>
                  <a:schemeClr val="tx1"/>
                </a:solidFill>
                <a:latin typeface="Calibri" panose="020F0502020204030204" pitchFamily="34" charset="0"/>
              </a:rPr>
              <a:t>o evaluate the effect of the 2014 Danish school policy on device-measured </a:t>
            </a:r>
            <a:r>
              <a:rPr lang="en-US" sz="1600" dirty="0">
                <a:solidFill>
                  <a:schemeClr val="tx1"/>
                </a:solidFill>
                <a:latin typeface="Calibri" panose="020F0502020204030204" pitchFamily="34" charset="0"/>
              </a:rPr>
              <a:t>physical activity</a:t>
            </a:r>
            <a:r>
              <a:rPr lang="en-US" sz="1600" i="0" u="none" strike="noStrike" baseline="0" dirty="0">
                <a:solidFill>
                  <a:schemeClr val="tx1"/>
                </a:solidFill>
                <a:latin typeface="Calibri" panose="020F0502020204030204" pitchFamily="34" charset="0"/>
              </a:rPr>
              <a:t> and </a:t>
            </a:r>
            <a:r>
              <a:rPr lang="en-US" sz="1600" dirty="0">
                <a:solidFill>
                  <a:schemeClr val="tx1"/>
                </a:solidFill>
                <a:latin typeface="Calibri" panose="020F0502020204030204" pitchFamily="34" charset="0"/>
              </a:rPr>
              <a:t>body mass index (BMI)</a:t>
            </a:r>
            <a:r>
              <a:rPr lang="en-US" sz="1600" i="0" u="none" strike="noStrike" baseline="0" dirty="0">
                <a:solidFill>
                  <a:schemeClr val="tx1"/>
                </a:solidFill>
                <a:latin typeface="Calibri" panose="020F0502020204030204" pitchFamily="34" charset="0"/>
              </a:rPr>
              <a:t> in school-aged children and adolescents</a:t>
            </a:r>
          </a:p>
          <a:p>
            <a:pPr algn="ctr"/>
            <a:endParaRPr lang="en-US" sz="1600" i="0" u="none" strike="noStrike" baseline="0" dirty="0">
              <a:solidFill>
                <a:schemeClr val="tx1"/>
              </a:solidFill>
              <a:latin typeface="Calibri" panose="020F0502020204030204" pitchFamily="34" charset="0"/>
            </a:endParaRPr>
          </a:p>
        </p:txBody>
      </p:sp>
      <p:sp>
        <p:nvSpPr>
          <p:cNvPr id="10" name="Rektangel 9">
            <a:extLst>
              <a:ext uri="{FF2B5EF4-FFF2-40B4-BE49-F238E27FC236}">
                <a16:creationId xmlns:a16="http://schemas.microsoft.com/office/drawing/2014/main" id="{EDED0728-F516-43FF-FB66-C2CCFD02878D}"/>
              </a:ext>
            </a:extLst>
          </p:cNvPr>
          <p:cNvSpPr/>
          <p:nvPr/>
        </p:nvSpPr>
        <p:spPr>
          <a:xfrm>
            <a:off x="445169" y="3705725"/>
            <a:ext cx="3581401" cy="2346159"/>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b="0" i="0" u="none" strike="noStrike" baseline="0" dirty="0">
                <a:solidFill>
                  <a:schemeClr val="tx1"/>
                </a:solidFill>
                <a:latin typeface="Calibri" panose="020F0502020204030204" pitchFamily="34" charset="0"/>
              </a:rPr>
              <a:t>The objective was to present the study protocol of the PHASAR study.</a:t>
            </a:r>
            <a:endParaRPr lang="da-DK" sz="1600" b="0" i="0" u="none" strike="noStrike" baseline="0" dirty="0">
              <a:solidFill>
                <a:schemeClr val="tx1"/>
              </a:solidFill>
              <a:latin typeface="Calibri" panose="020F0502020204030204" pitchFamily="34" charset="0"/>
            </a:endParaRPr>
          </a:p>
        </p:txBody>
      </p:sp>
      <p:sp>
        <p:nvSpPr>
          <p:cNvPr id="12" name="Rektangel 11">
            <a:extLst>
              <a:ext uri="{FF2B5EF4-FFF2-40B4-BE49-F238E27FC236}">
                <a16:creationId xmlns:a16="http://schemas.microsoft.com/office/drawing/2014/main" id="{CBE286FE-A1B0-2109-2B8C-75BB29905CED}"/>
              </a:ext>
            </a:extLst>
          </p:cNvPr>
          <p:cNvSpPr/>
          <p:nvPr/>
        </p:nvSpPr>
        <p:spPr>
          <a:xfrm>
            <a:off x="4267200" y="3705725"/>
            <a:ext cx="3581401" cy="2346158"/>
          </a:xfrm>
          <a:prstGeom prst="rect">
            <a:avLst/>
          </a:prstGeom>
          <a:solidFill>
            <a:schemeClr val="accent2">
              <a:lumMod val="20000"/>
              <a:lumOff val="8000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b="0" i="0" u="none" strike="noStrike" baseline="0" dirty="0">
                <a:solidFill>
                  <a:schemeClr val="tx1"/>
                </a:solidFill>
                <a:latin typeface="Calibri" panose="020F0502020204030204" pitchFamily="34" charset="0"/>
              </a:rPr>
              <a:t>The primary objective was to examine the effect of the school policy on device-measured school-time PA in school-aged children. The secondary objective was to examine the effect of the school policy on PA during a full day (The PHASAR study). </a:t>
            </a:r>
            <a:endParaRPr lang="en-US" sz="1600" dirty="0">
              <a:solidFill>
                <a:schemeClr val="tx1"/>
              </a:solidFill>
              <a:latin typeface="Calibri" panose="020F0502020204030204" pitchFamily="34" charset="0"/>
            </a:endParaRPr>
          </a:p>
        </p:txBody>
      </p:sp>
      <p:sp>
        <p:nvSpPr>
          <p:cNvPr id="13" name="Rektangel 12">
            <a:extLst>
              <a:ext uri="{FF2B5EF4-FFF2-40B4-BE49-F238E27FC236}">
                <a16:creationId xmlns:a16="http://schemas.microsoft.com/office/drawing/2014/main" id="{BCFD2CA7-E848-B9D6-0AB9-66558EDAE4C5}"/>
              </a:ext>
            </a:extLst>
          </p:cNvPr>
          <p:cNvSpPr/>
          <p:nvPr/>
        </p:nvSpPr>
        <p:spPr>
          <a:xfrm>
            <a:off x="8089231" y="3705725"/>
            <a:ext cx="3581401" cy="2346157"/>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b="0" i="0" u="none" strike="noStrike" baseline="0" dirty="0">
                <a:solidFill>
                  <a:schemeClr val="tx1"/>
                </a:solidFill>
                <a:latin typeface="Calibri" panose="020F0502020204030204" pitchFamily="34" charset="0"/>
              </a:rPr>
              <a:t>The primary objective was to examine the effect of the Danish school policy on nationwide mean BMI and the 90th BMI percentile in Danish school-aged children (register-based study). </a:t>
            </a:r>
            <a:endParaRPr lang="da-DK" sz="1400" dirty="0" err="1">
              <a:solidFill>
                <a:schemeClr val="tx1"/>
              </a:solidFill>
            </a:endParaRPr>
          </a:p>
        </p:txBody>
      </p:sp>
      <p:sp>
        <p:nvSpPr>
          <p:cNvPr id="14" name="Tekstfelt 13">
            <a:extLst>
              <a:ext uri="{FF2B5EF4-FFF2-40B4-BE49-F238E27FC236}">
                <a16:creationId xmlns:a16="http://schemas.microsoft.com/office/drawing/2014/main" id="{D8FB1E51-DD1C-498B-9A9C-B101C2F59F9F}"/>
              </a:ext>
            </a:extLst>
          </p:cNvPr>
          <p:cNvSpPr txBox="1"/>
          <p:nvPr/>
        </p:nvSpPr>
        <p:spPr>
          <a:xfrm>
            <a:off x="1954631" y="3717702"/>
            <a:ext cx="872289" cy="246221"/>
          </a:xfrm>
          <a:prstGeom prst="rect">
            <a:avLst/>
          </a:prstGeom>
          <a:noFill/>
        </p:spPr>
        <p:txBody>
          <a:bodyPr wrap="square" lIns="0" tIns="0" rIns="0" bIns="0" rtlCol="0">
            <a:spAutoFit/>
          </a:bodyPr>
          <a:lstStyle/>
          <a:p>
            <a:r>
              <a:rPr lang="da-DK" sz="1600" b="1" dirty="0">
                <a:latin typeface="Calibri" panose="020F0502020204030204" pitchFamily="34" charset="0"/>
                <a:cs typeface="Calibri" panose="020F0502020204030204" pitchFamily="34" charset="0"/>
              </a:rPr>
              <a:t>PAPER I</a:t>
            </a:r>
          </a:p>
        </p:txBody>
      </p:sp>
      <p:sp>
        <p:nvSpPr>
          <p:cNvPr id="15" name="Tekstfelt 14">
            <a:extLst>
              <a:ext uri="{FF2B5EF4-FFF2-40B4-BE49-F238E27FC236}">
                <a16:creationId xmlns:a16="http://schemas.microsoft.com/office/drawing/2014/main" id="{F1E59E27-F4DC-CF03-210C-1315D46E8ED8}"/>
              </a:ext>
            </a:extLst>
          </p:cNvPr>
          <p:cNvSpPr txBox="1"/>
          <p:nvPr/>
        </p:nvSpPr>
        <p:spPr>
          <a:xfrm>
            <a:off x="5707480" y="3717704"/>
            <a:ext cx="700841" cy="246221"/>
          </a:xfrm>
          <a:prstGeom prst="rect">
            <a:avLst/>
          </a:prstGeom>
          <a:noFill/>
        </p:spPr>
        <p:txBody>
          <a:bodyPr wrap="square" lIns="0" tIns="0" rIns="0" bIns="0" rtlCol="0">
            <a:spAutoFit/>
          </a:bodyPr>
          <a:lstStyle/>
          <a:p>
            <a:r>
              <a:rPr lang="da-DK" sz="1600" b="1" dirty="0">
                <a:latin typeface="Calibri" panose="020F0502020204030204" pitchFamily="34" charset="0"/>
                <a:cs typeface="Calibri" panose="020F0502020204030204" pitchFamily="34" charset="0"/>
              </a:rPr>
              <a:t>PAPER II</a:t>
            </a:r>
          </a:p>
        </p:txBody>
      </p:sp>
      <p:sp>
        <p:nvSpPr>
          <p:cNvPr id="16" name="Tekstfelt 15">
            <a:extLst>
              <a:ext uri="{FF2B5EF4-FFF2-40B4-BE49-F238E27FC236}">
                <a16:creationId xmlns:a16="http://schemas.microsoft.com/office/drawing/2014/main" id="{29F0FA4F-C407-7DC0-4A43-7941A13B52AA}"/>
              </a:ext>
            </a:extLst>
          </p:cNvPr>
          <p:cNvSpPr txBox="1"/>
          <p:nvPr/>
        </p:nvSpPr>
        <p:spPr>
          <a:xfrm>
            <a:off x="9602543" y="3717703"/>
            <a:ext cx="872289" cy="246221"/>
          </a:xfrm>
          <a:prstGeom prst="rect">
            <a:avLst/>
          </a:prstGeom>
          <a:noFill/>
        </p:spPr>
        <p:txBody>
          <a:bodyPr wrap="square" lIns="0" tIns="0" rIns="0" bIns="0" rtlCol="0">
            <a:spAutoFit/>
          </a:bodyPr>
          <a:lstStyle/>
          <a:p>
            <a:r>
              <a:rPr lang="da-DK" sz="1600" b="1" dirty="0">
                <a:latin typeface="Calibri" panose="020F0502020204030204" pitchFamily="34" charset="0"/>
                <a:cs typeface="Calibri" panose="020F0502020204030204" pitchFamily="34" charset="0"/>
              </a:rPr>
              <a:t>PAPER III</a:t>
            </a:r>
          </a:p>
        </p:txBody>
      </p:sp>
      <p:sp>
        <p:nvSpPr>
          <p:cNvPr id="17" name="Tekstfelt 16">
            <a:extLst>
              <a:ext uri="{FF2B5EF4-FFF2-40B4-BE49-F238E27FC236}">
                <a16:creationId xmlns:a16="http://schemas.microsoft.com/office/drawing/2014/main" id="{3FF70BCF-E323-1529-8AFD-09A26022E395}"/>
              </a:ext>
            </a:extLst>
          </p:cNvPr>
          <p:cNvSpPr txBox="1"/>
          <p:nvPr/>
        </p:nvSpPr>
        <p:spPr>
          <a:xfrm>
            <a:off x="5869403" y="2484920"/>
            <a:ext cx="453193" cy="279728"/>
          </a:xfrm>
          <a:prstGeom prst="rect">
            <a:avLst/>
          </a:prstGeom>
          <a:noFill/>
        </p:spPr>
        <p:txBody>
          <a:bodyPr wrap="square" lIns="0" tIns="0" rIns="0" bIns="0" rtlCol="0">
            <a:spAutoFit/>
          </a:bodyPr>
          <a:lstStyle/>
          <a:p>
            <a:r>
              <a:rPr lang="da-DK" b="1" dirty="0">
                <a:latin typeface="Calibri" panose="020F0502020204030204" pitchFamily="34" charset="0"/>
                <a:cs typeface="Calibri" panose="020F0502020204030204" pitchFamily="34" charset="0"/>
              </a:rPr>
              <a:t>AIM</a:t>
            </a:r>
          </a:p>
        </p:txBody>
      </p:sp>
    </p:spTree>
    <p:extLst>
      <p:ext uri="{BB962C8B-B14F-4D97-AF65-F5344CB8AC3E}">
        <p14:creationId xmlns:p14="http://schemas.microsoft.com/office/powerpoint/2010/main" val="3497197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ktangel 5">
            <a:extLst>
              <a:ext uri="{FF2B5EF4-FFF2-40B4-BE49-F238E27FC236}">
                <a16:creationId xmlns:a16="http://schemas.microsoft.com/office/drawing/2014/main" id="{DA54187A-87DD-6FDD-3601-8F7A91461C50}"/>
              </a:ext>
            </a:extLst>
          </p:cNvPr>
          <p:cNvSpPr/>
          <p:nvPr/>
        </p:nvSpPr>
        <p:spPr>
          <a:xfrm>
            <a:off x="9668046" y="2276720"/>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7" name="Picture 2" descr="Running Man Icon Black On White Stock Vector (Royalty Free) 1933476653 |  Shutterstock">
            <a:extLst>
              <a:ext uri="{FF2B5EF4-FFF2-40B4-BE49-F238E27FC236}">
                <a16:creationId xmlns:a16="http://schemas.microsoft.com/office/drawing/2014/main" id="{A7774B1F-4E0B-C08D-EAD6-F3E67572285E}"/>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2276721"/>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8" name="Rektangel 7">
            <a:extLst>
              <a:ext uri="{FF2B5EF4-FFF2-40B4-BE49-F238E27FC236}">
                <a16:creationId xmlns:a16="http://schemas.microsoft.com/office/drawing/2014/main" id="{476DA352-980B-0E31-5C3A-F066FDAEBFE7}"/>
              </a:ext>
            </a:extLst>
          </p:cNvPr>
          <p:cNvSpPr/>
          <p:nvPr/>
        </p:nvSpPr>
        <p:spPr>
          <a:xfrm>
            <a:off x="0" y="2276721"/>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9" name="Tekstfelt 8">
            <a:extLst>
              <a:ext uri="{FF2B5EF4-FFF2-40B4-BE49-F238E27FC236}">
                <a16:creationId xmlns:a16="http://schemas.microsoft.com/office/drawing/2014/main" id="{7FB33319-16AA-1824-E435-DE205B19FCB2}"/>
              </a:ext>
            </a:extLst>
          </p:cNvPr>
          <p:cNvSpPr txBox="1"/>
          <p:nvPr/>
        </p:nvSpPr>
        <p:spPr>
          <a:xfrm>
            <a:off x="445169" y="2936557"/>
            <a:ext cx="9475540" cy="492443"/>
          </a:xfrm>
          <a:prstGeom prst="rect">
            <a:avLst/>
          </a:prstGeom>
          <a:noFill/>
        </p:spPr>
        <p:txBody>
          <a:bodyPr wrap="square" lIns="0" tIns="0" rIns="0" bIns="0" rtlCol="0">
            <a:spAutoFit/>
          </a:bodyPr>
          <a:lstStyle/>
          <a:p>
            <a:r>
              <a:rPr lang="en-US" sz="3200" b="1" dirty="0">
                <a:latin typeface="Calibri" panose="020F0502020204030204" pitchFamily="34" charset="0"/>
                <a:cs typeface="Calibri" panose="020F0502020204030204" pitchFamily="34" charset="0"/>
              </a:rPr>
              <a:t>Methods Paper II</a:t>
            </a:r>
          </a:p>
        </p:txBody>
      </p:sp>
    </p:spTree>
    <p:extLst>
      <p:ext uri="{BB962C8B-B14F-4D97-AF65-F5344CB8AC3E}">
        <p14:creationId xmlns:p14="http://schemas.microsoft.com/office/powerpoint/2010/main" val="184137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9141AF29-9797-9763-D0BA-4A0643D03CC3}"/>
              </a:ext>
            </a:extLst>
          </p:cNvPr>
          <p:cNvSpPr>
            <a:spLocks noGrp="1"/>
          </p:cNvSpPr>
          <p:nvPr>
            <p:ph type="dt" sz="half" idx="20"/>
          </p:nvPr>
        </p:nvSpPr>
        <p:spPr>
          <a:xfrm>
            <a:off x="5791200" y="6789892"/>
            <a:ext cx="0" cy="45719"/>
          </a:xfrm>
        </p:spPr>
        <p:txBody>
          <a:bodyPr/>
          <a:lstStyle/>
          <a:p>
            <a:fld id="{BA17B58C-41CA-4372-84E6-E868603AE416}" type="datetime1">
              <a:rPr lang="da-DK" smtClean="0"/>
              <a:t>19-01-2023</a:t>
            </a:fld>
            <a:endParaRPr lang="da-DK" dirty="0"/>
          </a:p>
        </p:txBody>
      </p:sp>
      <p:sp>
        <p:nvSpPr>
          <p:cNvPr id="5" name="Pladsholder til slidenummer 4">
            <a:extLst>
              <a:ext uri="{FF2B5EF4-FFF2-40B4-BE49-F238E27FC236}">
                <a16:creationId xmlns:a16="http://schemas.microsoft.com/office/drawing/2014/main" id="{B1D31335-5957-4965-39F9-A4B3EF55D9B0}"/>
              </a:ext>
            </a:extLst>
          </p:cNvPr>
          <p:cNvSpPr>
            <a:spLocks noGrp="1"/>
          </p:cNvSpPr>
          <p:nvPr>
            <p:ph type="sldNum" sz="quarter" idx="22"/>
          </p:nvPr>
        </p:nvSpPr>
        <p:spPr>
          <a:xfrm>
            <a:off x="5791200" y="6789892"/>
            <a:ext cx="0" cy="45719"/>
          </a:xfrm>
        </p:spPr>
        <p:txBody>
          <a:bodyPr/>
          <a:lstStyle/>
          <a:p>
            <a:fld id="{45D37B1E-C366-494F-A587-962AD9AABC83}" type="slidenum">
              <a:rPr lang="da-DK" smtClean="0"/>
              <a:pPr/>
              <a:t>17</a:t>
            </a:fld>
            <a:endParaRPr lang="da-DK" dirty="0"/>
          </a:p>
        </p:txBody>
      </p:sp>
      <p:sp>
        <p:nvSpPr>
          <p:cNvPr id="6" name="Rektangel 5">
            <a:extLst>
              <a:ext uri="{FF2B5EF4-FFF2-40B4-BE49-F238E27FC236}">
                <a16:creationId xmlns:a16="http://schemas.microsoft.com/office/drawing/2014/main" id="{DA54187A-87DD-6FDD-3601-8F7A91461C50}"/>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7" name="Picture 2" descr="Running Man Icon Black On White Stock Vector (Royalty Free) 1933476653 |  Shutterstock">
            <a:extLst>
              <a:ext uri="{FF2B5EF4-FFF2-40B4-BE49-F238E27FC236}">
                <a16:creationId xmlns:a16="http://schemas.microsoft.com/office/drawing/2014/main" id="{A7774B1F-4E0B-C08D-EAD6-F3E67572285E}"/>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8" name="Rektangel 7">
            <a:extLst>
              <a:ext uri="{FF2B5EF4-FFF2-40B4-BE49-F238E27FC236}">
                <a16:creationId xmlns:a16="http://schemas.microsoft.com/office/drawing/2014/main" id="{476DA352-980B-0E31-5C3A-F066FDAEBFE7}"/>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9" name="Tekstfelt 8">
            <a:extLst>
              <a:ext uri="{FF2B5EF4-FFF2-40B4-BE49-F238E27FC236}">
                <a16:creationId xmlns:a16="http://schemas.microsoft.com/office/drawing/2014/main" id="{7FB33319-16AA-1824-E435-DE205B19FCB2}"/>
              </a:ext>
            </a:extLst>
          </p:cNvPr>
          <p:cNvSpPr txBox="1"/>
          <p:nvPr/>
        </p:nvSpPr>
        <p:spPr>
          <a:xfrm>
            <a:off x="445169" y="664332"/>
            <a:ext cx="9475540" cy="492443"/>
          </a:xfrm>
          <a:prstGeom prst="rect">
            <a:avLst/>
          </a:prstGeom>
          <a:noFill/>
        </p:spPr>
        <p:txBody>
          <a:bodyPr wrap="square" lIns="0" tIns="0" rIns="0" bIns="0" rtlCol="0">
            <a:spAutoFit/>
          </a:bodyPr>
          <a:lstStyle/>
          <a:p>
            <a:r>
              <a:rPr lang="en-US" sz="3200" b="1" dirty="0">
                <a:latin typeface="Calibri" panose="020F0502020204030204" pitchFamily="34" charset="0"/>
                <a:cs typeface="Calibri" panose="020F0502020204030204" pitchFamily="34" charset="0"/>
              </a:rPr>
              <a:t>Setting</a:t>
            </a:r>
          </a:p>
        </p:txBody>
      </p:sp>
      <p:cxnSp>
        <p:nvCxnSpPr>
          <p:cNvPr id="3" name="Lige pilforbindelse 2">
            <a:extLst>
              <a:ext uri="{FF2B5EF4-FFF2-40B4-BE49-F238E27FC236}">
                <a16:creationId xmlns:a16="http://schemas.microsoft.com/office/drawing/2014/main" id="{025B3B25-8D06-F0FD-1A18-A66E6F955DB4}"/>
              </a:ext>
            </a:extLst>
          </p:cNvPr>
          <p:cNvCxnSpPr>
            <a:cxnSpLocks/>
          </p:cNvCxnSpPr>
          <p:nvPr/>
        </p:nvCxnSpPr>
        <p:spPr>
          <a:xfrm>
            <a:off x="6236369" y="5598755"/>
            <a:ext cx="5756339"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Lige forbindelse 9">
            <a:extLst>
              <a:ext uri="{FF2B5EF4-FFF2-40B4-BE49-F238E27FC236}">
                <a16:creationId xmlns:a16="http://schemas.microsoft.com/office/drawing/2014/main" id="{F419D7B0-DD09-F235-51CF-E119E9DCD913}"/>
              </a:ext>
            </a:extLst>
          </p:cNvPr>
          <p:cNvCxnSpPr/>
          <p:nvPr/>
        </p:nvCxnSpPr>
        <p:spPr>
          <a:xfrm>
            <a:off x="8982321" y="1995451"/>
            <a:ext cx="0" cy="474044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Tekstfelt 10">
            <a:extLst>
              <a:ext uri="{FF2B5EF4-FFF2-40B4-BE49-F238E27FC236}">
                <a16:creationId xmlns:a16="http://schemas.microsoft.com/office/drawing/2014/main" id="{802C5488-2E77-F743-4773-54C7ED99BA7A}"/>
              </a:ext>
            </a:extLst>
          </p:cNvPr>
          <p:cNvSpPr txBox="1"/>
          <p:nvPr/>
        </p:nvSpPr>
        <p:spPr>
          <a:xfrm rot="16200000">
            <a:off x="8132769" y="922434"/>
            <a:ext cx="1699104" cy="246221"/>
          </a:xfrm>
          <a:prstGeom prst="rect">
            <a:avLst/>
          </a:prstGeom>
          <a:noFill/>
        </p:spPr>
        <p:txBody>
          <a:bodyPr wrap="square" lIns="0" tIns="0" rIns="0" bIns="0" rtlCol="0">
            <a:spAutoFit/>
          </a:bodyPr>
          <a:lstStyle/>
          <a:p>
            <a:r>
              <a:rPr lang="da-DK" sz="1600" b="1" dirty="0">
                <a:latin typeface="Calibri" panose="020F0502020204030204" pitchFamily="34" charset="0"/>
                <a:cs typeface="Calibri" panose="020F0502020204030204" pitchFamily="34" charset="0"/>
              </a:rPr>
              <a:t>Policy </a:t>
            </a:r>
            <a:r>
              <a:rPr lang="da-DK" sz="1600" b="1" dirty="0" err="1">
                <a:latin typeface="Calibri" panose="020F0502020204030204" pitchFamily="34" charset="0"/>
                <a:cs typeface="Calibri" panose="020F0502020204030204" pitchFamily="34" charset="0"/>
              </a:rPr>
              <a:t>introduction</a:t>
            </a:r>
            <a:endParaRPr lang="da-DK" sz="1600" b="1" dirty="0">
              <a:latin typeface="Calibri" panose="020F0502020204030204" pitchFamily="34" charset="0"/>
              <a:cs typeface="Calibri" panose="020F0502020204030204" pitchFamily="34" charset="0"/>
            </a:endParaRPr>
          </a:p>
        </p:txBody>
      </p:sp>
      <p:sp>
        <p:nvSpPr>
          <p:cNvPr id="14" name="Tekstfelt 13">
            <a:extLst>
              <a:ext uri="{FF2B5EF4-FFF2-40B4-BE49-F238E27FC236}">
                <a16:creationId xmlns:a16="http://schemas.microsoft.com/office/drawing/2014/main" id="{1C5D198F-931B-1724-C9A6-FCDD237DC2EF}"/>
              </a:ext>
            </a:extLst>
          </p:cNvPr>
          <p:cNvSpPr txBox="1"/>
          <p:nvPr/>
        </p:nvSpPr>
        <p:spPr>
          <a:xfrm>
            <a:off x="6236369" y="5683120"/>
            <a:ext cx="583028"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2009</a:t>
            </a:r>
          </a:p>
        </p:txBody>
      </p:sp>
      <p:sp>
        <p:nvSpPr>
          <p:cNvPr id="15" name="Tekstfelt 14">
            <a:extLst>
              <a:ext uri="{FF2B5EF4-FFF2-40B4-BE49-F238E27FC236}">
                <a16:creationId xmlns:a16="http://schemas.microsoft.com/office/drawing/2014/main" id="{A745A753-FD47-9A8C-6A69-0D29EC4E7281}"/>
              </a:ext>
            </a:extLst>
          </p:cNvPr>
          <p:cNvSpPr txBox="1"/>
          <p:nvPr/>
        </p:nvSpPr>
        <p:spPr>
          <a:xfrm>
            <a:off x="7256276" y="5683119"/>
            <a:ext cx="583028"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2011</a:t>
            </a:r>
          </a:p>
        </p:txBody>
      </p:sp>
      <p:sp>
        <p:nvSpPr>
          <p:cNvPr id="16" name="Tekstfelt 15">
            <a:extLst>
              <a:ext uri="{FF2B5EF4-FFF2-40B4-BE49-F238E27FC236}">
                <a16:creationId xmlns:a16="http://schemas.microsoft.com/office/drawing/2014/main" id="{6C82660F-72A0-A50D-C936-001B32091799}"/>
              </a:ext>
            </a:extLst>
          </p:cNvPr>
          <p:cNvSpPr txBox="1"/>
          <p:nvPr/>
        </p:nvSpPr>
        <p:spPr>
          <a:xfrm>
            <a:off x="8276183" y="5683118"/>
            <a:ext cx="583028"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2013</a:t>
            </a:r>
          </a:p>
        </p:txBody>
      </p:sp>
      <p:sp>
        <p:nvSpPr>
          <p:cNvPr id="17" name="Tekstfelt 16">
            <a:extLst>
              <a:ext uri="{FF2B5EF4-FFF2-40B4-BE49-F238E27FC236}">
                <a16:creationId xmlns:a16="http://schemas.microsoft.com/office/drawing/2014/main" id="{B24420F7-9F2E-75E2-0206-D2CBD77992D7}"/>
              </a:ext>
            </a:extLst>
          </p:cNvPr>
          <p:cNvSpPr txBox="1"/>
          <p:nvPr/>
        </p:nvSpPr>
        <p:spPr>
          <a:xfrm>
            <a:off x="9296090" y="5683117"/>
            <a:ext cx="583028"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2015</a:t>
            </a:r>
          </a:p>
        </p:txBody>
      </p:sp>
      <p:sp>
        <p:nvSpPr>
          <p:cNvPr id="18" name="Tekstfelt 17">
            <a:extLst>
              <a:ext uri="{FF2B5EF4-FFF2-40B4-BE49-F238E27FC236}">
                <a16:creationId xmlns:a16="http://schemas.microsoft.com/office/drawing/2014/main" id="{8CFB71CD-B40D-0FD4-BDD8-537EAB5D4643}"/>
              </a:ext>
            </a:extLst>
          </p:cNvPr>
          <p:cNvSpPr txBox="1"/>
          <p:nvPr/>
        </p:nvSpPr>
        <p:spPr>
          <a:xfrm>
            <a:off x="10292164" y="5683116"/>
            <a:ext cx="583028"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2017</a:t>
            </a:r>
          </a:p>
        </p:txBody>
      </p:sp>
      <p:sp>
        <p:nvSpPr>
          <p:cNvPr id="19" name="Tekstfelt 18">
            <a:extLst>
              <a:ext uri="{FF2B5EF4-FFF2-40B4-BE49-F238E27FC236}">
                <a16:creationId xmlns:a16="http://schemas.microsoft.com/office/drawing/2014/main" id="{FE92A077-FDF0-EF04-7E98-9BE6CC8980DB}"/>
              </a:ext>
            </a:extLst>
          </p:cNvPr>
          <p:cNvSpPr txBox="1"/>
          <p:nvPr/>
        </p:nvSpPr>
        <p:spPr>
          <a:xfrm>
            <a:off x="11288238" y="5683115"/>
            <a:ext cx="583028"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2018</a:t>
            </a:r>
          </a:p>
        </p:txBody>
      </p:sp>
      <p:cxnSp>
        <p:nvCxnSpPr>
          <p:cNvPr id="22" name="Lige forbindelse 21">
            <a:extLst>
              <a:ext uri="{FF2B5EF4-FFF2-40B4-BE49-F238E27FC236}">
                <a16:creationId xmlns:a16="http://schemas.microsoft.com/office/drawing/2014/main" id="{B10F5C06-610D-0CBC-8ED8-1BF94F352609}"/>
              </a:ext>
            </a:extLst>
          </p:cNvPr>
          <p:cNvCxnSpPr>
            <a:cxnSpLocks/>
          </p:cNvCxnSpPr>
          <p:nvPr/>
        </p:nvCxnSpPr>
        <p:spPr>
          <a:xfrm flipV="1">
            <a:off x="6389077" y="3587262"/>
            <a:ext cx="2593244" cy="410307"/>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kstfelt 22">
            <a:extLst>
              <a:ext uri="{FF2B5EF4-FFF2-40B4-BE49-F238E27FC236}">
                <a16:creationId xmlns:a16="http://schemas.microsoft.com/office/drawing/2014/main" id="{991F98BA-1051-BE86-22A7-C2142FEF7C2C}"/>
              </a:ext>
            </a:extLst>
          </p:cNvPr>
          <p:cNvSpPr txBox="1"/>
          <p:nvPr/>
        </p:nvSpPr>
        <p:spPr>
          <a:xfrm>
            <a:off x="445169" y="2461846"/>
            <a:ext cx="5525098" cy="3046988"/>
          </a:xfrm>
          <a:prstGeom prst="rect">
            <a:avLst/>
          </a:prstGeom>
          <a:noFill/>
        </p:spPr>
        <p:txBody>
          <a:bodyPr wrap="square" lIns="0" tIns="0" rIns="0" bIns="0" rtlCol="0">
            <a:spAutoFit/>
          </a:bodyPr>
          <a:lstStyle/>
          <a:p>
            <a:pPr marL="285750" indent="-285750">
              <a:buFont typeface="Arial" panose="020B0604020202020204" pitchFamily="34" charset="0"/>
              <a:buChar char="•"/>
            </a:pPr>
            <a:r>
              <a:rPr lang="da-DK" dirty="0" err="1">
                <a:latin typeface="Calibri" panose="020F0502020204030204" pitchFamily="34" charset="0"/>
                <a:cs typeface="Calibri" panose="020F0502020204030204" pitchFamily="34" charset="0"/>
              </a:rPr>
              <a:t>Randomized</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controlled</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trials</a:t>
            </a:r>
            <a:r>
              <a:rPr lang="da-DK" dirty="0">
                <a:latin typeface="Calibri" panose="020F0502020204030204" pitchFamily="34" charset="0"/>
                <a:cs typeface="Calibri" panose="020F0502020204030204" pitchFamily="34" charset="0"/>
              </a:rPr>
              <a:t> not </a:t>
            </a:r>
            <a:r>
              <a:rPr lang="da-DK" dirty="0" err="1">
                <a:latin typeface="Calibri" panose="020F0502020204030204" pitchFamily="34" charset="0"/>
                <a:cs typeface="Calibri" panose="020F0502020204030204" pitchFamily="34" charset="0"/>
              </a:rPr>
              <a:t>feasible</a:t>
            </a:r>
            <a:r>
              <a:rPr lang="da-DK" dirty="0">
                <a:latin typeface="Calibri" panose="020F0502020204030204" pitchFamily="34" charset="0"/>
                <a:cs typeface="Calibri" panose="020F0502020204030204" pitchFamily="34" charset="0"/>
              </a:rPr>
              <a:t> </a:t>
            </a:r>
            <a:r>
              <a:rPr lang="da-DK" dirty="0">
                <a:latin typeface="Calibri" panose="020F0502020204030204" pitchFamily="34" charset="0"/>
                <a:cs typeface="Calibri" panose="020F0502020204030204" pitchFamily="34" charset="0"/>
                <a:sym typeface="Wingdings" panose="05000000000000000000" pitchFamily="2" charset="2"/>
              </a:rPr>
              <a:t> </a:t>
            </a:r>
            <a:r>
              <a:rPr lang="da-DK" dirty="0" err="1">
                <a:latin typeface="Calibri" panose="020F0502020204030204" pitchFamily="34" charset="0"/>
                <a:cs typeface="Calibri" panose="020F0502020204030204" pitchFamily="34" charset="0"/>
                <a:sym typeface="Wingdings" panose="05000000000000000000" pitchFamily="2" charset="2"/>
              </a:rPr>
              <a:t>interrupted</a:t>
            </a:r>
            <a:r>
              <a:rPr lang="da-DK" dirty="0">
                <a:latin typeface="Calibri" panose="020F0502020204030204" pitchFamily="34" charset="0"/>
                <a:cs typeface="Calibri" panose="020F0502020204030204" pitchFamily="34" charset="0"/>
                <a:sym typeface="Wingdings" panose="05000000000000000000" pitchFamily="2" charset="2"/>
              </a:rPr>
              <a:t> time-series analyses</a:t>
            </a: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To </a:t>
            </a:r>
            <a:r>
              <a:rPr lang="da-DK" dirty="0" err="1">
                <a:latin typeface="Calibri" panose="020F0502020204030204" pitchFamily="34" charset="0"/>
                <a:cs typeface="Calibri" panose="020F0502020204030204" pitchFamily="34" charset="0"/>
              </a:rPr>
              <a:t>evaluate</a:t>
            </a:r>
            <a:r>
              <a:rPr lang="da-DK" dirty="0">
                <a:latin typeface="Calibri" panose="020F0502020204030204" pitchFamily="34" charset="0"/>
                <a:cs typeface="Calibri" panose="020F0502020204030204" pitchFamily="34" charset="0"/>
              </a:rPr>
              <a:t> policy </a:t>
            </a:r>
            <a:r>
              <a:rPr lang="da-DK" dirty="0" err="1">
                <a:latin typeface="Calibri" panose="020F0502020204030204" pitchFamily="34" charset="0"/>
                <a:cs typeface="Calibri" panose="020F0502020204030204" pitchFamily="34" charset="0"/>
              </a:rPr>
              <a:t>changes</a:t>
            </a:r>
            <a:r>
              <a:rPr lang="da-DK" dirty="0">
                <a:latin typeface="Calibri" panose="020F0502020204030204" pitchFamily="34" charset="0"/>
                <a:cs typeface="Calibri" panose="020F0502020204030204" pitchFamily="34" charset="0"/>
              </a:rPr>
              <a:t> data is </a:t>
            </a:r>
            <a:r>
              <a:rPr lang="da-DK" dirty="0" err="1">
                <a:latin typeface="Calibri" panose="020F0502020204030204" pitchFamily="34" charset="0"/>
                <a:cs typeface="Calibri" panose="020F0502020204030204" pitchFamily="34" charset="0"/>
              </a:rPr>
              <a:t>needed</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before</a:t>
            </a:r>
            <a:r>
              <a:rPr lang="da-DK" dirty="0">
                <a:latin typeface="Calibri" panose="020F0502020204030204" pitchFamily="34" charset="0"/>
                <a:cs typeface="Calibri" panose="020F0502020204030204" pitchFamily="34" charset="0"/>
              </a:rPr>
              <a:t> and </a:t>
            </a:r>
            <a:r>
              <a:rPr lang="da-DK" dirty="0" err="1">
                <a:latin typeface="Calibri" panose="020F0502020204030204" pitchFamily="34" charset="0"/>
                <a:cs typeface="Calibri" panose="020F0502020204030204" pitchFamily="34" charset="0"/>
              </a:rPr>
              <a:t>after</a:t>
            </a:r>
            <a:r>
              <a:rPr lang="da-DK" dirty="0">
                <a:latin typeface="Calibri" panose="020F0502020204030204" pitchFamily="34" charset="0"/>
                <a:cs typeface="Calibri" panose="020F0502020204030204" pitchFamily="34" charset="0"/>
              </a:rPr>
              <a:t> policy </a:t>
            </a:r>
            <a:r>
              <a:rPr lang="da-DK" dirty="0" err="1">
                <a:latin typeface="Calibri" panose="020F0502020204030204" pitchFamily="34" charset="0"/>
                <a:cs typeface="Calibri" panose="020F0502020204030204" pitchFamily="34" charset="0"/>
              </a:rPr>
              <a:t>introduction</a:t>
            </a: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No </a:t>
            </a:r>
            <a:r>
              <a:rPr lang="da-DK" dirty="0" err="1">
                <a:latin typeface="Calibri" panose="020F0502020204030204" pitchFamily="34" charset="0"/>
                <a:cs typeface="Calibri" panose="020F0502020204030204" pitchFamily="34" charset="0"/>
              </a:rPr>
              <a:t>physical</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activity</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surveillance</a:t>
            </a:r>
            <a:r>
              <a:rPr lang="da-DK" dirty="0">
                <a:latin typeface="Calibri" panose="020F0502020204030204" pitchFamily="34" charset="0"/>
                <a:cs typeface="Calibri" panose="020F0502020204030204" pitchFamily="34" charset="0"/>
              </a:rPr>
              <a:t> in Denmark</a:t>
            </a:r>
          </a:p>
          <a:p>
            <a:pPr marL="285750" indent="-285750">
              <a:buFont typeface="Arial" panose="020B0604020202020204" pitchFamily="34" charset="0"/>
              <a:buChar char="•"/>
            </a:pP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err="1">
                <a:latin typeface="Calibri" panose="020F0502020204030204" pitchFamily="34" charset="0"/>
                <a:cs typeface="Calibri" panose="020F0502020204030204" pitchFamily="34" charset="0"/>
              </a:rPr>
              <a:t>Pre</a:t>
            </a:r>
            <a:r>
              <a:rPr lang="da-DK" dirty="0">
                <a:latin typeface="Calibri" panose="020F0502020204030204" pitchFamily="34" charset="0"/>
                <a:cs typeface="Calibri" panose="020F0502020204030204" pitchFamily="34" charset="0"/>
              </a:rPr>
              <a:t>-policy data </a:t>
            </a:r>
            <a:r>
              <a:rPr lang="da-DK" dirty="0" err="1">
                <a:latin typeface="Calibri" panose="020F0502020204030204" pitchFamily="34" charset="0"/>
                <a:cs typeface="Calibri" panose="020F0502020204030204" pitchFamily="34" charset="0"/>
              </a:rPr>
              <a:t>needed</a:t>
            </a:r>
            <a:r>
              <a:rPr lang="da-DK" dirty="0">
                <a:latin typeface="Calibri" panose="020F0502020204030204" pitchFamily="34" charset="0"/>
                <a:cs typeface="Calibri" panose="020F0502020204030204" pitchFamily="34" charset="0"/>
              </a:rPr>
              <a:t> to </a:t>
            </a:r>
            <a:r>
              <a:rPr lang="da-DK" dirty="0" err="1">
                <a:latin typeface="Calibri" panose="020F0502020204030204" pitchFamily="34" charset="0"/>
                <a:cs typeface="Calibri" panose="020F0502020204030204" pitchFamily="34" charset="0"/>
              </a:rPr>
              <a:t>be</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unearthed</a:t>
            </a:r>
            <a:endParaRPr lang="da-DK" dirty="0">
              <a:latin typeface="Calibri" panose="020F0502020204030204" pitchFamily="34" charset="0"/>
              <a:cs typeface="Calibri" panose="020F0502020204030204" pitchFamily="34" charset="0"/>
            </a:endParaRPr>
          </a:p>
          <a:p>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da-DK" dirty="0">
              <a:latin typeface="Calibri" panose="020F0502020204030204" pitchFamily="34" charset="0"/>
              <a:cs typeface="Calibri" panose="020F0502020204030204" pitchFamily="34" charset="0"/>
            </a:endParaRPr>
          </a:p>
        </p:txBody>
      </p:sp>
      <p:sp>
        <p:nvSpPr>
          <p:cNvPr id="24" name="Tekstfelt 23">
            <a:extLst>
              <a:ext uri="{FF2B5EF4-FFF2-40B4-BE49-F238E27FC236}">
                <a16:creationId xmlns:a16="http://schemas.microsoft.com/office/drawing/2014/main" id="{E0401A57-7D61-F389-C290-527D7E21CA78}"/>
              </a:ext>
            </a:extLst>
          </p:cNvPr>
          <p:cNvSpPr txBox="1"/>
          <p:nvPr/>
        </p:nvSpPr>
        <p:spPr>
          <a:xfrm>
            <a:off x="445168" y="6580441"/>
            <a:ext cx="8413823" cy="169277"/>
          </a:xfrm>
          <a:prstGeom prst="rect">
            <a:avLst/>
          </a:prstGeom>
          <a:noFill/>
        </p:spPr>
        <p:txBody>
          <a:bodyPr wrap="square" lIns="0" tIns="0" rIns="0" bIns="0" rtlCol="0">
            <a:spAutoFit/>
          </a:bodyPr>
          <a:lstStyle/>
          <a:p>
            <a:r>
              <a:rPr lang="da-DK" sz="1100" dirty="0">
                <a:latin typeface="Calibri" panose="020F0502020204030204" pitchFamily="34" charset="0"/>
                <a:cs typeface="Calibri" panose="020F0502020204030204" pitchFamily="34" charset="0"/>
              </a:rPr>
              <a:t>(</a:t>
            </a:r>
            <a:r>
              <a:rPr lang="da-DK" sz="1100" dirty="0" err="1">
                <a:latin typeface="Calibri" panose="020F0502020204030204" pitchFamily="34" charset="0"/>
                <a:cs typeface="Calibri" panose="020F0502020204030204" pitchFamily="34" charset="0"/>
              </a:rPr>
              <a:t>Bernal</a:t>
            </a:r>
            <a:r>
              <a:rPr lang="da-DK" sz="1100" dirty="0">
                <a:latin typeface="Calibri" panose="020F0502020204030204" pitchFamily="34" charset="0"/>
                <a:cs typeface="Calibri" panose="020F0502020204030204" pitchFamily="34" charset="0"/>
              </a:rPr>
              <a:t> et al., 2016)</a:t>
            </a:r>
          </a:p>
        </p:txBody>
      </p:sp>
      <p:cxnSp>
        <p:nvCxnSpPr>
          <p:cNvPr id="26" name="Lige forbindelse 25">
            <a:extLst>
              <a:ext uri="{FF2B5EF4-FFF2-40B4-BE49-F238E27FC236}">
                <a16:creationId xmlns:a16="http://schemas.microsoft.com/office/drawing/2014/main" id="{1FCED896-0014-DAB2-0604-623290545EBF}"/>
              </a:ext>
            </a:extLst>
          </p:cNvPr>
          <p:cNvCxnSpPr>
            <a:cxnSpLocks/>
          </p:cNvCxnSpPr>
          <p:nvPr/>
        </p:nvCxnSpPr>
        <p:spPr>
          <a:xfrm>
            <a:off x="8982321" y="3587262"/>
            <a:ext cx="2745952" cy="11485"/>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Ellipse 1">
            <a:extLst>
              <a:ext uri="{FF2B5EF4-FFF2-40B4-BE49-F238E27FC236}">
                <a16:creationId xmlns:a16="http://schemas.microsoft.com/office/drawing/2014/main" id="{E060F75C-D024-F8CA-ACFC-11D0255EDA58}"/>
              </a:ext>
            </a:extLst>
          </p:cNvPr>
          <p:cNvSpPr/>
          <p:nvPr/>
        </p:nvSpPr>
        <p:spPr>
          <a:xfrm>
            <a:off x="6429646" y="3915155"/>
            <a:ext cx="130361" cy="131482"/>
          </a:xfrm>
          <a:prstGeom prst="ellipse">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12" name="Ellipse 11">
            <a:extLst>
              <a:ext uri="{FF2B5EF4-FFF2-40B4-BE49-F238E27FC236}">
                <a16:creationId xmlns:a16="http://schemas.microsoft.com/office/drawing/2014/main" id="{928ECB62-57F3-A1BE-90E4-B890FD7AB093}"/>
              </a:ext>
            </a:extLst>
          </p:cNvPr>
          <p:cNvSpPr/>
          <p:nvPr/>
        </p:nvSpPr>
        <p:spPr>
          <a:xfrm>
            <a:off x="7256276" y="3792415"/>
            <a:ext cx="130361" cy="131482"/>
          </a:xfrm>
          <a:prstGeom prst="ellipse">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13" name="Ellipse 12">
            <a:extLst>
              <a:ext uri="{FF2B5EF4-FFF2-40B4-BE49-F238E27FC236}">
                <a16:creationId xmlns:a16="http://schemas.microsoft.com/office/drawing/2014/main" id="{E7E7D473-BEE6-CE04-24CD-C39DBD93FFB7}"/>
              </a:ext>
            </a:extLst>
          </p:cNvPr>
          <p:cNvSpPr/>
          <p:nvPr/>
        </p:nvSpPr>
        <p:spPr>
          <a:xfrm>
            <a:off x="8102288" y="3653003"/>
            <a:ext cx="130361" cy="131482"/>
          </a:xfrm>
          <a:prstGeom prst="ellipse">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20" name="Ellipse 19">
            <a:extLst>
              <a:ext uri="{FF2B5EF4-FFF2-40B4-BE49-F238E27FC236}">
                <a16:creationId xmlns:a16="http://schemas.microsoft.com/office/drawing/2014/main" id="{7C4D4477-740A-E77D-134A-9496708AA74C}"/>
              </a:ext>
            </a:extLst>
          </p:cNvPr>
          <p:cNvSpPr/>
          <p:nvPr/>
        </p:nvSpPr>
        <p:spPr>
          <a:xfrm>
            <a:off x="8904624" y="3510150"/>
            <a:ext cx="130361" cy="131482"/>
          </a:xfrm>
          <a:prstGeom prst="ellipse">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21" name="Ellipse 20">
            <a:extLst>
              <a:ext uri="{FF2B5EF4-FFF2-40B4-BE49-F238E27FC236}">
                <a16:creationId xmlns:a16="http://schemas.microsoft.com/office/drawing/2014/main" id="{651DD408-3C74-08C0-4FA3-1E4AF9FA7CFD}"/>
              </a:ext>
            </a:extLst>
          </p:cNvPr>
          <p:cNvSpPr/>
          <p:nvPr/>
        </p:nvSpPr>
        <p:spPr>
          <a:xfrm>
            <a:off x="9653710" y="3533006"/>
            <a:ext cx="130361" cy="131482"/>
          </a:xfrm>
          <a:prstGeom prst="ellipse">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25" name="Ellipse 24">
            <a:extLst>
              <a:ext uri="{FF2B5EF4-FFF2-40B4-BE49-F238E27FC236}">
                <a16:creationId xmlns:a16="http://schemas.microsoft.com/office/drawing/2014/main" id="{2EE47852-71EC-4A8E-A60B-33836EB420B7}"/>
              </a:ext>
            </a:extLst>
          </p:cNvPr>
          <p:cNvSpPr/>
          <p:nvPr/>
        </p:nvSpPr>
        <p:spPr>
          <a:xfrm>
            <a:off x="10550533" y="3521521"/>
            <a:ext cx="130361" cy="131482"/>
          </a:xfrm>
          <a:prstGeom prst="ellipse">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27" name="Ellipse 26">
            <a:extLst>
              <a:ext uri="{FF2B5EF4-FFF2-40B4-BE49-F238E27FC236}">
                <a16:creationId xmlns:a16="http://schemas.microsoft.com/office/drawing/2014/main" id="{395F58D6-5843-3AFC-A24D-57A17CA4C337}"/>
              </a:ext>
            </a:extLst>
          </p:cNvPr>
          <p:cNvSpPr/>
          <p:nvPr/>
        </p:nvSpPr>
        <p:spPr>
          <a:xfrm>
            <a:off x="11408627" y="3533006"/>
            <a:ext cx="130361" cy="131482"/>
          </a:xfrm>
          <a:prstGeom prst="ellipse">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Tree>
    <p:extLst>
      <p:ext uri="{BB962C8B-B14F-4D97-AF65-F5344CB8AC3E}">
        <p14:creationId xmlns:p14="http://schemas.microsoft.com/office/powerpoint/2010/main" val="1663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3" grpId="0" animBg="1"/>
      <p:bldP spid="20" grpId="0" animBg="1"/>
      <p:bldP spid="21" grpId="0" animBg="1"/>
      <p:bldP spid="25" grpId="0" animBg="1"/>
      <p:bldP spid="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ktangel 32">
            <a:extLst>
              <a:ext uri="{FF2B5EF4-FFF2-40B4-BE49-F238E27FC236}">
                <a16:creationId xmlns:a16="http://schemas.microsoft.com/office/drawing/2014/main" id="{95E60087-1057-D333-793B-D866778D58E6}"/>
              </a:ext>
            </a:extLst>
          </p:cNvPr>
          <p:cNvSpPr/>
          <p:nvPr/>
        </p:nvSpPr>
        <p:spPr>
          <a:xfrm>
            <a:off x="2363260" y="4824888"/>
            <a:ext cx="9044411" cy="599440"/>
          </a:xfrm>
          <a:prstGeom prst="rect">
            <a:avLst/>
          </a:prstGeom>
          <a:solidFill>
            <a:schemeClr val="accent3">
              <a:lumMod val="40000"/>
              <a:lumOff val="60000"/>
              <a:alpha val="2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a:solidFill>
                  <a:schemeClr val="tx1"/>
                </a:solidFill>
                <a:latin typeface="Calibri" panose="020F0502020204030204" pitchFamily="34" charset="0"/>
                <a:cs typeface="Calibri" panose="020F0502020204030204" pitchFamily="34" charset="0"/>
              </a:rPr>
              <a:t>When</a:t>
            </a:r>
            <a:r>
              <a:rPr lang="da-DK">
                <a:solidFill>
                  <a:schemeClr val="tx1"/>
                </a:solidFill>
                <a:latin typeface="Calibri" panose="020F0502020204030204" pitchFamily="34" charset="0"/>
                <a:cs typeface="Calibri" panose="020F0502020204030204" pitchFamily="34" charset="0"/>
              </a:rPr>
              <a:t> </a:t>
            </a:r>
            <a:r>
              <a:rPr lang="en-US">
                <a:solidFill>
                  <a:schemeClr val="tx1"/>
                </a:solidFill>
                <a:latin typeface="Calibri" panose="020F0502020204030204" pitchFamily="34" charset="0"/>
                <a:cs typeface="Calibri" panose="020F0502020204030204" pitchFamily="34" charset="0"/>
              </a:rPr>
              <a:t>Cities Move Children</a:t>
            </a:r>
            <a:endParaRPr lang="da-DK" dirty="0" err="1">
              <a:solidFill>
                <a:schemeClr val="tx1"/>
              </a:solidFill>
              <a:latin typeface="Calibri" panose="020F0502020204030204" pitchFamily="34" charset="0"/>
              <a:cs typeface="Calibri" panose="020F0502020204030204" pitchFamily="34" charset="0"/>
            </a:endParaRPr>
          </a:p>
        </p:txBody>
      </p:sp>
      <p:sp>
        <p:nvSpPr>
          <p:cNvPr id="32" name="Rektangel 31">
            <a:extLst>
              <a:ext uri="{FF2B5EF4-FFF2-40B4-BE49-F238E27FC236}">
                <a16:creationId xmlns:a16="http://schemas.microsoft.com/office/drawing/2014/main" id="{1FC4D7CF-E6F0-2EA3-4C63-474188B74518}"/>
              </a:ext>
            </a:extLst>
          </p:cNvPr>
          <p:cNvSpPr/>
          <p:nvPr/>
        </p:nvSpPr>
        <p:spPr>
          <a:xfrm>
            <a:off x="2365270" y="4017599"/>
            <a:ext cx="9044410" cy="599440"/>
          </a:xfrm>
          <a:prstGeom prst="rect">
            <a:avLst/>
          </a:prstGeom>
          <a:solidFill>
            <a:srgbClr val="CCEC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800" b="0" u="none" strike="noStrike" baseline="0" dirty="0">
                <a:solidFill>
                  <a:schemeClr val="tx1"/>
                </a:solidFill>
                <a:latin typeface="Calibri" panose="020F0502020204030204" pitchFamily="34" charset="0"/>
                <a:cs typeface="Calibri" panose="020F0502020204030204" pitchFamily="34" charset="0"/>
              </a:rPr>
              <a:t>The School site, Play Spot, Active transport, Club fitness and Environment study</a:t>
            </a:r>
            <a:endParaRPr lang="da-DK" dirty="0" err="1">
              <a:solidFill>
                <a:schemeClr val="tx1"/>
              </a:solidFill>
              <a:latin typeface="Calibri" panose="020F0502020204030204" pitchFamily="34" charset="0"/>
              <a:cs typeface="Calibri" panose="020F0502020204030204" pitchFamily="34" charset="0"/>
            </a:endParaRPr>
          </a:p>
        </p:txBody>
      </p:sp>
      <p:sp>
        <p:nvSpPr>
          <p:cNvPr id="30" name="Rektangel 29">
            <a:extLst>
              <a:ext uri="{FF2B5EF4-FFF2-40B4-BE49-F238E27FC236}">
                <a16:creationId xmlns:a16="http://schemas.microsoft.com/office/drawing/2014/main" id="{2707F83E-450E-B857-41C4-C8499BF2F86F}"/>
              </a:ext>
            </a:extLst>
          </p:cNvPr>
          <p:cNvSpPr/>
          <p:nvPr/>
        </p:nvSpPr>
        <p:spPr>
          <a:xfrm>
            <a:off x="2365270" y="3216315"/>
            <a:ext cx="9044409" cy="59944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a:solidFill>
                  <a:schemeClr val="tx1"/>
                </a:solidFill>
                <a:latin typeface="Calibri" panose="020F0502020204030204" pitchFamily="34" charset="0"/>
                <a:cs typeface="Calibri" panose="020F0502020204030204" pitchFamily="34" charset="0"/>
              </a:rPr>
              <a:t>Childhood Health, Activity and Motor Performance School Study Denmark</a:t>
            </a:r>
            <a:endParaRPr lang="da-DK" dirty="0" err="1">
              <a:solidFill>
                <a:schemeClr val="tx1"/>
              </a:solidFill>
              <a:latin typeface="Calibri" panose="020F0502020204030204" pitchFamily="34" charset="0"/>
              <a:cs typeface="Calibri" panose="020F0502020204030204" pitchFamily="34" charset="0"/>
            </a:endParaRPr>
          </a:p>
        </p:txBody>
      </p:sp>
      <p:sp>
        <p:nvSpPr>
          <p:cNvPr id="28" name="Rektangel 27">
            <a:extLst>
              <a:ext uri="{FF2B5EF4-FFF2-40B4-BE49-F238E27FC236}">
                <a16:creationId xmlns:a16="http://schemas.microsoft.com/office/drawing/2014/main" id="{8BB74DE3-6929-E3C9-8944-8B5013D7CEBD}"/>
              </a:ext>
            </a:extLst>
          </p:cNvPr>
          <p:cNvSpPr/>
          <p:nvPr/>
        </p:nvSpPr>
        <p:spPr>
          <a:xfrm>
            <a:off x="2365272" y="2406685"/>
            <a:ext cx="9044408" cy="59944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dirty="0">
                <a:solidFill>
                  <a:schemeClr val="tx1"/>
                </a:solidFill>
                <a:latin typeface="Calibri" panose="020F0502020204030204" pitchFamily="34" charset="0"/>
                <a:cs typeface="Calibri" panose="020F0502020204030204" pitchFamily="34" charset="0"/>
              </a:rPr>
              <a:t>European Youth Heart Study</a:t>
            </a:r>
          </a:p>
        </p:txBody>
      </p:sp>
      <p:sp>
        <p:nvSpPr>
          <p:cNvPr id="4" name="Pladsholder til dato 3">
            <a:extLst>
              <a:ext uri="{FF2B5EF4-FFF2-40B4-BE49-F238E27FC236}">
                <a16:creationId xmlns:a16="http://schemas.microsoft.com/office/drawing/2014/main" id="{81F32194-5039-616D-D0ED-C8B545FCB7B8}"/>
              </a:ext>
            </a:extLst>
          </p:cNvPr>
          <p:cNvSpPr>
            <a:spLocks noGrp="1"/>
          </p:cNvSpPr>
          <p:nvPr>
            <p:ph type="dt" sz="half" idx="20"/>
          </p:nvPr>
        </p:nvSpPr>
        <p:spPr/>
        <p:txBody>
          <a:bodyPr/>
          <a:lstStyle/>
          <a:p>
            <a:fld id="{839163B6-123B-4126-B4A3-74AC28DBFF9C}" type="datetime1">
              <a:rPr lang="da-DK" smtClean="0"/>
              <a:t>19-01-2023</a:t>
            </a:fld>
            <a:endParaRPr lang="da-DK" dirty="0"/>
          </a:p>
        </p:txBody>
      </p:sp>
      <p:sp>
        <p:nvSpPr>
          <p:cNvPr id="5" name="Pladsholder til slidenummer 4">
            <a:extLst>
              <a:ext uri="{FF2B5EF4-FFF2-40B4-BE49-F238E27FC236}">
                <a16:creationId xmlns:a16="http://schemas.microsoft.com/office/drawing/2014/main" id="{D2D0067A-0AED-469D-E017-02B661279623}"/>
              </a:ext>
            </a:extLst>
          </p:cNvPr>
          <p:cNvSpPr>
            <a:spLocks noGrp="1"/>
          </p:cNvSpPr>
          <p:nvPr>
            <p:ph type="sldNum" sz="quarter" idx="22"/>
          </p:nvPr>
        </p:nvSpPr>
        <p:spPr/>
        <p:txBody>
          <a:bodyPr/>
          <a:lstStyle/>
          <a:p>
            <a:fld id="{45D37B1E-C366-494F-A587-962AD9AABC83}" type="slidenum">
              <a:rPr lang="da-DK" smtClean="0"/>
              <a:pPr/>
              <a:t>18</a:t>
            </a:fld>
            <a:endParaRPr lang="da-DK" dirty="0"/>
          </a:p>
        </p:txBody>
      </p:sp>
      <p:sp>
        <p:nvSpPr>
          <p:cNvPr id="2" name="Rektangel 1">
            <a:extLst>
              <a:ext uri="{FF2B5EF4-FFF2-40B4-BE49-F238E27FC236}">
                <a16:creationId xmlns:a16="http://schemas.microsoft.com/office/drawing/2014/main" id="{D2D92E1A-DEE8-6159-C768-56EEC7A441EA}"/>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3" name="Picture 2" descr="Running Man Icon Black On White Stock Vector (Royalty Free) 1933476653 |  Shutterstock">
            <a:extLst>
              <a:ext uri="{FF2B5EF4-FFF2-40B4-BE49-F238E27FC236}">
                <a16:creationId xmlns:a16="http://schemas.microsoft.com/office/drawing/2014/main" id="{63F5F653-0EE9-4801-10CB-14693FECAB2E}"/>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6" name="Rektangel 5">
            <a:extLst>
              <a:ext uri="{FF2B5EF4-FFF2-40B4-BE49-F238E27FC236}">
                <a16:creationId xmlns:a16="http://schemas.microsoft.com/office/drawing/2014/main" id="{350671B2-9978-F206-1954-2D10EF5B7651}"/>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7" name="Tekstfelt 6">
            <a:extLst>
              <a:ext uri="{FF2B5EF4-FFF2-40B4-BE49-F238E27FC236}">
                <a16:creationId xmlns:a16="http://schemas.microsoft.com/office/drawing/2014/main" id="{458DEC1C-E5BA-AB0C-60F5-9C88C25EA4E5}"/>
              </a:ext>
            </a:extLst>
          </p:cNvPr>
          <p:cNvSpPr txBox="1"/>
          <p:nvPr/>
        </p:nvSpPr>
        <p:spPr>
          <a:xfrm>
            <a:off x="445169" y="664332"/>
            <a:ext cx="9475540" cy="492443"/>
          </a:xfrm>
          <a:prstGeom prst="rect">
            <a:avLst/>
          </a:prstGeom>
          <a:noFill/>
        </p:spPr>
        <p:txBody>
          <a:bodyPr wrap="square" lIns="0" tIns="0" rIns="0" bIns="0" rtlCol="0">
            <a:spAutoFit/>
          </a:bodyPr>
          <a:lstStyle/>
          <a:p>
            <a:r>
              <a:rPr lang="en-US" sz="3200" b="1" dirty="0">
                <a:latin typeface="Calibri" panose="020F0502020204030204" pitchFamily="34" charset="0"/>
                <a:cs typeface="Calibri" panose="020F0502020204030204" pitchFamily="34" charset="0"/>
              </a:rPr>
              <a:t>Historical studies</a:t>
            </a:r>
          </a:p>
        </p:txBody>
      </p:sp>
      <p:sp>
        <p:nvSpPr>
          <p:cNvPr id="19" name="Rektangel 18">
            <a:extLst>
              <a:ext uri="{FF2B5EF4-FFF2-40B4-BE49-F238E27FC236}">
                <a16:creationId xmlns:a16="http://schemas.microsoft.com/office/drawing/2014/main" id="{7DD25BB1-BCED-4ABA-6EEF-73C251950057}"/>
              </a:ext>
            </a:extLst>
          </p:cNvPr>
          <p:cNvSpPr/>
          <p:nvPr/>
        </p:nvSpPr>
        <p:spPr>
          <a:xfrm>
            <a:off x="566952" y="2406685"/>
            <a:ext cx="1798320" cy="5994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dirty="0">
                <a:solidFill>
                  <a:schemeClr val="tx1"/>
                </a:solidFill>
                <a:latin typeface="Calibri" panose="020F0502020204030204" pitchFamily="34" charset="0"/>
                <a:cs typeface="Calibri" panose="020F0502020204030204" pitchFamily="34" charset="0"/>
              </a:rPr>
              <a:t>EYHS</a:t>
            </a:r>
          </a:p>
        </p:txBody>
      </p:sp>
      <p:sp>
        <p:nvSpPr>
          <p:cNvPr id="20" name="Rektangel 19">
            <a:extLst>
              <a:ext uri="{FF2B5EF4-FFF2-40B4-BE49-F238E27FC236}">
                <a16:creationId xmlns:a16="http://schemas.microsoft.com/office/drawing/2014/main" id="{61C35255-DC58-2467-40B5-00E6FA49BF64}"/>
              </a:ext>
            </a:extLst>
          </p:cNvPr>
          <p:cNvSpPr/>
          <p:nvPr/>
        </p:nvSpPr>
        <p:spPr>
          <a:xfrm>
            <a:off x="566952" y="3230374"/>
            <a:ext cx="1798320" cy="5994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dirty="0">
                <a:solidFill>
                  <a:schemeClr val="tx1"/>
                </a:solidFill>
                <a:latin typeface="Calibri" panose="020F0502020204030204" pitchFamily="34" charset="0"/>
                <a:cs typeface="Calibri" panose="020F0502020204030204" pitchFamily="34" charset="0"/>
              </a:rPr>
              <a:t>CHAMPS</a:t>
            </a:r>
          </a:p>
        </p:txBody>
      </p:sp>
      <p:sp>
        <p:nvSpPr>
          <p:cNvPr id="23" name="Rektangel 22">
            <a:extLst>
              <a:ext uri="{FF2B5EF4-FFF2-40B4-BE49-F238E27FC236}">
                <a16:creationId xmlns:a16="http://schemas.microsoft.com/office/drawing/2014/main" id="{50288133-D320-8326-0778-7920F26A5CD4}"/>
              </a:ext>
            </a:extLst>
          </p:cNvPr>
          <p:cNvSpPr/>
          <p:nvPr/>
        </p:nvSpPr>
        <p:spPr>
          <a:xfrm>
            <a:off x="566952" y="4001199"/>
            <a:ext cx="1798318" cy="59944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dirty="0">
                <a:solidFill>
                  <a:schemeClr val="tx1"/>
                </a:solidFill>
                <a:latin typeface="Calibri" panose="020F0502020204030204" pitchFamily="34" charset="0"/>
                <a:cs typeface="Calibri" panose="020F0502020204030204" pitchFamily="34" charset="0"/>
              </a:rPr>
              <a:t>SPACE</a:t>
            </a:r>
          </a:p>
        </p:txBody>
      </p:sp>
      <p:sp>
        <p:nvSpPr>
          <p:cNvPr id="25" name="Rektangel 24">
            <a:extLst>
              <a:ext uri="{FF2B5EF4-FFF2-40B4-BE49-F238E27FC236}">
                <a16:creationId xmlns:a16="http://schemas.microsoft.com/office/drawing/2014/main" id="{CBD2DE54-0803-8EF2-DFB9-B8D1B7CEC7A2}"/>
              </a:ext>
            </a:extLst>
          </p:cNvPr>
          <p:cNvSpPr/>
          <p:nvPr/>
        </p:nvSpPr>
        <p:spPr>
          <a:xfrm>
            <a:off x="566951" y="4824888"/>
            <a:ext cx="1798317" cy="59944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dirty="0">
                <a:solidFill>
                  <a:schemeClr val="tx1"/>
                </a:solidFill>
                <a:latin typeface="Calibri" panose="020F0502020204030204" pitchFamily="34" charset="0"/>
                <a:cs typeface="Calibri" panose="020F0502020204030204" pitchFamily="34" charset="0"/>
              </a:rPr>
              <a:t>WCMC</a:t>
            </a:r>
          </a:p>
        </p:txBody>
      </p:sp>
      <p:pic>
        <p:nvPicPr>
          <p:cNvPr id="8" name="Picture 4" descr="GT3X+ | ActiGraph">
            <a:extLst>
              <a:ext uri="{FF2B5EF4-FFF2-40B4-BE49-F238E27FC236}">
                <a16:creationId xmlns:a16="http://schemas.microsoft.com/office/drawing/2014/main" id="{E7EC3653-881E-07C8-9580-CB8801B730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7179" y="4799842"/>
            <a:ext cx="1785686" cy="1960917"/>
          </a:xfrm>
          <a:prstGeom prst="rect">
            <a:avLst/>
          </a:prstGeom>
          <a:noFill/>
          <a:extLst>
            <a:ext uri="{909E8E84-426E-40DD-AFC4-6F175D3DCCD1}">
              <a14:hiddenFill xmlns:a14="http://schemas.microsoft.com/office/drawing/2010/main">
                <a:solidFill>
                  <a:srgbClr val="FFFFFF"/>
                </a:solidFill>
              </a14:hiddenFill>
            </a:ext>
          </a:extLst>
        </p:spPr>
      </p:pic>
      <p:sp>
        <p:nvSpPr>
          <p:cNvPr id="9" name="Tekstfelt 8">
            <a:extLst>
              <a:ext uri="{FF2B5EF4-FFF2-40B4-BE49-F238E27FC236}">
                <a16:creationId xmlns:a16="http://schemas.microsoft.com/office/drawing/2014/main" id="{0DBE3EF2-E7EB-A2B2-02C0-5DC1408812B2}"/>
              </a:ext>
            </a:extLst>
          </p:cNvPr>
          <p:cNvSpPr txBox="1"/>
          <p:nvPr/>
        </p:nvSpPr>
        <p:spPr>
          <a:xfrm>
            <a:off x="445168" y="6580441"/>
            <a:ext cx="8413823" cy="169277"/>
          </a:xfrm>
          <a:prstGeom prst="rect">
            <a:avLst/>
          </a:prstGeom>
          <a:noFill/>
        </p:spPr>
        <p:txBody>
          <a:bodyPr wrap="square" lIns="0" tIns="0" rIns="0" bIns="0" rtlCol="0">
            <a:spAutoFit/>
          </a:bodyPr>
          <a:lstStyle/>
          <a:p>
            <a:r>
              <a:rPr lang="da-DK" sz="1100" dirty="0">
                <a:latin typeface="Calibri" panose="020F0502020204030204" pitchFamily="34" charset="0"/>
                <a:cs typeface="Calibri" panose="020F0502020204030204" pitchFamily="34" charset="0"/>
              </a:rPr>
              <a:t>(</a:t>
            </a:r>
            <a:r>
              <a:rPr lang="da-DK" sz="1100" dirty="0" err="1">
                <a:latin typeface="Calibri" panose="020F0502020204030204" pitchFamily="34" charset="0"/>
                <a:cs typeface="Calibri" panose="020F0502020204030204" pitchFamily="34" charset="0"/>
              </a:rPr>
              <a:t>Riddoch</a:t>
            </a:r>
            <a:r>
              <a:rPr lang="da-DK" sz="1100" dirty="0">
                <a:latin typeface="Calibri" panose="020F0502020204030204" pitchFamily="34" charset="0"/>
                <a:cs typeface="Calibri" panose="020F0502020204030204" pitchFamily="34" charset="0"/>
              </a:rPr>
              <a:t> et al., 2005; Wedderkopp et al., 2012; Toftager et al., 2011; Klinker et al., 2014)</a:t>
            </a:r>
          </a:p>
        </p:txBody>
      </p:sp>
    </p:spTree>
    <p:extLst>
      <p:ext uri="{BB962C8B-B14F-4D97-AF65-F5344CB8AC3E}">
        <p14:creationId xmlns:p14="http://schemas.microsoft.com/office/powerpoint/2010/main" val="133124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ktangel 32">
            <a:extLst>
              <a:ext uri="{FF2B5EF4-FFF2-40B4-BE49-F238E27FC236}">
                <a16:creationId xmlns:a16="http://schemas.microsoft.com/office/drawing/2014/main" id="{95E60087-1057-D333-793B-D866778D58E6}"/>
              </a:ext>
            </a:extLst>
          </p:cNvPr>
          <p:cNvSpPr/>
          <p:nvPr/>
        </p:nvSpPr>
        <p:spPr>
          <a:xfrm>
            <a:off x="566952" y="4995009"/>
            <a:ext cx="10840720" cy="599440"/>
          </a:xfrm>
          <a:prstGeom prst="rect">
            <a:avLst/>
          </a:prstGeom>
          <a:solidFill>
            <a:schemeClr val="accent3">
              <a:lumMod val="40000"/>
              <a:lumOff val="60000"/>
              <a:alpha val="2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32" name="Rektangel 31">
            <a:extLst>
              <a:ext uri="{FF2B5EF4-FFF2-40B4-BE49-F238E27FC236}">
                <a16:creationId xmlns:a16="http://schemas.microsoft.com/office/drawing/2014/main" id="{1FC4D7CF-E6F0-2EA3-4C63-474188B74518}"/>
              </a:ext>
            </a:extLst>
          </p:cNvPr>
          <p:cNvSpPr/>
          <p:nvPr/>
        </p:nvSpPr>
        <p:spPr>
          <a:xfrm>
            <a:off x="568960" y="4187720"/>
            <a:ext cx="10840720" cy="599440"/>
          </a:xfrm>
          <a:prstGeom prst="rect">
            <a:avLst/>
          </a:prstGeom>
          <a:solidFill>
            <a:srgbClr val="CCEC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30" name="Rektangel 29">
            <a:extLst>
              <a:ext uri="{FF2B5EF4-FFF2-40B4-BE49-F238E27FC236}">
                <a16:creationId xmlns:a16="http://schemas.microsoft.com/office/drawing/2014/main" id="{2707F83E-450E-B857-41C4-C8499BF2F86F}"/>
              </a:ext>
            </a:extLst>
          </p:cNvPr>
          <p:cNvSpPr/>
          <p:nvPr/>
        </p:nvSpPr>
        <p:spPr>
          <a:xfrm>
            <a:off x="568960" y="3386436"/>
            <a:ext cx="10840720" cy="59944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28" name="Rektangel 27">
            <a:extLst>
              <a:ext uri="{FF2B5EF4-FFF2-40B4-BE49-F238E27FC236}">
                <a16:creationId xmlns:a16="http://schemas.microsoft.com/office/drawing/2014/main" id="{8BB74DE3-6929-E3C9-8944-8B5013D7CEBD}"/>
              </a:ext>
            </a:extLst>
          </p:cNvPr>
          <p:cNvSpPr/>
          <p:nvPr/>
        </p:nvSpPr>
        <p:spPr>
          <a:xfrm>
            <a:off x="568960" y="2576806"/>
            <a:ext cx="10840720" cy="59944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4" name="Pladsholder til dato 3">
            <a:extLst>
              <a:ext uri="{FF2B5EF4-FFF2-40B4-BE49-F238E27FC236}">
                <a16:creationId xmlns:a16="http://schemas.microsoft.com/office/drawing/2014/main" id="{81F32194-5039-616D-D0ED-C8B545FCB7B8}"/>
              </a:ext>
            </a:extLst>
          </p:cNvPr>
          <p:cNvSpPr>
            <a:spLocks noGrp="1"/>
          </p:cNvSpPr>
          <p:nvPr>
            <p:ph type="dt" sz="half" idx="20"/>
          </p:nvPr>
        </p:nvSpPr>
        <p:spPr/>
        <p:txBody>
          <a:bodyPr/>
          <a:lstStyle/>
          <a:p>
            <a:fld id="{839163B6-123B-4126-B4A3-74AC28DBFF9C}" type="datetime1">
              <a:rPr lang="da-DK" smtClean="0"/>
              <a:t>19-01-2023</a:t>
            </a:fld>
            <a:endParaRPr lang="da-DK" dirty="0"/>
          </a:p>
        </p:txBody>
      </p:sp>
      <p:sp>
        <p:nvSpPr>
          <p:cNvPr id="5" name="Pladsholder til slidenummer 4">
            <a:extLst>
              <a:ext uri="{FF2B5EF4-FFF2-40B4-BE49-F238E27FC236}">
                <a16:creationId xmlns:a16="http://schemas.microsoft.com/office/drawing/2014/main" id="{D2D0067A-0AED-469D-E017-02B661279623}"/>
              </a:ext>
            </a:extLst>
          </p:cNvPr>
          <p:cNvSpPr>
            <a:spLocks noGrp="1"/>
          </p:cNvSpPr>
          <p:nvPr>
            <p:ph type="sldNum" sz="quarter" idx="22"/>
          </p:nvPr>
        </p:nvSpPr>
        <p:spPr/>
        <p:txBody>
          <a:bodyPr/>
          <a:lstStyle/>
          <a:p>
            <a:fld id="{45D37B1E-C366-494F-A587-962AD9AABC83}" type="slidenum">
              <a:rPr lang="da-DK" smtClean="0"/>
              <a:pPr/>
              <a:t>19</a:t>
            </a:fld>
            <a:endParaRPr lang="da-DK" dirty="0"/>
          </a:p>
        </p:txBody>
      </p:sp>
      <p:sp>
        <p:nvSpPr>
          <p:cNvPr id="2" name="Rektangel 1">
            <a:extLst>
              <a:ext uri="{FF2B5EF4-FFF2-40B4-BE49-F238E27FC236}">
                <a16:creationId xmlns:a16="http://schemas.microsoft.com/office/drawing/2014/main" id="{D2D92E1A-DEE8-6159-C768-56EEC7A441EA}"/>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3" name="Picture 2" descr="Running Man Icon Black On White Stock Vector (Royalty Free) 1933476653 |  Shutterstock">
            <a:extLst>
              <a:ext uri="{FF2B5EF4-FFF2-40B4-BE49-F238E27FC236}">
                <a16:creationId xmlns:a16="http://schemas.microsoft.com/office/drawing/2014/main" id="{63F5F653-0EE9-4801-10CB-14693FECAB2E}"/>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6" name="Rektangel 5">
            <a:extLst>
              <a:ext uri="{FF2B5EF4-FFF2-40B4-BE49-F238E27FC236}">
                <a16:creationId xmlns:a16="http://schemas.microsoft.com/office/drawing/2014/main" id="{350671B2-9978-F206-1954-2D10EF5B7651}"/>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7" name="Tekstfelt 6">
            <a:extLst>
              <a:ext uri="{FF2B5EF4-FFF2-40B4-BE49-F238E27FC236}">
                <a16:creationId xmlns:a16="http://schemas.microsoft.com/office/drawing/2014/main" id="{458DEC1C-E5BA-AB0C-60F5-9C88C25EA4E5}"/>
              </a:ext>
            </a:extLst>
          </p:cNvPr>
          <p:cNvSpPr txBox="1"/>
          <p:nvPr/>
        </p:nvSpPr>
        <p:spPr>
          <a:xfrm>
            <a:off x="445169" y="664332"/>
            <a:ext cx="9475540" cy="492443"/>
          </a:xfrm>
          <a:prstGeom prst="rect">
            <a:avLst/>
          </a:prstGeom>
          <a:noFill/>
        </p:spPr>
        <p:txBody>
          <a:bodyPr wrap="square" lIns="0" tIns="0" rIns="0" bIns="0" rtlCol="0">
            <a:spAutoFit/>
          </a:bodyPr>
          <a:lstStyle/>
          <a:p>
            <a:r>
              <a:rPr lang="en-US" sz="3200" b="1" dirty="0">
                <a:latin typeface="Calibri" panose="020F0502020204030204" pitchFamily="34" charset="0"/>
                <a:cs typeface="Calibri" panose="020F0502020204030204" pitchFamily="34" charset="0"/>
              </a:rPr>
              <a:t>Pre-policy data collections</a:t>
            </a:r>
          </a:p>
        </p:txBody>
      </p:sp>
      <p:cxnSp>
        <p:nvCxnSpPr>
          <p:cNvPr id="9" name="Lige pilforbindelse 8">
            <a:extLst>
              <a:ext uri="{FF2B5EF4-FFF2-40B4-BE49-F238E27FC236}">
                <a16:creationId xmlns:a16="http://schemas.microsoft.com/office/drawing/2014/main" id="{847E9C58-2834-87DF-4D60-524791D9E7B6}"/>
              </a:ext>
            </a:extLst>
          </p:cNvPr>
          <p:cNvCxnSpPr/>
          <p:nvPr/>
        </p:nvCxnSpPr>
        <p:spPr>
          <a:xfrm>
            <a:off x="445169" y="5795158"/>
            <a:ext cx="1110952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kstfelt 9">
            <a:extLst>
              <a:ext uri="{FF2B5EF4-FFF2-40B4-BE49-F238E27FC236}">
                <a16:creationId xmlns:a16="http://schemas.microsoft.com/office/drawing/2014/main" id="{A6DB519E-AAB6-94C5-BACA-E52B67D2B892}"/>
              </a:ext>
            </a:extLst>
          </p:cNvPr>
          <p:cNvSpPr txBox="1"/>
          <p:nvPr/>
        </p:nvSpPr>
        <p:spPr>
          <a:xfrm>
            <a:off x="741680" y="5885891"/>
            <a:ext cx="1178560"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Jan 2009</a:t>
            </a:r>
          </a:p>
        </p:txBody>
      </p:sp>
      <p:sp>
        <p:nvSpPr>
          <p:cNvPr id="15" name="Tekstfelt 14">
            <a:extLst>
              <a:ext uri="{FF2B5EF4-FFF2-40B4-BE49-F238E27FC236}">
                <a16:creationId xmlns:a16="http://schemas.microsoft.com/office/drawing/2014/main" id="{5DCAA4E0-7A57-1270-FABE-2FA377497BE7}"/>
              </a:ext>
            </a:extLst>
          </p:cNvPr>
          <p:cNvSpPr txBox="1"/>
          <p:nvPr/>
        </p:nvSpPr>
        <p:spPr>
          <a:xfrm>
            <a:off x="3149600" y="5885891"/>
            <a:ext cx="1178560"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Jan 2010</a:t>
            </a:r>
          </a:p>
        </p:txBody>
      </p:sp>
      <p:sp>
        <p:nvSpPr>
          <p:cNvPr id="16" name="Tekstfelt 15">
            <a:extLst>
              <a:ext uri="{FF2B5EF4-FFF2-40B4-BE49-F238E27FC236}">
                <a16:creationId xmlns:a16="http://schemas.microsoft.com/office/drawing/2014/main" id="{4C58586A-4D9D-009A-D937-23A83802A21F}"/>
              </a:ext>
            </a:extLst>
          </p:cNvPr>
          <p:cNvSpPr txBox="1"/>
          <p:nvPr/>
        </p:nvSpPr>
        <p:spPr>
          <a:xfrm>
            <a:off x="7965440" y="5885890"/>
            <a:ext cx="1178560"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Jan 2012</a:t>
            </a:r>
          </a:p>
        </p:txBody>
      </p:sp>
      <p:sp>
        <p:nvSpPr>
          <p:cNvPr id="17" name="Tekstfelt 16">
            <a:extLst>
              <a:ext uri="{FF2B5EF4-FFF2-40B4-BE49-F238E27FC236}">
                <a16:creationId xmlns:a16="http://schemas.microsoft.com/office/drawing/2014/main" id="{04852D25-C2D6-33CB-2E2B-DEDD1C7E0816}"/>
              </a:ext>
            </a:extLst>
          </p:cNvPr>
          <p:cNvSpPr txBox="1"/>
          <p:nvPr/>
        </p:nvSpPr>
        <p:spPr>
          <a:xfrm>
            <a:off x="5557520" y="5885890"/>
            <a:ext cx="1178560"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Jan 2011</a:t>
            </a:r>
          </a:p>
        </p:txBody>
      </p:sp>
      <p:sp>
        <p:nvSpPr>
          <p:cNvPr id="18" name="Tekstfelt 17">
            <a:extLst>
              <a:ext uri="{FF2B5EF4-FFF2-40B4-BE49-F238E27FC236}">
                <a16:creationId xmlns:a16="http://schemas.microsoft.com/office/drawing/2014/main" id="{F393F36F-D06E-C228-E9C9-448ED29282C9}"/>
              </a:ext>
            </a:extLst>
          </p:cNvPr>
          <p:cNvSpPr txBox="1"/>
          <p:nvPr/>
        </p:nvSpPr>
        <p:spPr>
          <a:xfrm>
            <a:off x="10373360" y="5885889"/>
            <a:ext cx="1178560"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Jan 2013</a:t>
            </a:r>
          </a:p>
        </p:txBody>
      </p:sp>
      <p:sp>
        <p:nvSpPr>
          <p:cNvPr id="19" name="Rektangel 18">
            <a:extLst>
              <a:ext uri="{FF2B5EF4-FFF2-40B4-BE49-F238E27FC236}">
                <a16:creationId xmlns:a16="http://schemas.microsoft.com/office/drawing/2014/main" id="{7DD25BB1-BCED-4ABA-6EEF-73C251950057}"/>
              </a:ext>
            </a:extLst>
          </p:cNvPr>
          <p:cNvSpPr/>
          <p:nvPr/>
        </p:nvSpPr>
        <p:spPr>
          <a:xfrm>
            <a:off x="2529840" y="2576806"/>
            <a:ext cx="1798320" cy="5994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400" dirty="0">
                <a:solidFill>
                  <a:schemeClr val="tx1"/>
                </a:solidFill>
                <a:latin typeface="Calibri" panose="020F0502020204030204" pitchFamily="34" charset="0"/>
                <a:cs typeface="Calibri" panose="020F0502020204030204" pitchFamily="34" charset="0"/>
              </a:rPr>
              <a:t>EYHS</a:t>
            </a:r>
          </a:p>
        </p:txBody>
      </p:sp>
      <p:sp>
        <p:nvSpPr>
          <p:cNvPr id="20" name="Rektangel 19">
            <a:extLst>
              <a:ext uri="{FF2B5EF4-FFF2-40B4-BE49-F238E27FC236}">
                <a16:creationId xmlns:a16="http://schemas.microsoft.com/office/drawing/2014/main" id="{61C35255-DC58-2467-40B5-00E6FA49BF64}"/>
              </a:ext>
            </a:extLst>
          </p:cNvPr>
          <p:cNvSpPr/>
          <p:nvPr/>
        </p:nvSpPr>
        <p:spPr>
          <a:xfrm>
            <a:off x="2900680" y="3382035"/>
            <a:ext cx="1056640" cy="5994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400" dirty="0">
                <a:solidFill>
                  <a:schemeClr val="tx1"/>
                </a:solidFill>
                <a:latin typeface="Calibri" panose="020F0502020204030204" pitchFamily="34" charset="0"/>
                <a:cs typeface="Calibri" panose="020F0502020204030204" pitchFamily="34" charset="0"/>
              </a:rPr>
              <a:t>CHAMPS</a:t>
            </a:r>
          </a:p>
        </p:txBody>
      </p:sp>
      <p:sp>
        <p:nvSpPr>
          <p:cNvPr id="21" name="Rektangel 20">
            <a:extLst>
              <a:ext uri="{FF2B5EF4-FFF2-40B4-BE49-F238E27FC236}">
                <a16:creationId xmlns:a16="http://schemas.microsoft.com/office/drawing/2014/main" id="{8A74E3E2-A116-2D9C-C369-B54ACD1F51E6}"/>
              </a:ext>
            </a:extLst>
          </p:cNvPr>
          <p:cNvSpPr/>
          <p:nvPr/>
        </p:nvSpPr>
        <p:spPr>
          <a:xfrm>
            <a:off x="5047382" y="3386436"/>
            <a:ext cx="825098" cy="5994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400" dirty="0">
                <a:solidFill>
                  <a:schemeClr val="tx1"/>
                </a:solidFill>
                <a:latin typeface="Calibri" panose="020F0502020204030204" pitchFamily="34" charset="0"/>
                <a:cs typeface="Calibri" panose="020F0502020204030204" pitchFamily="34" charset="0"/>
              </a:rPr>
              <a:t>CHAMPS</a:t>
            </a:r>
          </a:p>
        </p:txBody>
      </p:sp>
      <p:sp>
        <p:nvSpPr>
          <p:cNvPr id="22" name="Rektangel 21">
            <a:extLst>
              <a:ext uri="{FF2B5EF4-FFF2-40B4-BE49-F238E27FC236}">
                <a16:creationId xmlns:a16="http://schemas.microsoft.com/office/drawing/2014/main" id="{A1129A03-E4FE-78D2-1760-143CA544832B}"/>
              </a:ext>
            </a:extLst>
          </p:cNvPr>
          <p:cNvSpPr/>
          <p:nvPr/>
        </p:nvSpPr>
        <p:spPr>
          <a:xfrm>
            <a:off x="9508160" y="3385833"/>
            <a:ext cx="825098" cy="59056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400" dirty="0">
                <a:solidFill>
                  <a:schemeClr val="tx1"/>
                </a:solidFill>
                <a:latin typeface="Calibri" panose="020F0502020204030204" pitchFamily="34" charset="0"/>
                <a:cs typeface="Calibri" panose="020F0502020204030204" pitchFamily="34" charset="0"/>
              </a:rPr>
              <a:t>CHAMPS</a:t>
            </a:r>
          </a:p>
        </p:txBody>
      </p:sp>
      <p:sp>
        <p:nvSpPr>
          <p:cNvPr id="23" name="Rektangel 22">
            <a:extLst>
              <a:ext uri="{FF2B5EF4-FFF2-40B4-BE49-F238E27FC236}">
                <a16:creationId xmlns:a16="http://schemas.microsoft.com/office/drawing/2014/main" id="{50288133-D320-8326-0778-7920F26A5CD4}"/>
              </a:ext>
            </a:extLst>
          </p:cNvPr>
          <p:cNvSpPr/>
          <p:nvPr/>
        </p:nvSpPr>
        <p:spPr>
          <a:xfrm>
            <a:off x="4328160" y="4185982"/>
            <a:ext cx="825098" cy="59944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400" dirty="0">
                <a:solidFill>
                  <a:schemeClr val="tx1"/>
                </a:solidFill>
                <a:latin typeface="Calibri" panose="020F0502020204030204" pitchFamily="34" charset="0"/>
                <a:cs typeface="Calibri" panose="020F0502020204030204" pitchFamily="34" charset="0"/>
              </a:rPr>
              <a:t>SPACE</a:t>
            </a:r>
          </a:p>
        </p:txBody>
      </p:sp>
      <p:sp>
        <p:nvSpPr>
          <p:cNvPr id="24" name="Rektangel 23">
            <a:extLst>
              <a:ext uri="{FF2B5EF4-FFF2-40B4-BE49-F238E27FC236}">
                <a16:creationId xmlns:a16="http://schemas.microsoft.com/office/drawing/2014/main" id="{C692E742-E755-0447-D3EA-D45A6DBF0DDC}"/>
              </a:ext>
            </a:extLst>
          </p:cNvPr>
          <p:cNvSpPr/>
          <p:nvPr/>
        </p:nvSpPr>
        <p:spPr>
          <a:xfrm>
            <a:off x="8858992" y="4185982"/>
            <a:ext cx="825098" cy="59944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400" dirty="0">
                <a:solidFill>
                  <a:schemeClr val="tx1"/>
                </a:solidFill>
                <a:latin typeface="Calibri" panose="020F0502020204030204" pitchFamily="34" charset="0"/>
                <a:cs typeface="Calibri" panose="020F0502020204030204" pitchFamily="34" charset="0"/>
              </a:rPr>
              <a:t>SPACE</a:t>
            </a:r>
          </a:p>
        </p:txBody>
      </p:sp>
      <p:sp>
        <p:nvSpPr>
          <p:cNvPr id="25" name="Rektangel 24">
            <a:extLst>
              <a:ext uri="{FF2B5EF4-FFF2-40B4-BE49-F238E27FC236}">
                <a16:creationId xmlns:a16="http://schemas.microsoft.com/office/drawing/2014/main" id="{CBD2DE54-0803-8EF2-DFB9-B8D1B7CEC7A2}"/>
              </a:ext>
            </a:extLst>
          </p:cNvPr>
          <p:cNvSpPr/>
          <p:nvPr/>
        </p:nvSpPr>
        <p:spPr>
          <a:xfrm>
            <a:off x="4328160" y="4995009"/>
            <a:ext cx="825098" cy="59944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400" dirty="0">
                <a:solidFill>
                  <a:schemeClr val="tx1"/>
                </a:solidFill>
                <a:latin typeface="Calibri" panose="020F0502020204030204" pitchFamily="34" charset="0"/>
                <a:cs typeface="Calibri" panose="020F0502020204030204" pitchFamily="34" charset="0"/>
              </a:rPr>
              <a:t>WCMC</a:t>
            </a:r>
          </a:p>
        </p:txBody>
      </p:sp>
      <p:sp>
        <p:nvSpPr>
          <p:cNvPr id="26" name="Rektangel 25">
            <a:extLst>
              <a:ext uri="{FF2B5EF4-FFF2-40B4-BE49-F238E27FC236}">
                <a16:creationId xmlns:a16="http://schemas.microsoft.com/office/drawing/2014/main" id="{3351D22F-D4EB-4677-7A95-CE3FAED720C6}"/>
              </a:ext>
            </a:extLst>
          </p:cNvPr>
          <p:cNvSpPr/>
          <p:nvPr/>
        </p:nvSpPr>
        <p:spPr>
          <a:xfrm>
            <a:off x="8858992" y="4995009"/>
            <a:ext cx="825098" cy="59944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400" dirty="0">
                <a:solidFill>
                  <a:schemeClr val="tx1"/>
                </a:solidFill>
                <a:latin typeface="Calibri" panose="020F0502020204030204" pitchFamily="34" charset="0"/>
                <a:cs typeface="Calibri" panose="020F0502020204030204" pitchFamily="34" charset="0"/>
              </a:rPr>
              <a:t>WCMC</a:t>
            </a:r>
          </a:p>
        </p:txBody>
      </p:sp>
      <p:sp>
        <p:nvSpPr>
          <p:cNvPr id="27" name="Rektangel 26">
            <a:extLst>
              <a:ext uri="{FF2B5EF4-FFF2-40B4-BE49-F238E27FC236}">
                <a16:creationId xmlns:a16="http://schemas.microsoft.com/office/drawing/2014/main" id="{0C6097AE-8F99-0216-084B-4C46B709DD86}"/>
              </a:ext>
            </a:extLst>
          </p:cNvPr>
          <p:cNvSpPr/>
          <p:nvPr/>
        </p:nvSpPr>
        <p:spPr>
          <a:xfrm>
            <a:off x="7324832" y="4995009"/>
            <a:ext cx="274848" cy="59944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3078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ktangel 5">
            <a:extLst>
              <a:ext uri="{FF2B5EF4-FFF2-40B4-BE49-F238E27FC236}">
                <a16:creationId xmlns:a16="http://schemas.microsoft.com/office/drawing/2014/main" id="{DA54187A-87DD-6FDD-3601-8F7A91461C50}"/>
              </a:ext>
            </a:extLst>
          </p:cNvPr>
          <p:cNvSpPr/>
          <p:nvPr/>
        </p:nvSpPr>
        <p:spPr>
          <a:xfrm>
            <a:off x="9668046" y="2276720"/>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7" name="Picture 2" descr="Running Man Icon Black On White Stock Vector (Royalty Free) 1933476653 |  Shutterstock">
            <a:extLst>
              <a:ext uri="{FF2B5EF4-FFF2-40B4-BE49-F238E27FC236}">
                <a16:creationId xmlns:a16="http://schemas.microsoft.com/office/drawing/2014/main" id="{A7774B1F-4E0B-C08D-EAD6-F3E67572285E}"/>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2276721"/>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8" name="Rektangel 7">
            <a:extLst>
              <a:ext uri="{FF2B5EF4-FFF2-40B4-BE49-F238E27FC236}">
                <a16:creationId xmlns:a16="http://schemas.microsoft.com/office/drawing/2014/main" id="{476DA352-980B-0E31-5C3A-F066FDAEBFE7}"/>
              </a:ext>
            </a:extLst>
          </p:cNvPr>
          <p:cNvSpPr/>
          <p:nvPr/>
        </p:nvSpPr>
        <p:spPr>
          <a:xfrm>
            <a:off x="0" y="2276721"/>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9" name="Tekstfelt 8">
            <a:extLst>
              <a:ext uri="{FF2B5EF4-FFF2-40B4-BE49-F238E27FC236}">
                <a16:creationId xmlns:a16="http://schemas.microsoft.com/office/drawing/2014/main" id="{7FB33319-16AA-1824-E435-DE205B19FCB2}"/>
              </a:ext>
            </a:extLst>
          </p:cNvPr>
          <p:cNvSpPr txBox="1"/>
          <p:nvPr/>
        </p:nvSpPr>
        <p:spPr>
          <a:xfrm>
            <a:off x="445169" y="2936557"/>
            <a:ext cx="9475540" cy="492443"/>
          </a:xfrm>
          <a:prstGeom prst="rect">
            <a:avLst/>
          </a:prstGeom>
          <a:noFill/>
        </p:spPr>
        <p:txBody>
          <a:bodyPr wrap="square" lIns="0" tIns="0" rIns="0" bIns="0" rtlCol="0">
            <a:spAutoFit/>
          </a:bodyPr>
          <a:lstStyle/>
          <a:p>
            <a:r>
              <a:rPr lang="en-US" sz="3200" b="1" dirty="0">
                <a:latin typeface="Calibri" panose="020F0502020204030204" pitchFamily="34" charset="0"/>
                <a:cs typeface="Calibri" panose="020F0502020204030204" pitchFamily="34" charset="0"/>
              </a:rPr>
              <a:t>Introduction</a:t>
            </a:r>
          </a:p>
        </p:txBody>
      </p:sp>
    </p:spTree>
    <p:extLst>
      <p:ext uri="{BB962C8B-B14F-4D97-AF65-F5344CB8AC3E}">
        <p14:creationId xmlns:p14="http://schemas.microsoft.com/office/powerpoint/2010/main" val="1241383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ktangel 39">
            <a:extLst>
              <a:ext uri="{FF2B5EF4-FFF2-40B4-BE49-F238E27FC236}">
                <a16:creationId xmlns:a16="http://schemas.microsoft.com/office/drawing/2014/main" id="{5CED82DA-147B-60F1-E9A1-978383346115}"/>
              </a:ext>
            </a:extLst>
          </p:cNvPr>
          <p:cNvSpPr/>
          <p:nvPr/>
        </p:nvSpPr>
        <p:spPr>
          <a:xfrm>
            <a:off x="8207203" y="4892638"/>
            <a:ext cx="3823931" cy="599440"/>
          </a:xfrm>
          <a:prstGeom prst="rect">
            <a:avLst/>
          </a:prstGeom>
          <a:solidFill>
            <a:schemeClr val="accent3">
              <a:lumMod val="40000"/>
              <a:lumOff val="60000"/>
              <a:alpha val="2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39" name="Rektangel 38">
            <a:extLst>
              <a:ext uri="{FF2B5EF4-FFF2-40B4-BE49-F238E27FC236}">
                <a16:creationId xmlns:a16="http://schemas.microsoft.com/office/drawing/2014/main" id="{D2AAA951-8E5F-DB4D-27A3-3D949B7375DF}"/>
              </a:ext>
            </a:extLst>
          </p:cNvPr>
          <p:cNvSpPr/>
          <p:nvPr/>
        </p:nvSpPr>
        <p:spPr>
          <a:xfrm>
            <a:off x="8207204" y="4086286"/>
            <a:ext cx="3840798" cy="599440"/>
          </a:xfrm>
          <a:prstGeom prst="rect">
            <a:avLst/>
          </a:prstGeom>
          <a:solidFill>
            <a:srgbClr val="CCEC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38" name="Rektangel 37">
            <a:extLst>
              <a:ext uri="{FF2B5EF4-FFF2-40B4-BE49-F238E27FC236}">
                <a16:creationId xmlns:a16="http://schemas.microsoft.com/office/drawing/2014/main" id="{09CD2712-8968-67B9-74A3-A340EBAFDB43}"/>
              </a:ext>
            </a:extLst>
          </p:cNvPr>
          <p:cNvSpPr/>
          <p:nvPr/>
        </p:nvSpPr>
        <p:spPr>
          <a:xfrm>
            <a:off x="8207205" y="3271499"/>
            <a:ext cx="3840797" cy="59944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37" name="Rektangel 36">
            <a:extLst>
              <a:ext uri="{FF2B5EF4-FFF2-40B4-BE49-F238E27FC236}">
                <a16:creationId xmlns:a16="http://schemas.microsoft.com/office/drawing/2014/main" id="{F0EC70F8-FEEE-4FFF-6C13-D24D3954C84B}"/>
              </a:ext>
            </a:extLst>
          </p:cNvPr>
          <p:cNvSpPr/>
          <p:nvPr/>
        </p:nvSpPr>
        <p:spPr>
          <a:xfrm>
            <a:off x="8207205" y="2474051"/>
            <a:ext cx="3840797" cy="59944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33" name="Rektangel 32">
            <a:extLst>
              <a:ext uri="{FF2B5EF4-FFF2-40B4-BE49-F238E27FC236}">
                <a16:creationId xmlns:a16="http://schemas.microsoft.com/office/drawing/2014/main" id="{95E60087-1057-D333-793B-D866778D58E6}"/>
              </a:ext>
            </a:extLst>
          </p:cNvPr>
          <p:cNvSpPr/>
          <p:nvPr/>
        </p:nvSpPr>
        <p:spPr>
          <a:xfrm>
            <a:off x="0" y="4888684"/>
            <a:ext cx="7803416" cy="599440"/>
          </a:xfrm>
          <a:prstGeom prst="rect">
            <a:avLst/>
          </a:prstGeom>
          <a:solidFill>
            <a:schemeClr val="accent3">
              <a:lumMod val="40000"/>
              <a:lumOff val="60000"/>
              <a:alpha val="2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32" name="Rektangel 31">
            <a:extLst>
              <a:ext uri="{FF2B5EF4-FFF2-40B4-BE49-F238E27FC236}">
                <a16:creationId xmlns:a16="http://schemas.microsoft.com/office/drawing/2014/main" id="{1FC4D7CF-E6F0-2EA3-4C63-474188B74518}"/>
              </a:ext>
            </a:extLst>
          </p:cNvPr>
          <p:cNvSpPr/>
          <p:nvPr/>
        </p:nvSpPr>
        <p:spPr>
          <a:xfrm>
            <a:off x="2009" y="4081395"/>
            <a:ext cx="7803418" cy="599440"/>
          </a:xfrm>
          <a:prstGeom prst="rect">
            <a:avLst/>
          </a:prstGeom>
          <a:solidFill>
            <a:srgbClr val="CCEC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30" name="Rektangel 29">
            <a:extLst>
              <a:ext uri="{FF2B5EF4-FFF2-40B4-BE49-F238E27FC236}">
                <a16:creationId xmlns:a16="http://schemas.microsoft.com/office/drawing/2014/main" id="{2707F83E-450E-B857-41C4-C8499BF2F86F}"/>
              </a:ext>
            </a:extLst>
          </p:cNvPr>
          <p:cNvSpPr/>
          <p:nvPr/>
        </p:nvSpPr>
        <p:spPr>
          <a:xfrm>
            <a:off x="2010" y="3280111"/>
            <a:ext cx="7803417" cy="59944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28" name="Rektangel 27">
            <a:extLst>
              <a:ext uri="{FF2B5EF4-FFF2-40B4-BE49-F238E27FC236}">
                <a16:creationId xmlns:a16="http://schemas.microsoft.com/office/drawing/2014/main" id="{8BB74DE3-6929-E3C9-8944-8B5013D7CEBD}"/>
              </a:ext>
            </a:extLst>
          </p:cNvPr>
          <p:cNvSpPr/>
          <p:nvPr/>
        </p:nvSpPr>
        <p:spPr>
          <a:xfrm>
            <a:off x="2010" y="2470481"/>
            <a:ext cx="7803417" cy="59944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4" name="Pladsholder til dato 3">
            <a:extLst>
              <a:ext uri="{FF2B5EF4-FFF2-40B4-BE49-F238E27FC236}">
                <a16:creationId xmlns:a16="http://schemas.microsoft.com/office/drawing/2014/main" id="{81F32194-5039-616D-D0ED-C8B545FCB7B8}"/>
              </a:ext>
            </a:extLst>
          </p:cNvPr>
          <p:cNvSpPr>
            <a:spLocks noGrp="1"/>
          </p:cNvSpPr>
          <p:nvPr>
            <p:ph type="dt" sz="half" idx="20"/>
          </p:nvPr>
        </p:nvSpPr>
        <p:spPr/>
        <p:txBody>
          <a:bodyPr/>
          <a:lstStyle/>
          <a:p>
            <a:fld id="{839163B6-123B-4126-B4A3-74AC28DBFF9C}" type="datetime1">
              <a:rPr lang="da-DK" smtClean="0"/>
              <a:t>19-01-2023</a:t>
            </a:fld>
            <a:endParaRPr lang="da-DK" dirty="0"/>
          </a:p>
        </p:txBody>
      </p:sp>
      <p:sp>
        <p:nvSpPr>
          <p:cNvPr id="5" name="Pladsholder til slidenummer 4">
            <a:extLst>
              <a:ext uri="{FF2B5EF4-FFF2-40B4-BE49-F238E27FC236}">
                <a16:creationId xmlns:a16="http://schemas.microsoft.com/office/drawing/2014/main" id="{D2D0067A-0AED-469D-E017-02B661279623}"/>
              </a:ext>
            </a:extLst>
          </p:cNvPr>
          <p:cNvSpPr>
            <a:spLocks noGrp="1"/>
          </p:cNvSpPr>
          <p:nvPr>
            <p:ph type="sldNum" sz="quarter" idx="22"/>
          </p:nvPr>
        </p:nvSpPr>
        <p:spPr/>
        <p:txBody>
          <a:bodyPr/>
          <a:lstStyle/>
          <a:p>
            <a:fld id="{45D37B1E-C366-494F-A587-962AD9AABC83}" type="slidenum">
              <a:rPr lang="da-DK" smtClean="0"/>
              <a:pPr/>
              <a:t>20</a:t>
            </a:fld>
            <a:endParaRPr lang="da-DK" dirty="0"/>
          </a:p>
        </p:txBody>
      </p:sp>
      <p:sp>
        <p:nvSpPr>
          <p:cNvPr id="2" name="Rektangel 1">
            <a:extLst>
              <a:ext uri="{FF2B5EF4-FFF2-40B4-BE49-F238E27FC236}">
                <a16:creationId xmlns:a16="http://schemas.microsoft.com/office/drawing/2014/main" id="{D2D92E1A-DEE8-6159-C768-56EEC7A441EA}"/>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3" name="Picture 2" descr="Running Man Icon Black On White Stock Vector (Royalty Free) 1933476653 |  Shutterstock">
            <a:extLst>
              <a:ext uri="{FF2B5EF4-FFF2-40B4-BE49-F238E27FC236}">
                <a16:creationId xmlns:a16="http://schemas.microsoft.com/office/drawing/2014/main" id="{63F5F653-0EE9-4801-10CB-14693FECAB2E}"/>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6" name="Rektangel 5">
            <a:extLst>
              <a:ext uri="{FF2B5EF4-FFF2-40B4-BE49-F238E27FC236}">
                <a16:creationId xmlns:a16="http://schemas.microsoft.com/office/drawing/2014/main" id="{350671B2-9978-F206-1954-2D10EF5B7651}"/>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7" name="Tekstfelt 6">
            <a:extLst>
              <a:ext uri="{FF2B5EF4-FFF2-40B4-BE49-F238E27FC236}">
                <a16:creationId xmlns:a16="http://schemas.microsoft.com/office/drawing/2014/main" id="{458DEC1C-E5BA-AB0C-60F5-9C88C25EA4E5}"/>
              </a:ext>
            </a:extLst>
          </p:cNvPr>
          <p:cNvSpPr txBox="1"/>
          <p:nvPr/>
        </p:nvSpPr>
        <p:spPr>
          <a:xfrm>
            <a:off x="445169" y="664332"/>
            <a:ext cx="9475540" cy="492443"/>
          </a:xfrm>
          <a:prstGeom prst="rect">
            <a:avLst/>
          </a:prstGeom>
          <a:noFill/>
        </p:spPr>
        <p:txBody>
          <a:bodyPr wrap="square" lIns="0" tIns="0" rIns="0" bIns="0" rtlCol="0">
            <a:spAutoFit/>
          </a:bodyPr>
          <a:lstStyle/>
          <a:p>
            <a:r>
              <a:rPr lang="en-US" sz="3200" b="1" dirty="0">
                <a:latin typeface="Calibri" panose="020F0502020204030204" pitchFamily="34" charset="0"/>
                <a:cs typeface="Calibri" panose="020F0502020204030204" pitchFamily="34" charset="0"/>
              </a:rPr>
              <a:t>Post-policy data collections</a:t>
            </a:r>
          </a:p>
        </p:txBody>
      </p:sp>
      <p:cxnSp>
        <p:nvCxnSpPr>
          <p:cNvPr id="9" name="Lige pilforbindelse 8">
            <a:extLst>
              <a:ext uri="{FF2B5EF4-FFF2-40B4-BE49-F238E27FC236}">
                <a16:creationId xmlns:a16="http://schemas.microsoft.com/office/drawing/2014/main" id="{847E9C58-2834-87DF-4D60-524791D9E7B6}"/>
              </a:ext>
            </a:extLst>
          </p:cNvPr>
          <p:cNvCxnSpPr>
            <a:cxnSpLocks/>
          </p:cNvCxnSpPr>
          <p:nvPr/>
        </p:nvCxnSpPr>
        <p:spPr>
          <a:xfrm>
            <a:off x="0" y="5688833"/>
            <a:ext cx="780341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kstfelt 14">
            <a:extLst>
              <a:ext uri="{FF2B5EF4-FFF2-40B4-BE49-F238E27FC236}">
                <a16:creationId xmlns:a16="http://schemas.microsoft.com/office/drawing/2014/main" id="{5DCAA4E0-7A57-1270-FABE-2FA377497BE7}"/>
              </a:ext>
            </a:extLst>
          </p:cNvPr>
          <p:cNvSpPr txBox="1"/>
          <p:nvPr/>
        </p:nvSpPr>
        <p:spPr>
          <a:xfrm>
            <a:off x="621770" y="5779566"/>
            <a:ext cx="1178560"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Jan 2010</a:t>
            </a:r>
          </a:p>
        </p:txBody>
      </p:sp>
      <p:sp>
        <p:nvSpPr>
          <p:cNvPr id="16" name="Tekstfelt 15">
            <a:extLst>
              <a:ext uri="{FF2B5EF4-FFF2-40B4-BE49-F238E27FC236}">
                <a16:creationId xmlns:a16="http://schemas.microsoft.com/office/drawing/2014/main" id="{4C58586A-4D9D-009A-D937-23A83802A21F}"/>
              </a:ext>
            </a:extLst>
          </p:cNvPr>
          <p:cNvSpPr txBox="1"/>
          <p:nvPr/>
        </p:nvSpPr>
        <p:spPr>
          <a:xfrm>
            <a:off x="5437610" y="5779565"/>
            <a:ext cx="1178560"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Jan 2012</a:t>
            </a:r>
          </a:p>
        </p:txBody>
      </p:sp>
      <p:sp>
        <p:nvSpPr>
          <p:cNvPr id="17" name="Tekstfelt 16">
            <a:extLst>
              <a:ext uri="{FF2B5EF4-FFF2-40B4-BE49-F238E27FC236}">
                <a16:creationId xmlns:a16="http://schemas.microsoft.com/office/drawing/2014/main" id="{04852D25-C2D6-33CB-2E2B-DEDD1C7E0816}"/>
              </a:ext>
            </a:extLst>
          </p:cNvPr>
          <p:cNvSpPr txBox="1"/>
          <p:nvPr/>
        </p:nvSpPr>
        <p:spPr>
          <a:xfrm>
            <a:off x="3029690" y="5779565"/>
            <a:ext cx="1178560"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Jan 2011</a:t>
            </a:r>
          </a:p>
        </p:txBody>
      </p:sp>
      <p:sp>
        <p:nvSpPr>
          <p:cNvPr id="19" name="Rektangel 18">
            <a:extLst>
              <a:ext uri="{FF2B5EF4-FFF2-40B4-BE49-F238E27FC236}">
                <a16:creationId xmlns:a16="http://schemas.microsoft.com/office/drawing/2014/main" id="{7DD25BB1-BCED-4ABA-6EEF-73C251950057}"/>
              </a:ext>
            </a:extLst>
          </p:cNvPr>
          <p:cNvSpPr/>
          <p:nvPr/>
        </p:nvSpPr>
        <p:spPr>
          <a:xfrm>
            <a:off x="2010" y="2470481"/>
            <a:ext cx="1798320" cy="5994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400" dirty="0">
                <a:solidFill>
                  <a:schemeClr val="tx1"/>
                </a:solidFill>
                <a:latin typeface="Calibri" panose="020F0502020204030204" pitchFamily="34" charset="0"/>
                <a:cs typeface="Calibri" panose="020F0502020204030204" pitchFamily="34" charset="0"/>
              </a:rPr>
              <a:t>EYHS</a:t>
            </a:r>
          </a:p>
        </p:txBody>
      </p:sp>
      <p:sp>
        <p:nvSpPr>
          <p:cNvPr id="20" name="Rektangel 19">
            <a:extLst>
              <a:ext uri="{FF2B5EF4-FFF2-40B4-BE49-F238E27FC236}">
                <a16:creationId xmlns:a16="http://schemas.microsoft.com/office/drawing/2014/main" id="{61C35255-DC58-2467-40B5-00E6FA49BF64}"/>
              </a:ext>
            </a:extLst>
          </p:cNvPr>
          <p:cNvSpPr/>
          <p:nvPr/>
        </p:nvSpPr>
        <p:spPr>
          <a:xfrm>
            <a:off x="372850" y="3275710"/>
            <a:ext cx="1056640" cy="5994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400" dirty="0">
                <a:solidFill>
                  <a:schemeClr val="tx1"/>
                </a:solidFill>
                <a:latin typeface="Calibri" panose="020F0502020204030204" pitchFamily="34" charset="0"/>
                <a:cs typeface="Calibri" panose="020F0502020204030204" pitchFamily="34" charset="0"/>
              </a:rPr>
              <a:t>CHAMPS</a:t>
            </a:r>
          </a:p>
        </p:txBody>
      </p:sp>
      <p:sp>
        <p:nvSpPr>
          <p:cNvPr id="21" name="Rektangel 20">
            <a:extLst>
              <a:ext uri="{FF2B5EF4-FFF2-40B4-BE49-F238E27FC236}">
                <a16:creationId xmlns:a16="http://schemas.microsoft.com/office/drawing/2014/main" id="{8A74E3E2-A116-2D9C-C369-B54ACD1F51E6}"/>
              </a:ext>
            </a:extLst>
          </p:cNvPr>
          <p:cNvSpPr/>
          <p:nvPr/>
        </p:nvSpPr>
        <p:spPr>
          <a:xfrm>
            <a:off x="2519552" y="3280111"/>
            <a:ext cx="825098" cy="5994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400" dirty="0">
                <a:solidFill>
                  <a:schemeClr val="tx1"/>
                </a:solidFill>
                <a:latin typeface="Calibri" panose="020F0502020204030204" pitchFamily="34" charset="0"/>
                <a:cs typeface="Calibri" panose="020F0502020204030204" pitchFamily="34" charset="0"/>
              </a:rPr>
              <a:t>CHAMPS</a:t>
            </a:r>
          </a:p>
        </p:txBody>
      </p:sp>
      <p:sp>
        <p:nvSpPr>
          <p:cNvPr id="22" name="Rektangel 21">
            <a:extLst>
              <a:ext uri="{FF2B5EF4-FFF2-40B4-BE49-F238E27FC236}">
                <a16:creationId xmlns:a16="http://schemas.microsoft.com/office/drawing/2014/main" id="{A1129A03-E4FE-78D2-1760-143CA544832B}"/>
              </a:ext>
            </a:extLst>
          </p:cNvPr>
          <p:cNvSpPr/>
          <p:nvPr/>
        </p:nvSpPr>
        <p:spPr>
          <a:xfrm>
            <a:off x="6980330" y="3279508"/>
            <a:ext cx="825098" cy="59056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400" dirty="0">
                <a:solidFill>
                  <a:schemeClr val="tx1"/>
                </a:solidFill>
                <a:latin typeface="Calibri" panose="020F0502020204030204" pitchFamily="34" charset="0"/>
                <a:cs typeface="Calibri" panose="020F0502020204030204" pitchFamily="34" charset="0"/>
              </a:rPr>
              <a:t>CHAMPS</a:t>
            </a:r>
          </a:p>
        </p:txBody>
      </p:sp>
      <p:sp>
        <p:nvSpPr>
          <p:cNvPr id="23" name="Rektangel 22">
            <a:extLst>
              <a:ext uri="{FF2B5EF4-FFF2-40B4-BE49-F238E27FC236}">
                <a16:creationId xmlns:a16="http://schemas.microsoft.com/office/drawing/2014/main" id="{50288133-D320-8326-0778-7920F26A5CD4}"/>
              </a:ext>
            </a:extLst>
          </p:cNvPr>
          <p:cNvSpPr/>
          <p:nvPr/>
        </p:nvSpPr>
        <p:spPr>
          <a:xfrm>
            <a:off x="1800330" y="4079657"/>
            <a:ext cx="825098" cy="59944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400" dirty="0">
                <a:solidFill>
                  <a:schemeClr val="tx1"/>
                </a:solidFill>
                <a:latin typeface="Calibri" panose="020F0502020204030204" pitchFamily="34" charset="0"/>
                <a:cs typeface="Calibri" panose="020F0502020204030204" pitchFamily="34" charset="0"/>
              </a:rPr>
              <a:t>SPACE</a:t>
            </a:r>
          </a:p>
        </p:txBody>
      </p:sp>
      <p:sp>
        <p:nvSpPr>
          <p:cNvPr id="24" name="Rektangel 23">
            <a:extLst>
              <a:ext uri="{FF2B5EF4-FFF2-40B4-BE49-F238E27FC236}">
                <a16:creationId xmlns:a16="http://schemas.microsoft.com/office/drawing/2014/main" id="{C692E742-E755-0447-D3EA-D45A6DBF0DDC}"/>
              </a:ext>
            </a:extLst>
          </p:cNvPr>
          <p:cNvSpPr/>
          <p:nvPr/>
        </p:nvSpPr>
        <p:spPr>
          <a:xfrm>
            <a:off x="6331162" y="4079657"/>
            <a:ext cx="825098" cy="59944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400" dirty="0">
                <a:solidFill>
                  <a:schemeClr val="tx1"/>
                </a:solidFill>
                <a:latin typeface="Calibri" panose="020F0502020204030204" pitchFamily="34" charset="0"/>
                <a:cs typeface="Calibri" panose="020F0502020204030204" pitchFamily="34" charset="0"/>
              </a:rPr>
              <a:t>SPACE</a:t>
            </a:r>
          </a:p>
        </p:txBody>
      </p:sp>
      <p:sp>
        <p:nvSpPr>
          <p:cNvPr id="25" name="Rektangel 24">
            <a:extLst>
              <a:ext uri="{FF2B5EF4-FFF2-40B4-BE49-F238E27FC236}">
                <a16:creationId xmlns:a16="http://schemas.microsoft.com/office/drawing/2014/main" id="{CBD2DE54-0803-8EF2-DFB9-B8D1B7CEC7A2}"/>
              </a:ext>
            </a:extLst>
          </p:cNvPr>
          <p:cNvSpPr/>
          <p:nvPr/>
        </p:nvSpPr>
        <p:spPr>
          <a:xfrm>
            <a:off x="1800330" y="4888684"/>
            <a:ext cx="825098" cy="59944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400" dirty="0">
                <a:solidFill>
                  <a:schemeClr val="tx1"/>
                </a:solidFill>
                <a:latin typeface="Calibri" panose="020F0502020204030204" pitchFamily="34" charset="0"/>
                <a:cs typeface="Calibri" panose="020F0502020204030204" pitchFamily="34" charset="0"/>
              </a:rPr>
              <a:t>WCMC</a:t>
            </a:r>
          </a:p>
        </p:txBody>
      </p:sp>
      <p:sp>
        <p:nvSpPr>
          <p:cNvPr id="26" name="Rektangel 25">
            <a:extLst>
              <a:ext uri="{FF2B5EF4-FFF2-40B4-BE49-F238E27FC236}">
                <a16:creationId xmlns:a16="http://schemas.microsoft.com/office/drawing/2014/main" id="{3351D22F-D4EB-4677-7A95-CE3FAED720C6}"/>
              </a:ext>
            </a:extLst>
          </p:cNvPr>
          <p:cNvSpPr/>
          <p:nvPr/>
        </p:nvSpPr>
        <p:spPr>
          <a:xfrm>
            <a:off x="6331162" y="4888684"/>
            <a:ext cx="825098" cy="59944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400" dirty="0">
                <a:solidFill>
                  <a:schemeClr val="tx1"/>
                </a:solidFill>
                <a:latin typeface="Calibri" panose="020F0502020204030204" pitchFamily="34" charset="0"/>
                <a:cs typeface="Calibri" panose="020F0502020204030204" pitchFamily="34" charset="0"/>
              </a:rPr>
              <a:t>WCMC</a:t>
            </a:r>
          </a:p>
        </p:txBody>
      </p:sp>
      <p:sp>
        <p:nvSpPr>
          <p:cNvPr id="27" name="Rektangel 26">
            <a:extLst>
              <a:ext uri="{FF2B5EF4-FFF2-40B4-BE49-F238E27FC236}">
                <a16:creationId xmlns:a16="http://schemas.microsoft.com/office/drawing/2014/main" id="{0C6097AE-8F99-0216-084B-4C46B709DD86}"/>
              </a:ext>
            </a:extLst>
          </p:cNvPr>
          <p:cNvSpPr/>
          <p:nvPr/>
        </p:nvSpPr>
        <p:spPr>
          <a:xfrm>
            <a:off x="4797002" y="4888684"/>
            <a:ext cx="274848" cy="59944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400" dirty="0">
              <a:solidFill>
                <a:schemeClr val="tx1"/>
              </a:solidFill>
              <a:latin typeface="Calibri" panose="020F0502020204030204" pitchFamily="34" charset="0"/>
              <a:cs typeface="Calibri" panose="020F0502020204030204" pitchFamily="34" charset="0"/>
            </a:endParaRPr>
          </a:p>
        </p:txBody>
      </p:sp>
      <p:cxnSp>
        <p:nvCxnSpPr>
          <p:cNvPr id="13" name="Lige forbindelse 12">
            <a:extLst>
              <a:ext uri="{FF2B5EF4-FFF2-40B4-BE49-F238E27FC236}">
                <a16:creationId xmlns:a16="http://schemas.microsoft.com/office/drawing/2014/main" id="{82383E24-6A46-5E02-4284-7388986A2A00}"/>
              </a:ext>
            </a:extLst>
          </p:cNvPr>
          <p:cNvCxnSpPr/>
          <p:nvPr/>
        </p:nvCxnSpPr>
        <p:spPr>
          <a:xfrm>
            <a:off x="8006316" y="2117558"/>
            <a:ext cx="0" cy="474044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kstfelt 13">
            <a:extLst>
              <a:ext uri="{FF2B5EF4-FFF2-40B4-BE49-F238E27FC236}">
                <a16:creationId xmlns:a16="http://schemas.microsoft.com/office/drawing/2014/main" id="{B87951D8-51D1-5062-AAF7-C3C141BAFAB5}"/>
              </a:ext>
            </a:extLst>
          </p:cNvPr>
          <p:cNvSpPr txBox="1"/>
          <p:nvPr/>
        </p:nvSpPr>
        <p:spPr>
          <a:xfrm rot="16200000">
            <a:off x="7156764" y="921430"/>
            <a:ext cx="1699104" cy="492443"/>
          </a:xfrm>
          <a:prstGeom prst="rect">
            <a:avLst/>
          </a:prstGeom>
          <a:noFill/>
        </p:spPr>
        <p:txBody>
          <a:bodyPr wrap="square" lIns="0" tIns="0" rIns="0" bIns="0" rtlCol="0">
            <a:spAutoFit/>
          </a:bodyPr>
          <a:lstStyle/>
          <a:p>
            <a:r>
              <a:rPr lang="da-DK" sz="1600" b="1" dirty="0">
                <a:latin typeface="Calibri" panose="020F0502020204030204" pitchFamily="34" charset="0"/>
                <a:cs typeface="Calibri" panose="020F0502020204030204" pitchFamily="34" charset="0"/>
              </a:rPr>
              <a:t>Policy </a:t>
            </a:r>
            <a:r>
              <a:rPr lang="da-DK" sz="1600" b="1" dirty="0" err="1">
                <a:latin typeface="Calibri" panose="020F0502020204030204" pitchFamily="34" charset="0"/>
                <a:cs typeface="Calibri" panose="020F0502020204030204" pitchFamily="34" charset="0"/>
              </a:rPr>
              <a:t>introduction</a:t>
            </a:r>
            <a:r>
              <a:rPr lang="da-DK" sz="1600" b="1" dirty="0">
                <a:latin typeface="Calibri" panose="020F0502020204030204" pitchFamily="34" charset="0"/>
                <a:cs typeface="Calibri" panose="020F0502020204030204" pitchFamily="34" charset="0"/>
              </a:rPr>
              <a:t> August 2014</a:t>
            </a:r>
          </a:p>
        </p:txBody>
      </p:sp>
      <p:sp>
        <p:nvSpPr>
          <p:cNvPr id="29" name="Rektangel 28">
            <a:extLst>
              <a:ext uri="{FF2B5EF4-FFF2-40B4-BE49-F238E27FC236}">
                <a16:creationId xmlns:a16="http://schemas.microsoft.com/office/drawing/2014/main" id="{80CF4E90-686F-A328-1FE9-C4BA18EAAC0F}"/>
              </a:ext>
            </a:extLst>
          </p:cNvPr>
          <p:cNvSpPr/>
          <p:nvPr/>
        </p:nvSpPr>
        <p:spPr>
          <a:xfrm>
            <a:off x="8477198" y="2470481"/>
            <a:ext cx="3389917" cy="5994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400" dirty="0">
                <a:solidFill>
                  <a:schemeClr val="tx1"/>
                </a:solidFill>
                <a:latin typeface="Calibri" panose="020F0502020204030204" pitchFamily="34" charset="0"/>
                <a:cs typeface="Calibri" panose="020F0502020204030204" pitchFamily="34" charset="0"/>
              </a:rPr>
              <a:t>PHASAR</a:t>
            </a:r>
          </a:p>
        </p:txBody>
      </p:sp>
      <p:sp>
        <p:nvSpPr>
          <p:cNvPr id="31" name="Rektangel 30">
            <a:extLst>
              <a:ext uri="{FF2B5EF4-FFF2-40B4-BE49-F238E27FC236}">
                <a16:creationId xmlns:a16="http://schemas.microsoft.com/office/drawing/2014/main" id="{86001D2A-7CF6-B7E4-E1AD-4443D248CE00}"/>
              </a:ext>
            </a:extLst>
          </p:cNvPr>
          <p:cNvSpPr/>
          <p:nvPr/>
        </p:nvSpPr>
        <p:spPr>
          <a:xfrm>
            <a:off x="8215941" y="3271499"/>
            <a:ext cx="1452104" cy="5994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400" dirty="0">
                <a:solidFill>
                  <a:schemeClr val="tx1"/>
                </a:solidFill>
                <a:latin typeface="Calibri" panose="020F0502020204030204" pitchFamily="34" charset="0"/>
                <a:cs typeface="Calibri" panose="020F0502020204030204" pitchFamily="34" charset="0"/>
              </a:rPr>
              <a:t>PHASAR</a:t>
            </a:r>
          </a:p>
        </p:txBody>
      </p:sp>
      <p:sp>
        <p:nvSpPr>
          <p:cNvPr id="34" name="Rektangel 33">
            <a:extLst>
              <a:ext uri="{FF2B5EF4-FFF2-40B4-BE49-F238E27FC236}">
                <a16:creationId xmlns:a16="http://schemas.microsoft.com/office/drawing/2014/main" id="{8B9FF92B-FAED-52F3-5EF5-5C43994E89BA}"/>
              </a:ext>
            </a:extLst>
          </p:cNvPr>
          <p:cNvSpPr/>
          <p:nvPr/>
        </p:nvSpPr>
        <p:spPr>
          <a:xfrm>
            <a:off x="10090726" y="4079657"/>
            <a:ext cx="1512768" cy="59944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400" dirty="0">
                <a:solidFill>
                  <a:schemeClr val="tx1"/>
                </a:solidFill>
                <a:latin typeface="Calibri" panose="020F0502020204030204" pitchFamily="34" charset="0"/>
                <a:cs typeface="Calibri" panose="020F0502020204030204" pitchFamily="34" charset="0"/>
              </a:rPr>
              <a:t>PHASAR</a:t>
            </a:r>
          </a:p>
        </p:txBody>
      </p:sp>
      <p:sp>
        <p:nvSpPr>
          <p:cNvPr id="35" name="Rektangel 34">
            <a:extLst>
              <a:ext uri="{FF2B5EF4-FFF2-40B4-BE49-F238E27FC236}">
                <a16:creationId xmlns:a16="http://schemas.microsoft.com/office/drawing/2014/main" id="{40C643A0-055C-6668-25A9-993A06A7B716}"/>
              </a:ext>
            </a:extLst>
          </p:cNvPr>
          <p:cNvSpPr/>
          <p:nvPr/>
        </p:nvSpPr>
        <p:spPr>
          <a:xfrm>
            <a:off x="10090725" y="4886435"/>
            <a:ext cx="1510758" cy="59944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400" dirty="0">
                <a:solidFill>
                  <a:schemeClr val="tx1"/>
                </a:solidFill>
                <a:latin typeface="Calibri" panose="020F0502020204030204" pitchFamily="34" charset="0"/>
                <a:cs typeface="Calibri" panose="020F0502020204030204" pitchFamily="34" charset="0"/>
              </a:rPr>
              <a:t>PHASAR</a:t>
            </a:r>
          </a:p>
        </p:txBody>
      </p:sp>
      <p:sp>
        <p:nvSpPr>
          <p:cNvPr id="41" name="Tekstfelt 40">
            <a:extLst>
              <a:ext uri="{FF2B5EF4-FFF2-40B4-BE49-F238E27FC236}">
                <a16:creationId xmlns:a16="http://schemas.microsoft.com/office/drawing/2014/main" id="{B8AC373D-4196-86AF-032E-4A94B1C06635}"/>
              </a:ext>
            </a:extLst>
          </p:cNvPr>
          <p:cNvSpPr txBox="1"/>
          <p:nvPr/>
        </p:nvSpPr>
        <p:spPr>
          <a:xfrm>
            <a:off x="8121513" y="5779564"/>
            <a:ext cx="1178560" cy="307777"/>
          </a:xfrm>
          <a:prstGeom prst="rect">
            <a:avLst/>
          </a:prstGeom>
          <a:noFill/>
        </p:spPr>
        <p:txBody>
          <a:bodyPr wrap="square" lIns="0" tIns="0" rIns="0" bIns="0" rtlCol="0">
            <a:spAutoFit/>
          </a:bodyPr>
          <a:lstStyle/>
          <a:p>
            <a:r>
              <a:rPr lang="da-DK" sz="2000" b="1" dirty="0" err="1">
                <a:latin typeface="Calibri" panose="020F0502020204030204" pitchFamily="34" charset="0"/>
                <a:cs typeface="Calibri" panose="020F0502020204030204" pitchFamily="34" charset="0"/>
              </a:rPr>
              <a:t>Aug</a:t>
            </a:r>
            <a:r>
              <a:rPr lang="da-DK" sz="2000" b="1" dirty="0">
                <a:latin typeface="Calibri" panose="020F0502020204030204" pitchFamily="34" charset="0"/>
                <a:cs typeface="Calibri" panose="020F0502020204030204" pitchFamily="34" charset="0"/>
              </a:rPr>
              <a:t> 2017</a:t>
            </a:r>
          </a:p>
        </p:txBody>
      </p:sp>
      <p:sp>
        <p:nvSpPr>
          <p:cNvPr id="42" name="Tekstfelt 41">
            <a:extLst>
              <a:ext uri="{FF2B5EF4-FFF2-40B4-BE49-F238E27FC236}">
                <a16:creationId xmlns:a16="http://schemas.microsoft.com/office/drawing/2014/main" id="{F2AA8614-3D67-8138-D13D-6C046B297E06}"/>
              </a:ext>
            </a:extLst>
          </p:cNvPr>
          <p:cNvSpPr txBox="1"/>
          <p:nvPr/>
        </p:nvSpPr>
        <p:spPr>
          <a:xfrm>
            <a:off x="10688556" y="5779564"/>
            <a:ext cx="1178560" cy="307777"/>
          </a:xfrm>
          <a:prstGeom prst="rect">
            <a:avLst/>
          </a:prstGeom>
          <a:noFill/>
        </p:spPr>
        <p:txBody>
          <a:bodyPr wrap="square" lIns="0" tIns="0" rIns="0" bIns="0" rtlCol="0">
            <a:spAutoFit/>
          </a:bodyPr>
          <a:lstStyle/>
          <a:p>
            <a:r>
              <a:rPr lang="da-DK" sz="2000" b="1" dirty="0" err="1">
                <a:latin typeface="Calibri" panose="020F0502020204030204" pitchFamily="34" charset="0"/>
                <a:cs typeface="Calibri" panose="020F0502020204030204" pitchFamily="34" charset="0"/>
              </a:rPr>
              <a:t>Aug</a:t>
            </a:r>
            <a:r>
              <a:rPr lang="da-DK" sz="2000" b="1" dirty="0">
                <a:latin typeface="Calibri" panose="020F0502020204030204" pitchFamily="34" charset="0"/>
                <a:cs typeface="Calibri" panose="020F0502020204030204" pitchFamily="34" charset="0"/>
              </a:rPr>
              <a:t> 2018</a:t>
            </a:r>
          </a:p>
        </p:txBody>
      </p:sp>
      <p:cxnSp>
        <p:nvCxnSpPr>
          <p:cNvPr id="43" name="Lige pilforbindelse 42">
            <a:extLst>
              <a:ext uri="{FF2B5EF4-FFF2-40B4-BE49-F238E27FC236}">
                <a16:creationId xmlns:a16="http://schemas.microsoft.com/office/drawing/2014/main" id="{40E1AC8F-0E6D-E421-14FD-C2B47BAEE734}"/>
              </a:ext>
            </a:extLst>
          </p:cNvPr>
          <p:cNvCxnSpPr>
            <a:cxnSpLocks/>
          </p:cNvCxnSpPr>
          <p:nvPr/>
        </p:nvCxnSpPr>
        <p:spPr>
          <a:xfrm>
            <a:off x="8215941" y="5688833"/>
            <a:ext cx="383206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4857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lede 8" descr="Et billede, der indeholder kort&#10;&#10;Automatisk genereret beskrivelse">
            <a:extLst>
              <a:ext uri="{FF2B5EF4-FFF2-40B4-BE49-F238E27FC236}">
                <a16:creationId xmlns:a16="http://schemas.microsoft.com/office/drawing/2014/main" id="{35EEC917-F228-3E3B-E419-9D75A40BAD2C}"/>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551152" y="1653319"/>
            <a:ext cx="4402197" cy="5204681"/>
          </a:xfrm>
          <a:prstGeom prst="rect">
            <a:avLst/>
          </a:prstGeom>
        </p:spPr>
      </p:pic>
      <p:sp>
        <p:nvSpPr>
          <p:cNvPr id="4" name="Pladsholder til dato 3">
            <a:extLst>
              <a:ext uri="{FF2B5EF4-FFF2-40B4-BE49-F238E27FC236}">
                <a16:creationId xmlns:a16="http://schemas.microsoft.com/office/drawing/2014/main" id="{81F32194-5039-616D-D0ED-C8B545FCB7B8}"/>
              </a:ext>
            </a:extLst>
          </p:cNvPr>
          <p:cNvSpPr>
            <a:spLocks noGrp="1"/>
          </p:cNvSpPr>
          <p:nvPr>
            <p:ph type="dt" sz="half" idx="20"/>
          </p:nvPr>
        </p:nvSpPr>
        <p:spPr/>
        <p:txBody>
          <a:bodyPr/>
          <a:lstStyle/>
          <a:p>
            <a:fld id="{839163B6-123B-4126-B4A3-74AC28DBFF9C}" type="datetime1">
              <a:rPr lang="da-DK" smtClean="0"/>
              <a:t>19-01-2023</a:t>
            </a:fld>
            <a:endParaRPr lang="da-DK" dirty="0"/>
          </a:p>
        </p:txBody>
      </p:sp>
      <p:sp>
        <p:nvSpPr>
          <p:cNvPr id="5" name="Pladsholder til slidenummer 4">
            <a:extLst>
              <a:ext uri="{FF2B5EF4-FFF2-40B4-BE49-F238E27FC236}">
                <a16:creationId xmlns:a16="http://schemas.microsoft.com/office/drawing/2014/main" id="{D2D0067A-0AED-469D-E017-02B661279623}"/>
              </a:ext>
            </a:extLst>
          </p:cNvPr>
          <p:cNvSpPr>
            <a:spLocks noGrp="1"/>
          </p:cNvSpPr>
          <p:nvPr>
            <p:ph type="sldNum" sz="quarter" idx="22"/>
          </p:nvPr>
        </p:nvSpPr>
        <p:spPr/>
        <p:txBody>
          <a:bodyPr/>
          <a:lstStyle/>
          <a:p>
            <a:fld id="{45D37B1E-C366-494F-A587-962AD9AABC83}" type="slidenum">
              <a:rPr lang="da-DK" smtClean="0"/>
              <a:pPr/>
              <a:t>21</a:t>
            </a:fld>
            <a:endParaRPr lang="da-DK" dirty="0"/>
          </a:p>
        </p:txBody>
      </p:sp>
      <p:sp>
        <p:nvSpPr>
          <p:cNvPr id="2" name="Rektangel 1">
            <a:extLst>
              <a:ext uri="{FF2B5EF4-FFF2-40B4-BE49-F238E27FC236}">
                <a16:creationId xmlns:a16="http://schemas.microsoft.com/office/drawing/2014/main" id="{D2D92E1A-DEE8-6159-C768-56EEC7A441EA}"/>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3" name="Picture 2" descr="Running Man Icon Black On White Stock Vector (Royalty Free) 1933476653 |  Shutterstock">
            <a:extLst>
              <a:ext uri="{FF2B5EF4-FFF2-40B4-BE49-F238E27FC236}">
                <a16:creationId xmlns:a16="http://schemas.microsoft.com/office/drawing/2014/main" id="{63F5F653-0EE9-4801-10CB-14693FECAB2E}"/>
              </a:ext>
            </a:extLst>
          </p:cNvPr>
          <p:cNvPicPr>
            <a:picLocks noChangeAspect="1" noChangeArrowheads="1"/>
          </p:cNvPicPr>
          <p:nvPr/>
        </p:nvPicPr>
        <p:blipFill rotWithShape="1">
          <a:blip r:embed="rId4">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6" name="Rektangel 5">
            <a:extLst>
              <a:ext uri="{FF2B5EF4-FFF2-40B4-BE49-F238E27FC236}">
                <a16:creationId xmlns:a16="http://schemas.microsoft.com/office/drawing/2014/main" id="{350671B2-9978-F206-1954-2D10EF5B7651}"/>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7" name="Tekstfelt 6">
            <a:extLst>
              <a:ext uri="{FF2B5EF4-FFF2-40B4-BE49-F238E27FC236}">
                <a16:creationId xmlns:a16="http://schemas.microsoft.com/office/drawing/2014/main" id="{458DEC1C-E5BA-AB0C-60F5-9C88C25EA4E5}"/>
              </a:ext>
            </a:extLst>
          </p:cNvPr>
          <p:cNvSpPr txBox="1"/>
          <p:nvPr/>
        </p:nvSpPr>
        <p:spPr>
          <a:xfrm>
            <a:off x="445169" y="664332"/>
            <a:ext cx="9475540" cy="492443"/>
          </a:xfrm>
          <a:prstGeom prst="rect">
            <a:avLst/>
          </a:prstGeom>
          <a:noFill/>
        </p:spPr>
        <p:txBody>
          <a:bodyPr wrap="square" lIns="0" tIns="0" rIns="0" bIns="0" rtlCol="0">
            <a:spAutoFit/>
          </a:bodyPr>
          <a:lstStyle/>
          <a:p>
            <a:r>
              <a:rPr lang="en-US" sz="3200" b="1" dirty="0">
                <a:latin typeface="Calibri" panose="020F0502020204030204" pitchFamily="34" charset="0"/>
                <a:cs typeface="Calibri" panose="020F0502020204030204" pitchFamily="34" charset="0"/>
              </a:rPr>
              <a:t>Geographical representation</a:t>
            </a:r>
          </a:p>
        </p:txBody>
      </p:sp>
      <p:sp>
        <p:nvSpPr>
          <p:cNvPr id="8" name="Ellipse 7">
            <a:extLst>
              <a:ext uri="{FF2B5EF4-FFF2-40B4-BE49-F238E27FC236}">
                <a16:creationId xmlns:a16="http://schemas.microsoft.com/office/drawing/2014/main" id="{9E61D5DE-B0FE-1CD9-8D49-AA0403D83D12}"/>
              </a:ext>
            </a:extLst>
          </p:cNvPr>
          <p:cNvSpPr/>
          <p:nvPr/>
        </p:nvSpPr>
        <p:spPr>
          <a:xfrm>
            <a:off x="3499853" y="5757129"/>
            <a:ext cx="832338" cy="777021"/>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10" name="Ellipse 9">
            <a:extLst>
              <a:ext uri="{FF2B5EF4-FFF2-40B4-BE49-F238E27FC236}">
                <a16:creationId xmlns:a16="http://schemas.microsoft.com/office/drawing/2014/main" id="{F96ADD2C-9510-9E44-5BFF-61CF0900B390}"/>
              </a:ext>
            </a:extLst>
          </p:cNvPr>
          <p:cNvSpPr/>
          <p:nvPr/>
        </p:nvSpPr>
        <p:spPr>
          <a:xfrm>
            <a:off x="3336081" y="5368618"/>
            <a:ext cx="832338" cy="777021"/>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11" name="Ellipse 10">
            <a:extLst>
              <a:ext uri="{FF2B5EF4-FFF2-40B4-BE49-F238E27FC236}">
                <a16:creationId xmlns:a16="http://schemas.microsoft.com/office/drawing/2014/main" id="{53B40AC3-64CC-0948-9B03-A3A5410753D4}"/>
              </a:ext>
            </a:extLst>
          </p:cNvPr>
          <p:cNvSpPr/>
          <p:nvPr/>
        </p:nvSpPr>
        <p:spPr>
          <a:xfrm>
            <a:off x="3172309" y="5056419"/>
            <a:ext cx="832338" cy="777021"/>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12" name="Ellipse 11">
            <a:extLst>
              <a:ext uri="{FF2B5EF4-FFF2-40B4-BE49-F238E27FC236}">
                <a16:creationId xmlns:a16="http://schemas.microsoft.com/office/drawing/2014/main" id="{3C356613-8661-E802-BC45-F5199580062A}"/>
              </a:ext>
            </a:extLst>
          </p:cNvPr>
          <p:cNvSpPr/>
          <p:nvPr/>
        </p:nvSpPr>
        <p:spPr>
          <a:xfrm>
            <a:off x="2421857" y="4700880"/>
            <a:ext cx="832338" cy="777021"/>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13" name="Ellipse 12">
            <a:extLst>
              <a:ext uri="{FF2B5EF4-FFF2-40B4-BE49-F238E27FC236}">
                <a16:creationId xmlns:a16="http://schemas.microsoft.com/office/drawing/2014/main" id="{776BC318-FEB7-FF23-7F82-9C6F1B2213FD}"/>
              </a:ext>
            </a:extLst>
          </p:cNvPr>
          <p:cNvSpPr/>
          <p:nvPr/>
        </p:nvSpPr>
        <p:spPr>
          <a:xfrm>
            <a:off x="1810986" y="5267160"/>
            <a:ext cx="832338" cy="777021"/>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14" name="Ellipse 13">
            <a:extLst>
              <a:ext uri="{FF2B5EF4-FFF2-40B4-BE49-F238E27FC236}">
                <a16:creationId xmlns:a16="http://schemas.microsoft.com/office/drawing/2014/main" id="{AF793F9E-7B16-AD24-484A-9A5226F4F2EE}"/>
              </a:ext>
            </a:extLst>
          </p:cNvPr>
          <p:cNvSpPr/>
          <p:nvPr/>
        </p:nvSpPr>
        <p:spPr>
          <a:xfrm>
            <a:off x="2756140" y="5876650"/>
            <a:ext cx="832338" cy="777021"/>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15" name="Ellipse 14">
            <a:extLst>
              <a:ext uri="{FF2B5EF4-FFF2-40B4-BE49-F238E27FC236}">
                <a16:creationId xmlns:a16="http://schemas.microsoft.com/office/drawing/2014/main" id="{226A693B-ED33-B551-6E36-4368E9CA2DBD}"/>
              </a:ext>
            </a:extLst>
          </p:cNvPr>
          <p:cNvSpPr/>
          <p:nvPr/>
        </p:nvSpPr>
        <p:spPr>
          <a:xfrm>
            <a:off x="5149663" y="4860406"/>
            <a:ext cx="832338" cy="777021"/>
          </a:xfrm>
          <a:prstGeom prst="ellipse">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19" name="Billede 18">
            <a:extLst>
              <a:ext uri="{FF2B5EF4-FFF2-40B4-BE49-F238E27FC236}">
                <a16:creationId xmlns:a16="http://schemas.microsoft.com/office/drawing/2014/main" id="{56A10BF6-BAEC-45F5-8A47-A7912B7528EF}"/>
              </a:ext>
            </a:extLst>
          </p:cNvPr>
          <p:cNvPicPr>
            <a:picLocks noChangeAspect="1"/>
          </p:cNvPicPr>
          <p:nvPr/>
        </p:nvPicPr>
        <p:blipFill rotWithShape="1">
          <a:blip r:embed="rId5"/>
          <a:srcRect l="32692" t="36285" r="18629" b="37476"/>
          <a:stretch/>
        </p:blipFill>
        <p:spPr>
          <a:xfrm>
            <a:off x="5565832" y="2361678"/>
            <a:ext cx="5864919" cy="1725570"/>
          </a:xfrm>
          <a:prstGeom prst="rect">
            <a:avLst/>
          </a:prstGeom>
        </p:spPr>
      </p:pic>
    </p:spTree>
    <p:extLst>
      <p:ext uri="{BB962C8B-B14F-4D97-AF65-F5344CB8AC3E}">
        <p14:creationId xmlns:p14="http://schemas.microsoft.com/office/powerpoint/2010/main" val="1789059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ktangel 39">
            <a:extLst>
              <a:ext uri="{FF2B5EF4-FFF2-40B4-BE49-F238E27FC236}">
                <a16:creationId xmlns:a16="http://schemas.microsoft.com/office/drawing/2014/main" id="{5CED82DA-147B-60F1-E9A1-978383346115}"/>
              </a:ext>
            </a:extLst>
          </p:cNvPr>
          <p:cNvSpPr/>
          <p:nvPr/>
        </p:nvSpPr>
        <p:spPr>
          <a:xfrm>
            <a:off x="8624486" y="4859387"/>
            <a:ext cx="3406647" cy="599440"/>
          </a:xfrm>
          <a:prstGeom prst="rect">
            <a:avLst/>
          </a:prstGeom>
          <a:solidFill>
            <a:schemeClr val="accent3">
              <a:lumMod val="40000"/>
              <a:lumOff val="60000"/>
              <a:alpha val="2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600" b="1" dirty="0">
                <a:solidFill>
                  <a:schemeClr val="tx1"/>
                </a:solidFill>
                <a:latin typeface="Calibri" panose="020F0502020204030204" pitchFamily="34" charset="0"/>
                <a:cs typeface="Calibri" panose="020F0502020204030204" pitchFamily="34" charset="0"/>
              </a:rPr>
              <a:t>128 </a:t>
            </a:r>
            <a:r>
              <a:rPr lang="da-DK" sz="1600" dirty="0">
                <a:solidFill>
                  <a:schemeClr val="tx1"/>
                </a:solidFill>
                <a:latin typeface="Calibri" panose="020F0502020204030204" pitchFamily="34" charset="0"/>
                <a:cs typeface="Calibri" panose="020F0502020204030204" pitchFamily="34" charset="0"/>
              </a:rPr>
              <a:t>5th-8th grader from 2 schools</a:t>
            </a:r>
          </a:p>
        </p:txBody>
      </p:sp>
      <p:sp>
        <p:nvSpPr>
          <p:cNvPr id="39" name="Rektangel 38">
            <a:extLst>
              <a:ext uri="{FF2B5EF4-FFF2-40B4-BE49-F238E27FC236}">
                <a16:creationId xmlns:a16="http://schemas.microsoft.com/office/drawing/2014/main" id="{D2AAA951-8E5F-DB4D-27A3-3D949B7375DF}"/>
              </a:ext>
            </a:extLst>
          </p:cNvPr>
          <p:cNvSpPr/>
          <p:nvPr/>
        </p:nvSpPr>
        <p:spPr>
          <a:xfrm>
            <a:off x="8624486" y="4042859"/>
            <a:ext cx="3423515" cy="599440"/>
          </a:xfrm>
          <a:prstGeom prst="rect">
            <a:avLst/>
          </a:prstGeom>
          <a:solidFill>
            <a:srgbClr val="CCEC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600" b="1" dirty="0">
                <a:solidFill>
                  <a:schemeClr val="tx1"/>
                </a:solidFill>
                <a:latin typeface="Calibri" panose="020F0502020204030204" pitchFamily="34" charset="0"/>
                <a:cs typeface="Calibri" panose="020F0502020204030204" pitchFamily="34" charset="0"/>
              </a:rPr>
              <a:t>855</a:t>
            </a:r>
            <a:r>
              <a:rPr lang="da-DK" sz="1600" dirty="0">
                <a:solidFill>
                  <a:schemeClr val="tx1"/>
                </a:solidFill>
                <a:latin typeface="Calibri" panose="020F0502020204030204" pitchFamily="34" charset="0"/>
                <a:cs typeface="Calibri" panose="020F0502020204030204" pitchFamily="34" charset="0"/>
              </a:rPr>
              <a:t> 5th-8th graders from 5 schools</a:t>
            </a:r>
          </a:p>
        </p:txBody>
      </p:sp>
      <p:sp>
        <p:nvSpPr>
          <p:cNvPr id="38" name="Rektangel 37">
            <a:extLst>
              <a:ext uri="{FF2B5EF4-FFF2-40B4-BE49-F238E27FC236}">
                <a16:creationId xmlns:a16="http://schemas.microsoft.com/office/drawing/2014/main" id="{09CD2712-8968-67B9-74A3-A340EBAFDB43}"/>
              </a:ext>
            </a:extLst>
          </p:cNvPr>
          <p:cNvSpPr/>
          <p:nvPr/>
        </p:nvSpPr>
        <p:spPr>
          <a:xfrm>
            <a:off x="8624486" y="3271499"/>
            <a:ext cx="3423516" cy="59944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600" b="1" dirty="0">
                <a:solidFill>
                  <a:schemeClr val="tx1"/>
                </a:solidFill>
                <a:latin typeface="Calibri" panose="020F0502020204030204" pitchFamily="34" charset="0"/>
                <a:cs typeface="Calibri" panose="020F0502020204030204" pitchFamily="34" charset="0"/>
              </a:rPr>
              <a:t>727</a:t>
            </a:r>
            <a:r>
              <a:rPr lang="da-DK" sz="1600" dirty="0">
                <a:solidFill>
                  <a:schemeClr val="tx1"/>
                </a:solidFill>
                <a:latin typeface="Calibri" panose="020F0502020204030204" pitchFamily="34" charset="0"/>
                <a:cs typeface="Calibri" panose="020F0502020204030204" pitchFamily="34" charset="0"/>
              </a:rPr>
              <a:t> 1st-5th graders from 4 schools</a:t>
            </a:r>
          </a:p>
        </p:txBody>
      </p:sp>
      <p:sp>
        <p:nvSpPr>
          <p:cNvPr id="37" name="Rektangel 36">
            <a:extLst>
              <a:ext uri="{FF2B5EF4-FFF2-40B4-BE49-F238E27FC236}">
                <a16:creationId xmlns:a16="http://schemas.microsoft.com/office/drawing/2014/main" id="{F0EC70F8-FEEE-4FFF-6C13-D24D3954C84B}"/>
              </a:ext>
            </a:extLst>
          </p:cNvPr>
          <p:cNvSpPr/>
          <p:nvPr/>
        </p:nvSpPr>
        <p:spPr>
          <a:xfrm>
            <a:off x="8646116" y="2474051"/>
            <a:ext cx="3401886" cy="59944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600" b="1" dirty="0">
                <a:solidFill>
                  <a:schemeClr val="tx1"/>
                </a:solidFill>
                <a:latin typeface="Calibri" panose="020F0502020204030204" pitchFamily="34" charset="0"/>
                <a:cs typeface="Calibri" panose="020F0502020204030204" pitchFamily="34" charset="0"/>
              </a:rPr>
              <a:t>760</a:t>
            </a:r>
            <a:r>
              <a:rPr lang="da-DK" sz="1600" dirty="0">
                <a:solidFill>
                  <a:schemeClr val="tx1"/>
                </a:solidFill>
                <a:latin typeface="Calibri" panose="020F0502020204030204" pitchFamily="34" charset="0"/>
                <a:cs typeface="Calibri" panose="020F0502020204030204" pitchFamily="34" charset="0"/>
              </a:rPr>
              <a:t> 3rd and 9th graders from 20 schools</a:t>
            </a:r>
          </a:p>
        </p:txBody>
      </p:sp>
      <p:sp>
        <p:nvSpPr>
          <p:cNvPr id="33" name="Rektangel 32">
            <a:extLst>
              <a:ext uri="{FF2B5EF4-FFF2-40B4-BE49-F238E27FC236}">
                <a16:creationId xmlns:a16="http://schemas.microsoft.com/office/drawing/2014/main" id="{95E60087-1057-D333-793B-D866778D58E6}"/>
              </a:ext>
            </a:extLst>
          </p:cNvPr>
          <p:cNvSpPr/>
          <p:nvPr/>
        </p:nvSpPr>
        <p:spPr>
          <a:xfrm>
            <a:off x="1807054" y="4888684"/>
            <a:ext cx="5194749" cy="599440"/>
          </a:xfrm>
          <a:prstGeom prst="rect">
            <a:avLst/>
          </a:prstGeom>
          <a:solidFill>
            <a:schemeClr val="accent3">
              <a:lumMod val="40000"/>
              <a:lumOff val="60000"/>
              <a:alpha val="2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b="1" i="0" u="none" strike="noStrike" baseline="0" dirty="0">
                <a:solidFill>
                  <a:schemeClr val="tx1"/>
                </a:solidFill>
                <a:latin typeface="Calibri" panose="020F0502020204030204" pitchFamily="34" charset="0"/>
              </a:rPr>
              <a:t>776</a:t>
            </a:r>
            <a:r>
              <a:rPr lang="en-US" sz="1600" b="0" i="0" u="none" strike="noStrike" baseline="0" dirty="0">
                <a:solidFill>
                  <a:schemeClr val="tx1"/>
                </a:solidFill>
                <a:latin typeface="Calibri" panose="020F0502020204030204" pitchFamily="34" charset="0"/>
              </a:rPr>
              <a:t> 5th-8th graders from 5 schools</a:t>
            </a:r>
            <a:endParaRPr lang="da-DK" sz="1600" dirty="0" err="1">
              <a:solidFill>
                <a:schemeClr val="tx1"/>
              </a:solidFill>
            </a:endParaRPr>
          </a:p>
        </p:txBody>
      </p:sp>
      <p:sp>
        <p:nvSpPr>
          <p:cNvPr id="32" name="Rektangel 31">
            <a:extLst>
              <a:ext uri="{FF2B5EF4-FFF2-40B4-BE49-F238E27FC236}">
                <a16:creationId xmlns:a16="http://schemas.microsoft.com/office/drawing/2014/main" id="{1FC4D7CF-E6F0-2EA3-4C63-474188B74518}"/>
              </a:ext>
            </a:extLst>
          </p:cNvPr>
          <p:cNvSpPr/>
          <p:nvPr/>
        </p:nvSpPr>
        <p:spPr>
          <a:xfrm>
            <a:off x="1798317" y="4081395"/>
            <a:ext cx="5204061" cy="599440"/>
          </a:xfrm>
          <a:prstGeom prst="rect">
            <a:avLst/>
          </a:prstGeom>
          <a:solidFill>
            <a:srgbClr val="CCEC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b="1" i="0" u="none" strike="noStrike" baseline="0">
                <a:solidFill>
                  <a:schemeClr val="tx1"/>
                </a:solidFill>
                <a:latin typeface="Calibri" panose="020F0502020204030204" pitchFamily="34" charset="0"/>
              </a:rPr>
              <a:t>707</a:t>
            </a:r>
            <a:r>
              <a:rPr lang="en-US" sz="1600" b="0" i="0" u="none" strike="noStrike" baseline="0">
                <a:solidFill>
                  <a:schemeClr val="tx1"/>
                </a:solidFill>
                <a:latin typeface="Calibri" panose="020F0502020204030204" pitchFamily="34" charset="0"/>
              </a:rPr>
              <a:t> 5-8th graders from 7 schools</a:t>
            </a:r>
            <a:endParaRPr lang="da-DK" sz="1600" dirty="0" err="1">
              <a:solidFill>
                <a:schemeClr val="tx1"/>
              </a:solidFill>
            </a:endParaRPr>
          </a:p>
        </p:txBody>
      </p:sp>
      <p:sp>
        <p:nvSpPr>
          <p:cNvPr id="30" name="Rektangel 29">
            <a:extLst>
              <a:ext uri="{FF2B5EF4-FFF2-40B4-BE49-F238E27FC236}">
                <a16:creationId xmlns:a16="http://schemas.microsoft.com/office/drawing/2014/main" id="{2707F83E-450E-B857-41C4-C8499BF2F86F}"/>
              </a:ext>
            </a:extLst>
          </p:cNvPr>
          <p:cNvSpPr/>
          <p:nvPr/>
        </p:nvSpPr>
        <p:spPr>
          <a:xfrm>
            <a:off x="1798317" y="3280111"/>
            <a:ext cx="5204061" cy="59944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b="1" i="0" u="none" strike="noStrike" baseline="0" dirty="0">
                <a:solidFill>
                  <a:schemeClr val="tx1"/>
                </a:solidFill>
                <a:latin typeface="Calibri" panose="020F0502020204030204" pitchFamily="34" charset="0"/>
              </a:rPr>
              <a:t>585</a:t>
            </a:r>
            <a:r>
              <a:rPr lang="en-US" sz="1600" b="0" i="0" u="none" strike="noStrike" baseline="0" dirty="0">
                <a:solidFill>
                  <a:schemeClr val="tx1"/>
                </a:solidFill>
                <a:latin typeface="Calibri" panose="020F0502020204030204" pitchFamily="34" charset="0"/>
              </a:rPr>
              <a:t> 1st-8th graders from 4 schools</a:t>
            </a:r>
            <a:endParaRPr lang="da-DK" sz="1600" dirty="0" err="1">
              <a:solidFill>
                <a:schemeClr val="tx1"/>
              </a:solidFill>
            </a:endParaRPr>
          </a:p>
        </p:txBody>
      </p:sp>
      <p:sp>
        <p:nvSpPr>
          <p:cNvPr id="28" name="Rektangel 27">
            <a:extLst>
              <a:ext uri="{FF2B5EF4-FFF2-40B4-BE49-F238E27FC236}">
                <a16:creationId xmlns:a16="http://schemas.microsoft.com/office/drawing/2014/main" id="{8BB74DE3-6929-E3C9-8944-8B5013D7CEBD}"/>
              </a:ext>
            </a:extLst>
          </p:cNvPr>
          <p:cNvSpPr/>
          <p:nvPr/>
        </p:nvSpPr>
        <p:spPr>
          <a:xfrm>
            <a:off x="1798317" y="2470481"/>
            <a:ext cx="5204061" cy="59944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b="1" i="0" u="none" strike="noStrike" baseline="0" dirty="0">
                <a:solidFill>
                  <a:schemeClr val="tx1"/>
                </a:solidFill>
                <a:latin typeface="Calibri" panose="020F0502020204030204" pitchFamily="34" charset="0"/>
              </a:rPr>
              <a:t>278</a:t>
            </a:r>
            <a:r>
              <a:rPr lang="en-US" sz="1600" b="0" i="0" u="none" strike="noStrike" baseline="0" dirty="0">
                <a:solidFill>
                  <a:schemeClr val="tx1"/>
                </a:solidFill>
                <a:latin typeface="Calibri" panose="020F0502020204030204" pitchFamily="34" charset="0"/>
              </a:rPr>
              <a:t> 9th graders from 26 schools</a:t>
            </a:r>
            <a:endParaRPr lang="da-DK" sz="1600" dirty="0" err="1">
              <a:solidFill>
                <a:schemeClr val="tx1"/>
              </a:solidFill>
            </a:endParaRPr>
          </a:p>
        </p:txBody>
      </p:sp>
      <p:sp>
        <p:nvSpPr>
          <p:cNvPr id="4" name="Pladsholder til dato 3">
            <a:extLst>
              <a:ext uri="{FF2B5EF4-FFF2-40B4-BE49-F238E27FC236}">
                <a16:creationId xmlns:a16="http://schemas.microsoft.com/office/drawing/2014/main" id="{81F32194-5039-616D-D0ED-C8B545FCB7B8}"/>
              </a:ext>
            </a:extLst>
          </p:cNvPr>
          <p:cNvSpPr>
            <a:spLocks noGrp="1"/>
          </p:cNvSpPr>
          <p:nvPr>
            <p:ph type="dt" sz="half" idx="20"/>
          </p:nvPr>
        </p:nvSpPr>
        <p:spPr/>
        <p:txBody>
          <a:bodyPr/>
          <a:lstStyle/>
          <a:p>
            <a:fld id="{839163B6-123B-4126-B4A3-74AC28DBFF9C}" type="datetime1">
              <a:rPr lang="da-DK" smtClean="0"/>
              <a:t>19-01-2023</a:t>
            </a:fld>
            <a:endParaRPr lang="da-DK" dirty="0"/>
          </a:p>
        </p:txBody>
      </p:sp>
      <p:sp>
        <p:nvSpPr>
          <p:cNvPr id="5" name="Pladsholder til slidenummer 4">
            <a:extLst>
              <a:ext uri="{FF2B5EF4-FFF2-40B4-BE49-F238E27FC236}">
                <a16:creationId xmlns:a16="http://schemas.microsoft.com/office/drawing/2014/main" id="{D2D0067A-0AED-469D-E017-02B661279623}"/>
              </a:ext>
            </a:extLst>
          </p:cNvPr>
          <p:cNvSpPr>
            <a:spLocks noGrp="1"/>
          </p:cNvSpPr>
          <p:nvPr>
            <p:ph type="sldNum" sz="quarter" idx="22"/>
          </p:nvPr>
        </p:nvSpPr>
        <p:spPr/>
        <p:txBody>
          <a:bodyPr/>
          <a:lstStyle/>
          <a:p>
            <a:fld id="{45D37B1E-C366-494F-A587-962AD9AABC83}" type="slidenum">
              <a:rPr lang="da-DK" smtClean="0"/>
              <a:pPr/>
              <a:t>22</a:t>
            </a:fld>
            <a:endParaRPr lang="da-DK" dirty="0"/>
          </a:p>
        </p:txBody>
      </p:sp>
      <p:sp>
        <p:nvSpPr>
          <p:cNvPr id="2" name="Rektangel 1">
            <a:extLst>
              <a:ext uri="{FF2B5EF4-FFF2-40B4-BE49-F238E27FC236}">
                <a16:creationId xmlns:a16="http://schemas.microsoft.com/office/drawing/2014/main" id="{D2D92E1A-DEE8-6159-C768-56EEC7A441EA}"/>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3" name="Picture 2" descr="Running Man Icon Black On White Stock Vector (Royalty Free) 1933476653 |  Shutterstock">
            <a:extLst>
              <a:ext uri="{FF2B5EF4-FFF2-40B4-BE49-F238E27FC236}">
                <a16:creationId xmlns:a16="http://schemas.microsoft.com/office/drawing/2014/main" id="{63F5F653-0EE9-4801-10CB-14693FECAB2E}"/>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6" name="Rektangel 5">
            <a:extLst>
              <a:ext uri="{FF2B5EF4-FFF2-40B4-BE49-F238E27FC236}">
                <a16:creationId xmlns:a16="http://schemas.microsoft.com/office/drawing/2014/main" id="{350671B2-9978-F206-1954-2D10EF5B7651}"/>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7" name="Tekstfelt 6">
            <a:extLst>
              <a:ext uri="{FF2B5EF4-FFF2-40B4-BE49-F238E27FC236}">
                <a16:creationId xmlns:a16="http://schemas.microsoft.com/office/drawing/2014/main" id="{458DEC1C-E5BA-AB0C-60F5-9C88C25EA4E5}"/>
              </a:ext>
            </a:extLst>
          </p:cNvPr>
          <p:cNvSpPr txBox="1"/>
          <p:nvPr/>
        </p:nvSpPr>
        <p:spPr>
          <a:xfrm>
            <a:off x="445169" y="664332"/>
            <a:ext cx="9475540" cy="492443"/>
          </a:xfrm>
          <a:prstGeom prst="rect">
            <a:avLst/>
          </a:prstGeom>
          <a:noFill/>
        </p:spPr>
        <p:txBody>
          <a:bodyPr wrap="square" lIns="0" tIns="0" rIns="0" bIns="0" rtlCol="0">
            <a:spAutoFit/>
          </a:bodyPr>
          <a:lstStyle/>
          <a:p>
            <a:r>
              <a:rPr lang="en-US" sz="3200" b="1" dirty="0">
                <a:latin typeface="Calibri" panose="020F0502020204030204" pitchFamily="34" charset="0"/>
                <a:cs typeface="Calibri" panose="020F0502020204030204" pitchFamily="34" charset="0"/>
              </a:rPr>
              <a:t>Study population</a:t>
            </a:r>
          </a:p>
        </p:txBody>
      </p:sp>
      <p:cxnSp>
        <p:nvCxnSpPr>
          <p:cNvPr id="9" name="Lige pilforbindelse 8">
            <a:extLst>
              <a:ext uri="{FF2B5EF4-FFF2-40B4-BE49-F238E27FC236}">
                <a16:creationId xmlns:a16="http://schemas.microsoft.com/office/drawing/2014/main" id="{847E9C58-2834-87DF-4D60-524791D9E7B6}"/>
              </a:ext>
            </a:extLst>
          </p:cNvPr>
          <p:cNvCxnSpPr>
            <a:cxnSpLocks/>
          </p:cNvCxnSpPr>
          <p:nvPr/>
        </p:nvCxnSpPr>
        <p:spPr>
          <a:xfrm>
            <a:off x="68239" y="6040908"/>
            <a:ext cx="700180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kstfelt 16">
            <a:extLst>
              <a:ext uri="{FF2B5EF4-FFF2-40B4-BE49-F238E27FC236}">
                <a16:creationId xmlns:a16="http://schemas.microsoft.com/office/drawing/2014/main" id="{04852D25-C2D6-33CB-2E2B-DEDD1C7E0816}"/>
              </a:ext>
            </a:extLst>
          </p:cNvPr>
          <p:cNvSpPr txBox="1"/>
          <p:nvPr/>
        </p:nvSpPr>
        <p:spPr>
          <a:xfrm>
            <a:off x="2195559" y="6106938"/>
            <a:ext cx="3314897" cy="307777"/>
          </a:xfrm>
          <a:prstGeom prst="rect">
            <a:avLst/>
          </a:prstGeom>
          <a:noFill/>
        </p:spPr>
        <p:txBody>
          <a:bodyPr wrap="square" lIns="0" tIns="0" rIns="0" bIns="0" rtlCol="0">
            <a:spAutoFit/>
          </a:bodyPr>
          <a:lstStyle/>
          <a:p>
            <a:r>
              <a:rPr lang="da-DK" sz="2000" b="1" dirty="0" err="1">
                <a:latin typeface="Calibri" panose="020F0502020204030204" pitchFamily="34" charset="0"/>
                <a:cs typeface="Calibri" panose="020F0502020204030204" pitchFamily="34" charset="0"/>
              </a:rPr>
              <a:t>Pre</a:t>
            </a:r>
            <a:r>
              <a:rPr lang="da-DK" sz="2000" b="1" dirty="0">
                <a:latin typeface="Calibri" panose="020F0502020204030204" pitchFamily="34" charset="0"/>
                <a:cs typeface="Calibri" panose="020F0502020204030204" pitchFamily="34" charset="0"/>
              </a:rPr>
              <a:t>-policy </a:t>
            </a:r>
            <a:r>
              <a:rPr lang="da-DK" sz="2000" b="1" dirty="0" err="1">
                <a:latin typeface="Calibri" panose="020F0502020204030204" pitchFamily="34" charset="0"/>
                <a:cs typeface="Calibri" panose="020F0502020204030204" pitchFamily="34" charset="0"/>
              </a:rPr>
              <a:t>study</a:t>
            </a:r>
            <a:r>
              <a:rPr lang="da-DK" sz="2000" b="1" dirty="0">
                <a:latin typeface="Calibri" panose="020F0502020204030204" pitchFamily="34" charset="0"/>
                <a:cs typeface="Calibri" panose="020F0502020204030204" pitchFamily="34" charset="0"/>
              </a:rPr>
              <a:t> population</a:t>
            </a:r>
          </a:p>
        </p:txBody>
      </p:sp>
      <p:sp>
        <p:nvSpPr>
          <p:cNvPr id="19" name="Rektangel 18">
            <a:extLst>
              <a:ext uri="{FF2B5EF4-FFF2-40B4-BE49-F238E27FC236}">
                <a16:creationId xmlns:a16="http://schemas.microsoft.com/office/drawing/2014/main" id="{7DD25BB1-BCED-4ABA-6EEF-73C251950057}"/>
              </a:ext>
            </a:extLst>
          </p:cNvPr>
          <p:cNvSpPr/>
          <p:nvPr/>
        </p:nvSpPr>
        <p:spPr>
          <a:xfrm>
            <a:off x="2010" y="2470481"/>
            <a:ext cx="1798320" cy="5994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400" dirty="0">
                <a:solidFill>
                  <a:schemeClr val="tx1"/>
                </a:solidFill>
                <a:latin typeface="Calibri" panose="020F0502020204030204" pitchFamily="34" charset="0"/>
                <a:cs typeface="Calibri" panose="020F0502020204030204" pitchFamily="34" charset="0"/>
              </a:rPr>
              <a:t>EYHS</a:t>
            </a:r>
          </a:p>
        </p:txBody>
      </p:sp>
      <p:sp>
        <p:nvSpPr>
          <p:cNvPr id="20" name="Rektangel 19">
            <a:extLst>
              <a:ext uri="{FF2B5EF4-FFF2-40B4-BE49-F238E27FC236}">
                <a16:creationId xmlns:a16="http://schemas.microsoft.com/office/drawing/2014/main" id="{61C35255-DC58-2467-40B5-00E6FA49BF64}"/>
              </a:ext>
            </a:extLst>
          </p:cNvPr>
          <p:cNvSpPr/>
          <p:nvPr/>
        </p:nvSpPr>
        <p:spPr>
          <a:xfrm>
            <a:off x="0" y="3270630"/>
            <a:ext cx="1798320" cy="5994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400" dirty="0">
                <a:solidFill>
                  <a:schemeClr val="tx1"/>
                </a:solidFill>
                <a:latin typeface="Calibri" panose="020F0502020204030204" pitchFamily="34" charset="0"/>
                <a:cs typeface="Calibri" panose="020F0502020204030204" pitchFamily="34" charset="0"/>
              </a:rPr>
              <a:t>CHAMPS</a:t>
            </a:r>
          </a:p>
        </p:txBody>
      </p:sp>
      <p:sp>
        <p:nvSpPr>
          <p:cNvPr id="23" name="Rektangel 22">
            <a:extLst>
              <a:ext uri="{FF2B5EF4-FFF2-40B4-BE49-F238E27FC236}">
                <a16:creationId xmlns:a16="http://schemas.microsoft.com/office/drawing/2014/main" id="{50288133-D320-8326-0778-7920F26A5CD4}"/>
              </a:ext>
            </a:extLst>
          </p:cNvPr>
          <p:cNvSpPr/>
          <p:nvPr/>
        </p:nvSpPr>
        <p:spPr>
          <a:xfrm>
            <a:off x="-1" y="4070779"/>
            <a:ext cx="1798319" cy="59944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400" dirty="0">
                <a:solidFill>
                  <a:schemeClr val="tx1"/>
                </a:solidFill>
                <a:latin typeface="Calibri" panose="020F0502020204030204" pitchFamily="34" charset="0"/>
                <a:cs typeface="Calibri" panose="020F0502020204030204" pitchFamily="34" charset="0"/>
              </a:rPr>
              <a:t>SPACE</a:t>
            </a:r>
          </a:p>
        </p:txBody>
      </p:sp>
      <p:sp>
        <p:nvSpPr>
          <p:cNvPr id="25" name="Rektangel 24">
            <a:extLst>
              <a:ext uri="{FF2B5EF4-FFF2-40B4-BE49-F238E27FC236}">
                <a16:creationId xmlns:a16="http://schemas.microsoft.com/office/drawing/2014/main" id="{CBD2DE54-0803-8EF2-DFB9-B8D1B7CEC7A2}"/>
              </a:ext>
            </a:extLst>
          </p:cNvPr>
          <p:cNvSpPr/>
          <p:nvPr/>
        </p:nvSpPr>
        <p:spPr>
          <a:xfrm>
            <a:off x="-1" y="4878068"/>
            <a:ext cx="1798318" cy="59944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400" dirty="0">
                <a:solidFill>
                  <a:schemeClr val="tx1"/>
                </a:solidFill>
                <a:latin typeface="Calibri" panose="020F0502020204030204" pitchFamily="34" charset="0"/>
                <a:cs typeface="Calibri" panose="020F0502020204030204" pitchFamily="34" charset="0"/>
              </a:rPr>
              <a:t>WCMC</a:t>
            </a:r>
          </a:p>
        </p:txBody>
      </p:sp>
      <p:cxnSp>
        <p:nvCxnSpPr>
          <p:cNvPr id="13" name="Lige forbindelse 12">
            <a:extLst>
              <a:ext uri="{FF2B5EF4-FFF2-40B4-BE49-F238E27FC236}">
                <a16:creationId xmlns:a16="http://schemas.microsoft.com/office/drawing/2014/main" id="{82383E24-6A46-5E02-4284-7388986A2A00}"/>
              </a:ext>
            </a:extLst>
          </p:cNvPr>
          <p:cNvCxnSpPr/>
          <p:nvPr/>
        </p:nvCxnSpPr>
        <p:spPr>
          <a:xfrm>
            <a:off x="7396756" y="2117558"/>
            <a:ext cx="0" cy="474044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kstfelt 13">
            <a:extLst>
              <a:ext uri="{FF2B5EF4-FFF2-40B4-BE49-F238E27FC236}">
                <a16:creationId xmlns:a16="http://schemas.microsoft.com/office/drawing/2014/main" id="{B87951D8-51D1-5062-AAF7-C3C141BAFAB5}"/>
              </a:ext>
            </a:extLst>
          </p:cNvPr>
          <p:cNvSpPr txBox="1"/>
          <p:nvPr/>
        </p:nvSpPr>
        <p:spPr>
          <a:xfrm rot="16200000">
            <a:off x="6547204" y="921430"/>
            <a:ext cx="1699104" cy="492443"/>
          </a:xfrm>
          <a:prstGeom prst="rect">
            <a:avLst/>
          </a:prstGeom>
          <a:noFill/>
        </p:spPr>
        <p:txBody>
          <a:bodyPr wrap="square" lIns="0" tIns="0" rIns="0" bIns="0" rtlCol="0">
            <a:spAutoFit/>
          </a:bodyPr>
          <a:lstStyle/>
          <a:p>
            <a:r>
              <a:rPr lang="da-DK" sz="1600" b="1" dirty="0">
                <a:latin typeface="Calibri" panose="020F0502020204030204" pitchFamily="34" charset="0"/>
                <a:cs typeface="Calibri" panose="020F0502020204030204" pitchFamily="34" charset="0"/>
              </a:rPr>
              <a:t>Policy </a:t>
            </a:r>
            <a:r>
              <a:rPr lang="da-DK" sz="1600" b="1" dirty="0" err="1">
                <a:latin typeface="Calibri" panose="020F0502020204030204" pitchFamily="34" charset="0"/>
                <a:cs typeface="Calibri" panose="020F0502020204030204" pitchFamily="34" charset="0"/>
              </a:rPr>
              <a:t>introduction</a:t>
            </a:r>
            <a:r>
              <a:rPr lang="da-DK" sz="1600" b="1" dirty="0">
                <a:latin typeface="Calibri" panose="020F0502020204030204" pitchFamily="34" charset="0"/>
                <a:cs typeface="Calibri" panose="020F0502020204030204" pitchFamily="34" charset="0"/>
              </a:rPr>
              <a:t> August 2014</a:t>
            </a:r>
          </a:p>
        </p:txBody>
      </p:sp>
      <p:sp>
        <p:nvSpPr>
          <p:cNvPr id="29" name="Rektangel 28">
            <a:extLst>
              <a:ext uri="{FF2B5EF4-FFF2-40B4-BE49-F238E27FC236}">
                <a16:creationId xmlns:a16="http://schemas.microsoft.com/office/drawing/2014/main" id="{80CF4E90-686F-A328-1FE9-C4BA18EAAC0F}"/>
              </a:ext>
            </a:extLst>
          </p:cNvPr>
          <p:cNvSpPr/>
          <p:nvPr/>
        </p:nvSpPr>
        <p:spPr>
          <a:xfrm>
            <a:off x="7516814" y="2470481"/>
            <a:ext cx="1129302" cy="5994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400" dirty="0">
                <a:solidFill>
                  <a:schemeClr val="tx1"/>
                </a:solidFill>
                <a:latin typeface="Calibri" panose="020F0502020204030204" pitchFamily="34" charset="0"/>
                <a:cs typeface="Calibri" panose="020F0502020204030204" pitchFamily="34" charset="0"/>
              </a:rPr>
              <a:t>PHASAR</a:t>
            </a:r>
          </a:p>
        </p:txBody>
      </p:sp>
      <p:sp>
        <p:nvSpPr>
          <p:cNvPr id="31" name="Rektangel 30">
            <a:extLst>
              <a:ext uri="{FF2B5EF4-FFF2-40B4-BE49-F238E27FC236}">
                <a16:creationId xmlns:a16="http://schemas.microsoft.com/office/drawing/2014/main" id="{86001D2A-7CF6-B7E4-E1AD-4443D248CE00}"/>
              </a:ext>
            </a:extLst>
          </p:cNvPr>
          <p:cNvSpPr/>
          <p:nvPr/>
        </p:nvSpPr>
        <p:spPr>
          <a:xfrm>
            <a:off x="7503922" y="3270630"/>
            <a:ext cx="1120565" cy="5994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400" dirty="0">
                <a:solidFill>
                  <a:schemeClr val="tx1"/>
                </a:solidFill>
                <a:latin typeface="Calibri" panose="020F0502020204030204" pitchFamily="34" charset="0"/>
                <a:cs typeface="Calibri" panose="020F0502020204030204" pitchFamily="34" charset="0"/>
              </a:rPr>
              <a:t>PHASAR</a:t>
            </a:r>
          </a:p>
        </p:txBody>
      </p:sp>
      <p:sp>
        <p:nvSpPr>
          <p:cNvPr id="34" name="Rektangel 33">
            <a:extLst>
              <a:ext uri="{FF2B5EF4-FFF2-40B4-BE49-F238E27FC236}">
                <a16:creationId xmlns:a16="http://schemas.microsoft.com/office/drawing/2014/main" id="{8B9FF92B-FAED-52F3-5EF5-5C43994E89BA}"/>
              </a:ext>
            </a:extLst>
          </p:cNvPr>
          <p:cNvSpPr/>
          <p:nvPr/>
        </p:nvSpPr>
        <p:spPr>
          <a:xfrm>
            <a:off x="7495185" y="4058390"/>
            <a:ext cx="1129302" cy="59944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400" dirty="0">
                <a:solidFill>
                  <a:schemeClr val="tx1"/>
                </a:solidFill>
                <a:latin typeface="Calibri" panose="020F0502020204030204" pitchFamily="34" charset="0"/>
                <a:cs typeface="Calibri" panose="020F0502020204030204" pitchFamily="34" charset="0"/>
              </a:rPr>
              <a:t>PHASAR</a:t>
            </a:r>
          </a:p>
        </p:txBody>
      </p:sp>
      <p:sp>
        <p:nvSpPr>
          <p:cNvPr id="35" name="Rektangel 34">
            <a:extLst>
              <a:ext uri="{FF2B5EF4-FFF2-40B4-BE49-F238E27FC236}">
                <a16:creationId xmlns:a16="http://schemas.microsoft.com/office/drawing/2014/main" id="{40C643A0-055C-6668-25A9-993A06A7B716}"/>
              </a:ext>
            </a:extLst>
          </p:cNvPr>
          <p:cNvSpPr/>
          <p:nvPr/>
        </p:nvSpPr>
        <p:spPr>
          <a:xfrm>
            <a:off x="7503924" y="4877107"/>
            <a:ext cx="1120563" cy="59944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400" dirty="0">
                <a:solidFill>
                  <a:schemeClr val="tx1"/>
                </a:solidFill>
                <a:latin typeface="Calibri" panose="020F0502020204030204" pitchFamily="34" charset="0"/>
                <a:cs typeface="Calibri" panose="020F0502020204030204" pitchFamily="34" charset="0"/>
              </a:rPr>
              <a:t>PHASAR</a:t>
            </a:r>
          </a:p>
        </p:txBody>
      </p:sp>
      <p:cxnSp>
        <p:nvCxnSpPr>
          <p:cNvPr id="43" name="Lige pilforbindelse 42">
            <a:extLst>
              <a:ext uri="{FF2B5EF4-FFF2-40B4-BE49-F238E27FC236}">
                <a16:creationId xmlns:a16="http://schemas.microsoft.com/office/drawing/2014/main" id="{40E1AC8F-0E6D-E421-14FD-C2B47BAEE734}"/>
              </a:ext>
            </a:extLst>
          </p:cNvPr>
          <p:cNvCxnSpPr>
            <a:cxnSpLocks/>
          </p:cNvCxnSpPr>
          <p:nvPr/>
        </p:nvCxnSpPr>
        <p:spPr>
          <a:xfrm>
            <a:off x="7585053" y="6040908"/>
            <a:ext cx="453118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kstfelt 7">
            <a:extLst>
              <a:ext uri="{FF2B5EF4-FFF2-40B4-BE49-F238E27FC236}">
                <a16:creationId xmlns:a16="http://schemas.microsoft.com/office/drawing/2014/main" id="{E384C4DB-ABFE-34B3-C4F7-EA7BD3A3FB83}"/>
              </a:ext>
            </a:extLst>
          </p:cNvPr>
          <p:cNvSpPr txBox="1"/>
          <p:nvPr/>
        </p:nvSpPr>
        <p:spPr>
          <a:xfrm>
            <a:off x="8402742" y="6106937"/>
            <a:ext cx="3314897"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Post-policy </a:t>
            </a:r>
            <a:r>
              <a:rPr lang="da-DK" sz="2000" b="1" dirty="0" err="1">
                <a:latin typeface="Calibri" panose="020F0502020204030204" pitchFamily="34" charset="0"/>
                <a:cs typeface="Calibri" panose="020F0502020204030204" pitchFamily="34" charset="0"/>
              </a:rPr>
              <a:t>study</a:t>
            </a:r>
            <a:r>
              <a:rPr lang="da-DK" sz="2000" b="1" dirty="0">
                <a:latin typeface="Calibri" panose="020F0502020204030204" pitchFamily="34" charset="0"/>
                <a:cs typeface="Calibri" panose="020F0502020204030204" pitchFamily="34" charset="0"/>
              </a:rPr>
              <a:t> population</a:t>
            </a:r>
          </a:p>
        </p:txBody>
      </p:sp>
      <p:sp>
        <p:nvSpPr>
          <p:cNvPr id="18" name="Tekstfelt 17">
            <a:extLst>
              <a:ext uri="{FF2B5EF4-FFF2-40B4-BE49-F238E27FC236}">
                <a16:creationId xmlns:a16="http://schemas.microsoft.com/office/drawing/2014/main" id="{ABC0E920-60AA-6944-5229-DEEC48367724}"/>
              </a:ext>
            </a:extLst>
          </p:cNvPr>
          <p:cNvSpPr txBox="1"/>
          <p:nvPr/>
        </p:nvSpPr>
        <p:spPr>
          <a:xfrm>
            <a:off x="9486591" y="6414714"/>
            <a:ext cx="1147198" cy="246221"/>
          </a:xfrm>
          <a:prstGeom prst="rect">
            <a:avLst/>
          </a:prstGeom>
          <a:noFill/>
        </p:spPr>
        <p:txBody>
          <a:bodyPr wrap="square" lIns="0" tIns="0" rIns="0" bIns="0" rtlCol="0">
            <a:spAutoFit/>
          </a:bodyPr>
          <a:lstStyle/>
          <a:p>
            <a:r>
              <a:rPr lang="da-DK" sz="1600" b="1" dirty="0">
                <a:latin typeface="Calibri" panose="020F0502020204030204" pitchFamily="34" charset="0"/>
                <a:cs typeface="Calibri" panose="020F0502020204030204" pitchFamily="34" charset="0"/>
              </a:rPr>
              <a:t>In total: 2470</a:t>
            </a:r>
          </a:p>
        </p:txBody>
      </p:sp>
      <p:sp>
        <p:nvSpPr>
          <p:cNvPr id="36" name="Tekstfelt 35">
            <a:extLst>
              <a:ext uri="{FF2B5EF4-FFF2-40B4-BE49-F238E27FC236}">
                <a16:creationId xmlns:a16="http://schemas.microsoft.com/office/drawing/2014/main" id="{276BBE72-BC19-BABC-67F1-031716E00B31}"/>
              </a:ext>
            </a:extLst>
          </p:cNvPr>
          <p:cNvSpPr txBox="1"/>
          <p:nvPr/>
        </p:nvSpPr>
        <p:spPr>
          <a:xfrm>
            <a:off x="2995541" y="6415785"/>
            <a:ext cx="1147198" cy="246221"/>
          </a:xfrm>
          <a:prstGeom prst="rect">
            <a:avLst/>
          </a:prstGeom>
          <a:noFill/>
        </p:spPr>
        <p:txBody>
          <a:bodyPr wrap="square" lIns="0" tIns="0" rIns="0" bIns="0" rtlCol="0">
            <a:spAutoFit/>
          </a:bodyPr>
          <a:lstStyle/>
          <a:p>
            <a:r>
              <a:rPr lang="da-DK" sz="1600" b="1" dirty="0">
                <a:latin typeface="Calibri" panose="020F0502020204030204" pitchFamily="34" charset="0"/>
                <a:cs typeface="Calibri" panose="020F0502020204030204" pitchFamily="34" charset="0"/>
              </a:rPr>
              <a:t>In total: 2346</a:t>
            </a:r>
          </a:p>
        </p:txBody>
      </p:sp>
    </p:spTree>
    <p:extLst>
      <p:ext uri="{BB962C8B-B14F-4D97-AF65-F5344CB8AC3E}">
        <p14:creationId xmlns:p14="http://schemas.microsoft.com/office/powerpoint/2010/main" val="3287333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81F32194-5039-616D-D0ED-C8B545FCB7B8}"/>
              </a:ext>
            </a:extLst>
          </p:cNvPr>
          <p:cNvSpPr>
            <a:spLocks noGrp="1"/>
          </p:cNvSpPr>
          <p:nvPr>
            <p:ph type="dt" sz="half" idx="20"/>
          </p:nvPr>
        </p:nvSpPr>
        <p:spPr/>
        <p:txBody>
          <a:bodyPr/>
          <a:lstStyle/>
          <a:p>
            <a:fld id="{839163B6-123B-4126-B4A3-74AC28DBFF9C}" type="datetime1">
              <a:rPr lang="da-DK" smtClean="0"/>
              <a:t>19-01-2023</a:t>
            </a:fld>
            <a:endParaRPr lang="da-DK" dirty="0"/>
          </a:p>
        </p:txBody>
      </p:sp>
      <p:sp>
        <p:nvSpPr>
          <p:cNvPr id="5" name="Pladsholder til slidenummer 4">
            <a:extLst>
              <a:ext uri="{FF2B5EF4-FFF2-40B4-BE49-F238E27FC236}">
                <a16:creationId xmlns:a16="http://schemas.microsoft.com/office/drawing/2014/main" id="{D2D0067A-0AED-469D-E017-02B661279623}"/>
              </a:ext>
            </a:extLst>
          </p:cNvPr>
          <p:cNvSpPr>
            <a:spLocks noGrp="1"/>
          </p:cNvSpPr>
          <p:nvPr>
            <p:ph type="sldNum" sz="quarter" idx="22"/>
          </p:nvPr>
        </p:nvSpPr>
        <p:spPr/>
        <p:txBody>
          <a:bodyPr/>
          <a:lstStyle/>
          <a:p>
            <a:fld id="{45D37B1E-C366-494F-A587-962AD9AABC83}" type="slidenum">
              <a:rPr lang="da-DK" smtClean="0"/>
              <a:pPr/>
              <a:t>23</a:t>
            </a:fld>
            <a:endParaRPr lang="da-DK" dirty="0"/>
          </a:p>
        </p:txBody>
      </p:sp>
      <p:sp>
        <p:nvSpPr>
          <p:cNvPr id="6" name="Rektangel 5">
            <a:extLst>
              <a:ext uri="{FF2B5EF4-FFF2-40B4-BE49-F238E27FC236}">
                <a16:creationId xmlns:a16="http://schemas.microsoft.com/office/drawing/2014/main" id="{350671B2-9978-F206-1954-2D10EF5B7651}"/>
              </a:ext>
            </a:extLst>
          </p:cNvPr>
          <p:cNvSpPr/>
          <p:nvPr/>
        </p:nvSpPr>
        <p:spPr>
          <a:xfrm>
            <a:off x="1" y="195994"/>
            <a:ext cx="5638800"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7" name="Tekstfelt 6">
            <a:extLst>
              <a:ext uri="{FF2B5EF4-FFF2-40B4-BE49-F238E27FC236}">
                <a16:creationId xmlns:a16="http://schemas.microsoft.com/office/drawing/2014/main" id="{458DEC1C-E5BA-AB0C-60F5-9C88C25EA4E5}"/>
              </a:ext>
            </a:extLst>
          </p:cNvPr>
          <p:cNvSpPr txBox="1"/>
          <p:nvPr/>
        </p:nvSpPr>
        <p:spPr>
          <a:xfrm>
            <a:off x="445169" y="664332"/>
            <a:ext cx="9475540" cy="492443"/>
          </a:xfrm>
          <a:prstGeom prst="rect">
            <a:avLst/>
          </a:prstGeom>
          <a:noFill/>
        </p:spPr>
        <p:txBody>
          <a:bodyPr wrap="square" lIns="0" tIns="0" rIns="0" bIns="0" rtlCol="0">
            <a:spAutoFit/>
          </a:bodyPr>
          <a:lstStyle/>
          <a:p>
            <a:r>
              <a:rPr lang="en-US" sz="3200" b="1" dirty="0">
                <a:latin typeface="Calibri" panose="020F0502020204030204" pitchFamily="34" charset="0"/>
                <a:cs typeface="Calibri" panose="020F0502020204030204" pitchFamily="34" charset="0"/>
              </a:rPr>
              <a:t>Flow chart PHASAR study</a:t>
            </a:r>
          </a:p>
        </p:txBody>
      </p:sp>
      <p:sp>
        <p:nvSpPr>
          <p:cNvPr id="8" name="Rektangel: afrundede hjørner 7">
            <a:extLst>
              <a:ext uri="{FF2B5EF4-FFF2-40B4-BE49-F238E27FC236}">
                <a16:creationId xmlns:a16="http://schemas.microsoft.com/office/drawing/2014/main" id="{1728FE01-674B-F9F2-373D-7787BE0201B4}"/>
              </a:ext>
            </a:extLst>
          </p:cNvPr>
          <p:cNvSpPr/>
          <p:nvPr/>
        </p:nvSpPr>
        <p:spPr>
          <a:xfrm>
            <a:off x="6262178" y="647701"/>
            <a:ext cx="2076450" cy="714375"/>
          </a:xfrm>
          <a:prstGeom prst="roundRect">
            <a:avLst/>
          </a:prstGeom>
          <a:solidFill>
            <a:schemeClr val="accent5">
              <a:lumMod val="20000"/>
              <a:lumOff val="80000"/>
              <a:alpha val="60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000">
                <a:solidFill>
                  <a:sysClr val="windowText" lastClr="000000"/>
                </a:solidFill>
                <a:latin typeface="Calibri" panose="020F0502020204030204" pitchFamily="34" charset="0"/>
                <a:cs typeface="Calibri" panose="020F0502020204030204" pitchFamily="34" charset="0"/>
              </a:rPr>
              <a:t>Invited schools: 36</a:t>
            </a:r>
          </a:p>
        </p:txBody>
      </p:sp>
      <p:sp>
        <p:nvSpPr>
          <p:cNvPr id="10" name="Rektangel: afrundede hjørner 9">
            <a:extLst>
              <a:ext uri="{FF2B5EF4-FFF2-40B4-BE49-F238E27FC236}">
                <a16:creationId xmlns:a16="http://schemas.microsoft.com/office/drawing/2014/main" id="{458459A4-87C4-3320-BA87-840FB730EDAF}"/>
              </a:ext>
            </a:extLst>
          </p:cNvPr>
          <p:cNvSpPr/>
          <p:nvPr/>
        </p:nvSpPr>
        <p:spPr>
          <a:xfrm>
            <a:off x="6262178" y="1690688"/>
            <a:ext cx="2076450" cy="714375"/>
          </a:xfrm>
          <a:prstGeom prst="roundRect">
            <a:avLst/>
          </a:prstGeom>
          <a:solidFill>
            <a:schemeClr val="accent5">
              <a:lumMod val="20000"/>
              <a:lumOff val="80000"/>
              <a:alpha val="60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000">
                <a:solidFill>
                  <a:sysClr val="windowText" lastClr="000000"/>
                </a:solidFill>
                <a:latin typeface="Calibri" panose="020F0502020204030204" pitchFamily="34" charset="0"/>
                <a:cs typeface="Calibri" panose="020F0502020204030204" pitchFamily="34" charset="0"/>
              </a:rPr>
              <a:t>Participating schools: 31</a:t>
            </a:r>
          </a:p>
        </p:txBody>
      </p:sp>
      <p:sp>
        <p:nvSpPr>
          <p:cNvPr id="11" name="Rektangel: afrundede hjørner 10">
            <a:extLst>
              <a:ext uri="{FF2B5EF4-FFF2-40B4-BE49-F238E27FC236}">
                <a16:creationId xmlns:a16="http://schemas.microsoft.com/office/drawing/2014/main" id="{E6902D85-64EC-D81D-027A-0D75D4533697}"/>
              </a:ext>
            </a:extLst>
          </p:cNvPr>
          <p:cNvSpPr/>
          <p:nvPr/>
        </p:nvSpPr>
        <p:spPr>
          <a:xfrm>
            <a:off x="6262178" y="2714625"/>
            <a:ext cx="2076450" cy="714375"/>
          </a:xfrm>
          <a:prstGeom prst="roundRect">
            <a:avLst/>
          </a:prstGeom>
          <a:solidFill>
            <a:schemeClr val="accent5">
              <a:lumMod val="20000"/>
              <a:lumOff val="80000"/>
              <a:alpha val="60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000">
                <a:solidFill>
                  <a:sysClr val="windowText" lastClr="000000"/>
                </a:solidFill>
                <a:latin typeface="Calibri" panose="020F0502020204030204" pitchFamily="34" charset="0"/>
                <a:cs typeface="Calibri" panose="020F0502020204030204" pitchFamily="34" charset="0"/>
              </a:rPr>
              <a:t>Invited schoolchildren: 3426</a:t>
            </a:r>
          </a:p>
        </p:txBody>
      </p:sp>
      <p:sp>
        <p:nvSpPr>
          <p:cNvPr id="12" name="Rektangel: afrundede hjørner 11">
            <a:extLst>
              <a:ext uri="{FF2B5EF4-FFF2-40B4-BE49-F238E27FC236}">
                <a16:creationId xmlns:a16="http://schemas.microsoft.com/office/drawing/2014/main" id="{0F120664-2A08-189C-DD3F-28B1B76D226D}"/>
              </a:ext>
            </a:extLst>
          </p:cNvPr>
          <p:cNvSpPr/>
          <p:nvPr/>
        </p:nvSpPr>
        <p:spPr>
          <a:xfrm>
            <a:off x="6262178" y="3738562"/>
            <a:ext cx="2076450" cy="714375"/>
          </a:xfrm>
          <a:prstGeom prst="roundRect">
            <a:avLst/>
          </a:prstGeom>
          <a:solidFill>
            <a:schemeClr val="accent5">
              <a:lumMod val="20000"/>
              <a:lumOff val="80000"/>
              <a:alpha val="60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000" dirty="0">
                <a:solidFill>
                  <a:sysClr val="windowText" lastClr="000000"/>
                </a:solidFill>
                <a:latin typeface="Calibri" panose="020F0502020204030204" pitchFamily="34" charset="0"/>
                <a:cs typeface="Calibri" panose="020F0502020204030204" pitchFamily="34" charset="0"/>
              </a:rPr>
              <a:t>Participants who accepted the invitation and wore accelerometers: 2672</a:t>
            </a:r>
          </a:p>
        </p:txBody>
      </p:sp>
      <p:sp>
        <p:nvSpPr>
          <p:cNvPr id="13" name="Rektangel: afrundede hjørner 12">
            <a:extLst>
              <a:ext uri="{FF2B5EF4-FFF2-40B4-BE49-F238E27FC236}">
                <a16:creationId xmlns:a16="http://schemas.microsoft.com/office/drawing/2014/main" id="{503CFA9E-B50D-F335-B37D-291A92D76DB4}"/>
              </a:ext>
            </a:extLst>
          </p:cNvPr>
          <p:cNvSpPr/>
          <p:nvPr/>
        </p:nvSpPr>
        <p:spPr>
          <a:xfrm>
            <a:off x="6262178" y="4762499"/>
            <a:ext cx="2076450" cy="714375"/>
          </a:xfrm>
          <a:prstGeom prst="roundRect">
            <a:avLst/>
          </a:prstGeom>
          <a:solidFill>
            <a:schemeClr val="accent5">
              <a:lumMod val="20000"/>
              <a:lumOff val="80000"/>
              <a:alpha val="60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000" dirty="0">
                <a:solidFill>
                  <a:sysClr val="windowText" lastClr="000000"/>
                </a:solidFill>
                <a:latin typeface="Calibri" panose="020F0502020204030204" pitchFamily="34" charset="0"/>
                <a:cs typeface="Calibri" panose="020F0502020204030204" pitchFamily="34" charset="0"/>
              </a:rPr>
              <a:t>Participants providing waist accelerometer data: 2593</a:t>
            </a:r>
          </a:p>
        </p:txBody>
      </p:sp>
      <p:sp>
        <p:nvSpPr>
          <p:cNvPr id="14" name="Rektangel: afrundede hjørner 13">
            <a:extLst>
              <a:ext uri="{FF2B5EF4-FFF2-40B4-BE49-F238E27FC236}">
                <a16:creationId xmlns:a16="http://schemas.microsoft.com/office/drawing/2014/main" id="{2102B32A-040A-43D7-7CFA-079C50B423A1}"/>
              </a:ext>
            </a:extLst>
          </p:cNvPr>
          <p:cNvSpPr/>
          <p:nvPr/>
        </p:nvSpPr>
        <p:spPr>
          <a:xfrm>
            <a:off x="6262178" y="5786436"/>
            <a:ext cx="2076450" cy="714375"/>
          </a:xfrm>
          <a:prstGeom prst="roundRect">
            <a:avLst/>
          </a:prstGeom>
          <a:solidFill>
            <a:schemeClr val="accent2">
              <a:lumMod val="20000"/>
              <a:lumOff val="80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000" b="1">
                <a:solidFill>
                  <a:sysClr val="windowText" lastClr="000000"/>
                </a:solidFill>
                <a:latin typeface="Calibri" panose="020F0502020204030204" pitchFamily="34" charset="0"/>
                <a:cs typeface="Calibri" panose="020F0502020204030204" pitchFamily="34" charset="0"/>
              </a:rPr>
              <a:t>Participants included in analyses: 2470</a:t>
            </a:r>
          </a:p>
        </p:txBody>
      </p:sp>
      <p:sp>
        <p:nvSpPr>
          <p:cNvPr id="15" name="Rektangel: afrundede hjørner 14">
            <a:extLst>
              <a:ext uri="{FF2B5EF4-FFF2-40B4-BE49-F238E27FC236}">
                <a16:creationId xmlns:a16="http://schemas.microsoft.com/office/drawing/2014/main" id="{384E8CCB-93B2-EBD0-4839-AD6DB42A485F}"/>
              </a:ext>
            </a:extLst>
          </p:cNvPr>
          <p:cNvSpPr/>
          <p:nvPr/>
        </p:nvSpPr>
        <p:spPr>
          <a:xfrm>
            <a:off x="8567228" y="1169194"/>
            <a:ext cx="2430236" cy="714375"/>
          </a:xfrm>
          <a:prstGeom prst="roundRect">
            <a:avLst/>
          </a:prstGeom>
          <a:solidFill>
            <a:schemeClr val="accent5">
              <a:lumMod val="20000"/>
              <a:lumOff val="80000"/>
              <a:alpha val="60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000">
                <a:solidFill>
                  <a:sysClr val="windowText" lastClr="000000"/>
                </a:solidFill>
                <a:latin typeface="Calibri" panose="020F0502020204030204" pitchFamily="34" charset="0"/>
                <a:cs typeface="Calibri" panose="020F0502020204030204" pitchFamily="34" charset="0"/>
              </a:rPr>
              <a:t>Did not wish to participate: 5</a:t>
            </a:r>
          </a:p>
        </p:txBody>
      </p:sp>
      <p:sp>
        <p:nvSpPr>
          <p:cNvPr id="16" name="Rektangel: afrundede hjørner 15">
            <a:extLst>
              <a:ext uri="{FF2B5EF4-FFF2-40B4-BE49-F238E27FC236}">
                <a16:creationId xmlns:a16="http://schemas.microsoft.com/office/drawing/2014/main" id="{F6A6FB24-F59E-E35E-07E1-C6EC276B24B8}"/>
              </a:ext>
            </a:extLst>
          </p:cNvPr>
          <p:cNvSpPr/>
          <p:nvPr/>
        </p:nvSpPr>
        <p:spPr>
          <a:xfrm>
            <a:off x="8567228" y="3059314"/>
            <a:ext cx="2430236" cy="1001245"/>
          </a:xfrm>
          <a:prstGeom prst="roundRect">
            <a:avLst/>
          </a:prstGeom>
          <a:solidFill>
            <a:schemeClr val="accent5">
              <a:lumMod val="20000"/>
              <a:lumOff val="80000"/>
              <a:alpha val="60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000">
                <a:solidFill>
                  <a:sysClr val="windowText" lastClr="000000"/>
                </a:solidFill>
                <a:latin typeface="Calibri" panose="020F0502020204030204" pitchFamily="34" charset="0"/>
                <a:cs typeface="Calibri" panose="020F0502020204030204" pitchFamily="34" charset="0"/>
              </a:rPr>
              <a:t>Did not wish to participate: 450</a:t>
            </a:r>
          </a:p>
          <a:p>
            <a:pPr algn="ctr"/>
            <a:r>
              <a:rPr lang="en-US" sz="1000">
                <a:solidFill>
                  <a:sysClr val="windowText" lastClr="000000"/>
                </a:solidFill>
                <a:latin typeface="Calibri" panose="020F0502020204030204" pitchFamily="34" charset="0"/>
                <a:cs typeface="Calibri" panose="020F0502020204030204" pitchFamily="34" charset="0"/>
              </a:rPr>
              <a:t>Absent: 202</a:t>
            </a:r>
          </a:p>
          <a:p>
            <a:pPr algn="ctr"/>
            <a:r>
              <a:rPr lang="en-US" sz="1000">
                <a:solidFill>
                  <a:sysClr val="windowText" lastClr="000000"/>
                </a:solidFill>
                <a:latin typeface="Calibri" panose="020F0502020204030204" pitchFamily="34" charset="0"/>
                <a:cs typeface="Calibri" panose="020F0502020204030204" pitchFamily="34" charset="0"/>
              </a:rPr>
              <a:t>Invalid consent: 9</a:t>
            </a:r>
          </a:p>
          <a:p>
            <a:pPr algn="ctr"/>
            <a:r>
              <a:rPr lang="en-US" sz="1000">
                <a:solidFill>
                  <a:sysClr val="windowText" lastClr="000000"/>
                </a:solidFill>
                <a:latin typeface="Calibri" panose="020F0502020204030204" pitchFamily="34" charset="0"/>
                <a:cs typeface="Calibri" panose="020F0502020204030204" pitchFamily="34" charset="0"/>
              </a:rPr>
              <a:t>Not specified: 93</a:t>
            </a:r>
          </a:p>
        </p:txBody>
      </p:sp>
      <p:sp>
        <p:nvSpPr>
          <p:cNvPr id="17" name="Rektangel: afrundede hjørner 16">
            <a:extLst>
              <a:ext uri="{FF2B5EF4-FFF2-40B4-BE49-F238E27FC236}">
                <a16:creationId xmlns:a16="http://schemas.microsoft.com/office/drawing/2014/main" id="{82603E07-E81A-C16B-8439-316D3312BE03}"/>
              </a:ext>
            </a:extLst>
          </p:cNvPr>
          <p:cNvSpPr/>
          <p:nvPr/>
        </p:nvSpPr>
        <p:spPr>
          <a:xfrm>
            <a:off x="8567228" y="4262367"/>
            <a:ext cx="2430236" cy="817432"/>
          </a:xfrm>
          <a:prstGeom prst="roundRect">
            <a:avLst/>
          </a:prstGeom>
          <a:solidFill>
            <a:schemeClr val="accent5">
              <a:lumMod val="20000"/>
              <a:lumOff val="80000"/>
              <a:alpha val="60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US" sz="1000" dirty="0">
              <a:solidFill>
                <a:sysClr val="windowText" lastClr="000000"/>
              </a:solidFill>
              <a:latin typeface="Calibri" panose="020F0502020204030204" pitchFamily="34" charset="0"/>
              <a:cs typeface="Calibri" panose="020F0502020204030204" pitchFamily="34" charset="0"/>
            </a:endParaRPr>
          </a:p>
          <a:p>
            <a:pPr algn="ctr"/>
            <a:r>
              <a:rPr lang="en-US" sz="1000" dirty="0">
                <a:solidFill>
                  <a:sysClr val="windowText" lastClr="000000"/>
                </a:solidFill>
                <a:latin typeface="Calibri" panose="020F0502020204030204" pitchFamily="34" charset="0"/>
                <a:cs typeface="Calibri" panose="020F0502020204030204" pitchFamily="34" charset="0"/>
              </a:rPr>
              <a:t>Waist accelerometer data lost due to technical problems, swap of thigh/waist accelerometer etc.: 79</a:t>
            </a:r>
          </a:p>
          <a:p>
            <a:pPr algn="ctr"/>
            <a:r>
              <a:rPr lang="en-US" sz="1000" dirty="0">
                <a:solidFill>
                  <a:sysClr val="windowText" lastClr="000000"/>
                </a:solidFill>
                <a:latin typeface="Calibri" panose="020F0502020204030204" pitchFamily="34" charset="0"/>
                <a:cs typeface="Calibri" panose="020F0502020204030204" pitchFamily="34" charset="0"/>
              </a:rPr>
              <a:t>	 	</a:t>
            </a:r>
          </a:p>
        </p:txBody>
      </p:sp>
      <p:sp>
        <p:nvSpPr>
          <p:cNvPr id="18" name="Rektangel: afrundede hjørner 17">
            <a:extLst>
              <a:ext uri="{FF2B5EF4-FFF2-40B4-BE49-F238E27FC236}">
                <a16:creationId xmlns:a16="http://schemas.microsoft.com/office/drawing/2014/main" id="{074B10D0-A4DC-C9A7-088C-E077F7C4B948}"/>
              </a:ext>
            </a:extLst>
          </p:cNvPr>
          <p:cNvSpPr/>
          <p:nvPr/>
        </p:nvSpPr>
        <p:spPr>
          <a:xfrm>
            <a:off x="8567228" y="5281607"/>
            <a:ext cx="2430236" cy="714375"/>
          </a:xfrm>
          <a:prstGeom prst="roundRect">
            <a:avLst/>
          </a:prstGeom>
          <a:solidFill>
            <a:schemeClr val="accent5">
              <a:lumMod val="20000"/>
              <a:lumOff val="80000"/>
              <a:alpha val="60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000" dirty="0">
                <a:solidFill>
                  <a:sysClr val="windowText" lastClr="000000"/>
                </a:solidFill>
                <a:latin typeface="Calibri" panose="020F0502020204030204" pitchFamily="34" charset="0"/>
                <a:cs typeface="Calibri" panose="020F0502020204030204" pitchFamily="34" charset="0"/>
              </a:rPr>
              <a:t>Missing data (co-variates): 10</a:t>
            </a:r>
          </a:p>
          <a:p>
            <a:pPr algn="ctr"/>
            <a:r>
              <a:rPr lang="en-US" sz="1000" dirty="0">
                <a:solidFill>
                  <a:sysClr val="windowText" lastClr="000000"/>
                </a:solidFill>
                <a:latin typeface="Calibri" panose="020F0502020204030204" pitchFamily="34" charset="0"/>
                <a:cs typeface="Calibri" panose="020F0502020204030204" pitchFamily="34" charset="0"/>
              </a:rPr>
              <a:t>No valid observations: 113</a:t>
            </a:r>
          </a:p>
        </p:txBody>
      </p:sp>
      <p:cxnSp>
        <p:nvCxnSpPr>
          <p:cNvPr id="19" name="Lige forbindelse 18">
            <a:extLst>
              <a:ext uri="{FF2B5EF4-FFF2-40B4-BE49-F238E27FC236}">
                <a16:creationId xmlns:a16="http://schemas.microsoft.com/office/drawing/2014/main" id="{DD570EC5-645D-4EC2-444F-172E49BEAC1D}"/>
              </a:ext>
            </a:extLst>
          </p:cNvPr>
          <p:cNvCxnSpPr>
            <a:stCxn id="8" idx="2"/>
            <a:endCxn id="10" idx="0"/>
          </p:cNvCxnSpPr>
          <p:nvPr/>
        </p:nvCxnSpPr>
        <p:spPr>
          <a:xfrm>
            <a:off x="7300403" y="1362076"/>
            <a:ext cx="0" cy="32861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Lige forbindelse 19">
            <a:extLst>
              <a:ext uri="{FF2B5EF4-FFF2-40B4-BE49-F238E27FC236}">
                <a16:creationId xmlns:a16="http://schemas.microsoft.com/office/drawing/2014/main" id="{BD5E4E9F-46E5-8F47-DAAC-DDBCD13A1636}"/>
              </a:ext>
            </a:extLst>
          </p:cNvPr>
          <p:cNvCxnSpPr>
            <a:stCxn id="10" idx="2"/>
            <a:endCxn id="11" idx="0"/>
          </p:cNvCxnSpPr>
          <p:nvPr/>
        </p:nvCxnSpPr>
        <p:spPr>
          <a:xfrm>
            <a:off x="7300403" y="2405063"/>
            <a:ext cx="0" cy="30956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Lige forbindelse 20">
            <a:extLst>
              <a:ext uri="{FF2B5EF4-FFF2-40B4-BE49-F238E27FC236}">
                <a16:creationId xmlns:a16="http://schemas.microsoft.com/office/drawing/2014/main" id="{A51332A1-3829-D87E-0A21-14A5A1D61914}"/>
              </a:ext>
            </a:extLst>
          </p:cNvPr>
          <p:cNvCxnSpPr>
            <a:stCxn id="11" idx="2"/>
            <a:endCxn id="12" idx="0"/>
          </p:cNvCxnSpPr>
          <p:nvPr/>
        </p:nvCxnSpPr>
        <p:spPr>
          <a:xfrm>
            <a:off x="7300403" y="3429000"/>
            <a:ext cx="0" cy="30956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Lige forbindelse 21">
            <a:extLst>
              <a:ext uri="{FF2B5EF4-FFF2-40B4-BE49-F238E27FC236}">
                <a16:creationId xmlns:a16="http://schemas.microsoft.com/office/drawing/2014/main" id="{5A846BC3-9414-C615-0046-F94A8366BB76}"/>
              </a:ext>
            </a:extLst>
          </p:cNvPr>
          <p:cNvCxnSpPr>
            <a:stCxn id="12" idx="2"/>
            <a:endCxn id="13" idx="0"/>
          </p:cNvCxnSpPr>
          <p:nvPr/>
        </p:nvCxnSpPr>
        <p:spPr>
          <a:xfrm>
            <a:off x="7300403" y="4452937"/>
            <a:ext cx="0" cy="30956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Lige forbindelse 22">
            <a:extLst>
              <a:ext uri="{FF2B5EF4-FFF2-40B4-BE49-F238E27FC236}">
                <a16:creationId xmlns:a16="http://schemas.microsoft.com/office/drawing/2014/main" id="{07EC2F51-9504-10AE-5EE0-963BC7375879}"/>
              </a:ext>
            </a:extLst>
          </p:cNvPr>
          <p:cNvCxnSpPr>
            <a:stCxn id="13" idx="2"/>
            <a:endCxn id="14" idx="0"/>
          </p:cNvCxnSpPr>
          <p:nvPr/>
        </p:nvCxnSpPr>
        <p:spPr>
          <a:xfrm>
            <a:off x="7300403" y="5476874"/>
            <a:ext cx="0" cy="30956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Lige forbindelse 23">
            <a:extLst>
              <a:ext uri="{FF2B5EF4-FFF2-40B4-BE49-F238E27FC236}">
                <a16:creationId xmlns:a16="http://schemas.microsoft.com/office/drawing/2014/main" id="{6331577A-44D3-4D3E-1E62-CFB9C5DC2714}"/>
              </a:ext>
            </a:extLst>
          </p:cNvPr>
          <p:cNvCxnSpPr>
            <a:stCxn id="15" idx="1"/>
          </p:cNvCxnSpPr>
          <p:nvPr/>
        </p:nvCxnSpPr>
        <p:spPr>
          <a:xfrm flipH="1">
            <a:off x="7300403" y="1526382"/>
            <a:ext cx="1266825" cy="0"/>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Lige forbindelse 24">
            <a:extLst>
              <a:ext uri="{FF2B5EF4-FFF2-40B4-BE49-F238E27FC236}">
                <a16:creationId xmlns:a16="http://schemas.microsoft.com/office/drawing/2014/main" id="{F72D9767-0B2C-E555-AB57-49C382EB5052}"/>
              </a:ext>
            </a:extLst>
          </p:cNvPr>
          <p:cNvCxnSpPr>
            <a:cxnSpLocks/>
          </p:cNvCxnSpPr>
          <p:nvPr/>
        </p:nvCxnSpPr>
        <p:spPr>
          <a:xfrm flipH="1">
            <a:off x="7300403" y="3583781"/>
            <a:ext cx="1266825" cy="0"/>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Lige forbindelse 25">
            <a:extLst>
              <a:ext uri="{FF2B5EF4-FFF2-40B4-BE49-F238E27FC236}">
                <a16:creationId xmlns:a16="http://schemas.microsoft.com/office/drawing/2014/main" id="{72B3686A-3F7A-773A-DCA6-B77A75858822}"/>
              </a:ext>
            </a:extLst>
          </p:cNvPr>
          <p:cNvCxnSpPr>
            <a:cxnSpLocks/>
          </p:cNvCxnSpPr>
          <p:nvPr/>
        </p:nvCxnSpPr>
        <p:spPr>
          <a:xfrm flipH="1" flipV="1">
            <a:off x="7300403" y="4619553"/>
            <a:ext cx="1266825" cy="1"/>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Lige forbindelse 26">
            <a:extLst>
              <a:ext uri="{FF2B5EF4-FFF2-40B4-BE49-F238E27FC236}">
                <a16:creationId xmlns:a16="http://schemas.microsoft.com/office/drawing/2014/main" id="{9756B06E-F122-B68F-9ABB-ECC74E710A1F}"/>
              </a:ext>
            </a:extLst>
          </p:cNvPr>
          <p:cNvCxnSpPr>
            <a:cxnSpLocks/>
            <a:stCxn id="18" idx="1"/>
          </p:cNvCxnSpPr>
          <p:nvPr/>
        </p:nvCxnSpPr>
        <p:spPr>
          <a:xfrm flipH="1" flipV="1">
            <a:off x="7300403" y="5638794"/>
            <a:ext cx="1266825" cy="1"/>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kstfelt 1">
            <a:extLst>
              <a:ext uri="{FF2B5EF4-FFF2-40B4-BE49-F238E27FC236}">
                <a16:creationId xmlns:a16="http://schemas.microsoft.com/office/drawing/2014/main" id="{333B98DE-24FB-C599-CEE8-8B0F5174F18C}"/>
              </a:ext>
            </a:extLst>
          </p:cNvPr>
          <p:cNvSpPr txBox="1"/>
          <p:nvPr/>
        </p:nvSpPr>
        <p:spPr>
          <a:xfrm>
            <a:off x="1799303" y="3738562"/>
            <a:ext cx="2672911" cy="307777"/>
          </a:xfrm>
          <a:prstGeom prst="rect">
            <a:avLst/>
          </a:prstGeom>
          <a:noFill/>
        </p:spPr>
        <p:txBody>
          <a:bodyPr wrap="none" lIns="0" tIns="0" rIns="0" bIns="0" rtlCol="0">
            <a:spAutoFit/>
          </a:bodyPr>
          <a:lstStyle/>
          <a:p>
            <a:r>
              <a:rPr lang="da-DK" sz="2000" b="1" dirty="0">
                <a:latin typeface="Calibri" panose="020F0502020204030204" pitchFamily="34" charset="0"/>
                <a:cs typeface="Calibri" panose="020F0502020204030204" pitchFamily="34" charset="0"/>
              </a:rPr>
              <a:t>Participation rate: 72.1 %</a:t>
            </a:r>
          </a:p>
        </p:txBody>
      </p:sp>
    </p:spTree>
    <p:extLst>
      <p:ext uri="{BB962C8B-B14F-4D97-AF65-F5344CB8AC3E}">
        <p14:creationId xmlns:p14="http://schemas.microsoft.com/office/powerpoint/2010/main" val="194635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81F32194-5039-616D-D0ED-C8B545FCB7B8}"/>
              </a:ext>
            </a:extLst>
          </p:cNvPr>
          <p:cNvSpPr>
            <a:spLocks noGrp="1"/>
          </p:cNvSpPr>
          <p:nvPr>
            <p:ph type="dt" sz="half" idx="20"/>
          </p:nvPr>
        </p:nvSpPr>
        <p:spPr/>
        <p:txBody>
          <a:bodyPr/>
          <a:lstStyle/>
          <a:p>
            <a:fld id="{839163B6-123B-4126-B4A3-74AC28DBFF9C}" type="datetime1">
              <a:rPr lang="da-DK" smtClean="0"/>
              <a:t>19-01-2023</a:t>
            </a:fld>
            <a:endParaRPr lang="da-DK" dirty="0"/>
          </a:p>
        </p:txBody>
      </p:sp>
      <p:sp>
        <p:nvSpPr>
          <p:cNvPr id="5" name="Pladsholder til slidenummer 4">
            <a:extLst>
              <a:ext uri="{FF2B5EF4-FFF2-40B4-BE49-F238E27FC236}">
                <a16:creationId xmlns:a16="http://schemas.microsoft.com/office/drawing/2014/main" id="{D2D0067A-0AED-469D-E017-02B661279623}"/>
              </a:ext>
            </a:extLst>
          </p:cNvPr>
          <p:cNvSpPr>
            <a:spLocks noGrp="1"/>
          </p:cNvSpPr>
          <p:nvPr>
            <p:ph type="sldNum" sz="quarter" idx="22"/>
          </p:nvPr>
        </p:nvSpPr>
        <p:spPr/>
        <p:txBody>
          <a:bodyPr/>
          <a:lstStyle/>
          <a:p>
            <a:fld id="{45D37B1E-C366-494F-A587-962AD9AABC83}" type="slidenum">
              <a:rPr lang="da-DK" smtClean="0"/>
              <a:pPr/>
              <a:t>24</a:t>
            </a:fld>
            <a:endParaRPr lang="da-DK" dirty="0"/>
          </a:p>
        </p:txBody>
      </p:sp>
      <p:sp>
        <p:nvSpPr>
          <p:cNvPr id="2" name="Rektangel 1">
            <a:extLst>
              <a:ext uri="{FF2B5EF4-FFF2-40B4-BE49-F238E27FC236}">
                <a16:creationId xmlns:a16="http://schemas.microsoft.com/office/drawing/2014/main" id="{D2D92E1A-DEE8-6159-C768-56EEC7A441EA}"/>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3" name="Picture 2" descr="Running Man Icon Black On White Stock Vector (Royalty Free) 1933476653 |  Shutterstock">
            <a:extLst>
              <a:ext uri="{FF2B5EF4-FFF2-40B4-BE49-F238E27FC236}">
                <a16:creationId xmlns:a16="http://schemas.microsoft.com/office/drawing/2014/main" id="{63F5F653-0EE9-4801-10CB-14693FECAB2E}"/>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6" name="Rektangel 5">
            <a:extLst>
              <a:ext uri="{FF2B5EF4-FFF2-40B4-BE49-F238E27FC236}">
                <a16:creationId xmlns:a16="http://schemas.microsoft.com/office/drawing/2014/main" id="{350671B2-9978-F206-1954-2D10EF5B7651}"/>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7" name="Tekstfelt 6">
            <a:extLst>
              <a:ext uri="{FF2B5EF4-FFF2-40B4-BE49-F238E27FC236}">
                <a16:creationId xmlns:a16="http://schemas.microsoft.com/office/drawing/2014/main" id="{458DEC1C-E5BA-AB0C-60F5-9C88C25EA4E5}"/>
              </a:ext>
            </a:extLst>
          </p:cNvPr>
          <p:cNvSpPr txBox="1"/>
          <p:nvPr/>
        </p:nvSpPr>
        <p:spPr>
          <a:xfrm>
            <a:off x="445169" y="664332"/>
            <a:ext cx="9475540" cy="492443"/>
          </a:xfrm>
          <a:prstGeom prst="rect">
            <a:avLst/>
          </a:prstGeom>
          <a:noFill/>
        </p:spPr>
        <p:txBody>
          <a:bodyPr wrap="square" lIns="0" tIns="0" rIns="0" bIns="0" rtlCol="0">
            <a:spAutoFit/>
          </a:bodyPr>
          <a:lstStyle/>
          <a:p>
            <a:r>
              <a:rPr lang="en-US" sz="3200" b="1" dirty="0">
                <a:latin typeface="Calibri" panose="020F0502020204030204" pitchFamily="34" charset="0"/>
                <a:cs typeface="Calibri" panose="020F0502020204030204" pitchFamily="34" charset="0"/>
              </a:rPr>
              <a:t>Outcomes</a:t>
            </a:r>
          </a:p>
        </p:txBody>
      </p:sp>
      <p:sp>
        <p:nvSpPr>
          <p:cNvPr id="16" name="Tekstfelt 15">
            <a:extLst>
              <a:ext uri="{FF2B5EF4-FFF2-40B4-BE49-F238E27FC236}">
                <a16:creationId xmlns:a16="http://schemas.microsoft.com/office/drawing/2014/main" id="{45C1C14C-ABD1-4118-001F-C4FD93C8AEBA}"/>
              </a:ext>
            </a:extLst>
          </p:cNvPr>
          <p:cNvSpPr txBox="1"/>
          <p:nvPr/>
        </p:nvSpPr>
        <p:spPr>
          <a:xfrm>
            <a:off x="526774" y="2743201"/>
            <a:ext cx="11340548" cy="738664"/>
          </a:xfrm>
          <a:prstGeom prst="rect">
            <a:avLst/>
          </a:prstGeom>
          <a:noFill/>
        </p:spPr>
        <p:txBody>
          <a:bodyPr wrap="square" lIns="0" tIns="0" rIns="0" bIns="0" rtlCol="0">
            <a:spAutoFit/>
          </a:bodyPr>
          <a:lstStyle/>
          <a:p>
            <a:r>
              <a:rPr lang="da-DK" sz="1600" b="1" dirty="0" err="1">
                <a:latin typeface="Calibri" panose="020F0502020204030204" pitchFamily="34" charset="0"/>
                <a:cs typeface="Calibri" panose="020F0502020204030204" pitchFamily="34" charset="0"/>
              </a:rPr>
              <a:t>Primary</a:t>
            </a:r>
            <a:r>
              <a:rPr lang="da-DK" sz="1600" b="1" dirty="0">
                <a:latin typeface="Calibri" panose="020F0502020204030204" pitchFamily="34" charset="0"/>
                <a:cs typeface="Calibri" panose="020F0502020204030204" pitchFamily="34" charset="0"/>
              </a:rPr>
              <a:t> </a:t>
            </a:r>
            <a:r>
              <a:rPr lang="da-DK" sz="1600" b="1" dirty="0" err="1">
                <a:latin typeface="Calibri" panose="020F0502020204030204" pitchFamily="34" charset="0"/>
                <a:cs typeface="Calibri" panose="020F0502020204030204" pitchFamily="34" charset="0"/>
              </a:rPr>
              <a:t>outcome</a:t>
            </a:r>
            <a:r>
              <a:rPr lang="da-DK" sz="1600" b="1" dirty="0">
                <a:latin typeface="Calibri" panose="020F0502020204030204" pitchFamily="34" charset="0"/>
                <a:cs typeface="Calibri" panose="020F0502020204030204" pitchFamily="34" charset="0"/>
              </a:rPr>
              <a:t>: 	</a:t>
            </a:r>
            <a:r>
              <a:rPr lang="da-DK" sz="1600" dirty="0">
                <a:latin typeface="Calibri" panose="020F0502020204030204" pitchFamily="34" charset="0"/>
                <a:cs typeface="Calibri" panose="020F0502020204030204" pitchFamily="34" charset="0"/>
              </a:rPr>
              <a:t>	Time </a:t>
            </a:r>
            <a:r>
              <a:rPr lang="da-DK" sz="1600" dirty="0" err="1">
                <a:latin typeface="Calibri" panose="020F0502020204030204" pitchFamily="34" charset="0"/>
                <a:cs typeface="Calibri" panose="020F0502020204030204" pitchFamily="34" charset="0"/>
              </a:rPr>
              <a:t>spent</a:t>
            </a:r>
            <a:r>
              <a:rPr lang="da-DK" sz="1600" dirty="0">
                <a:latin typeface="Calibri" panose="020F0502020204030204" pitchFamily="34" charset="0"/>
                <a:cs typeface="Calibri" panose="020F0502020204030204" pitchFamily="34" charset="0"/>
              </a:rPr>
              <a:t> with </a:t>
            </a:r>
            <a:r>
              <a:rPr lang="da-DK" sz="1600" dirty="0" err="1">
                <a:latin typeface="Calibri" panose="020F0502020204030204" pitchFamily="34" charset="0"/>
                <a:cs typeface="Calibri" panose="020F0502020204030204" pitchFamily="34" charset="0"/>
              </a:rPr>
              <a:t>movement</a:t>
            </a:r>
            <a:endParaRPr lang="da-DK" sz="1600" dirty="0">
              <a:latin typeface="Calibri" panose="020F0502020204030204" pitchFamily="34" charset="0"/>
              <a:cs typeface="Calibri" panose="020F0502020204030204" pitchFamily="34" charset="0"/>
            </a:endParaRPr>
          </a:p>
          <a:p>
            <a:endParaRPr lang="da-DK" sz="1600" b="1" dirty="0">
              <a:latin typeface="Calibri" panose="020F0502020204030204" pitchFamily="34" charset="0"/>
              <a:cs typeface="Calibri" panose="020F0502020204030204" pitchFamily="34" charset="0"/>
            </a:endParaRPr>
          </a:p>
          <a:p>
            <a:r>
              <a:rPr lang="da-DK" sz="1600" b="1" dirty="0" err="1">
                <a:latin typeface="Calibri" panose="020F0502020204030204" pitchFamily="34" charset="0"/>
                <a:cs typeface="Calibri" panose="020F0502020204030204" pitchFamily="34" charset="0"/>
              </a:rPr>
              <a:t>Secondary</a:t>
            </a:r>
            <a:r>
              <a:rPr lang="da-DK" sz="1600" b="1" dirty="0">
                <a:latin typeface="Calibri" panose="020F0502020204030204" pitchFamily="34" charset="0"/>
                <a:cs typeface="Calibri" panose="020F0502020204030204" pitchFamily="34" charset="0"/>
              </a:rPr>
              <a:t> </a:t>
            </a:r>
            <a:r>
              <a:rPr lang="da-DK" sz="1600" b="1" dirty="0" err="1">
                <a:latin typeface="Calibri" panose="020F0502020204030204" pitchFamily="34" charset="0"/>
                <a:cs typeface="Calibri" panose="020F0502020204030204" pitchFamily="34" charset="0"/>
              </a:rPr>
              <a:t>outcomes</a:t>
            </a:r>
            <a:r>
              <a:rPr lang="da-DK" sz="1600" b="1" dirty="0">
                <a:latin typeface="Calibri" panose="020F0502020204030204" pitchFamily="34" charset="0"/>
                <a:cs typeface="Calibri" panose="020F0502020204030204" pitchFamily="34" charset="0"/>
              </a:rPr>
              <a:t>: 	</a:t>
            </a:r>
            <a:r>
              <a:rPr lang="da-DK" sz="1600" dirty="0">
                <a:latin typeface="Calibri" panose="020F0502020204030204" pitchFamily="34" charset="0"/>
                <a:cs typeface="Calibri" panose="020F0502020204030204" pitchFamily="34" charset="0"/>
              </a:rPr>
              <a:t>Time </a:t>
            </a:r>
            <a:r>
              <a:rPr lang="da-DK" sz="1600" dirty="0" err="1">
                <a:latin typeface="Calibri" panose="020F0502020204030204" pitchFamily="34" charset="0"/>
                <a:cs typeface="Calibri" panose="020F0502020204030204" pitchFamily="34" charset="0"/>
              </a:rPr>
              <a:t>spent</a:t>
            </a:r>
            <a:r>
              <a:rPr lang="da-DK" sz="1600" dirty="0">
                <a:latin typeface="Calibri" panose="020F0502020204030204" pitchFamily="34" charset="0"/>
                <a:cs typeface="Calibri" panose="020F0502020204030204" pitchFamily="34" charset="0"/>
              </a:rPr>
              <a:t> with moderate to </a:t>
            </a:r>
            <a:r>
              <a:rPr lang="da-DK" sz="1600" dirty="0" err="1">
                <a:latin typeface="Calibri" panose="020F0502020204030204" pitchFamily="34" charset="0"/>
                <a:cs typeface="Calibri" panose="020F0502020204030204" pitchFamily="34" charset="0"/>
              </a:rPr>
              <a:t>vigorous</a:t>
            </a:r>
            <a:r>
              <a:rPr lang="da-DK" sz="1600" dirty="0">
                <a:latin typeface="Calibri" panose="020F0502020204030204" pitchFamily="34" charset="0"/>
                <a:cs typeface="Calibri" panose="020F0502020204030204" pitchFamily="34" charset="0"/>
              </a:rPr>
              <a:t> </a:t>
            </a:r>
            <a:r>
              <a:rPr lang="da-DK" sz="1600" dirty="0" err="1">
                <a:latin typeface="Calibri" panose="020F0502020204030204" pitchFamily="34" charset="0"/>
                <a:cs typeface="Calibri" panose="020F0502020204030204" pitchFamily="34" charset="0"/>
              </a:rPr>
              <a:t>physical</a:t>
            </a:r>
            <a:r>
              <a:rPr lang="da-DK" sz="1600" dirty="0">
                <a:latin typeface="Calibri" panose="020F0502020204030204" pitchFamily="34" charset="0"/>
                <a:cs typeface="Calibri" panose="020F0502020204030204" pitchFamily="34" charset="0"/>
              </a:rPr>
              <a:t> </a:t>
            </a:r>
            <a:r>
              <a:rPr lang="da-DK" sz="1600" dirty="0" err="1">
                <a:latin typeface="Calibri" panose="020F0502020204030204" pitchFamily="34" charset="0"/>
                <a:cs typeface="Calibri" panose="020F0502020204030204" pitchFamily="34" charset="0"/>
              </a:rPr>
              <a:t>activity</a:t>
            </a:r>
            <a:r>
              <a:rPr lang="da-DK" sz="1600" dirty="0">
                <a:latin typeface="Calibri" panose="020F0502020204030204" pitchFamily="34" charset="0"/>
                <a:cs typeface="Calibri" panose="020F0502020204030204" pitchFamily="34" charset="0"/>
              </a:rPr>
              <a:t> (MVPA) and </a:t>
            </a:r>
            <a:r>
              <a:rPr lang="da-DK" sz="1600" dirty="0" err="1">
                <a:latin typeface="Calibri" panose="020F0502020204030204" pitchFamily="34" charset="0"/>
                <a:cs typeface="Calibri" panose="020F0502020204030204" pitchFamily="34" charset="0"/>
              </a:rPr>
              <a:t>mean</a:t>
            </a:r>
            <a:r>
              <a:rPr lang="da-DK" sz="1600" dirty="0">
                <a:latin typeface="Calibri" panose="020F0502020204030204" pitchFamily="34" charset="0"/>
                <a:cs typeface="Calibri" panose="020F0502020204030204" pitchFamily="34" charset="0"/>
              </a:rPr>
              <a:t> </a:t>
            </a:r>
            <a:r>
              <a:rPr lang="da-DK" sz="1600" dirty="0" err="1">
                <a:latin typeface="Calibri" panose="020F0502020204030204" pitchFamily="34" charset="0"/>
                <a:cs typeface="Calibri" panose="020F0502020204030204" pitchFamily="34" charset="0"/>
              </a:rPr>
              <a:t>counts</a:t>
            </a:r>
            <a:r>
              <a:rPr lang="da-DK" sz="1600" dirty="0">
                <a:latin typeface="Calibri" panose="020F0502020204030204" pitchFamily="34" charset="0"/>
                <a:cs typeface="Calibri" panose="020F0502020204030204" pitchFamily="34" charset="0"/>
              </a:rPr>
              <a:t> per </a:t>
            </a:r>
            <a:r>
              <a:rPr lang="da-DK" sz="1600" dirty="0" err="1">
                <a:latin typeface="Calibri" panose="020F0502020204030204" pitchFamily="34" charset="0"/>
                <a:cs typeface="Calibri" panose="020F0502020204030204" pitchFamily="34" charset="0"/>
              </a:rPr>
              <a:t>minute</a:t>
            </a:r>
            <a:r>
              <a:rPr lang="da-DK" sz="1600" dirty="0">
                <a:latin typeface="Calibri" panose="020F0502020204030204" pitchFamily="34" charset="0"/>
                <a:cs typeface="Calibri" panose="020F0502020204030204" pitchFamily="34" charset="0"/>
              </a:rPr>
              <a:t> (CPM)</a:t>
            </a:r>
          </a:p>
        </p:txBody>
      </p:sp>
      <p:pic>
        <p:nvPicPr>
          <p:cNvPr id="17" name="Picture 4" descr="GT3X+ | ActiGraph">
            <a:extLst>
              <a:ext uri="{FF2B5EF4-FFF2-40B4-BE49-F238E27FC236}">
                <a16:creationId xmlns:a16="http://schemas.microsoft.com/office/drawing/2014/main" id="{59874D4F-8298-1824-BE8A-AC0821D483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6440" y="4520160"/>
            <a:ext cx="1541908" cy="169321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illedresultat for axivity">
            <a:extLst>
              <a:ext uri="{FF2B5EF4-FFF2-40B4-BE49-F238E27FC236}">
                <a16:creationId xmlns:a16="http://schemas.microsoft.com/office/drawing/2014/main" id="{62D25E1D-7BE9-B5AB-AE46-26B68E6D45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520160"/>
            <a:ext cx="2778608" cy="2087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608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ktangel 5">
            <a:extLst>
              <a:ext uri="{FF2B5EF4-FFF2-40B4-BE49-F238E27FC236}">
                <a16:creationId xmlns:a16="http://schemas.microsoft.com/office/drawing/2014/main" id="{DA54187A-87DD-6FDD-3601-8F7A91461C50}"/>
              </a:ext>
            </a:extLst>
          </p:cNvPr>
          <p:cNvSpPr/>
          <p:nvPr/>
        </p:nvSpPr>
        <p:spPr>
          <a:xfrm>
            <a:off x="9668046" y="2276720"/>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7" name="Picture 2" descr="Running Man Icon Black On White Stock Vector (Royalty Free) 1933476653 |  Shutterstock">
            <a:extLst>
              <a:ext uri="{FF2B5EF4-FFF2-40B4-BE49-F238E27FC236}">
                <a16:creationId xmlns:a16="http://schemas.microsoft.com/office/drawing/2014/main" id="{A7774B1F-4E0B-C08D-EAD6-F3E67572285E}"/>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2276721"/>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8" name="Rektangel 7">
            <a:extLst>
              <a:ext uri="{FF2B5EF4-FFF2-40B4-BE49-F238E27FC236}">
                <a16:creationId xmlns:a16="http://schemas.microsoft.com/office/drawing/2014/main" id="{476DA352-980B-0E31-5C3A-F066FDAEBFE7}"/>
              </a:ext>
            </a:extLst>
          </p:cNvPr>
          <p:cNvSpPr/>
          <p:nvPr/>
        </p:nvSpPr>
        <p:spPr>
          <a:xfrm>
            <a:off x="0" y="2276721"/>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9" name="Tekstfelt 8">
            <a:extLst>
              <a:ext uri="{FF2B5EF4-FFF2-40B4-BE49-F238E27FC236}">
                <a16:creationId xmlns:a16="http://schemas.microsoft.com/office/drawing/2014/main" id="{7FB33319-16AA-1824-E435-DE205B19FCB2}"/>
              </a:ext>
            </a:extLst>
          </p:cNvPr>
          <p:cNvSpPr txBox="1"/>
          <p:nvPr/>
        </p:nvSpPr>
        <p:spPr>
          <a:xfrm>
            <a:off x="445169" y="2936557"/>
            <a:ext cx="9475540" cy="492443"/>
          </a:xfrm>
          <a:prstGeom prst="rect">
            <a:avLst/>
          </a:prstGeom>
          <a:noFill/>
        </p:spPr>
        <p:txBody>
          <a:bodyPr wrap="square" lIns="0" tIns="0" rIns="0" bIns="0" rtlCol="0">
            <a:spAutoFit/>
          </a:bodyPr>
          <a:lstStyle/>
          <a:p>
            <a:r>
              <a:rPr lang="en-US" sz="3200" b="1" dirty="0">
                <a:latin typeface="Calibri" panose="020F0502020204030204" pitchFamily="34" charset="0"/>
                <a:cs typeface="Calibri" panose="020F0502020204030204" pitchFamily="34" charset="0"/>
              </a:rPr>
              <a:t>Results Paper II</a:t>
            </a:r>
          </a:p>
        </p:txBody>
      </p:sp>
    </p:spTree>
    <p:extLst>
      <p:ext uri="{BB962C8B-B14F-4D97-AF65-F5344CB8AC3E}">
        <p14:creationId xmlns:p14="http://schemas.microsoft.com/office/powerpoint/2010/main" val="1857634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6B814BCE-7EBD-4D91-E58E-6DE48DBD6E98}"/>
              </a:ext>
            </a:extLst>
          </p:cNvPr>
          <p:cNvSpPr>
            <a:spLocks noGrp="1"/>
          </p:cNvSpPr>
          <p:nvPr>
            <p:ph type="dt" sz="half" idx="20"/>
          </p:nvPr>
        </p:nvSpPr>
        <p:spPr/>
        <p:txBody>
          <a:bodyPr/>
          <a:lstStyle/>
          <a:p>
            <a:fld id="{796FA8A2-F058-4DD8-9C2B-05FD1C23AABB}" type="datetime1">
              <a:rPr lang="da-DK" smtClean="0"/>
              <a:t>19-01-2023</a:t>
            </a:fld>
            <a:endParaRPr lang="da-DK" dirty="0"/>
          </a:p>
        </p:txBody>
      </p:sp>
      <p:sp>
        <p:nvSpPr>
          <p:cNvPr id="5" name="Pladsholder til slidenummer 4">
            <a:extLst>
              <a:ext uri="{FF2B5EF4-FFF2-40B4-BE49-F238E27FC236}">
                <a16:creationId xmlns:a16="http://schemas.microsoft.com/office/drawing/2014/main" id="{45980ED8-578A-EAF1-0084-C3487DD1D3F1}"/>
              </a:ext>
            </a:extLst>
          </p:cNvPr>
          <p:cNvSpPr>
            <a:spLocks noGrp="1"/>
          </p:cNvSpPr>
          <p:nvPr>
            <p:ph type="sldNum" sz="quarter" idx="22"/>
          </p:nvPr>
        </p:nvSpPr>
        <p:spPr/>
        <p:txBody>
          <a:bodyPr/>
          <a:lstStyle/>
          <a:p>
            <a:fld id="{45D37B1E-C366-494F-A587-962AD9AABC83}" type="slidenum">
              <a:rPr lang="da-DK" smtClean="0"/>
              <a:pPr/>
              <a:t>26</a:t>
            </a:fld>
            <a:endParaRPr lang="da-DK" dirty="0"/>
          </a:p>
        </p:txBody>
      </p:sp>
      <p:pic>
        <p:nvPicPr>
          <p:cNvPr id="10" name="Billede 9">
            <a:extLst>
              <a:ext uri="{FF2B5EF4-FFF2-40B4-BE49-F238E27FC236}">
                <a16:creationId xmlns:a16="http://schemas.microsoft.com/office/drawing/2014/main" id="{EABD7AB5-F172-6C2B-9C7C-0735B6901701}"/>
              </a:ext>
            </a:extLst>
          </p:cNvPr>
          <p:cNvPicPr>
            <a:picLocks noChangeAspect="1"/>
          </p:cNvPicPr>
          <p:nvPr/>
        </p:nvPicPr>
        <p:blipFill rotWithShape="1">
          <a:blip r:embed="rId3"/>
          <a:srcRect l="25749" t="30457" r="27942" b="46458"/>
          <a:stretch/>
        </p:blipFill>
        <p:spPr>
          <a:xfrm>
            <a:off x="1640619" y="2256727"/>
            <a:ext cx="9282485" cy="2484783"/>
          </a:xfrm>
          <a:prstGeom prst="rect">
            <a:avLst/>
          </a:prstGeom>
        </p:spPr>
      </p:pic>
      <p:pic>
        <p:nvPicPr>
          <p:cNvPr id="2" name="Billede 1">
            <a:extLst>
              <a:ext uri="{FF2B5EF4-FFF2-40B4-BE49-F238E27FC236}">
                <a16:creationId xmlns:a16="http://schemas.microsoft.com/office/drawing/2014/main" id="{F79933FC-FC24-1865-D083-F6CC7FBF167C}"/>
              </a:ext>
            </a:extLst>
          </p:cNvPr>
          <p:cNvPicPr>
            <a:picLocks noChangeAspect="1"/>
          </p:cNvPicPr>
          <p:nvPr/>
        </p:nvPicPr>
        <p:blipFill rotWithShape="1">
          <a:blip r:embed="rId3"/>
          <a:srcRect l="25750" t="68747" r="28423" b="11590"/>
          <a:stretch/>
        </p:blipFill>
        <p:spPr>
          <a:xfrm>
            <a:off x="1640619" y="4741511"/>
            <a:ext cx="9186076" cy="2116489"/>
          </a:xfrm>
          <a:prstGeom prst="rect">
            <a:avLst/>
          </a:prstGeom>
        </p:spPr>
      </p:pic>
      <p:sp>
        <p:nvSpPr>
          <p:cNvPr id="3" name="Rektangel 2">
            <a:extLst>
              <a:ext uri="{FF2B5EF4-FFF2-40B4-BE49-F238E27FC236}">
                <a16:creationId xmlns:a16="http://schemas.microsoft.com/office/drawing/2014/main" id="{73DDBAE0-363A-342C-58BC-DC558F1E6E41}"/>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6" name="Picture 2" descr="Running Man Icon Black On White Stock Vector (Royalty Free) 1933476653 |  Shutterstock">
            <a:extLst>
              <a:ext uri="{FF2B5EF4-FFF2-40B4-BE49-F238E27FC236}">
                <a16:creationId xmlns:a16="http://schemas.microsoft.com/office/drawing/2014/main" id="{C656B394-9122-1C91-507E-A22BC46BBA64}"/>
              </a:ext>
            </a:extLst>
          </p:cNvPr>
          <p:cNvPicPr>
            <a:picLocks noChangeAspect="1" noChangeArrowheads="1"/>
          </p:cNvPicPr>
          <p:nvPr/>
        </p:nvPicPr>
        <p:blipFill rotWithShape="1">
          <a:blip r:embed="rId4">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7" name="Rektangel 6">
            <a:extLst>
              <a:ext uri="{FF2B5EF4-FFF2-40B4-BE49-F238E27FC236}">
                <a16:creationId xmlns:a16="http://schemas.microsoft.com/office/drawing/2014/main" id="{4048F79E-3CE1-1C31-74A2-FE0C331698D4}"/>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8" name="Tekstfelt 7">
            <a:extLst>
              <a:ext uri="{FF2B5EF4-FFF2-40B4-BE49-F238E27FC236}">
                <a16:creationId xmlns:a16="http://schemas.microsoft.com/office/drawing/2014/main" id="{19D2B74B-D8C7-7D9B-C151-EBB12645F91B}"/>
              </a:ext>
            </a:extLst>
          </p:cNvPr>
          <p:cNvSpPr txBox="1"/>
          <p:nvPr/>
        </p:nvSpPr>
        <p:spPr>
          <a:xfrm>
            <a:off x="445169" y="664332"/>
            <a:ext cx="9222876" cy="430887"/>
          </a:xfrm>
          <a:prstGeom prst="rect">
            <a:avLst/>
          </a:prstGeom>
          <a:noFill/>
        </p:spPr>
        <p:txBody>
          <a:bodyPr wrap="square" lIns="0" tIns="0" rIns="0" bIns="0" rtlCol="0">
            <a:spAutoFit/>
          </a:bodyPr>
          <a:lstStyle/>
          <a:p>
            <a:r>
              <a:rPr lang="en-US" sz="2800" b="1" dirty="0">
                <a:latin typeface="Calibri" panose="020F0502020204030204" pitchFamily="34" charset="0"/>
                <a:cs typeface="Calibri" panose="020F0502020204030204" pitchFamily="34" charset="0"/>
              </a:rPr>
              <a:t>Characteristics of participants</a:t>
            </a:r>
          </a:p>
        </p:txBody>
      </p:sp>
      <p:sp>
        <p:nvSpPr>
          <p:cNvPr id="9" name="Rektangel 8">
            <a:extLst>
              <a:ext uri="{FF2B5EF4-FFF2-40B4-BE49-F238E27FC236}">
                <a16:creationId xmlns:a16="http://schemas.microsoft.com/office/drawing/2014/main" id="{0845B700-8712-6F10-9410-748E320C309E}"/>
              </a:ext>
            </a:extLst>
          </p:cNvPr>
          <p:cNvSpPr/>
          <p:nvPr/>
        </p:nvSpPr>
        <p:spPr>
          <a:xfrm>
            <a:off x="1640619" y="2256727"/>
            <a:ext cx="9222876" cy="591452"/>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Tree>
    <p:extLst>
      <p:ext uri="{BB962C8B-B14F-4D97-AF65-F5344CB8AC3E}">
        <p14:creationId xmlns:p14="http://schemas.microsoft.com/office/powerpoint/2010/main" val="3299360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6B814BCE-7EBD-4D91-E58E-6DE48DBD6E98}"/>
              </a:ext>
            </a:extLst>
          </p:cNvPr>
          <p:cNvSpPr>
            <a:spLocks noGrp="1"/>
          </p:cNvSpPr>
          <p:nvPr>
            <p:ph type="dt" sz="half" idx="20"/>
          </p:nvPr>
        </p:nvSpPr>
        <p:spPr/>
        <p:txBody>
          <a:bodyPr/>
          <a:lstStyle/>
          <a:p>
            <a:fld id="{796FA8A2-F058-4DD8-9C2B-05FD1C23AABB}" type="datetime1">
              <a:rPr lang="da-DK" smtClean="0"/>
              <a:t>19-01-2023</a:t>
            </a:fld>
            <a:endParaRPr lang="da-DK" dirty="0"/>
          </a:p>
        </p:txBody>
      </p:sp>
      <p:sp>
        <p:nvSpPr>
          <p:cNvPr id="5" name="Pladsholder til slidenummer 4">
            <a:extLst>
              <a:ext uri="{FF2B5EF4-FFF2-40B4-BE49-F238E27FC236}">
                <a16:creationId xmlns:a16="http://schemas.microsoft.com/office/drawing/2014/main" id="{45980ED8-578A-EAF1-0084-C3487DD1D3F1}"/>
              </a:ext>
            </a:extLst>
          </p:cNvPr>
          <p:cNvSpPr>
            <a:spLocks noGrp="1"/>
          </p:cNvSpPr>
          <p:nvPr>
            <p:ph type="sldNum" sz="quarter" idx="22"/>
          </p:nvPr>
        </p:nvSpPr>
        <p:spPr/>
        <p:txBody>
          <a:bodyPr/>
          <a:lstStyle/>
          <a:p>
            <a:fld id="{45D37B1E-C366-494F-A587-962AD9AABC83}" type="slidenum">
              <a:rPr lang="da-DK" smtClean="0"/>
              <a:pPr/>
              <a:t>27</a:t>
            </a:fld>
            <a:endParaRPr lang="da-DK" dirty="0"/>
          </a:p>
        </p:txBody>
      </p:sp>
      <p:pic>
        <p:nvPicPr>
          <p:cNvPr id="10" name="Billede 9">
            <a:extLst>
              <a:ext uri="{FF2B5EF4-FFF2-40B4-BE49-F238E27FC236}">
                <a16:creationId xmlns:a16="http://schemas.microsoft.com/office/drawing/2014/main" id="{EABD7AB5-F172-6C2B-9C7C-0735B6901701}"/>
              </a:ext>
            </a:extLst>
          </p:cNvPr>
          <p:cNvPicPr>
            <a:picLocks noChangeAspect="1"/>
          </p:cNvPicPr>
          <p:nvPr/>
        </p:nvPicPr>
        <p:blipFill rotWithShape="1">
          <a:blip r:embed="rId3"/>
          <a:srcRect l="25749" t="30457" r="27942" b="46458"/>
          <a:stretch/>
        </p:blipFill>
        <p:spPr>
          <a:xfrm>
            <a:off x="1640619" y="2256727"/>
            <a:ext cx="9282485" cy="2484783"/>
          </a:xfrm>
          <a:prstGeom prst="rect">
            <a:avLst/>
          </a:prstGeom>
        </p:spPr>
      </p:pic>
      <p:pic>
        <p:nvPicPr>
          <p:cNvPr id="2" name="Billede 1">
            <a:extLst>
              <a:ext uri="{FF2B5EF4-FFF2-40B4-BE49-F238E27FC236}">
                <a16:creationId xmlns:a16="http://schemas.microsoft.com/office/drawing/2014/main" id="{F79933FC-FC24-1865-D083-F6CC7FBF167C}"/>
              </a:ext>
            </a:extLst>
          </p:cNvPr>
          <p:cNvPicPr>
            <a:picLocks noChangeAspect="1"/>
          </p:cNvPicPr>
          <p:nvPr/>
        </p:nvPicPr>
        <p:blipFill rotWithShape="1">
          <a:blip r:embed="rId3"/>
          <a:srcRect l="25750" t="68747" r="28423" b="11590"/>
          <a:stretch/>
        </p:blipFill>
        <p:spPr>
          <a:xfrm>
            <a:off x="1640619" y="4741511"/>
            <a:ext cx="9186076" cy="2116489"/>
          </a:xfrm>
          <a:prstGeom prst="rect">
            <a:avLst/>
          </a:prstGeom>
        </p:spPr>
      </p:pic>
      <p:sp>
        <p:nvSpPr>
          <p:cNvPr id="3" name="Rektangel 2">
            <a:extLst>
              <a:ext uri="{FF2B5EF4-FFF2-40B4-BE49-F238E27FC236}">
                <a16:creationId xmlns:a16="http://schemas.microsoft.com/office/drawing/2014/main" id="{73DDBAE0-363A-342C-58BC-DC558F1E6E41}"/>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6" name="Picture 2" descr="Running Man Icon Black On White Stock Vector (Royalty Free) 1933476653 |  Shutterstock">
            <a:extLst>
              <a:ext uri="{FF2B5EF4-FFF2-40B4-BE49-F238E27FC236}">
                <a16:creationId xmlns:a16="http://schemas.microsoft.com/office/drawing/2014/main" id="{C656B394-9122-1C91-507E-A22BC46BBA64}"/>
              </a:ext>
            </a:extLst>
          </p:cNvPr>
          <p:cNvPicPr>
            <a:picLocks noChangeAspect="1" noChangeArrowheads="1"/>
          </p:cNvPicPr>
          <p:nvPr/>
        </p:nvPicPr>
        <p:blipFill rotWithShape="1">
          <a:blip r:embed="rId4">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7" name="Rektangel 6">
            <a:extLst>
              <a:ext uri="{FF2B5EF4-FFF2-40B4-BE49-F238E27FC236}">
                <a16:creationId xmlns:a16="http://schemas.microsoft.com/office/drawing/2014/main" id="{4048F79E-3CE1-1C31-74A2-FE0C331698D4}"/>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8" name="Tekstfelt 7">
            <a:extLst>
              <a:ext uri="{FF2B5EF4-FFF2-40B4-BE49-F238E27FC236}">
                <a16:creationId xmlns:a16="http://schemas.microsoft.com/office/drawing/2014/main" id="{19D2B74B-D8C7-7D9B-C151-EBB12645F91B}"/>
              </a:ext>
            </a:extLst>
          </p:cNvPr>
          <p:cNvSpPr txBox="1"/>
          <p:nvPr/>
        </p:nvSpPr>
        <p:spPr>
          <a:xfrm>
            <a:off x="445169" y="664332"/>
            <a:ext cx="9222876" cy="430887"/>
          </a:xfrm>
          <a:prstGeom prst="rect">
            <a:avLst/>
          </a:prstGeom>
          <a:noFill/>
        </p:spPr>
        <p:txBody>
          <a:bodyPr wrap="square" lIns="0" tIns="0" rIns="0" bIns="0" rtlCol="0">
            <a:spAutoFit/>
          </a:bodyPr>
          <a:lstStyle/>
          <a:p>
            <a:r>
              <a:rPr lang="en-US" sz="2800" b="1" dirty="0">
                <a:latin typeface="Calibri" panose="020F0502020204030204" pitchFamily="34" charset="0"/>
                <a:cs typeface="Calibri" panose="020F0502020204030204" pitchFamily="34" charset="0"/>
              </a:rPr>
              <a:t>Characteristics of participants</a:t>
            </a:r>
          </a:p>
        </p:txBody>
      </p:sp>
      <p:sp>
        <p:nvSpPr>
          <p:cNvPr id="9" name="Rektangel 8">
            <a:extLst>
              <a:ext uri="{FF2B5EF4-FFF2-40B4-BE49-F238E27FC236}">
                <a16:creationId xmlns:a16="http://schemas.microsoft.com/office/drawing/2014/main" id="{0845B700-8712-6F10-9410-748E320C309E}"/>
              </a:ext>
            </a:extLst>
          </p:cNvPr>
          <p:cNvSpPr/>
          <p:nvPr/>
        </p:nvSpPr>
        <p:spPr>
          <a:xfrm>
            <a:off x="1640619" y="2256726"/>
            <a:ext cx="1132398" cy="4405279"/>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Tree>
    <p:extLst>
      <p:ext uri="{BB962C8B-B14F-4D97-AF65-F5344CB8AC3E}">
        <p14:creationId xmlns:p14="http://schemas.microsoft.com/office/powerpoint/2010/main" val="4221965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6B814BCE-7EBD-4D91-E58E-6DE48DBD6E98}"/>
              </a:ext>
            </a:extLst>
          </p:cNvPr>
          <p:cNvSpPr>
            <a:spLocks noGrp="1"/>
          </p:cNvSpPr>
          <p:nvPr>
            <p:ph type="dt" sz="half" idx="20"/>
          </p:nvPr>
        </p:nvSpPr>
        <p:spPr/>
        <p:txBody>
          <a:bodyPr/>
          <a:lstStyle/>
          <a:p>
            <a:fld id="{796FA8A2-F058-4DD8-9C2B-05FD1C23AABB}" type="datetime1">
              <a:rPr lang="da-DK" smtClean="0"/>
              <a:t>19-01-2023</a:t>
            </a:fld>
            <a:endParaRPr lang="da-DK" dirty="0"/>
          </a:p>
        </p:txBody>
      </p:sp>
      <p:sp>
        <p:nvSpPr>
          <p:cNvPr id="5" name="Pladsholder til slidenummer 4">
            <a:extLst>
              <a:ext uri="{FF2B5EF4-FFF2-40B4-BE49-F238E27FC236}">
                <a16:creationId xmlns:a16="http://schemas.microsoft.com/office/drawing/2014/main" id="{45980ED8-578A-EAF1-0084-C3487DD1D3F1}"/>
              </a:ext>
            </a:extLst>
          </p:cNvPr>
          <p:cNvSpPr>
            <a:spLocks noGrp="1"/>
          </p:cNvSpPr>
          <p:nvPr>
            <p:ph type="sldNum" sz="quarter" idx="22"/>
          </p:nvPr>
        </p:nvSpPr>
        <p:spPr/>
        <p:txBody>
          <a:bodyPr/>
          <a:lstStyle/>
          <a:p>
            <a:fld id="{45D37B1E-C366-494F-A587-962AD9AABC83}" type="slidenum">
              <a:rPr lang="da-DK" smtClean="0"/>
              <a:pPr/>
              <a:t>28</a:t>
            </a:fld>
            <a:endParaRPr lang="da-DK" dirty="0"/>
          </a:p>
        </p:txBody>
      </p:sp>
      <p:pic>
        <p:nvPicPr>
          <p:cNvPr id="10" name="Billede 9">
            <a:extLst>
              <a:ext uri="{FF2B5EF4-FFF2-40B4-BE49-F238E27FC236}">
                <a16:creationId xmlns:a16="http://schemas.microsoft.com/office/drawing/2014/main" id="{EABD7AB5-F172-6C2B-9C7C-0735B6901701}"/>
              </a:ext>
            </a:extLst>
          </p:cNvPr>
          <p:cNvPicPr>
            <a:picLocks noChangeAspect="1"/>
          </p:cNvPicPr>
          <p:nvPr/>
        </p:nvPicPr>
        <p:blipFill rotWithShape="1">
          <a:blip r:embed="rId3"/>
          <a:srcRect l="25749" t="30457" r="27942" b="46458"/>
          <a:stretch/>
        </p:blipFill>
        <p:spPr>
          <a:xfrm>
            <a:off x="1640619" y="2256727"/>
            <a:ext cx="9282485" cy="2484783"/>
          </a:xfrm>
          <a:prstGeom prst="rect">
            <a:avLst/>
          </a:prstGeom>
        </p:spPr>
      </p:pic>
      <p:pic>
        <p:nvPicPr>
          <p:cNvPr id="2" name="Billede 1">
            <a:extLst>
              <a:ext uri="{FF2B5EF4-FFF2-40B4-BE49-F238E27FC236}">
                <a16:creationId xmlns:a16="http://schemas.microsoft.com/office/drawing/2014/main" id="{F79933FC-FC24-1865-D083-F6CC7FBF167C}"/>
              </a:ext>
            </a:extLst>
          </p:cNvPr>
          <p:cNvPicPr>
            <a:picLocks noChangeAspect="1"/>
          </p:cNvPicPr>
          <p:nvPr/>
        </p:nvPicPr>
        <p:blipFill rotWithShape="1">
          <a:blip r:embed="rId3"/>
          <a:srcRect l="25750" t="68747" r="28423" b="11590"/>
          <a:stretch/>
        </p:blipFill>
        <p:spPr>
          <a:xfrm>
            <a:off x="1640619" y="4741511"/>
            <a:ext cx="9186076" cy="2116489"/>
          </a:xfrm>
          <a:prstGeom prst="rect">
            <a:avLst/>
          </a:prstGeom>
        </p:spPr>
      </p:pic>
      <p:sp>
        <p:nvSpPr>
          <p:cNvPr id="3" name="Rektangel 2">
            <a:extLst>
              <a:ext uri="{FF2B5EF4-FFF2-40B4-BE49-F238E27FC236}">
                <a16:creationId xmlns:a16="http://schemas.microsoft.com/office/drawing/2014/main" id="{73DDBAE0-363A-342C-58BC-DC558F1E6E41}"/>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6" name="Picture 2" descr="Running Man Icon Black On White Stock Vector (Royalty Free) 1933476653 |  Shutterstock">
            <a:extLst>
              <a:ext uri="{FF2B5EF4-FFF2-40B4-BE49-F238E27FC236}">
                <a16:creationId xmlns:a16="http://schemas.microsoft.com/office/drawing/2014/main" id="{C656B394-9122-1C91-507E-A22BC46BBA64}"/>
              </a:ext>
            </a:extLst>
          </p:cNvPr>
          <p:cNvPicPr>
            <a:picLocks noChangeAspect="1" noChangeArrowheads="1"/>
          </p:cNvPicPr>
          <p:nvPr/>
        </p:nvPicPr>
        <p:blipFill rotWithShape="1">
          <a:blip r:embed="rId4">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7" name="Rektangel 6">
            <a:extLst>
              <a:ext uri="{FF2B5EF4-FFF2-40B4-BE49-F238E27FC236}">
                <a16:creationId xmlns:a16="http://schemas.microsoft.com/office/drawing/2014/main" id="{4048F79E-3CE1-1C31-74A2-FE0C331698D4}"/>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8" name="Tekstfelt 7">
            <a:extLst>
              <a:ext uri="{FF2B5EF4-FFF2-40B4-BE49-F238E27FC236}">
                <a16:creationId xmlns:a16="http://schemas.microsoft.com/office/drawing/2014/main" id="{19D2B74B-D8C7-7D9B-C151-EBB12645F91B}"/>
              </a:ext>
            </a:extLst>
          </p:cNvPr>
          <p:cNvSpPr txBox="1"/>
          <p:nvPr/>
        </p:nvSpPr>
        <p:spPr>
          <a:xfrm>
            <a:off x="445169" y="664332"/>
            <a:ext cx="9222876" cy="430887"/>
          </a:xfrm>
          <a:prstGeom prst="rect">
            <a:avLst/>
          </a:prstGeom>
          <a:noFill/>
        </p:spPr>
        <p:txBody>
          <a:bodyPr wrap="square" lIns="0" tIns="0" rIns="0" bIns="0" rtlCol="0">
            <a:spAutoFit/>
          </a:bodyPr>
          <a:lstStyle/>
          <a:p>
            <a:r>
              <a:rPr lang="en-US" sz="2800" b="1" dirty="0">
                <a:latin typeface="Calibri" panose="020F0502020204030204" pitchFamily="34" charset="0"/>
                <a:cs typeface="Calibri" panose="020F0502020204030204" pitchFamily="34" charset="0"/>
              </a:rPr>
              <a:t>Characteristics of participants</a:t>
            </a:r>
          </a:p>
        </p:txBody>
      </p:sp>
      <p:sp>
        <p:nvSpPr>
          <p:cNvPr id="9" name="Rektangel 8">
            <a:extLst>
              <a:ext uri="{FF2B5EF4-FFF2-40B4-BE49-F238E27FC236}">
                <a16:creationId xmlns:a16="http://schemas.microsoft.com/office/drawing/2014/main" id="{0845B700-8712-6F10-9410-748E320C309E}"/>
              </a:ext>
            </a:extLst>
          </p:cNvPr>
          <p:cNvSpPr/>
          <p:nvPr/>
        </p:nvSpPr>
        <p:spPr>
          <a:xfrm>
            <a:off x="1640619" y="3041373"/>
            <a:ext cx="9186076" cy="705679"/>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Tree>
    <p:extLst>
      <p:ext uri="{BB962C8B-B14F-4D97-AF65-F5344CB8AC3E}">
        <p14:creationId xmlns:p14="http://schemas.microsoft.com/office/powerpoint/2010/main" val="4251016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6B814BCE-7EBD-4D91-E58E-6DE48DBD6E98}"/>
              </a:ext>
            </a:extLst>
          </p:cNvPr>
          <p:cNvSpPr>
            <a:spLocks noGrp="1"/>
          </p:cNvSpPr>
          <p:nvPr>
            <p:ph type="dt" sz="half" idx="20"/>
          </p:nvPr>
        </p:nvSpPr>
        <p:spPr/>
        <p:txBody>
          <a:bodyPr/>
          <a:lstStyle/>
          <a:p>
            <a:fld id="{796FA8A2-F058-4DD8-9C2B-05FD1C23AABB}" type="datetime1">
              <a:rPr lang="da-DK" smtClean="0"/>
              <a:t>19-01-2023</a:t>
            </a:fld>
            <a:endParaRPr lang="da-DK" dirty="0"/>
          </a:p>
        </p:txBody>
      </p:sp>
      <p:sp>
        <p:nvSpPr>
          <p:cNvPr id="5" name="Pladsholder til slidenummer 4">
            <a:extLst>
              <a:ext uri="{FF2B5EF4-FFF2-40B4-BE49-F238E27FC236}">
                <a16:creationId xmlns:a16="http://schemas.microsoft.com/office/drawing/2014/main" id="{45980ED8-578A-EAF1-0084-C3487DD1D3F1}"/>
              </a:ext>
            </a:extLst>
          </p:cNvPr>
          <p:cNvSpPr>
            <a:spLocks noGrp="1"/>
          </p:cNvSpPr>
          <p:nvPr>
            <p:ph type="sldNum" sz="quarter" idx="22"/>
          </p:nvPr>
        </p:nvSpPr>
        <p:spPr/>
        <p:txBody>
          <a:bodyPr/>
          <a:lstStyle/>
          <a:p>
            <a:fld id="{45D37B1E-C366-494F-A587-962AD9AABC83}" type="slidenum">
              <a:rPr lang="da-DK" smtClean="0"/>
              <a:pPr/>
              <a:t>29</a:t>
            </a:fld>
            <a:endParaRPr lang="da-DK" dirty="0"/>
          </a:p>
        </p:txBody>
      </p:sp>
      <p:pic>
        <p:nvPicPr>
          <p:cNvPr id="10" name="Billede 9">
            <a:extLst>
              <a:ext uri="{FF2B5EF4-FFF2-40B4-BE49-F238E27FC236}">
                <a16:creationId xmlns:a16="http://schemas.microsoft.com/office/drawing/2014/main" id="{EABD7AB5-F172-6C2B-9C7C-0735B6901701}"/>
              </a:ext>
            </a:extLst>
          </p:cNvPr>
          <p:cNvPicPr>
            <a:picLocks noChangeAspect="1"/>
          </p:cNvPicPr>
          <p:nvPr/>
        </p:nvPicPr>
        <p:blipFill rotWithShape="1">
          <a:blip r:embed="rId3"/>
          <a:srcRect l="25749" t="30457" r="27942" b="46458"/>
          <a:stretch/>
        </p:blipFill>
        <p:spPr>
          <a:xfrm>
            <a:off x="1640619" y="2256727"/>
            <a:ext cx="9282485" cy="2484783"/>
          </a:xfrm>
          <a:prstGeom prst="rect">
            <a:avLst/>
          </a:prstGeom>
        </p:spPr>
      </p:pic>
      <p:pic>
        <p:nvPicPr>
          <p:cNvPr id="2" name="Billede 1">
            <a:extLst>
              <a:ext uri="{FF2B5EF4-FFF2-40B4-BE49-F238E27FC236}">
                <a16:creationId xmlns:a16="http://schemas.microsoft.com/office/drawing/2014/main" id="{F79933FC-FC24-1865-D083-F6CC7FBF167C}"/>
              </a:ext>
            </a:extLst>
          </p:cNvPr>
          <p:cNvPicPr>
            <a:picLocks noChangeAspect="1"/>
          </p:cNvPicPr>
          <p:nvPr/>
        </p:nvPicPr>
        <p:blipFill rotWithShape="1">
          <a:blip r:embed="rId3"/>
          <a:srcRect l="25750" t="68747" r="28423" b="11590"/>
          <a:stretch/>
        </p:blipFill>
        <p:spPr>
          <a:xfrm>
            <a:off x="1640619" y="4741511"/>
            <a:ext cx="9186076" cy="2116489"/>
          </a:xfrm>
          <a:prstGeom prst="rect">
            <a:avLst/>
          </a:prstGeom>
        </p:spPr>
      </p:pic>
      <p:sp>
        <p:nvSpPr>
          <p:cNvPr id="3" name="Rektangel 2">
            <a:extLst>
              <a:ext uri="{FF2B5EF4-FFF2-40B4-BE49-F238E27FC236}">
                <a16:creationId xmlns:a16="http://schemas.microsoft.com/office/drawing/2014/main" id="{73DDBAE0-363A-342C-58BC-DC558F1E6E41}"/>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6" name="Picture 2" descr="Running Man Icon Black On White Stock Vector (Royalty Free) 1933476653 |  Shutterstock">
            <a:extLst>
              <a:ext uri="{FF2B5EF4-FFF2-40B4-BE49-F238E27FC236}">
                <a16:creationId xmlns:a16="http://schemas.microsoft.com/office/drawing/2014/main" id="{C656B394-9122-1C91-507E-A22BC46BBA64}"/>
              </a:ext>
            </a:extLst>
          </p:cNvPr>
          <p:cNvPicPr>
            <a:picLocks noChangeAspect="1" noChangeArrowheads="1"/>
          </p:cNvPicPr>
          <p:nvPr/>
        </p:nvPicPr>
        <p:blipFill rotWithShape="1">
          <a:blip r:embed="rId4">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7" name="Rektangel 6">
            <a:extLst>
              <a:ext uri="{FF2B5EF4-FFF2-40B4-BE49-F238E27FC236}">
                <a16:creationId xmlns:a16="http://schemas.microsoft.com/office/drawing/2014/main" id="{4048F79E-3CE1-1C31-74A2-FE0C331698D4}"/>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8" name="Tekstfelt 7">
            <a:extLst>
              <a:ext uri="{FF2B5EF4-FFF2-40B4-BE49-F238E27FC236}">
                <a16:creationId xmlns:a16="http://schemas.microsoft.com/office/drawing/2014/main" id="{19D2B74B-D8C7-7D9B-C151-EBB12645F91B}"/>
              </a:ext>
            </a:extLst>
          </p:cNvPr>
          <p:cNvSpPr txBox="1"/>
          <p:nvPr/>
        </p:nvSpPr>
        <p:spPr>
          <a:xfrm>
            <a:off x="445169" y="664332"/>
            <a:ext cx="9222876" cy="430887"/>
          </a:xfrm>
          <a:prstGeom prst="rect">
            <a:avLst/>
          </a:prstGeom>
          <a:noFill/>
        </p:spPr>
        <p:txBody>
          <a:bodyPr wrap="square" lIns="0" tIns="0" rIns="0" bIns="0" rtlCol="0">
            <a:spAutoFit/>
          </a:bodyPr>
          <a:lstStyle/>
          <a:p>
            <a:r>
              <a:rPr lang="en-US" sz="2800" b="1" dirty="0">
                <a:latin typeface="Calibri" panose="020F0502020204030204" pitchFamily="34" charset="0"/>
                <a:cs typeface="Calibri" panose="020F0502020204030204" pitchFamily="34" charset="0"/>
              </a:rPr>
              <a:t>Characteristics of participants</a:t>
            </a:r>
          </a:p>
        </p:txBody>
      </p:sp>
      <p:sp>
        <p:nvSpPr>
          <p:cNvPr id="9" name="Rektangel 8">
            <a:extLst>
              <a:ext uri="{FF2B5EF4-FFF2-40B4-BE49-F238E27FC236}">
                <a16:creationId xmlns:a16="http://schemas.microsoft.com/office/drawing/2014/main" id="{0845B700-8712-6F10-9410-748E320C309E}"/>
              </a:ext>
            </a:extLst>
          </p:cNvPr>
          <p:cNvSpPr/>
          <p:nvPr/>
        </p:nvSpPr>
        <p:spPr>
          <a:xfrm>
            <a:off x="1640619" y="3578086"/>
            <a:ext cx="9186076" cy="1302593"/>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Tree>
    <p:extLst>
      <p:ext uri="{BB962C8B-B14F-4D97-AF65-F5344CB8AC3E}">
        <p14:creationId xmlns:p14="http://schemas.microsoft.com/office/powerpoint/2010/main" val="1345210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9141AF29-9797-9763-D0BA-4A0643D03CC3}"/>
              </a:ext>
            </a:extLst>
          </p:cNvPr>
          <p:cNvSpPr>
            <a:spLocks noGrp="1"/>
          </p:cNvSpPr>
          <p:nvPr>
            <p:ph type="dt" sz="half" idx="20"/>
          </p:nvPr>
        </p:nvSpPr>
        <p:spPr>
          <a:xfrm>
            <a:off x="0" y="6911999"/>
            <a:ext cx="0" cy="45719"/>
          </a:xfrm>
        </p:spPr>
        <p:txBody>
          <a:bodyPr/>
          <a:lstStyle/>
          <a:p>
            <a:fld id="{BA17B58C-41CA-4372-84E6-E868603AE416}" type="datetime1">
              <a:rPr lang="da-DK" smtClean="0"/>
              <a:t>19-01-2023</a:t>
            </a:fld>
            <a:endParaRPr lang="da-DK" dirty="0"/>
          </a:p>
        </p:txBody>
      </p:sp>
      <p:sp>
        <p:nvSpPr>
          <p:cNvPr id="5" name="Pladsholder til slidenummer 4">
            <a:extLst>
              <a:ext uri="{FF2B5EF4-FFF2-40B4-BE49-F238E27FC236}">
                <a16:creationId xmlns:a16="http://schemas.microsoft.com/office/drawing/2014/main" id="{B1D31335-5957-4965-39F9-A4B3EF55D9B0}"/>
              </a:ext>
            </a:extLst>
          </p:cNvPr>
          <p:cNvSpPr>
            <a:spLocks noGrp="1"/>
          </p:cNvSpPr>
          <p:nvPr>
            <p:ph type="sldNum" sz="quarter" idx="22"/>
          </p:nvPr>
        </p:nvSpPr>
        <p:spPr>
          <a:xfrm>
            <a:off x="0" y="6911999"/>
            <a:ext cx="0" cy="45719"/>
          </a:xfrm>
        </p:spPr>
        <p:txBody>
          <a:bodyPr/>
          <a:lstStyle/>
          <a:p>
            <a:fld id="{45D37B1E-C366-494F-A587-962AD9AABC83}" type="slidenum">
              <a:rPr lang="da-DK" smtClean="0"/>
              <a:pPr/>
              <a:t>3</a:t>
            </a:fld>
            <a:endParaRPr lang="da-DK" dirty="0"/>
          </a:p>
        </p:txBody>
      </p:sp>
      <p:sp>
        <p:nvSpPr>
          <p:cNvPr id="6" name="Rektangel 5">
            <a:extLst>
              <a:ext uri="{FF2B5EF4-FFF2-40B4-BE49-F238E27FC236}">
                <a16:creationId xmlns:a16="http://schemas.microsoft.com/office/drawing/2014/main" id="{DA54187A-87DD-6FDD-3601-8F7A91461C50}"/>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7" name="Picture 2" descr="Running Man Icon Black On White Stock Vector (Royalty Free) 1933476653 |  Shutterstock">
            <a:extLst>
              <a:ext uri="{FF2B5EF4-FFF2-40B4-BE49-F238E27FC236}">
                <a16:creationId xmlns:a16="http://schemas.microsoft.com/office/drawing/2014/main" id="{A7774B1F-4E0B-C08D-EAD6-F3E67572285E}"/>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8" name="Rektangel 7">
            <a:extLst>
              <a:ext uri="{FF2B5EF4-FFF2-40B4-BE49-F238E27FC236}">
                <a16:creationId xmlns:a16="http://schemas.microsoft.com/office/drawing/2014/main" id="{476DA352-980B-0E31-5C3A-F066FDAEBFE7}"/>
              </a:ext>
            </a:extLst>
          </p:cNvPr>
          <p:cNvSpPr/>
          <p:nvPr/>
        </p:nvSpPr>
        <p:spPr>
          <a:xfrm>
            <a:off x="1" y="195994"/>
            <a:ext cx="8413824" cy="599767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9" name="Tekstfelt 8">
            <a:extLst>
              <a:ext uri="{FF2B5EF4-FFF2-40B4-BE49-F238E27FC236}">
                <a16:creationId xmlns:a16="http://schemas.microsoft.com/office/drawing/2014/main" id="{7FB33319-16AA-1824-E435-DE205B19FCB2}"/>
              </a:ext>
            </a:extLst>
          </p:cNvPr>
          <p:cNvSpPr txBox="1"/>
          <p:nvPr/>
        </p:nvSpPr>
        <p:spPr>
          <a:xfrm>
            <a:off x="1096522" y="2017143"/>
            <a:ext cx="6531828" cy="1751249"/>
          </a:xfrm>
          <a:prstGeom prst="rect">
            <a:avLst/>
          </a:prstGeom>
          <a:noFill/>
        </p:spPr>
        <p:txBody>
          <a:bodyPr wrap="square" lIns="0" tIns="0" rIns="0" bIns="0" rtlCol="0">
            <a:spAutoFit/>
          </a:bodyPr>
          <a:lstStyle/>
          <a:p>
            <a:pPr algn="ctr">
              <a:lnSpc>
                <a:spcPct val="150000"/>
              </a:lnSpc>
            </a:pPr>
            <a:r>
              <a:rPr lang="en-US" sz="4000" b="1" dirty="0">
                <a:latin typeface="Calibri" panose="020F0502020204030204" pitchFamily="34" charset="0"/>
                <a:cs typeface="Calibri" panose="020F0502020204030204" pitchFamily="34" charset="0"/>
              </a:rPr>
              <a:t>Why is physical activity important????</a:t>
            </a:r>
          </a:p>
        </p:txBody>
      </p:sp>
      <p:sp>
        <p:nvSpPr>
          <p:cNvPr id="2" name="Tekstfelt 1">
            <a:extLst>
              <a:ext uri="{FF2B5EF4-FFF2-40B4-BE49-F238E27FC236}">
                <a16:creationId xmlns:a16="http://schemas.microsoft.com/office/drawing/2014/main" id="{F9113772-EAB3-AC1E-4438-B5167EDDF988}"/>
              </a:ext>
            </a:extLst>
          </p:cNvPr>
          <p:cNvSpPr txBox="1"/>
          <p:nvPr/>
        </p:nvSpPr>
        <p:spPr>
          <a:xfrm>
            <a:off x="445168" y="6580441"/>
            <a:ext cx="8413823" cy="169277"/>
          </a:xfrm>
          <a:prstGeom prst="rect">
            <a:avLst/>
          </a:prstGeom>
          <a:noFill/>
        </p:spPr>
        <p:txBody>
          <a:bodyPr wrap="square" lIns="0" tIns="0" rIns="0" bIns="0" rtlCol="0">
            <a:spAutoFit/>
          </a:bodyPr>
          <a:lstStyle/>
          <a:p>
            <a:r>
              <a:rPr lang="da-DK" sz="1100" dirty="0">
                <a:latin typeface="Calibri" panose="020F0502020204030204" pitchFamily="34" charset="0"/>
                <a:cs typeface="Calibri" panose="020F0502020204030204" pitchFamily="34" charset="0"/>
              </a:rPr>
              <a:t>(Lee et al., 2012; 2018 </a:t>
            </a:r>
            <a:r>
              <a:rPr lang="da-DK" sz="1100" dirty="0" err="1">
                <a:latin typeface="Calibri" panose="020F0502020204030204" pitchFamily="34" charset="0"/>
                <a:cs typeface="Calibri" panose="020F0502020204030204" pitchFamily="34" charset="0"/>
              </a:rPr>
              <a:t>Physical</a:t>
            </a:r>
            <a:r>
              <a:rPr lang="da-DK" sz="1100" dirty="0">
                <a:latin typeface="Calibri" panose="020F0502020204030204" pitchFamily="34" charset="0"/>
                <a:cs typeface="Calibri" panose="020F0502020204030204" pitchFamily="34" charset="0"/>
              </a:rPr>
              <a:t> Activity Guidelines </a:t>
            </a:r>
            <a:r>
              <a:rPr lang="da-DK" sz="1100" dirty="0" err="1">
                <a:latin typeface="Calibri" panose="020F0502020204030204" pitchFamily="34" charset="0"/>
                <a:cs typeface="Calibri" panose="020F0502020204030204" pitchFamily="34" charset="0"/>
              </a:rPr>
              <a:t>Advisory</a:t>
            </a:r>
            <a:r>
              <a:rPr lang="da-DK" sz="1100" dirty="0">
                <a:latin typeface="Calibri" panose="020F0502020204030204" pitchFamily="34" charset="0"/>
                <a:cs typeface="Calibri" panose="020F0502020204030204" pitchFamily="34" charset="0"/>
              </a:rPr>
              <a:t> </a:t>
            </a:r>
            <a:r>
              <a:rPr lang="da-DK" sz="1100" dirty="0" err="1">
                <a:latin typeface="Calibri" panose="020F0502020204030204" pitchFamily="34" charset="0"/>
                <a:cs typeface="Calibri" panose="020F0502020204030204" pitchFamily="34" charset="0"/>
              </a:rPr>
              <a:t>Committe</a:t>
            </a:r>
            <a:r>
              <a:rPr lang="da-DK" sz="1100" dirty="0">
                <a:latin typeface="Calibri" panose="020F0502020204030204" pitchFamily="34" charset="0"/>
                <a:cs typeface="Calibri" panose="020F0502020204030204" pitchFamily="34" charset="0"/>
              </a:rPr>
              <a:t>, 2018; Donelly et al., 2016; </a:t>
            </a:r>
            <a:r>
              <a:rPr lang="da-DK" sz="1100" dirty="0" err="1">
                <a:latin typeface="Calibri" panose="020F0502020204030204" pitchFamily="34" charset="0"/>
                <a:cs typeface="Calibri" panose="020F0502020204030204" pitchFamily="34" charset="0"/>
              </a:rPr>
              <a:t>Biddle</a:t>
            </a:r>
            <a:r>
              <a:rPr lang="da-DK" sz="1100" dirty="0">
                <a:latin typeface="Calibri" panose="020F0502020204030204" pitchFamily="34" charset="0"/>
                <a:cs typeface="Calibri" panose="020F0502020204030204" pitchFamily="34" charset="0"/>
              </a:rPr>
              <a:t> et al., 2019)</a:t>
            </a:r>
          </a:p>
        </p:txBody>
      </p:sp>
      <p:pic>
        <p:nvPicPr>
          <p:cNvPr id="10" name="Billede 9">
            <a:extLst>
              <a:ext uri="{FF2B5EF4-FFF2-40B4-BE49-F238E27FC236}">
                <a16:creationId xmlns:a16="http://schemas.microsoft.com/office/drawing/2014/main" id="{039895A5-3C93-6324-3AAB-CFC8CECD4B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00129" y="195992"/>
            <a:ext cx="3491871" cy="6374488"/>
          </a:xfrm>
          <a:prstGeom prst="rect">
            <a:avLst/>
          </a:prstGeom>
        </p:spPr>
      </p:pic>
    </p:spTree>
    <p:extLst>
      <p:ext uri="{BB962C8B-B14F-4D97-AF65-F5344CB8AC3E}">
        <p14:creationId xmlns:p14="http://schemas.microsoft.com/office/powerpoint/2010/main" val="12577995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E2373CE0-1B92-D562-FA47-92BC51CFD23E}"/>
              </a:ext>
            </a:extLst>
          </p:cNvPr>
          <p:cNvSpPr>
            <a:spLocks noGrp="1"/>
          </p:cNvSpPr>
          <p:nvPr>
            <p:ph type="dt" sz="half" idx="20"/>
          </p:nvPr>
        </p:nvSpPr>
        <p:spPr/>
        <p:txBody>
          <a:bodyPr/>
          <a:lstStyle/>
          <a:p>
            <a:fld id="{D68BDFD1-5324-4C4B-905B-4F91D0C6247A}" type="datetime1">
              <a:rPr lang="da-DK" smtClean="0"/>
              <a:t>19-01-2023</a:t>
            </a:fld>
            <a:endParaRPr lang="da-DK" dirty="0"/>
          </a:p>
        </p:txBody>
      </p:sp>
      <p:sp>
        <p:nvSpPr>
          <p:cNvPr id="5" name="Pladsholder til slidenummer 4">
            <a:extLst>
              <a:ext uri="{FF2B5EF4-FFF2-40B4-BE49-F238E27FC236}">
                <a16:creationId xmlns:a16="http://schemas.microsoft.com/office/drawing/2014/main" id="{7C2C622D-3F22-AB45-B3CE-33D4552C37B7}"/>
              </a:ext>
            </a:extLst>
          </p:cNvPr>
          <p:cNvSpPr>
            <a:spLocks noGrp="1"/>
          </p:cNvSpPr>
          <p:nvPr>
            <p:ph type="sldNum" sz="quarter" idx="22"/>
          </p:nvPr>
        </p:nvSpPr>
        <p:spPr/>
        <p:txBody>
          <a:bodyPr/>
          <a:lstStyle/>
          <a:p>
            <a:fld id="{45D37B1E-C366-494F-A587-962AD9AABC83}" type="slidenum">
              <a:rPr lang="da-DK" smtClean="0"/>
              <a:pPr/>
              <a:t>30</a:t>
            </a:fld>
            <a:endParaRPr lang="da-DK" dirty="0"/>
          </a:p>
        </p:txBody>
      </p:sp>
      <p:sp>
        <p:nvSpPr>
          <p:cNvPr id="6" name="Rektangel 5">
            <a:extLst>
              <a:ext uri="{FF2B5EF4-FFF2-40B4-BE49-F238E27FC236}">
                <a16:creationId xmlns:a16="http://schemas.microsoft.com/office/drawing/2014/main" id="{7027A488-D065-3A69-6FCF-8C25CFF0C585}"/>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7" name="Picture 2" descr="Running Man Icon Black On White Stock Vector (Royalty Free) 1933476653 |  Shutterstock">
            <a:extLst>
              <a:ext uri="{FF2B5EF4-FFF2-40B4-BE49-F238E27FC236}">
                <a16:creationId xmlns:a16="http://schemas.microsoft.com/office/drawing/2014/main" id="{13001F79-66C8-60F2-E867-2A6C0D4EC1A7}"/>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8" name="Rektangel 7">
            <a:extLst>
              <a:ext uri="{FF2B5EF4-FFF2-40B4-BE49-F238E27FC236}">
                <a16:creationId xmlns:a16="http://schemas.microsoft.com/office/drawing/2014/main" id="{F9762730-46A0-D08C-9334-D0405774729C}"/>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9" name="Tekstfelt 8">
            <a:extLst>
              <a:ext uri="{FF2B5EF4-FFF2-40B4-BE49-F238E27FC236}">
                <a16:creationId xmlns:a16="http://schemas.microsoft.com/office/drawing/2014/main" id="{B4199725-2DEE-8250-68EB-895BF24AFBEA}"/>
              </a:ext>
            </a:extLst>
          </p:cNvPr>
          <p:cNvSpPr txBox="1"/>
          <p:nvPr/>
        </p:nvSpPr>
        <p:spPr>
          <a:xfrm>
            <a:off x="445169" y="664332"/>
            <a:ext cx="9222876" cy="430887"/>
          </a:xfrm>
          <a:prstGeom prst="rect">
            <a:avLst/>
          </a:prstGeom>
          <a:noFill/>
        </p:spPr>
        <p:txBody>
          <a:bodyPr wrap="square" lIns="0" tIns="0" rIns="0" bIns="0" rtlCol="0">
            <a:spAutoFit/>
          </a:bodyPr>
          <a:lstStyle/>
          <a:p>
            <a:r>
              <a:rPr lang="en-US" sz="2800" b="1" dirty="0">
                <a:latin typeface="Calibri" panose="020F0502020204030204" pitchFamily="34" charset="0"/>
                <a:cs typeface="Calibri" panose="020F0502020204030204" pitchFamily="34" charset="0"/>
              </a:rPr>
              <a:t>Effect analyses: Two-step approach</a:t>
            </a:r>
          </a:p>
        </p:txBody>
      </p:sp>
      <p:cxnSp>
        <p:nvCxnSpPr>
          <p:cNvPr id="12" name="Lige pilforbindelse 11">
            <a:extLst>
              <a:ext uri="{FF2B5EF4-FFF2-40B4-BE49-F238E27FC236}">
                <a16:creationId xmlns:a16="http://schemas.microsoft.com/office/drawing/2014/main" id="{5BCCD8DE-C95B-3A92-697F-CBB3351FC5A3}"/>
              </a:ext>
            </a:extLst>
          </p:cNvPr>
          <p:cNvCxnSpPr>
            <a:cxnSpLocks/>
          </p:cNvCxnSpPr>
          <p:nvPr/>
        </p:nvCxnSpPr>
        <p:spPr>
          <a:xfrm>
            <a:off x="3080215" y="5720862"/>
            <a:ext cx="5756339"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Lige forbindelse 12">
            <a:extLst>
              <a:ext uri="{FF2B5EF4-FFF2-40B4-BE49-F238E27FC236}">
                <a16:creationId xmlns:a16="http://schemas.microsoft.com/office/drawing/2014/main" id="{A5705529-E875-3ECB-CC72-DB3693F54453}"/>
              </a:ext>
            </a:extLst>
          </p:cNvPr>
          <p:cNvCxnSpPr/>
          <p:nvPr/>
        </p:nvCxnSpPr>
        <p:spPr>
          <a:xfrm>
            <a:off x="5826167" y="2117558"/>
            <a:ext cx="0" cy="474044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kstfelt 13">
            <a:extLst>
              <a:ext uri="{FF2B5EF4-FFF2-40B4-BE49-F238E27FC236}">
                <a16:creationId xmlns:a16="http://schemas.microsoft.com/office/drawing/2014/main" id="{BDC046D7-B53D-D549-5A1B-99D847322B1F}"/>
              </a:ext>
            </a:extLst>
          </p:cNvPr>
          <p:cNvSpPr txBox="1"/>
          <p:nvPr/>
        </p:nvSpPr>
        <p:spPr>
          <a:xfrm rot="16200000">
            <a:off x="4976615" y="1044541"/>
            <a:ext cx="1699104" cy="246221"/>
          </a:xfrm>
          <a:prstGeom prst="rect">
            <a:avLst/>
          </a:prstGeom>
          <a:noFill/>
        </p:spPr>
        <p:txBody>
          <a:bodyPr wrap="square" lIns="0" tIns="0" rIns="0" bIns="0" rtlCol="0">
            <a:spAutoFit/>
          </a:bodyPr>
          <a:lstStyle/>
          <a:p>
            <a:r>
              <a:rPr lang="da-DK" sz="1600" b="1" dirty="0">
                <a:latin typeface="Calibri" panose="020F0502020204030204" pitchFamily="34" charset="0"/>
                <a:cs typeface="Calibri" panose="020F0502020204030204" pitchFamily="34" charset="0"/>
              </a:rPr>
              <a:t>Policy </a:t>
            </a:r>
            <a:r>
              <a:rPr lang="da-DK" sz="1600" b="1" dirty="0" err="1">
                <a:latin typeface="Calibri" panose="020F0502020204030204" pitchFamily="34" charset="0"/>
                <a:cs typeface="Calibri" panose="020F0502020204030204" pitchFamily="34" charset="0"/>
              </a:rPr>
              <a:t>introduction</a:t>
            </a:r>
            <a:endParaRPr lang="da-DK" sz="1600" b="1" dirty="0">
              <a:latin typeface="Calibri" panose="020F0502020204030204" pitchFamily="34" charset="0"/>
              <a:cs typeface="Calibri" panose="020F0502020204030204" pitchFamily="34" charset="0"/>
            </a:endParaRPr>
          </a:p>
        </p:txBody>
      </p:sp>
      <p:sp>
        <p:nvSpPr>
          <p:cNvPr id="15" name="Tekstfelt 14">
            <a:extLst>
              <a:ext uri="{FF2B5EF4-FFF2-40B4-BE49-F238E27FC236}">
                <a16:creationId xmlns:a16="http://schemas.microsoft.com/office/drawing/2014/main" id="{C2597FCA-C2A8-8054-B35F-D4218744756A}"/>
              </a:ext>
            </a:extLst>
          </p:cNvPr>
          <p:cNvSpPr txBox="1"/>
          <p:nvPr/>
        </p:nvSpPr>
        <p:spPr>
          <a:xfrm>
            <a:off x="2892921" y="5805225"/>
            <a:ext cx="896797"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2009/10</a:t>
            </a:r>
          </a:p>
        </p:txBody>
      </p:sp>
      <p:sp>
        <p:nvSpPr>
          <p:cNvPr id="16" name="Tekstfelt 15">
            <a:extLst>
              <a:ext uri="{FF2B5EF4-FFF2-40B4-BE49-F238E27FC236}">
                <a16:creationId xmlns:a16="http://schemas.microsoft.com/office/drawing/2014/main" id="{C4F33085-01C2-248E-6E64-22D71075C3A8}"/>
              </a:ext>
            </a:extLst>
          </p:cNvPr>
          <p:cNvSpPr txBox="1"/>
          <p:nvPr/>
        </p:nvSpPr>
        <p:spPr>
          <a:xfrm>
            <a:off x="4011562" y="5792117"/>
            <a:ext cx="967245"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2010/11</a:t>
            </a:r>
          </a:p>
        </p:txBody>
      </p:sp>
      <p:sp>
        <p:nvSpPr>
          <p:cNvPr id="17" name="Tekstfelt 16">
            <a:extLst>
              <a:ext uri="{FF2B5EF4-FFF2-40B4-BE49-F238E27FC236}">
                <a16:creationId xmlns:a16="http://schemas.microsoft.com/office/drawing/2014/main" id="{A0991A6C-0CB9-2590-EF78-F268FC6D37D4}"/>
              </a:ext>
            </a:extLst>
          </p:cNvPr>
          <p:cNvSpPr txBox="1"/>
          <p:nvPr/>
        </p:nvSpPr>
        <p:spPr>
          <a:xfrm>
            <a:off x="5120029" y="5805225"/>
            <a:ext cx="583028"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2012</a:t>
            </a:r>
          </a:p>
        </p:txBody>
      </p:sp>
      <p:cxnSp>
        <p:nvCxnSpPr>
          <p:cNvPr id="21" name="Lige forbindelse 20">
            <a:extLst>
              <a:ext uri="{FF2B5EF4-FFF2-40B4-BE49-F238E27FC236}">
                <a16:creationId xmlns:a16="http://schemas.microsoft.com/office/drawing/2014/main" id="{671D034B-9F78-CCA0-92E7-100BF1A122B5}"/>
              </a:ext>
            </a:extLst>
          </p:cNvPr>
          <p:cNvCxnSpPr>
            <a:cxnSpLocks/>
            <a:stCxn id="34" idx="6"/>
          </p:cNvCxnSpPr>
          <p:nvPr/>
        </p:nvCxnSpPr>
        <p:spPr>
          <a:xfrm>
            <a:off x="3421625" y="3909770"/>
            <a:ext cx="1989918" cy="278772"/>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Lige forbindelse 31">
            <a:extLst>
              <a:ext uri="{FF2B5EF4-FFF2-40B4-BE49-F238E27FC236}">
                <a16:creationId xmlns:a16="http://schemas.microsoft.com/office/drawing/2014/main" id="{97D52C8D-6F88-2C1B-364D-26CAD803DA9D}"/>
              </a:ext>
            </a:extLst>
          </p:cNvPr>
          <p:cNvCxnSpPr>
            <a:cxnSpLocks/>
          </p:cNvCxnSpPr>
          <p:nvPr/>
        </p:nvCxnSpPr>
        <p:spPr>
          <a:xfrm flipV="1">
            <a:off x="5411543" y="4068299"/>
            <a:ext cx="1691322" cy="120243"/>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Ellipse 33">
            <a:extLst>
              <a:ext uri="{FF2B5EF4-FFF2-40B4-BE49-F238E27FC236}">
                <a16:creationId xmlns:a16="http://schemas.microsoft.com/office/drawing/2014/main" id="{50E611F3-EFF9-FB31-32DF-960BB44751D4}"/>
              </a:ext>
            </a:extLst>
          </p:cNvPr>
          <p:cNvSpPr/>
          <p:nvPr/>
        </p:nvSpPr>
        <p:spPr>
          <a:xfrm>
            <a:off x="3283974" y="3845860"/>
            <a:ext cx="137651" cy="1278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36" name="Ellipse 35">
            <a:extLst>
              <a:ext uri="{FF2B5EF4-FFF2-40B4-BE49-F238E27FC236}">
                <a16:creationId xmlns:a16="http://schemas.microsoft.com/office/drawing/2014/main" id="{679D0471-8912-F283-69C2-779BA851EF29}"/>
              </a:ext>
            </a:extLst>
          </p:cNvPr>
          <p:cNvSpPr/>
          <p:nvPr/>
        </p:nvSpPr>
        <p:spPr>
          <a:xfrm>
            <a:off x="4357534" y="3981777"/>
            <a:ext cx="137651" cy="1278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37" name="Ellipse 36">
            <a:extLst>
              <a:ext uri="{FF2B5EF4-FFF2-40B4-BE49-F238E27FC236}">
                <a16:creationId xmlns:a16="http://schemas.microsoft.com/office/drawing/2014/main" id="{6F0AB59D-6292-135E-863C-61CA59F9C3EA}"/>
              </a:ext>
            </a:extLst>
          </p:cNvPr>
          <p:cNvSpPr/>
          <p:nvPr/>
        </p:nvSpPr>
        <p:spPr>
          <a:xfrm>
            <a:off x="5342717" y="4132208"/>
            <a:ext cx="137651" cy="1278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38" name="Ellipse 37">
            <a:extLst>
              <a:ext uri="{FF2B5EF4-FFF2-40B4-BE49-F238E27FC236}">
                <a16:creationId xmlns:a16="http://schemas.microsoft.com/office/drawing/2014/main" id="{A81A879C-31F8-157B-CA5B-72CA29A0487D}"/>
              </a:ext>
            </a:extLst>
          </p:cNvPr>
          <p:cNvSpPr/>
          <p:nvPr/>
        </p:nvSpPr>
        <p:spPr>
          <a:xfrm>
            <a:off x="6965214" y="4004389"/>
            <a:ext cx="137651" cy="1278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39" name="Tekstfelt 38">
            <a:extLst>
              <a:ext uri="{FF2B5EF4-FFF2-40B4-BE49-F238E27FC236}">
                <a16:creationId xmlns:a16="http://schemas.microsoft.com/office/drawing/2014/main" id="{BCCA832B-C968-9AB0-8142-EA819B675F41}"/>
              </a:ext>
            </a:extLst>
          </p:cNvPr>
          <p:cNvSpPr txBox="1"/>
          <p:nvPr/>
        </p:nvSpPr>
        <p:spPr>
          <a:xfrm rot="16200000">
            <a:off x="2365090" y="3838281"/>
            <a:ext cx="872354" cy="246221"/>
          </a:xfrm>
          <a:prstGeom prst="rect">
            <a:avLst/>
          </a:prstGeom>
          <a:noFill/>
        </p:spPr>
        <p:txBody>
          <a:bodyPr wrap="square" lIns="0" tIns="0" rIns="0" bIns="0" rtlCol="0">
            <a:spAutoFit/>
          </a:bodyPr>
          <a:lstStyle/>
          <a:p>
            <a:r>
              <a:rPr lang="da-DK" sz="1600" b="1" dirty="0" err="1">
                <a:latin typeface="Calibri" panose="020F0502020204030204" pitchFamily="34" charset="0"/>
                <a:cs typeface="Calibri" panose="020F0502020204030204" pitchFamily="34" charset="0"/>
              </a:rPr>
              <a:t>Outcome</a:t>
            </a:r>
            <a:endParaRPr lang="da-DK" sz="1600" b="1" dirty="0">
              <a:latin typeface="Calibri" panose="020F0502020204030204" pitchFamily="34" charset="0"/>
              <a:cs typeface="Calibri" panose="020F0502020204030204" pitchFamily="34" charset="0"/>
            </a:endParaRPr>
          </a:p>
        </p:txBody>
      </p:sp>
      <p:cxnSp>
        <p:nvCxnSpPr>
          <p:cNvPr id="40" name="Lige pilforbindelse 39">
            <a:extLst>
              <a:ext uri="{FF2B5EF4-FFF2-40B4-BE49-F238E27FC236}">
                <a16:creationId xmlns:a16="http://schemas.microsoft.com/office/drawing/2014/main" id="{588290A3-6693-4111-EA2B-BEA8B2002B3F}"/>
              </a:ext>
            </a:extLst>
          </p:cNvPr>
          <p:cNvCxnSpPr>
            <a:cxnSpLocks/>
          </p:cNvCxnSpPr>
          <p:nvPr/>
        </p:nvCxnSpPr>
        <p:spPr>
          <a:xfrm flipV="1">
            <a:off x="3078535" y="2369574"/>
            <a:ext cx="1680" cy="3351288"/>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kstfelt 1">
            <a:extLst>
              <a:ext uri="{FF2B5EF4-FFF2-40B4-BE49-F238E27FC236}">
                <a16:creationId xmlns:a16="http://schemas.microsoft.com/office/drawing/2014/main" id="{9C7A811D-5948-C568-4494-BF6C0BF2A4E0}"/>
              </a:ext>
            </a:extLst>
          </p:cNvPr>
          <p:cNvSpPr txBox="1"/>
          <p:nvPr/>
        </p:nvSpPr>
        <p:spPr>
          <a:xfrm>
            <a:off x="6811350" y="5792117"/>
            <a:ext cx="928155"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2017/18</a:t>
            </a:r>
          </a:p>
        </p:txBody>
      </p:sp>
    </p:spTree>
    <p:extLst>
      <p:ext uri="{BB962C8B-B14F-4D97-AF65-F5344CB8AC3E}">
        <p14:creationId xmlns:p14="http://schemas.microsoft.com/office/powerpoint/2010/main" val="244748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37" grpId="0" animBg="1"/>
      <p:bldP spid="3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Lige forbindelse 2">
            <a:extLst>
              <a:ext uri="{FF2B5EF4-FFF2-40B4-BE49-F238E27FC236}">
                <a16:creationId xmlns:a16="http://schemas.microsoft.com/office/drawing/2014/main" id="{4E691C09-AD4C-117B-1817-E07772C8FF92}"/>
              </a:ext>
            </a:extLst>
          </p:cNvPr>
          <p:cNvCxnSpPr>
            <a:cxnSpLocks/>
            <a:endCxn id="37" idx="5"/>
          </p:cNvCxnSpPr>
          <p:nvPr/>
        </p:nvCxnSpPr>
        <p:spPr>
          <a:xfrm>
            <a:off x="4471248" y="3389114"/>
            <a:ext cx="988961" cy="860899"/>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Pladsholder til dato 3">
            <a:extLst>
              <a:ext uri="{FF2B5EF4-FFF2-40B4-BE49-F238E27FC236}">
                <a16:creationId xmlns:a16="http://schemas.microsoft.com/office/drawing/2014/main" id="{E2373CE0-1B92-D562-FA47-92BC51CFD23E}"/>
              </a:ext>
            </a:extLst>
          </p:cNvPr>
          <p:cNvSpPr>
            <a:spLocks noGrp="1"/>
          </p:cNvSpPr>
          <p:nvPr>
            <p:ph type="dt" sz="half" idx="20"/>
          </p:nvPr>
        </p:nvSpPr>
        <p:spPr/>
        <p:txBody>
          <a:bodyPr/>
          <a:lstStyle/>
          <a:p>
            <a:fld id="{D68BDFD1-5324-4C4B-905B-4F91D0C6247A}" type="datetime1">
              <a:rPr lang="da-DK" smtClean="0"/>
              <a:t>19-01-2023</a:t>
            </a:fld>
            <a:endParaRPr lang="da-DK" dirty="0"/>
          </a:p>
        </p:txBody>
      </p:sp>
      <p:sp>
        <p:nvSpPr>
          <p:cNvPr id="5" name="Pladsholder til slidenummer 4">
            <a:extLst>
              <a:ext uri="{FF2B5EF4-FFF2-40B4-BE49-F238E27FC236}">
                <a16:creationId xmlns:a16="http://schemas.microsoft.com/office/drawing/2014/main" id="{7C2C622D-3F22-AB45-B3CE-33D4552C37B7}"/>
              </a:ext>
            </a:extLst>
          </p:cNvPr>
          <p:cNvSpPr>
            <a:spLocks noGrp="1"/>
          </p:cNvSpPr>
          <p:nvPr>
            <p:ph type="sldNum" sz="quarter" idx="22"/>
          </p:nvPr>
        </p:nvSpPr>
        <p:spPr/>
        <p:txBody>
          <a:bodyPr/>
          <a:lstStyle/>
          <a:p>
            <a:fld id="{45D37B1E-C366-494F-A587-962AD9AABC83}" type="slidenum">
              <a:rPr lang="da-DK" smtClean="0"/>
              <a:pPr/>
              <a:t>31</a:t>
            </a:fld>
            <a:endParaRPr lang="da-DK" dirty="0"/>
          </a:p>
        </p:txBody>
      </p:sp>
      <p:sp>
        <p:nvSpPr>
          <p:cNvPr id="6" name="Rektangel 5">
            <a:extLst>
              <a:ext uri="{FF2B5EF4-FFF2-40B4-BE49-F238E27FC236}">
                <a16:creationId xmlns:a16="http://schemas.microsoft.com/office/drawing/2014/main" id="{7027A488-D065-3A69-6FCF-8C25CFF0C585}"/>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7" name="Picture 2" descr="Running Man Icon Black On White Stock Vector (Royalty Free) 1933476653 |  Shutterstock">
            <a:extLst>
              <a:ext uri="{FF2B5EF4-FFF2-40B4-BE49-F238E27FC236}">
                <a16:creationId xmlns:a16="http://schemas.microsoft.com/office/drawing/2014/main" id="{13001F79-66C8-60F2-E867-2A6C0D4EC1A7}"/>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8" name="Rektangel 7">
            <a:extLst>
              <a:ext uri="{FF2B5EF4-FFF2-40B4-BE49-F238E27FC236}">
                <a16:creationId xmlns:a16="http://schemas.microsoft.com/office/drawing/2014/main" id="{F9762730-46A0-D08C-9334-D0405774729C}"/>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9" name="Tekstfelt 8">
            <a:extLst>
              <a:ext uri="{FF2B5EF4-FFF2-40B4-BE49-F238E27FC236}">
                <a16:creationId xmlns:a16="http://schemas.microsoft.com/office/drawing/2014/main" id="{B4199725-2DEE-8250-68EB-895BF24AFBEA}"/>
              </a:ext>
            </a:extLst>
          </p:cNvPr>
          <p:cNvSpPr txBox="1"/>
          <p:nvPr/>
        </p:nvSpPr>
        <p:spPr>
          <a:xfrm>
            <a:off x="445169" y="664332"/>
            <a:ext cx="9222876" cy="430887"/>
          </a:xfrm>
          <a:prstGeom prst="rect">
            <a:avLst/>
          </a:prstGeom>
          <a:noFill/>
        </p:spPr>
        <p:txBody>
          <a:bodyPr wrap="square" lIns="0" tIns="0" rIns="0" bIns="0" rtlCol="0">
            <a:spAutoFit/>
          </a:bodyPr>
          <a:lstStyle/>
          <a:p>
            <a:r>
              <a:rPr lang="en-US" sz="2800" b="1" dirty="0">
                <a:latin typeface="Calibri" panose="020F0502020204030204" pitchFamily="34" charset="0"/>
                <a:cs typeface="Calibri" panose="020F0502020204030204" pitchFamily="34" charset="0"/>
              </a:rPr>
              <a:t>Effect analyses: Two-step approach</a:t>
            </a:r>
          </a:p>
        </p:txBody>
      </p:sp>
      <p:cxnSp>
        <p:nvCxnSpPr>
          <p:cNvPr id="12" name="Lige pilforbindelse 11">
            <a:extLst>
              <a:ext uri="{FF2B5EF4-FFF2-40B4-BE49-F238E27FC236}">
                <a16:creationId xmlns:a16="http://schemas.microsoft.com/office/drawing/2014/main" id="{5BCCD8DE-C95B-3A92-697F-CBB3351FC5A3}"/>
              </a:ext>
            </a:extLst>
          </p:cNvPr>
          <p:cNvCxnSpPr>
            <a:cxnSpLocks/>
          </p:cNvCxnSpPr>
          <p:nvPr/>
        </p:nvCxnSpPr>
        <p:spPr>
          <a:xfrm>
            <a:off x="3080215" y="5720862"/>
            <a:ext cx="5756339"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Lige forbindelse 12">
            <a:extLst>
              <a:ext uri="{FF2B5EF4-FFF2-40B4-BE49-F238E27FC236}">
                <a16:creationId xmlns:a16="http://schemas.microsoft.com/office/drawing/2014/main" id="{A5705529-E875-3ECB-CC72-DB3693F54453}"/>
              </a:ext>
            </a:extLst>
          </p:cNvPr>
          <p:cNvCxnSpPr/>
          <p:nvPr/>
        </p:nvCxnSpPr>
        <p:spPr>
          <a:xfrm>
            <a:off x="5826167" y="2117558"/>
            <a:ext cx="0" cy="474044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kstfelt 13">
            <a:extLst>
              <a:ext uri="{FF2B5EF4-FFF2-40B4-BE49-F238E27FC236}">
                <a16:creationId xmlns:a16="http://schemas.microsoft.com/office/drawing/2014/main" id="{BDC046D7-B53D-D549-5A1B-99D847322B1F}"/>
              </a:ext>
            </a:extLst>
          </p:cNvPr>
          <p:cNvSpPr txBox="1"/>
          <p:nvPr/>
        </p:nvSpPr>
        <p:spPr>
          <a:xfrm rot="16200000">
            <a:off x="4976615" y="1044541"/>
            <a:ext cx="1699104" cy="246221"/>
          </a:xfrm>
          <a:prstGeom prst="rect">
            <a:avLst/>
          </a:prstGeom>
          <a:noFill/>
        </p:spPr>
        <p:txBody>
          <a:bodyPr wrap="square" lIns="0" tIns="0" rIns="0" bIns="0" rtlCol="0">
            <a:spAutoFit/>
          </a:bodyPr>
          <a:lstStyle/>
          <a:p>
            <a:r>
              <a:rPr lang="da-DK" sz="1600" b="1" dirty="0">
                <a:latin typeface="Calibri" panose="020F0502020204030204" pitchFamily="34" charset="0"/>
                <a:cs typeface="Calibri" panose="020F0502020204030204" pitchFamily="34" charset="0"/>
              </a:rPr>
              <a:t>Policy </a:t>
            </a:r>
            <a:r>
              <a:rPr lang="da-DK" sz="1600" b="1" dirty="0" err="1">
                <a:latin typeface="Calibri" panose="020F0502020204030204" pitchFamily="34" charset="0"/>
                <a:cs typeface="Calibri" panose="020F0502020204030204" pitchFamily="34" charset="0"/>
              </a:rPr>
              <a:t>introduction</a:t>
            </a:r>
            <a:endParaRPr lang="da-DK" sz="1600" b="1" dirty="0">
              <a:latin typeface="Calibri" panose="020F0502020204030204" pitchFamily="34" charset="0"/>
              <a:cs typeface="Calibri" panose="020F0502020204030204" pitchFamily="34" charset="0"/>
            </a:endParaRPr>
          </a:p>
        </p:txBody>
      </p:sp>
      <p:sp>
        <p:nvSpPr>
          <p:cNvPr id="15" name="Tekstfelt 14">
            <a:extLst>
              <a:ext uri="{FF2B5EF4-FFF2-40B4-BE49-F238E27FC236}">
                <a16:creationId xmlns:a16="http://schemas.microsoft.com/office/drawing/2014/main" id="{C2597FCA-C2A8-8054-B35F-D4218744756A}"/>
              </a:ext>
            </a:extLst>
          </p:cNvPr>
          <p:cNvSpPr txBox="1"/>
          <p:nvPr/>
        </p:nvSpPr>
        <p:spPr>
          <a:xfrm>
            <a:off x="2892921" y="5805225"/>
            <a:ext cx="896797"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2009/10</a:t>
            </a:r>
          </a:p>
        </p:txBody>
      </p:sp>
      <p:sp>
        <p:nvSpPr>
          <p:cNvPr id="16" name="Tekstfelt 15">
            <a:extLst>
              <a:ext uri="{FF2B5EF4-FFF2-40B4-BE49-F238E27FC236}">
                <a16:creationId xmlns:a16="http://schemas.microsoft.com/office/drawing/2014/main" id="{C4F33085-01C2-248E-6E64-22D71075C3A8}"/>
              </a:ext>
            </a:extLst>
          </p:cNvPr>
          <p:cNvSpPr txBox="1"/>
          <p:nvPr/>
        </p:nvSpPr>
        <p:spPr>
          <a:xfrm>
            <a:off x="4011562" y="5792117"/>
            <a:ext cx="967245"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2010/11</a:t>
            </a:r>
          </a:p>
        </p:txBody>
      </p:sp>
      <p:sp>
        <p:nvSpPr>
          <p:cNvPr id="17" name="Tekstfelt 16">
            <a:extLst>
              <a:ext uri="{FF2B5EF4-FFF2-40B4-BE49-F238E27FC236}">
                <a16:creationId xmlns:a16="http://schemas.microsoft.com/office/drawing/2014/main" id="{A0991A6C-0CB9-2590-EF78-F268FC6D37D4}"/>
              </a:ext>
            </a:extLst>
          </p:cNvPr>
          <p:cNvSpPr txBox="1"/>
          <p:nvPr/>
        </p:nvSpPr>
        <p:spPr>
          <a:xfrm>
            <a:off x="5120029" y="5805225"/>
            <a:ext cx="583028"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2012</a:t>
            </a:r>
          </a:p>
        </p:txBody>
      </p:sp>
      <p:cxnSp>
        <p:nvCxnSpPr>
          <p:cNvPr id="21" name="Lige forbindelse 20">
            <a:extLst>
              <a:ext uri="{FF2B5EF4-FFF2-40B4-BE49-F238E27FC236}">
                <a16:creationId xmlns:a16="http://schemas.microsoft.com/office/drawing/2014/main" id="{671D034B-9F78-CCA0-92E7-100BF1A122B5}"/>
              </a:ext>
            </a:extLst>
          </p:cNvPr>
          <p:cNvCxnSpPr>
            <a:cxnSpLocks/>
            <a:stCxn id="34" idx="6"/>
            <a:endCxn id="36" idx="3"/>
          </p:cNvCxnSpPr>
          <p:nvPr/>
        </p:nvCxnSpPr>
        <p:spPr>
          <a:xfrm flipV="1">
            <a:off x="3421625" y="3410281"/>
            <a:ext cx="1015118" cy="499489"/>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Lige forbindelse 31">
            <a:extLst>
              <a:ext uri="{FF2B5EF4-FFF2-40B4-BE49-F238E27FC236}">
                <a16:creationId xmlns:a16="http://schemas.microsoft.com/office/drawing/2014/main" id="{97D52C8D-6F88-2C1B-364D-26CAD803DA9D}"/>
              </a:ext>
            </a:extLst>
          </p:cNvPr>
          <p:cNvCxnSpPr>
            <a:cxnSpLocks/>
          </p:cNvCxnSpPr>
          <p:nvPr/>
        </p:nvCxnSpPr>
        <p:spPr>
          <a:xfrm>
            <a:off x="3078535" y="2796742"/>
            <a:ext cx="3908409" cy="0"/>
          </a:xfrm>
          <a:prstGeom prst="line">
            <a:avLst/>
          </a:prstGeom>
          <a:ln w="412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4" name="Ellipse 33">
            <a:extLst>
              <a:ext uri="{FF2B5EF4-FFF2-40B4-BE49-F238E27FC236}">
                <a16:creationId xmlns:a16="http://schemas.microsoft.com/office/drawing/2014/main" id="{50E611F3-EFF9-FB31-32DF-960BB44751D4}"/>
              </a:ext>
            </a:extLst>
          </p:cNvPr>
          <p:cNvSpPr/>
          <p:nvPr/>
        </p:nvSpPr>
        <p:spPr>
          <a:xfrm>
            <a:off x="3283974" y="3845860"/>
            <a:ext cx="137651" cy="1278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36" name="Ellipse 35">
            <a:extLst>
              <a:ext uri="{FF2B5EF4-FFF2-40B4-BE49-F238E27FC236}">
                <a16:creationId xmlns:a16="http://schemas.microsoft.com/office/drawing/2014/main" id="{679D0471-8912-F283-69C2-779BA851EF29}"/>
              </a:ext>
            </a:extLst>
          </p:cNvPr>
          <p:cNvSpPr/>
          <p:nvPr/>
        </p:nvSpPr>
        <p:spPr>
          <a:xfrm>
            <a:off x="4416584" y="3301181"/>
            <a:ext cx="137651" cy="1278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37" name="Ellipse 36">
            <a:extLst>
              <a:ext uri="{FF2B5EF4-FFF2-40B4-BE49-F238E27FC236}">
                <a16:creationId xmlns:a16="http://schemas.microsoft.com/office/drawing/2014/main" id="{6F0AB59D-6292-135E-863C-61CA59F9C3EA}"/>
              </a:ext>
            </a:extLst>
          </p:cNvPr>
          <p:cNvSpPr/>
          <p:nvPr/>
        </p:nvSpPr>
        <p:spPr>
          <a:xfrm>
            <a:off x="5342717" y="4140913"/>
            <a:ext cx="137651" cy="1278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38" name="Ellipse 37">
            <a:extLst>
              <a:ext uri="{FF2B5EF4-FFF2-40B4-BE49-F238E27FC236}">
                <a16:creationId xmlns:a16="http://schemas.microsoft.com/office/drawing/2014/main" id="{A81A879C-31F8-157B-CA5B-72CA29A0487D}"/>
              </a:ext>
            </a:extLst>
          </p:cNvPr>
          <p:cNvSpPr/>
          <p:nvPr/>
        </p:nvSpPr>
        <p:spPr>
          <a:xfrm>
            <a:off x="6960449" y="2732833"/>
            <a:ext cx="137651" cy="1278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20" name="Ellipse 19">
            <a:extLst>
              <a:ext uri="{FF2B5EF4-FFF2-40B4-BE49-F238E27FC236}">
                <a16:creationId xmlns:a16="http://schemas.microsoft.com/office/drawing/2014/main" id="{FB72FEA8-78EE-85C4-6899-B4D1E860D715}"/>
              </a:ext>
            </a:extLst>
          </p:cNvPr>
          <p:cNvSpPr/>
          <p:nvPr/>
        </p:nvSpPr>
        <p:spPr>
          <a:xfrm>
            <a:off x="3283974" y="3845860"/>
            <a:ext cx="137651" cy="1278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22" name="Tekstfelt 21">
            <a:extLst>
              <a:ext uri="{FF2B5EF4-FFF2-40B4-BE49-F238E27FC236}">
                <a16:creationId xmlns:a16="http://schemas.microsoft.com/office/drawing/2014/main" id="{242EB853-764B-C161-4180-05F55BEC15DB}"/>
              </a:ext>
            </a:extLst>
          </p:cNvPr>
          <p:cNvSpPr txBox="1"/>
          <p:nvPr/>
        </p:nvSpPr>
        <p:spPr>
          <a:xfrm rot="16200000">
            <a:off x="2365090" y="3838281"/>
            <a:ext cx="872354" cy="246221"/>
          </a:xfrm>
          <a:prstGeom prst="rect">
            <a:avLst/>
          </a:prstGeom>
          <a:noFill/>
        </p:spPr>
        <p:txBody>
          <a:bodyPr wrap="square" lIns="0" tIns="0" rIns="0" bIns="0" rtlCol="0">
            <a:spAutoFit/>
          </a:bodyPr>
          <a:lstStyle/>
          <a:p>
            <a:r>
              <a:rPr lang="da-DK" sz="1600" b="1" dirty="0" err="1">
                <a:latin typeface="Calibri" panose="020F0502020204030204" pitchFamily="34" charset="0"/>
                <a:cs typeface="Calibri" panose="020F0502020204030204" pitchFamily="34" charset="0"/>
              </a:rPr>
              <a:t>Outcome</a:t>
            </a:r>
            <a:endParaRPr lang="da-DK" sz="1600" b="1" dirty="0">
              <a:latin typeface="Calibri" panose="020F0502020204030204" pitchFamily="34" charset="0"/>
              <a:cs typeface="Calibri" panose="020F0502020204030204" pitchFamily="34" charset="0"/>
            </a:endParaRPr>
          </a:p>
        </p:txBody>
      </p:sp>
      <p:cxnSp>
        <p:nvCxnSpPr>
          <p:cNvPr id="23" name="Lige pilforbindelse 22">
            <a:extLst>
              <a:ext uri="{FF2B5EF4-FFF2-40B4-BE49-F238E27FC236}">
                <a16:creationId xmlns:a16="http://schemas.microsoft.com/office/drawing/2014/main" id="{61EE000A-1D28-1CB0-59FB-C2F093B6C882}"/>
              </a:ext>
            </a:extLst>
          </p:cNvPr>
          <p:cNvCxnSpPr>
            <a:cxnSpLocks/>
          </p:cNvCxnSpPr>
          <p:nvPr/>
        </p:nvCxnSpPr>
        <p:spPr>
          <a:xfrm flipV="1">
            <a:off x="3078535" y="2369574"/>
            <a:ext cx="1680" cy="3351288"/>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kstfelt 25">
            <a:extLst>
              <a:ext uri="{FF2B5EF4-FFF2-40B4-BE49-F238E27FC236}">
                <a16:creationId xmlns:a16="http://schemas.microsoft.com/office/drawing/2014/main" id="{95A918D0-5DAA-494A-EE85-3CCE761EB4ED}"/>
              </a:ext>
            </a:extLst>
          </p:cNvPr>
          <p:cNvSpPr txBox="1"/>
          <p:nvPr/>
        </p:nvSpPr>
        <p:spPr>
          <a:xfrm>
            <a:off x="7218951" y="2660090"/>
            <a:ext cx="872354" cy="246221"/>
          </a:xfrm>
          <a:prstGeom prst="rect">
            <a:avLst/>
          </a:prstGeom>
          <a:noFill/>
        </p:spPr>
        <p:txBody>
          <a:bodyPr wrap="square" lIns="0" tIns="0" rIns="0" bIns="0" rtlCol="0">
            <a:spAutoFit/>
          </a:bodyPr>
          <a:lstStyle/>
          <a:p>
            <a:r>
              <a:rPr lang="da-DK" sz="1600" b="1" dirty="0">
                <a:latin typeface="Calibri" panose="020F0502020204030204" pitchFamily="34" charset="0"/>
                <a:cs typeface="Calibri" panose="020F0502020204030204" pitchFamily="34" charset="0"/>
              </a:rPr>
              <a:t>Bootstrap</a:t>
            </a:r>
          </a:p>
        </p:txBody>
      </p:sp>
      <p:sp>
        <p:nvSpPr>
          <p:cNvPr id="2" name="Tekstfelt 1">
            <a:extLst>
              <a:ext uri="{FF2B5EF4-FFF2-40B4-BE49-F238E27FC236}">
                <a16:creationId xmlns:a16="http://schemas.microsoft.com/office/drawing/2014/main" id="{B792A671-BE15-F255-BE7C-576185DE516F}"/>
              </a:ext>
            </a:extLst>
          </p:cNvPr>
          <p:cNvSpPr txBox="1"/>
          <p:nvPr/>
        </p:nvSpPr>
        <p:spPr>
          <a:xfrm>
            <a:off x="6811350" y="5792117"/>
            <a:ext cx="928155"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2017/18</a:t>
            </a:r>
          </a:p>
        </p:txBody>
      </p:sp>
    </p:spTree>
    <p:extLst>
      <p:ext uri="{BB962C8B-B14F-4D97-AF65-F5344CB8AC3E}">
        <p14:creationId xmlns:p14="http://schemas.microsoft.com/office/powerpoint/2010/main" val="324874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37" grpId="0" animBg="1"/>
      <p:bldP spid="38" grpId="0" animBg="1"/>
      <p:bldP spid="20" grpId="0" animBg="1"/>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68C089D1-E0E7-D48E-E7A1-8E368EBDDB36}"/>
              </a:ext>
            </a:extLst>
          </p:cNvPr>
          <p:cNvSpPr>
            <a:spLocks noGrp="1"/>
          </p:cNvSpPr>
          <p:nvPr>
            <p:ph type="dt" sz="half" idx="20"/>
          </p:nvPr>
        </p:nvSpPr>
        <p:spPr/>
        <p:txBody>
          <a:bodyPr/>
          <a:lstStyle/>
          <a:p>
            <a:fld id="{0D5773F2-7651-4802-B677-25E47EA31DF3}" type="datetime1">
              <a:rPr lang="da-DK" smtClean="0"/>
              <a:t>19-01-2023</a:t>
            </a:fld>
            <a:endParaRPr lang="da-DK" dirty="0"/>
          </a:p>
        </p:txBody>
      </p:sp>
      <p:sp>
        <p:nvSpPr>
          <p:cNvPr id="5" name="Pladsholder til slidenummer 4">
            <a:extLst>
              <a:ext uri="{FF2B5EF4-FFF2-40B4-BE49-F238E27FC236}">
                <a16:creationId xmlns:a16="http://schemas.microsoft.com/office/drawing/2014/main" id="{BD35D5DD-5A8A-4EC8-3919-9C3914589891}"/>
              </a:ext>
            </a:extLst>
          </p:cNvPr>
          <p:cNvSpPr>
            <a:spLocks noGrp="1"/>
          </p:cNvSpPr>
          <p:nvPr>
            <p:ph type="sldNum" sz="quarter" idx="22"/>
          </p:nvPr>
        </p:nvSpPr>
        <p:spPr/>
        <p:txBody>
          <a:bodyPr/>
          <a:lstStyle/>
          <a:p>
            <a:fld id="{45D37B1E-C366-494F-A587-962AD9AABC83}" type="slidenum">
              <a:rPr lang="da-DK" smtClean="0"/>
              <a:pPr/>
              <a:t>32</a:t>
            </a:fld>
            <a:endParaRPr lang="da-DK" dirty="0"/>
          </a:p>
        </p:txBody>
      </p:sp>
      <p:pic>
        <p:nvPicPr>
          <p:cNvPr id="7" name="Billede 6">
            <a:extLst>
              <a:ext uri="{FF2B5EF4-FFF2-40B4-BE49-F238E27FC236}">
                <a16:creationId xmlns:a16="http://schemas.microsoft.com/office/drawing/2014/main" id="{8D62CA65-8D7A-5E1A-3AFC-54F59E91041C}"/>
              </a:ext>
            </a:extLst>
          </p:cNvPr>
          <p:cNvPicPr>
            <a:picLocks noChangeAspect="1"/>
          </p:cNvPicPr>
          <p:nvPr/>
        </p:nvPicPr>
        <p:blipFill rotWithShape="1">
          <a:blip r:embed="rId3">
            <a:extLst>
              <a:ext uri="{28A0092B-C50C-407E-A947-70E740481C1C}">
                <a14:useLocalDpi xmlns:a14="http://schemas.microsoft.com/office/drawing/2010/main" val="0"/>
              </a:ext>
            </a:extLst>
          </a:blip>
          <a:srcRect t="1496" b="63653"/>
          <a:stretch/>
        </p:blipFill>
        <p:spPr>
          <a:xfrm>
            <a:off x="2589292" y="100208"/>
            <a:ext cx="6087569" cy="2595828"/>
          </a:xfrm>
          <a:prstGeom prst="rect">
            <a:avLst/>
          </a:prstGeom>
        </p:spPr>
      </p:pic>
      <p:pic>
        <p:nvPicPr>
          <p:cNvPr id="8" name="Billede 7">
            <a:extLst>
              <a:ext uri="{FF2B5EF4-FFF2-40B4-BE49-F238E27FC236}">
                <a16:creationId xmlns:a16="http://schemas.microsoft.com/office/drawing/2014/main" id="{C77C0030-9753-1EC4-F9D0-61D74BE25D52}"/>
              </a:ext>
            </a:extLst>
          </p:cNvPr>
          <p:cNvPicPr>
            <a:picLocks noChangeAspect="1"/>
          </p:cNvPicPr>
          <p:nvPr/>
        </p:nvPicPr>
        <p:blipFill rotWithShape="1">
          <a:blip r:embed="rId3">
            <a:extLst>
              <a:ext uri="{28A0092B-C50C-407E-A947-70E740481C1C}">
                <a14:useLocalDpi xmlns:a14="http://schemas.microsoft.com/office/drawing/2010/main" val="0"/>
              </a:ext>
            </a:extLst>
          </a:blip>
          <a:srcRect t="40411" b="32374"/>
          <a:stretch/>
        </p:blipFill>
        <p:spPr>
          <a:xfrm>
            <a:off x="2589292" y="2696036"/>
            <a:ext cx="6087569" cy="2027031"/>
          </a:xfrm>
          <a:prstGeom prst="rect">
            <a:avLst/>
          </a:prstGeom>
        </p:spPr>
      </p:pic>
      <p:pic>
        <p:nvPicPr>
          <p:cNvPr id="9" name="Billede 8">
            <a:extLst>
              <a:ext uri="{FF2B5EF4-FFF2-40B4-BE49-F238E27FC236}">
                <a16:creationId xmlns:a16="http://schemas.microsoft.com/office/drawing/2014/main" id="{402A35F2-117F-336C-FCFC-3F59FC8A5763}"/>
              </a:ext>
            </a:extLst>
          </p:cNvPr>
          <p:cNvPicPr>
            <a:picLocks noChangeAspect="1"/>
          </p:cNvPicPr>
          <p:nvPr/>
        </p:nvPicPr>
        <p:blipFill rotWithShape="1">
          <a:blip r:embed="rId3">
            <a:extLst>
              <a:ext uri="{28A0092B-C50C-407E-A947-70E740481C1C}">
                <a14:useLocalDpi xmlns:a14="http://schemas.microsoft.com/office/drawing/2010/main" val="0"/>
              </a:ext>
            </a:extLst>
          </a:blip>
          <a:srcRect t="71248" r="-112"/>
          <a:stretch/>
        </p:blipFill>
        <p:spPr>
          <a:xfrm>
            <a:off x="2589292" y="4723067"/>
            <a:ext cx="6087569" cy="2139145"/>
          </a:xfrm>
          <a:prstGeom prst="rect">
            <a:avLst/>
          </a:prstGeom>
        </p:spPr>
      </p:pic>
    </p:spTree>
    <p:extLst>
      <p:ext uri="{BB962C8B-B14F-4D97-AF65-F5344CB8AC3E}">
        <p14:creationId xmlns:p14="http://schemas.microsoft.com/office/powerpoint/2010/main" val="3214943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68C089D1-E0E7-D48E-E7A1-8E368EBDDB36}"/>
              </a:ext>
            </a:extLst>
          </p:cNvPr>
          <p:cNvSpPr>
            <a:spLocks noGrp="1"/>
          </p:cNvSpPr>
          <p:nvPr>
            <p:ph type="dt" sz="half" idx="20"/>
          </p:nvPr>
        </p:nvSpPr>
        <p:spPr/>
        <p:txBody>
          <a:bodyPr/>
          <a:lstStyle/>
          <a:p>
            <a:fld id="{0D5773F2-7651-4802-B677-25E47EA31DF3}" type="datetime1">
              <a:rPr lang="da-DK" smtClean="0"/>
              <a:t>19-01-2023</a:t>
            </a:fld>
            <a:endParaRPr lang="da-DK" dirty="0"/>
          </a:p>
        </p:txBody>
      </p:sp>
      <p:sp>
        <p:nvSpPr>
          <p:cNvPr id="5" name="Pladsholder til slidenummer 4">
            <a:extLst>
              <a:ext uri="{FF2B5EF4-FFF2-40B4-BE49-F238E27FC236}">
                <a16:creationId xmlns:a16="http://schemas.microsoft.com/office/drawing/2014/main" id="{BD35D5DD-5A8A-4EC8-3919-9C3914589891}"/>
              </a:ext>
            </a:extLst>
          </p:cNvPr>
          <p:cNvSpPr>
            <a:spLocks noGrp="1"/>
          </p:cNvSpPr>
          <p:nvPr>
            <p:ph type="sldNum" sz="quarter" idx="22"/>
          </p:nvPr>
        </p:nvSpPr>
        <p:spPr/>
        <p:txBody>
          <a:bodyPr/>
          <a:lstStyle/>
          <a:p>
            <a:fld id="{45D37B1E-C366-494F-A587-962AD9AABC83}" type="slidenum">
              <a:rPr lang="da-DK" smtClean="0"/>
              <a:pPr/>
              <a:t>33</a:t>
            </a:fld>
            <a:endParaRPr lang="da-DK" dirty="0"/>
          </a:p>
        </p:txBody>
      </p:sp>
      <p:pic>
        <p:nvPicPr>
          <p:cNvPr id="7" name="Billede 6">
            <a:extLst>
              <a:ext uri="{FF2B5EF4-FFF2-40B4-BE49-F238E27FC236}">
                <a16:creationId xmlns:a16="http://schemas.microsoft.com/office/drawing/2014/main" id="{8D62CA65-8D7A-5E1A-3AFC-54F59E91041C}"/>
              </a:ext>
            </a:extLst>
          </p:cNvPr>
          <p:cNvPicPr>
            <a:picLocks noChangeAspect="1"/>
          </p:cNvPicPr>
          <p:nvPr/>
        </p:nvPicPr>
        <p:blipFill rotWithShape="1">
          <a:blip r:embed="rId3">
            <a:extLst>
              <a:ext uri="{28A0092B-C50C-407E-A947-70E740481C1C}">
                <a14:useLocalDpi xmlns:a14="http://schemas.microsoft.com/office/drawing/2010/main" val="0"/>
              </a:ext>
            </a:extLst>
          </a:blip>
          <a:srcRect t="1496" r="49018" b="63653"/>
          <a:stretch/>
        </p:blipFill>
        <p:spPr>
          <a:xfrm>
            <a:off x="2589292" y="100208"/>
            <a:ext cx="3103585" cy="2595828"/>
          </a:xfrm>
          <a:prstGeom prst="rect">
            <a:avLst/>
          </a:prstGeom>
        </p:spPr>
      </p:pic>
      <p:pic>
        <p:nvPicPr>
          <p:cNvPr id="8" name="Billede 7">
            <a:extLst>
              <a:ext uri="{FF2B5EF4-FFF2-40B4-BE49-F238E27FC236}">
                <a16:creationId xmlns:a16="http://schemas.microsoft.com/office/drawing/2014/main" id="{C77C0030-9753-1EC4-F9D0-61D74BE25D52}"/>
              </a:ext>
            </a:extLst>
          </p:cNvPr>
          <p:cNvPicPr>
            <a:picLocks noChangeAspect="1"/>
          </p:cNvPicPr>
          <p:nvPr/>
        </p:nvPicPr>
        <p:blipFill rotWithShape="1">
          <a:blip r:embed="rId3">
            <a:extLst>
              <a:ext uri="{28A0092B-C50C-407E-A947-70E740481C1C}">
                <a14:useLocalDpi xmlns:a14="http://schemas.microsoft.com/office/drawing/2010/main" val="0"/>
              </a:ext>
            </a:extLst>
          </a:blip>
          <a:srcRect t="40411" r="49018" b="32374"/>
          <a:stretch/>
        </p:blipFill>
        <p:spPr>
          <a:xfrm>
            <a:off x="2589292" y="2696036"/>
            <a:ext cx="3103585" cy="2027031"/>
          </a:xfrm>
          <a:prstGeom prst="rect">
            <a:avLst/>
          </a:prstGeom>
        </p:spPr>
      </p:pic>
      <p:pic>
        <p:nvPicPr>
          <p:cNvPr id="9" name="Billede 8">
            <a:extLst>
              <a:ext uri="{FF2B5EF4-FFF2-40B4-BE49-F238E27FC236}">
                <a16:creationId xmlns:a16="http://schemas.microsoft.com/office/drawing/2014/main" id="{402A35F2-117F-336C-FCFC-3F59FC8A5763}"/>
              </a:ext>
            </a:extLst>
          </p:cNvPr>
          <p:cNvPicPr>
            <a:picLocks noChangeAspect="1"/>
          </p:cNvPicPr>
          <p:nvPr/>
        </p:nvPicPr>
        <p:blipFill rotWithShape="1">
          <a:blip r:embed="rId3">
            <a:extLst>
              <a:ext uri="{28A0092B-C50C-407E-A947-70E740481C1C}">
                <a14:useLocalDpi xmlns:a14="http://schemas.microsoft.com/office/drawing/2010/main" val="0"/>
              </a:ext>
            </a:extLst>
          </a:blip>
          <a:srcRect t="71248" r="48960"/>
          <a:stretch/>
        </p:blipFill>
        <p:spPr>
          <a:xfrm>
            <a:off x="2589292" y="4723067"/>
            <a:ext cx="3103585" cy="2139145"/>
          </a:xfrm>
          <a:prstGeom prst="rect">
            <a:avLst/>
          </a:prstGeom>
        </p:spPr>
      </p:pic>
      <p:cxnSp>
        <p:nvCxnSpPr>
          <p:cNvPr id="3" name="Lige forbindelse 2">
            <a:extLst>
              <a:ext uri="{FF2B5EF4-FFF2-40B4-BE49-F238E27FC236}">
                <a16:creationId xmlns:a16="http://schemas.microsoft.com/office/drawing/2014/main" id="{2C335D3C-C3A0-E8E4-4D19-DA4096CB4219}"/>
              </a:ext>
            </a:extLst>
          </p:cNvPr>
          <p:cNvCxnSpPr/>
          <p:nvPr/>
        </p:nvCxnSpPr>
        <p:spPr>
          <a:xfrm>
            <a:off x="2900516" y="1288026"/>
            <a:ext cx="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5449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789C4188-7582-AF86-DD2E-927777EF142B}"/>
              </a:ext>
            </a:extLst>
          </p:cNvPr>
          <p:cNvSpPr>
            <a:spLocks noGrp="1"/>
          </p:cNvSpPr>
          <p:nvPr>
            <p:ph type="dt" sz="half" idx="20"/>
          </p:nvPr>
        </p:nvSpPr>
        <p:spPr/>
        <p:txBody>
          <a:bodyPr/>
          <a:lstStyle/>
          <a:p>
            <a:fld id="{C1D1DBF4-DBF9-48B9-B651-CA686F03E69D}" type="datetime1">
              <a:rPr lang="da-DK" smtClean="0"/>
              <a:t>19-01-2023</a:t>
            </a:fld>
            <a:endParaRPr lang="da-DK" dirty="0"/>
          </a:p>
        </p:txBody>
      </p:sp>
      <p:sp>
        <p:nvSpPr>
          <p:cNvPr id="5" name="Pladsholder til slidenummer 4">
            <a:extLst>
              <a:ext uri="{FF2B5EF4-FFF2-40B4-BE49-F238E27FC236}">
                <a16:creationId xmlns:a16="http://schemas.microsoft.com/office/drawing/2014/main" id="{028888E5-4559-2122-6BA5-264A7EF28797}"/>
              </a:ext>
            </a:extLst>
          </p:cNvPr>
          <p:cNvSpPr>
            <a:spLocks noGrp="1"/>
          </p:cNvSpPr>
          <p:nvPr>
            <p:ph type="sldNum" sz="quarter" idx="22"/>
          </p:nvPr>
        </p:nvSpPr>
        <p:spPr/>
        <p:txBody>
          <a:bodyPr/>
          <a:lstStyle/>
          <a:p>
            <a:fld id="{45D37B1E-C366-494F-A587-962AD9AABC83}" type="slidenum">
              <a:rPr lang="da-DK" smtClean="0"/>
              <a:pPr/>
              <a:t>34</a:t>
            </a:fld>
            <a:endParaRPr lang="da-DK" dirty="0"/>
          </a:p>
        </p:txBody>
      </p:sp>
      <p:pic>
        <p:nvPicPr>
          <p:cNvPr id="6" name="Billede 5">
            <a:extLst>
              <a:ext uri="{FF2B5EF4-FFF2-40B4-BE49-F238E27FC236}">
                <a16:creationId xmlns:a16="http://schemas.microsoft.com/office/drawing/2014/main" id="{1582D2E2-3C86-2974-C63D-F9D2FBBA88F0}"/>
              </a:ext>
            </a:extLst>
          </p:cNvPr>
          <p:cNvPicPr>
            <a:picLocks noChangeAspect="1"/>
          </p:cNvPicPr>
          <p:nvPr/>
        </p:nvPicPr>
        <p:blipFill rotWithShape="1">
          <a:blip r:embed="rId3"/>
          <a:srcRect t="4202"/>
          <a:stretch/>
        </p:blipFill>
        <p:spPr bwMode="auto">
          <a:xfrm>
            <a:off x="2205361" y="2564384"/>
            <a:ext cx="7462684" cy="2856595"/>
          </a:xfrm>
          <a:prstGeom prst="rect">
            <a:avLst/>
          </a:prstGeom>
          <a:ln>
            <a:noFill/>
          </a:ln>
          <a:extLst>
            <a:ext uri="{53640926-AAD7-44D8-BBD7-CCE9431645EC}">
              <a14:shadowObscured xmlns:a14="http://schemas.microsoft.com/office/drawing/2010/main"/>
            </a:ext>
          </a:extLst>
        </p:spPr>
      </p:pic>
      <p:sp>
        <p:nvSpPr>
          <p:cNvPr id="7" name="Rektangel 6">
            <a:extLst>
              <a:ext uri="{FF2B5EF4-FFF2-40B4-BE49-F238E27FC236}">
                <a16:creationId xmlns:a16="http://schemas.microsoft.com/office/drawing/2014/main" id="{4BCD56DC-1CF3-624F-549B-F502CE6771DE}"/>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8" name="Picture 2" descr="Running Man Icon Black On White Stock Vector (Royalty Free) 1933476653 |  Shutterstock">
            <a:extLst>
              <a:ext uri="{FF2B5EF4-FFF2-40B4-BE49-F238E27FC236}">
                <a16:creationId xmlns:a16="http://schemas.microsoft.com/office/drawing/2014/main" id="{ADB70519-39EA-86B3-5930-9904A9805E2F}"/>
              </a:ext>
            </a:extLst>
          </p:cNvPr>
          <p:cNvPicPr>
            <a:picLocks noChangeAspect="1" noChangeArrowheads="1"/>
          </p:cNvPicPr>
          <p:nvPr/>
        </p:nvPicPr>
        <p:blipFill rotWithShape="1">
          <a:blip r:embed="rId4">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9" name="Rektangel 8">
            <a:extLst>
              <a:ext uri="{FF2B5EF4-FFF2-40B4-BE49-F238E27FC236}">
                <a16:creationId xmlns:a16="http://schemas.microsoft.com/office/drawing/2014/main" id="{3D3B2A7C-AFF2-5AF2-EA05-F7488EE58AD5}"/>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10" name="Tekstfelt 9">
            <a:extLst>
              <a:ext uri="{FF2B5EF4-FFF2-40B4-BE49-F238E27FC236}">
                <a16:creationId xmlns:a16="http://schemas.microsoft.com/office/drawing/2014/main" id="{A2368A9E-33FA-1533-3B1E-6BE8F815FC61}"/>
              </a:ext>
            </a:extLst>
          </p:cNvPr>
          <p:cNvSpPr txBox="1"/>
          <p:nvPr/>
        </p:nvSpPr>
        <p:spPr>
          <a:xfrm>
            <a:off x="445169" y="562974"/>
            <a:ext cx="9222876" cy="430887"/>
          </a:xfrm>
          <a:prstGeom prst="rect">
            <a:avLst/>
          </a:prstGeom>
          <a:noFill/>
        </p:spPr>
        <p:txBody>
          <a:bodyPr wrap="square" lIns="0" tIns="0" rIns="0" bIns="0"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Primary outcome divided in two age-groups</a:t>
            </a:r>
            <a:endParaRPr lang="en-US"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1674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E2373CE0-1B92-D562-FA47-92BC51CFD23E}"/>
              </a:ext>
            </a:extLst>
          </p:cNvPr>
          <p:cNvSpPr>
            <a:spLocks noGrp="1"/>
          </p:cNvSpPr>
          <p:nvPr>
            <p:ph type="dt" sz="half" idx="20"/>
          </p:nvPr>
        </p:nvSpPr>
        <p:spPr/>
        <p:txBody>
          <a:bodyPr/>
          <a:lstStyle/>
          <a:p>
            <a:fld id="{D68BDFD1-5324-4C4B-905B-4F91D0C6247A}" type="datetime1">
              <a:rPr lang="da-DK" smtClean="0"/>
              <a:t>19-01-2023</a:t>
            </a:fld>
            <a:endParaRPr lang="da-DK" dirty="0"/>
          </a:p>
        </p:txBody>
      </p:sp>
      <p:sp>
        <p:nvSpPr>
          <p:cNvPr id="5" name="Pladsholder til slidenummer 4">
            <a:extLst>
              <a:ext uri="{FF2B5EF4-FFF2-40B4-BE49-F238E27FC236}">
                <a16:creationId xmlns:a16="http://schemas.microsoft.com/office/drawing/2014/main" id="{7C2C622D-3F22-AB45-B3CE-33D4552C37B7}"/>
              </a:ext>
            </a:extLst>
          </p:cNvPr>
          <p:cNvSpPr>
            <a:spLocks noGrp="1"/>
          </p:cNvSpPr>
          <p:nvPr>
            <p:ph type="sldNum" sz="quarter" idx="22"/>
          </p:nvPr>
        </p:nvSpPr>
        <p:spPr/>
        <p:txBody>
          <a:bodyPr/>
          <a:lstStyle/>
          <a:p>
            <a:fld id="{45D37B1E-C366-494F-A587-962AD9AABC83}" type="slidenum">
              <a:rPr lang="da-DK" smtClean="0"/>
              <a:pPr/>
              <a:t>35</a:t>
            </a:fld>
            <a:endParaRPr lang="da-DK" dirty="0"/>
          </a:p>
        </p:txBody>
      </p:sp>
      <p:sp>
        <p:nvSpPr>
          <p:cNvPr id="6" name="Rektangel 5">
            <a:extLst>
              <a:ext uri="{FF2B5EF4-FFF2-40B4-BE49-F238E27FC236}">
                <a16:creationId xmlns:a16="http://schemas.microsoft.com/office/drawing/2014/main" id="{7027A488-D065-3A69-6FCF-8C25CFF0C585}"/>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7" name="Picture 2" descr="Running Man Icon Black On White Stock Vector (Royalty Free) 1933476653 |  Shutterstock">
            <a:extLst>
              <a:ext uri="{FF2B5EF4-FFF2-40B4-BE49-F238E27FC236}">
                <a16:creationId xmlns:a16="http://schemas.microsoft.com/office/drawing/2014/main" id="{13001F79-66C8-60F2-E867-2A6C0D4EC1A7}"/>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8" name="Rektangel 7">
            <a:extLst>
              <a:ext uri="{FF2B5EF4-FFF2-40B4-BE49-F238E27FC236}">
                <a16:creationId xmlns:a16="http://schemas.microsoft.com/office/drawing/2014/main" id="{F9762730-46A0-D08C-9334-D0405774729C}"/>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9" name="Tekstfelt 8">
            <a:extLst>
              <a:ext uri="{FF2B5EF4-FFF2-40B4-BE49-F238E27FC236}">
                <a16:creationId xmlns:a16="http://schemas.microsoft.com/office/drawing/2014/main" id="{B4199725-2DEE-8250-68EB-895BF24AFBEA}"/>
              </a:ext>
            </a:extLst>
          </p:cNvPr>
          <p:cNvSpPr txBox="1"/>
          <p:nvPr/>
        </p:nvSpPr>
        <p:spPr>
          <a:xfrm>
            <a:off x="445169" y="664332"/>
            <a:ext cx="9222876" cy="430887"/>
          </a:xfrm>
          <a:prstGeom prst="rect">
            <a:avLst/>
          </a:prstGeom>
          <a:noFill/>
        </p:spPr>
        <p:txBody>
          <a:bodyPr wrap="square" lIns="0" tIns="0" rIns="0" bIns="0" rtlCol="0">
            <a:spAutoFit/>
          </a:bodyPr>
          <a:lstStyle/>
          <a:p>
            <a:r>
              <a:rPr lang="en-US" sz="2800" b="1" dirty="0">
                <a:latin typeface="Calibri" panose="020F0502020204030204" pitchFamily="34" charset="0"/>
                <a:cs typeface="Calibri" panose="020F0502020204030204" pitchFamily="34" charset="0"/>
              </a:rPr>
              <a:t>Effect size</a:t>
            </a:r>
          </a:p>
        </p:txBody>
      </p:sp>
      <p:cxnSp>
        <p:nvCxnSpPr>
          <p:cNvPr id="12" name="Lige pilforbindelse 11">
            <a:extLst>
              <a:ext uri="{FF2B5EF4-FFF2-40B4-BE49-F238E27FC236}">
                <a16:creationId xmlns:a16="http://schemas.microsoft.com/office/drawing/2014/main" id="{5BCCD8DE-C95B-3A92-697F-CBB3351FC5A3}"/>
              </a:ext>
            </a:extLst>
          </p:cNvPr>
          <p:cNvCxnSpPr>
            <a:cxnSpLocks/>
          </p:cNvCxnSpPr>
          <p:nvPr/>
        </p:nvCxnSpPr>
        <p:spPr>
          <a:xfrm>
            <a:off x="3080215" y="5720862"/>
            <a:ext cx="5756339"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Lige forbindelse 12">
            <a:extLst>
              <a:ext uri="{FF2B5EF4-FFF2-40B4-BE49-F238E27FC236}">
                <a16:creationId xmlns:a16="http://schemas.microsoft.com/office/drawing/2014/main" id="{A5705529-E875-3ECB-CC72-DB3693F54453}"/>
              </a:ext>
            </a:extLst>
          </p:cNvPr>
          <p:cNvCxnSpPr/>
          <p:nvPr/>
        </p:nvCxnSpPr>
        <p:spPr>
          <a:xfrm>
            <a:off x="5826167" y="2117558"/>
            <a:ext cx="0" cy="474044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kstfelt 13">
            <a:extLst>
              <a:ext uri="{FF2B5EF4-FFF2-40B4-BE49-F238E27FC236}">
                <a16:creationId xmlns:a16="http://schemas.microsoft.com/office/drawing/2014/main" id="{BDC046D7-B53D-D549-5A1B-99D847322B1F}"/>
              </a:ext>
            </a:extLst>
          </p:cNvPr>
          <p:cNvSpPr txBox="1"/>
          <p:nvPr/>
        </p:nvSpPr>
        <p:spPr>
          <a:xfrm rot="16200000">
            <a:off x="4976615" y="1044541"/>
            <a:ext cx="1699104" cy="246221"/>
          </a:xfrm>
          <a:prstGeom prst="rect">
            <a:avLst/>
          </a:prstGeom>
          <a:noFill/>
        </p:spPr>
        <p:txBody>
          <a:bodyPr wrap="square" lIns="0" tIns="0" rIns="0" bIns="0" rtlCol="0">
            <a:spAutoFit/>
          </a:bodyPr>
          <a:lstStyle/>
          <a:p>
            <a:r>
              <a:rPr lang="da-DK" sz="1600" b="1" dirty="0">
                <a:latin typeface="Calibri" panose="020F0502020204030204" pitchFamily="34" charset="0"/>
                <a:cs typeface="Calibri" panose="020F0502020204030204" pitchFamily="34" charset="0"/>
              </a:rPr>
              <a:t>Policy </a:t>
            </a:r>
            <a:r>
              <a:rPr lang="da-DK" sz="1600" b="1" dirty="0" err="1">
                <a:latin typeface="Calibri" panose="020F0502020204030204" pitchFamily="34" charset="0"/>
                <a:cs typeface="Calibri" panose="020F0502020204030204" pitchFamily="34" charset="0"/>
              </a:rPr>
              <a:t>introduction</a:t>
            </a:r>
            <a:endParaRPr lang="da-DK" sz="1600" b="1" dirty="0">
              <a:latin typeface="Calibri" panose="020F0502020204030204" pitchFamily="34" charset="0"/>
              <a:cs typeface="Calibri" panose="020F0502020204030204" pitchFamily="34" charset="0"/>
            </a:endParaRPr>
          </a:p>
        </p:txBody>
      </p:sp>
      <p:sp>
        <p:nvSpPr>
          <p:cNvPr id="15" name="Tekstfelt 14">
            <a:extLst>
              <a:ext uri="{FF2B5EF4-FFF2-40B4-BE49-F238E27FC236}">
                <a16:creationId xmlns:a16="http://schemas.microsoft.com/office/drawing/2014/main" id="{C2597FCA-C2A8-8054-B35F-D4218744756A}"/>
              </a:ext>
            </a:extLst>
          </p:cNvPr>
          <p:cNvSpPr txBox="1"/>
          <p:nvPr/>
        </p:nvSpPr>
        <p:spPr>
          <a:xfrm>
            <a:off x="2892921" y="5805225"/>
            <a:ext cx="896797"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2009/10</a:t>
            </a:r>
          </a:p>
        </p:txBody>
      </p:sp>
      <p:sp>
        <p:nvSpPr>
          <p:cNvPr id="16" name="Tekstfelt 15">
            <a:extLst>
              <a:ext uri="{FF2B5EF4-FFF2-40B4-BE49-F238E27FC236}">
                <a16:creationId xmlns:a16="http://schemas.microsoft.com/office/drawing/2014/main" id="{C4F33085-01C2-248E-6E64-22D71075C3A8}"/>
              </a:ext>
            </a:extLst>
          </p:cNvPr>
          <p:cNvSpPr txBox="1"/>
          <p:nvPr/>
        </p:nvSpPr>
        <p:spPr>
          <a:xfrm>
            <a:off x="4011562" y="5792117"/>
            <a:ext cx="967245"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2010/11</a:t>
            </a:r>
          </a:p>
        </p:txBody>
      </p:sp>
      <p:sp>
        <p:nvSpPr>
          <p:cNvPr id="17" name="Tekstfelt 16">
            <a:extLst>
              <a:ext uri="{FF2B5EF4-FFF2-40B4-BE49-F238E27FC236}">
                <a16:creationId xmlns:a16="http://schemas.microsoft.com/office/drawing/2014/main" id="{A0991A6C-0CB9-2590-EF78-F268FC6D37D4}"/>
              </a:ext>
            </a:extLst>
          </p:cNvPr>
          <p:cNvSpPr txBox="1"/>
          <p:nvPr/>
        </p:nvSpPr>
        <p:spPr>
          <a:xfrm>
            <a:off x="5120029" y="5805225"/>
            <a:ext cx="583028"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2012</a:t>
            </a:r>
          </a:p>
        </p:txBody>
      </p:sp>
      <p:sp>
        <p:nvSpPr>
          <p:cNvPr id="19" name="Tekstfelt 18">
            <a:extLst>
              <a:ext uri="{FF2B5EF4-FFF2-40B4-BE49-F238E27FC236}">
                <a16:creationId xmlns:a16="http://schemas.microsoft.com/office/drawing/2014/main" id="{B33A7F3D-2894-7DE6-7F5E-4282A8EDEA8B}"/>
              </a:ext>
            </a:extLst>
          </p:cNvPr>
          <p:cNvSpPr txBox="1"/>
          <p:nvPr/>
        </p:nvSpPr>
        <p:spPr>
          <a:xfrm>
            <a:off x="6811350" y="5792117"/>
            <a:ext cx="928155"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2017/18</a:t>
            </a:r>
          </a:p>
        </p:txBody>
      </p:sp>
      <p:cxnSp>
        <p:nvCxnSpPr>
          <p:cNvPr id="21" name="Lige forbindelse 20">
            <a:extLst>
              <a:ext uri="{FF2B5EF4-FFF2-40B4-BE49-F238E27FC236}">
                <a16:creationId xmlns:a16="http://schemas.microsoft.com/office/drawing/2014/main" id="{671D034B-9F78-CCA0-92E7-100BF1A122B5}"/>
              </a:ext>
            </a:extLst>
          </p:cNvPr>
          <p:cNvCxnSpPr>
            <a:cxnSpLocks/>
            <a:stCxn id="34" idx="6"/>
          </p:cNvCxnSpPr>
          <p:nvPr/>
        </p:nvCxnSpPr>
        <p:spPr>
          <a:xfrm>
            <a:off x="3421625" y="3909770"/>
            <a:ext cx="1989918" cy="278772"/>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Lige forbindelse 31">
            <a:extLst>
              <a:ext uri="{FF2B5EF4-FFF2-40B4-BE49-F238E27FC236}">
                <a16:creationId xmlns:a16="http://schemas.microsoft.com/office/drawing/2014/main" id="{97D52C8D-6F88-2C1B-364D-26CAD803DA9D}"/>
              </a:ext>
            </a:extLst>
          </p:cNvPr>
          <p:cNvCxnSpPr>
            <a:cxnSpLocks/>
          </p:cNvCxnSpPr>
          <p:nvPr/>
        </p:nvCxnSpPr>
        <p:spPr>
          <a:xfrm flipV="1">
            <a:off x="5411543" y="4068299"/>
            <a:ext cx="1691322" cy="120243"/>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Ellipse 33">
            <a:extLst>
              <a:ext uri="{FF2B5EF4-FFF2-40B4-BE49-F238E27FC236}">
                <a16:creationId xmlns:a16="http://schemas.microsoft.com/office/drawing/2014/main" id="{50E611F3-EFF9-FB31-32DF-960BB44751D4}"/>
              </a:ext>
            </a:extLst>
          </p:cNvPr>
          <p:cNvSpPr/>
          <p:nvPr/>
        </p:nvSpPr>
        <p:spPr>
          <a:xfrm>
            <a:off x="3283974" y="3845860"/>
            <a:ext cx="137651" cy="1278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36" name="Ellipse 35">
            <a:extLst>
              <a:ext uri="{FF2B5EF4-FFF2-40B4-BE49-F238E27FC236}">
                <a16:creationId xmlns:a16="http://schemas.microsoft.com/office/drawing/2014/main" id="{679D0471-8912-F283-69C2-779BA851EF29}"/>
              </a:ext>
            </a:extLst>
          </p:cNvPr>
          <p:cNvSpPr/>
          <p:nvPr/>
        </p:nvSpPr>
        <p:spPr>
          <a:xfrm>
            <a:off x="4357534" y="3981777"/>
            <a:ext cx="137651" cy="1278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37" name="Ellipse 36">
            <a:extLst>
              <a:ext uri="{FF2B5EF4-FFF2-40B4-BE49-F238E27FC236}">
                <a16:creationId xmlns:a16="http://schemas.microsoft.com/office/drawing/2014/main" id="{6F0AB59D-6292-135E-863C-61CA59F9C3EA}"/>
              </a:ext>
            </a:extLst>
          </p:cNvPr>
          <p:cNvSpPr/>
          <p:nvPr/>
        </p:nvSpPr>
        <p:spPr>
          <a:xfrm>
            <a:off x="5342717" y="4132208"/>
            <a:ext cx="137651" cy="1278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38" name="Ellipse 37">
            <a:extLst>
              <a:ext uri="{FF2B5EF4-FFF2-40B4-BE49-F238E27FC236}">
                <a16:creationId xmlns:a16="http://schemas.microsoft.com/office/drawing/2014/main" id="{A81A879C-31F8-157B-CA5B-72CA29A0487D}"/>
              </a:ext>
            </a:extLst>
          </p:cNvPr>
          <p:cNvSpPr/>
          <p:nvPr/>
        </p:nvSpPr>
        <p:spPr>
          <a:xfrm>
            <a:off x="6965214" y="4004389"/>
            <a:ext cx="137651" cy="1278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39" name="Tekstfelt 38">
            <a:extLst>
              <a:ext uri="{FF2B5EF4-FFF2-40B4-BE49-F238E27FC236}">
                <a16:creationId xmlns:a16="http://schemas.microsoft.com/office/drawing/2014/main" id="{BCCA832B-C968-9AB0-8142-EA819B675F41}"/>
              </a:ext>
            </a:extLst>
          </p:cNvPr>
          <p:cNvSpPr txBox="1"/>
          <p:nvPr/>
        </p:nvSpPr>
        <p:spPr>
          <a:xfrm rot="16200000">
            <a:off x="2365090" y="3838281"/>
            <a:ext cx="872354" cy="246221"/>
          </a:xfrm>
          <a:prstGeom prst="rect">
            <a:avLst/>
          </a:prstGeom>
          <a:noFill/>
        </p:spPr>
        <p:txBody>
          <a:bodyPr wrap="square" lIns="0" tIns="0" rIns="0" bIns="0" rtlCol="0">
            <a:spAutoFit/>
          </a:bodyPr>
          <a:lstStyle/>
          <a:p>
            <a:r>
              <a:rPr lang="da-DK" sz="1600" b="1" dirty="0" err="1">
                <a:latin typeface="Calibri" panose="020F0502020204030204" pitchFamily="34" charset="0"/>
                <a:cs typeface="Calibri" panose="020F0502020204030204" pitchFamily="34" charset="0"/>
              </a:rPr>
              <a:t>Outcome</a:t>
            </a:r>
            <a:endParaRPr lang="da-DK" sz="1600" b="1" dirty="0">
              <a:latin typeface="Calibri" panose="020F0502020204030204" pitchFamily="34" charset="0"/>
              <a:cs typeface="Calibri" panose="020F0502020204030204" pitchFamily="34" charset="0"/>
            </a:endParaRPr>
          </a:p>
        </p:txBody>
      </p:sp>
      <p:cxnSp>
        <p:nvCxnSpPr>
          <p:cNvPr id="40" name="Lige pilforbindelse 39">
            <a:extLst>
              <a:ext uri="{FF2B5EF4-FFF2-40B4-BE49-F238E27FC236}">
                <a16:creationId xmlns:a16="http://schemas.microsoft.com/office/drawing/2014/main" id="{588290A3-6693-4111-EA2B-BEA8B2002B3F}"/>
              </a:ext>
            </a:extLst>
          </p:cNvPr>
          <p:cNvCxnSpPr>
            <a:cxnSpLocks/>
          </p:cNvCxnSpPr>
          <p:nvPr/>
        </p:nvCxnSpPr>
        <p:spPr>
          <a:xfrm flipV="1">
            <a:off x="3078535" y="2369574"/>
            <a:ext cx="1680" cy="3351288"/>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Lige forbindelse 10">
            <a:extLst>
              <a:ext uri="{FF2B5EF4-FFF2-40B4-BE49-F238E27FC236}">
                <a16:creationId xmlns:a16="http://schemas.microsoft.com/office/drawing/2014/main" id="{BBB57CA4-0A20-9026-3258-8B8DB0A49583}"/>
              </a:ext>
            </a:extLst>
          </p:cNvPr>
          <p:cNvCxnSpPr>
            <a:cxnSpLocks/>
          </p:cNvCxnSpPr>
          <p:nvPr/>
        </p:nvCxnSpPr>
        <p:spPr>
          <a:xfrm>
            <a:off x="5411543" y="4211708"/>
            <a:ext cx="1622496" cy="234799"/>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Højre klammeparentes 19">
            <a:extLst>
              <a:ext uri="{FF2B5EF4-FFF2-40B4-BE49-F238E27FC236}">
                <a16:creationId xmlns:a16="http://schemas.microsoft.com/office/drawing/2014/main" id="{608B9BA4-6B96-3804-2915-88A04F69063E}"/>
              </a:ext>
            </a:extLst>
          </p:cNvPr>
          <p:cNvSpPr/>
          <p:nvPr/>
        </p:nvSpPr>
        <p:spPr>
          <a:xfrm>
            <a:off x="7177548" y="4045218"/>
            <a:ext cx="63583" cy="40128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a-DK"/>
          </a:p>
        </p:txBody>
      </p:sp>
      <p:sp>
        <p:nvSpPr>
          <p:cNvPr id="22" name="Tekstfelt 21">
            <a:extLst>
              <a:ext uri="{FF2B5EF4-FFF2-40B4-BE49-F238E27FC236}">
                <a16:creationId xmlns:a16="http://schemas.microsoft.com/office/drawing/2014/main" id="{BB430BE2-AA4F-9585-FB40-6C807C4D4CC4}"/>
              </a:ext>
            </a:extLst>
          </p:cNvPr>
          <p:cNvSpPr txBox="1"/>
          <p:nvPr/>
        </p:nvSpPr>
        <p:spPr>
          <a:xfrm>
            <a:off x="7332635" y="4109308"/>
            <a:ext cx="872354" cy="246221"/>
          </a:xfrm>
          <a:prstGeom prst="rect">
            <a:avLst/>
          </a:prstGeom>
          <a:noFill/>
        </p:spPr>
        <p:txBody>
          <a:bodyPr wrap="square" lIns="0" tIns="0" rIns="0" bIns="0" rtlCol="0">
            <a:spAutoFit/>
          </a:bodyPr>
          <a:lstStyle/>
          <a:p>
            <a:r>
              <a:rPr lang="da-DK" sz="1600" b="1" dirty="0" err="1">
                <a:latin typeface="Calibri" panose="020F0502020204030204" pitchFamily="34" charset="0"/>
                <a:cs typeface="Calibri" panose="020F0502020204030204" pitchFamily="34" charset="0"/>
              </a:rPr>
              <a:t>Effect</a:t>
            </a:r>
            <a:r>
              <a:rPr lang="da-DK" sz="1600" b="1" dirty="0">
                <a:latin typeface="Calibri" panose="020F0502020204030204" pitchFamily="34" charset="0"/>
                <a:cs typeface="Calibri" panose="020F0502020204030204" pitchFamily="34" charset="0"/>
              </a:rPr>
              <a:t> </a:t>
            </a:r>
            <a:r>
              <a:rPr lang="da-DK" sz="1600" b="1" dirty="0" err="1">
                <a:latin typeface="Calibri" panose="020F0502020204030204" pitchFamily="34" charset="0"/>
                <a:cs typeface="Calibri" panose="020F0502020204030204" pitchFamily="34" charset="0"/>
              </a:rPr>
              <a:t>size</a:t>
            </a:r>
            <a:endParaRPr lang="da-DK" sz="1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02118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68C089D1-E0E7-D48E-E7A1-8E368EBDDB36}"/>
              </a:ext>
            </a:extLst>
          </p:cNvPr>
          <p:cNvSpPr>
            <a:spLocks noGrp="1"/>
          </p:cNvSpPr>
          <p:nvPr>
            <p:ph type="dt" sz="half" idx="20"/>
          </p:nvPr>
        </p:nvSpPr>
        <p:spPr/>
        <p:txBody>
          <a:bodyPr/>
          <a:lstStyle/>
          <a:p>
            <a:fld id="{0D5773F2-7651-4802-B677-25E47EA31DF3}" type="datetime1">
              <a:rPr lang="da-DK" smtClean="0"/>
              <a:t>19-01-2023</a:t>
            </a:fld>
            <a:endParaRPr lang="da-DK" dirty="0"/>
          </a:p>
        </p:txBody>
      </p:sp>
      <p:sp>
        <p:nvSpPr>
          <p:cNvPr id="5" name="Pladsholder til slidenummer 4">
            <a:extLst>
              <a:ext uri="{FF2B5EF4-FFF2-40B4-BE49-F238E27FC236}">
                <a16:creationId xmlns:a16="http://schemas.microsoft.com/office/drawing/2014/main" id="{BD35D5DD-5A8A-4EC8-3919-9C3914589891}"/>
              </a:ext>
            </a:extLst>
          </p:cNvPr>
          <p:cNvSpPr>
            <a:spLocks noGrp="1"/>
          </p:cNvSpPr>
          <p:nvPr>
            <p:ph type="sldNum" sz="quarter" idx="22"/>
          </p:nvPr>
        </p:nvSpPr>
        <p:spPr/>
        <p:txBody>
          <a:bodyPr/>
          <a:lstStyle/>
          <a:p>
            <a:fld id="{45D37B1E-C366-494F-A587-962AD9AABC83}" type="slidenum">
              <a:rPr lang="da-DK" smtClean="0"/>
              <a:pPr/>
              <a:t>36</a:t>
            </a:fld>
            <a:endParaRPr lang="da-DK" dirty="0"/>
          </a:p>
        </p:txBody>
      </p:sp>
      <p:pic>
        <p:nvPicPr>
          <p:cNvPr id="7" name="Billede 6">
            <a:extLst>
              <a:ext uri="{FF2B5EF4-FFF2-40B4-BE49-F238E27FC236}">
                <a16:creationId xmlns:a16="http://schemas.microsoft.com/office/drawing/2014/main" id="{8D62CA65-8D7A-5E1A-3AFC-54F59E91041C}"/>
              </a:ext>
            </a:extLst>
          </p:cNvPr>
          <p:cNvPicPr>
            <a:picLocks noChangeAspect="1"/>
          </p:cNvPicPr>
          <p:nvPr/>
        </p:nvPicPr>
        <p:blipFill rotWithShape="1">
          <a:blip r:embed="rId3">
            <a:extLst>
              <a:ext uri="{28A0092B-C50C-407E-A947-70E740481C1C}">
                <a14:useLocalDpi xmlns:a14="http://schemas.microsoft.com/office/drawing/2010/main" val="0"/>
              </a:ext>
            </a:extLst>
          </a:blip>
          <a:srcRect t="1496" r="49018" b="63653"/>
          <a:stretch/>
        </p:blipFill>
        <p:spPr>
          <a:xfrm>
            <a:off x="1812679" y="95996"/>
            <a:ext cx="3103585" cy="2595828"/>
          </a:xfrm>
          <a:prstGeom prst="rect">
            <a:avLst/>
          </a:prstGeom>
        </p:spPr>
      </p:pic>
      <p:pic>
        <p:nvPicPr>
          <p:cNvPr id="8" name="Billede 7">
            <a:extLst>
              <a:ext uri="{FF2B5EF4-FFF2-40B4-BE49-F238E27FC236}">
                <a16:creationId xmlns:a16="http://schemas.microsoft.com/office/drawing/2014/main" id="{C77C0030-9753-1EC4-F9D0-61D74BE25D52}"/>
              </a:ext>
            </a:extLst>
          </p:cNvPr>
          <p:cNvPicPr>
            <a:picLocks noChangeAspect="1"/>
          </p:cNvPicPr>
          <p:nvPr/>
        </p:nvPicPr>
        <p:blipFill rotWithShape="1">
          <a:blip r:embed="rId3">
            <a:extLst>
              <a:ext uri="{28A0092B-C50C-407E-A947-70E740481C1C}">
                <a14:useLocalDpi xmlns:a14="http://schemas.microsoft.com/office/drawing/2010/main" val="0"/>
              </a:ext>
            </a:extLst>
          </a:blip>
          <a:srcRect t="40411" r="49018" b="32374"/>
          <a:stretch/>
        </p:blipFill>
        <p:spPr>
          <a:xfrm>
            <a:off x="1812679" y="2691824"/>
            <a:ext cx="3103585" cy="2027031"/>
          </a:xfrm>
          <a:prstGeom prst="rect">
            <a:avLst/>
          </a:prstGeom>
        </p:spPr>
      </p:pic>
      <p:pic>
        <p:nvPicPr>
          <p:cNvPr id="9" name="Billede 8">
            <a:extLst>
              <a:ext uri="{FF2B5EF4-FFF2-40B4-BE49-F238E27FC236}">
                <a16:creationId xmlns:a16="http://schemas.microsoft.com/office/drawing/2014/main" id="{402A35F2-117F-336C-FCFC-3F59FC8A5763}"/>
              </a:ext>
            </a:extLst>
          </p:cNvPr>
          <p:cNvPicPr>
            <a:picLocks noChangeAspect="1"/>
          </p:cNvPicPr>
          <p:nvPr/>
        </p:nvPicPr>
        <p:blipFill rotWithShape="1">
          <a:blip r:embed="rId3">
            <a:extLst>
              <a:ext uri="{28A0092B-C50C-407E-A947-70E740481C1C}">
                <a14:useLocalDpi xmlns:a14="http://schemas.microsoft.com/office/drawing/2010/main" val="0"/>
              </a:ext>
            </a:extLst>
          </a:blip>
          <a:srcRect t="71248" r="48960"/>
          <a:stretch/>
        </p:blipFill>
        <p:spPr>
          <a:xfrm>
            <a:off x="1812679" y="4718855"/>
            <a:ext cx="3103585" cy="2139145"/>
          </a:xfrm>
          <a:prstGeom prst="rect">
            <a:avLst/>
          </a:prstGeom>
        </p:spPr>
      </p:pic>
      <p:cxnSp>
        <p:nvCxnSpPr>
          <p:cNvPr id="3" name="Lige forbindelse 2">
            <a:extLst>
              <a:ext uri="{FF2B5EF4-FFF2-40B4-BE49-F238E27FC236}">
                <a16:creationId xmlns:a16="http://schemas.microsoft.com/office/drawing/2014/main" id="{2C335D3C-C3A0-E8E4-4D19-DA4096CB4219}"/>
              </a:ext>
            </a:extLst>
          </p:cNvPr>
          <p:cNvCxnSpPr/>
          <p:nvPr/>
        </p:nvCxnSpPr>
        <p:spPr>
          <a:xfrm>
            <a:off x="2123903" y="1283814"/>
            <a:ext cx="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kstfelt 1">
            <a:extLst>
              <a:ext uri="{FF2B5EF4-FFF2-40B4-BE49-F238E27FC236}">
                <a16:creationId xmlns:a16="http://schemas.microsoft.com/office/drawing/2014/main" id="{D1CC2D49-081E-1E3B-C5F2-0618C10003EB}"/>
              </a:ext>
            </a:extLst>
          </p:cNvPr>
          <p:cNvSpPr txBox="1"/>
          <p:nvPr/>
        </p:nvSpPr>
        <p:spPr>
          <a:xfrm>
            <a:off x="5132675" y="755509"/>
            <a:ext cx="1643907" cy="761289"/>
          </a:xfrm>
          <a:prstGeom prst="rect">
            <a:avLst/>
          </a:prstGeom>
          <a:noFill/>
        </p:spPr>
        <p:txBody>
          <a:bodyPr wrap="square" lIns="0" tIns="0" rIns="0" bIns="0" rtlCol="0">
            <a:spAutoFit/>
          </a:bodyPr>
          <a:lstStyle/>
          <a:p>
            <a:r>
              <a:rPr lang="da-DK" sz="1600" b="1" dirty="0"/>
              <a:t>14.2 </a:t>
            </a:r>
            <a:r>
              <a:rPr lang="da-DK" sz="1600" b="1" dirty="0" err="1"/>
              <a:t>minutes</a:t>
            </a:r>
            <a:r>
              <a:rPr lang="da-DK" sz="1600" b="1" dirty="0"/>
              <a:t> of </a:t>
            </a:r>
            <a:r>
              <a:rPr lang="da-DK" sz="1600" b="1" dirty="0" err="1"/>
              <a:t>movement</a:t>
            </a:r>
            <a:r>
              <a:rPr lang="da-DK" sz="1600" b="1" dirty="0"/>
              <a:t> per school </a:t>
            </a:r>
            <a:r>
              <a:rPr lang="da-DK" sz="1600" b="1" dirty="0" err="1"/>
              <a:t>day</a:t>
            </a:r>
            <a:endParaRPr lang="da-DK" sz="1600" b="1" dirty="0"/>
          </a:p>
        </p:txBody>
      </p:sp>
      <p:sp>
        <p:nvSpPr>
          <p:cNvPr id="6" name="Tekstfelt 5">
            <a:extLst>
              <a:ext uri="{FF2B5EF4-FFF2-40B4-BE49-F238E27FC236}">
                <a16:creationId xmlns:a16="http://schemas.microsoft.com/office/drawing/2014/main" id="{D71873B3-E5D6-7716-964C-366D6F333268}"/>
              </a:ext>
            </a:extLst>
          </p:cNvPr>
          <p:cNvSpPr txBox="1"/>
          <p:nvPr/>
        </p:nvSpPr>
        <p:spPr>
          <a:xfrm>
            <a:off x="5132675" y="2829768"/>
            <a:ext cx="1280652" cy="761289"/>
          </a:xfrm>
          <a:prstGeom prst="rect">
            <a:avLst/>
          </a:prstGeom>
          <a:noFill/>
        </p:spPr>
        <p:txBody>
          <a:bodyPr wrap="square" lIns="0" tIns="0" rIns="0" bIns="0" rtlCol="0">
            <a:spAutoFit/>
          </a:bodyPr>
          <a:lstStyle/>
          <a:p>
            <a:r>
              <a:rPr lang="da-DK" sz="1600" b="1" dirty="0"/>
              <a:t>6.5 </a:t>
            </a:r>
            <a:r>
              <a:rPr lang="da-DK" sz="1600" b="1" dirty="0" err="1"/>
              <a:t>minutes</a:t>
            </a:r>
            <a:r>
              <a:rPr lang="da-DK" sz="1600" b="1" dirty="0"/>
              <a:t> of MVPA per school </a:t>
            </a:r>
            <a:r>
              <a:rPr lang="da-DK" sz="1600" b="1" dirty="0" err="1"/>
              <a:t>day</a:t>
            </a:r>
            <a:endParaRPr lang="da-DK" sz="1600" b="1" dirty="0"/>
          </a:p>
        </p:txBody>
      </p:sp>
      <p:sp>
        <p:nvSpPr>
          <p:cNvPr id="10" name="Tekstfelt 9">
            <a:extLst>
              <a:ext uri="{FF2B5EF4-FFF2-40B4-BE49-F238E27FC236}">
                <a16:creationId xmlns:a16="http://schemas.microsoft.com/office/drawing/2014/main" id="{BE6C210E-FA55-CB25-24F5-3591179E75A1}"/>
              </a:ext>
            </a:extLst>
          </p:cNvPr>
          <p:cNvSpPr txBox="1"/>
          <p:nvPr/>
        </p:nvSpPr>
        <p:spPr>
          <a:xfrm>
            <a:off x="5132675" y="4904027"/>
            <a:ext cx="1918365" cy="492443"/>
          </a:xfrm>
          <a:prstGeom prst="rect">
            <a:avLst/>
          </a:prstGeom>
          <a:noFill/>
        </p:spPr>
        <p:txBody>
          <a:bodyPr wrap="square" lIns="0" tIns="0" rIns="0" bIns="0" rtlCol="0">
            <a:spAutoFit/>
          </a:bodyPr>
          <a:lstStyle/>
          <a:p>
            <a:r>
              <a:rPr lang="da-DK" sz="1600" b="1" dirty="0"/>
              <a:t>141.8 CPM per school </a:t>
            </a:r>
            <a:r>
              <a:rPr lang="da-DK" sz="1600" b="1" dirty="0" err="1"/>
              <a:t>day</a:t>
            </a:r>
            <a:endParaRPr lang="da-DK" sz="1600" b="1" dirty="0"/>
          </a:p>
        </p:txBody>
      </p:sp>
      <p:pic>
        <p:nvPicPr>
          <p:cNvPr id="12" name="Billede 11">
            <a:extLst>
              <a:ext uri="{FF2B5EF4-FFF2-40B4-BE49-F238E27FC236}">
                <a16:creationId xmlns:a16="http://schemas.microsoft.com/office/drawing/2014/main" id="{B4B726F3-8183-6D58-5977-60FE5BA9E0B4}"/>
              </a:ext>
            </a:extLst>
          </p:cNvPr>
          <p:cNvPicPr>
            <a:picLocks noChangeAspect="1"/>
          </p:cNvPicPr>
          <p:nvPr/>
        </p:nvPicPr>
        <p:blipFill rotWithShape="1">
          <a:blip r:embed="rId4"/>
          <a:srcRect l="52606" t="30772" r="36460" b="52523"/>
          <a:stretch/>
        </p:blipFill>
        <p:spPr>
          <a:xfrm>
            <a:off x="9913646" y="4904027"/>
            <a:ext cx="2111609" cy="1732384"/>
          </a:xfrm>
          <a:prstGeom prst="rect">
            <a:avLst/>
          </a:prstGeom>
        </p:spPr>
      </p:pic>
      <p:pic>
        <p:nvPicPr>
          <p:cNvPr id="13" name="Billede 12">
            <a:extLst>
              <a:ext uri="{FF2B5EF4-FFF2-40B4-BE49-F238E27FC236}">
                <a16:creationId xmlns:a16="http://schemas.microsoft.com/office/drawing/2014/main" id="{3DFC9F6D-D229-559A-7952-7D2807F02669}"/>
              </a:ext>
            </a:extLst>
          </p:cNvPr>
          <p:cNvPicPr>
            <a:picLocks noChangeAspect="1"/>
          </p:cNvPicPr>
          <p:nvPr/>
        </p:nvPicPr>
        <p:blipFill rotWithShape="1">
          <a:blip r:embed="rId4"/>
          <a:srcRect l="33904" t="30771" r="52205" b="52308"/>
          <a:stretch/>
        </p:blipFill>
        <p:spPr>
          <a:xfrm>
            <a:off x="7456456" y="4904027"/>
            <a:ext cx="2682658" cy="1754785"/>
          </a:xfrm>
          <a:prstGeom prst="rect">
            <a:avLst/>
          </a:prstGeom>
        </p:spPr>
      </p:pic>
      <p:sp>
        <p:nvSpPr>
          <p:cNvPr id="14" name="Tekstfelt 13">
            <a:extLst>
              <a:ext uri="{FF2B5EF4-FFF2-40B4-BE49-F238E27FC236}">
                <a16:creationId xmlns:a16="http://schemas.microsoft.com/office/drawing/2014/main" id="{8178D7BF-11E8-33C3-4241-CF00D99044CC}"/>
              </a:ext>
            </a:extLst>
          </p:cNvPr>
          <p:cNvSpPr txBox="1"/>
          <p:nvPr/>
        </p:nvSpPr>
        <p:spPr>
          <a:xfrm>
            <a:off x="7456456" y="4635405"/>
            <a:ext cx="4679882" cy="246221"/>
          </a:xfrm>
          <a:prstGeom prst="rect">
            <a:avLst/>
          </a:prstGeom>
          <a:noFill/>
        </p:spPr>
        <p:txBody>
          <a:bodyPr wrap="square" lIns="0" tIns="0" rIns="0" bIns="0" rtlCol="0">
            <a:spAutoFit/>
          </a:bodyPr>
          <a:lstStyle/>
          <a:p>
            <a:r>
              <a:rPr lang="da-DK" sz="1600" b="1" dirty="0" err="1"/>
              <a:t>Pre</a:t>
            </a:r>
            <a:r>
              <a:rPr lang="da-DK" sz="1600" b="1" dirty="0"/>
              <a:t>-policy </a:t>
            </a:r>
            <a:r>
              <a:rPr lang="da-DK" sz="1600" b="1" dirty="0" err="1"/>
              <a:t>crude</a:t>
            </a:r>
            <a:r>
              <a:rPr lang="da-DK" sz="1600" b="1" dirty="0"/>
              <a:t> </a:t>
            </a:r>
            <a:r>
              <a:rPr lang="da-DK" sz="1600" b="1" dirty="0" err="1"/>
              <a:t>means</a:t>
            </a:r>
            <a:r>
              <a:rPr lang="da-DK" sz="1600" b="1" dirty="0"/>
              <a:t> and standard deviation</a:t>
            </a:r>
          </a:p>
        </p:txBody>
      </p:sp>
    </p:spTree>
    <p:extLst>
      <p:ext uri="{BB962C8B-B14F-4D97-AF65-F5344CB8AC3E}">
        <p14:creationId xmlns:p14="http://schemas.microsoft.com/office/powerpoint/2010/main" val="250560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68C089D1-E0E7-D48E-E7A1-8E368EBDDB36}"/>
              </a:ext>
            </a:extLst>
          </p:cNvPr>
          <p:cNvSpPr>
            <a:spLocks noGrp="1"/>
          </p:cNvSpPr>
          <p:nvPr>
            <p:ph type="dt" sz="half" idx="20"/>
          </p:nvPr>
        </p:nvSpPr>
        <p:spPr/>
        <p:txBody>
          <a:bodyPr/>
          <a:lstStyle/>
          <a:p>
            <a:fld id="{0D5773F2-7651-4802-B677-25E47EA31DF3}" type="datetime1">
              <a:rPr lang="da-DK" smtClean="0"/>
              <a:t>19-01-2023</a:t>
            </a:fld>
            <a:endParaRPr lang="da-DK" dirty="0"/>
          </a:p>
        </p:txBody>
      </p:sp>
      <p:sp>
        <p:nvSpPr>
          <p:cNvPr id="5" name="Pladsholder til slidenummer 4">
            <a:extLst>
              <a:ext uri="{FF2B5EF4-FFF2-40B4-BE49-F238E27FC236}">
                <a16:creationId xmlns:a16="http://schemas.microsoft.com/office/drawing/2014/main" id="{BD35D5DD-5A8A-4EC8-3919-9C3914589891}"/>
              </a:ext>
            </a:extLst>
          </p:cNvPr>
          <p:cNvSpPr>
            <a:spLocks noGrp="1"/>
          </p:cNvSpPr>
          <p:nvPr>
            <p:ph type="sldNum" sz="quarter" idx="22"/>
          </p:nvPr>
        </p:nvSpPr>
        <p:spPr/>
        <p:txBody>
          <a:bodyPr/>
          <a:lstStyle/>
          <a:p>
            <a:fld id="{45D37B1E-C366-494F-A587-962AD9AABC83}" type="slidenum">
              <a:rPr lang="da-DK" smtClean="0"/>
              <a:pPr/>
              <a:t>37</a:t>
            </a:fld>
            <a:endParaRPr lang="da-DK" dirty="0"/>
          </a:p>
        </p:txBody>
      </p:sp>
      <p:pic>
        <p:nvPicPr>
          <p:cNvPr id="7" name="Billede 6">
            <a:extLst>
              <a:ext uri="{FF2B5EF4-FFF2-40B4-BE49-F238E27FC236}">
                <a16:creationId xmlns:a16="http://schemas.microsoft.com/office/drawing/2014/main" id="{8D62CA65-8D7A-5E1A-3AFC-54F59E91041C}"/>
              </a:ext>
            </a:extLst>
          </p:cNvPr>
          <p:cNvPicPr>
            <a:picLocks noChangeAspect="1"/>
          </p:cNvPicPr>
          <p:nvPr/>
        </p:nvPicPr>
        <p:blipFill rotWithShape="1">
          <a:blip r:embed="rId3">
            <a:extLst>
              <a:ext uri="{28A0092B-C50C-407E-A947-70E740481C1C}">
                <a14:useLocalDpi xmlns:a14="http://schemas.microsoft.com/office/drawing/2010/main" val="0"/>
              </a:ext>
            </a:extLst>
          </a:blip>
          <a:srcRect l="49206" t="1496" b="63653"/>
          <a:stretch/>
        </p:blipFill>
        <p:spPr>
          <a:xfrm>
            <a:off x="5584723" y="100208"/>
            <a:ext cx="3092138" cy="2595828"/>
          </a:xfrm>
          <a:prstGeom prst="rect">
            <a:avLst/>
          </a:prstGeom>
        </p:spPr>
      </p:pic>
      <p:pic>
        <p:nvPicPr>
          <p:cNvPr id="8" name="Billede 7">
            <a:extLst>
              <a:ext uri="{FF2B5EF4-FFF2-40B4-BE49-F238E27FC236}">
                <a16:creationId xmlns:a16="http://schemas.microsoft.com/office/drawing/2014/main" id="{C77C0030-9753-1EC4-F9D0-61D74BE25D52}"/>
              </a:ext>
            </a:extLst>
          </p:cNvPr>
          <p:cNvPicPr>
            <a:picLocks noChangeAspect="1"/>
          </p:cNvPicPr>
          <p:nvPr/>
        </p:nvPicPr>
        <p:blipFill rotWithShape="1">
          <a:blip r:embed="rId3">
            <a:extLst>
              <a:ext uri="{28A0092B-C50C-407E-A947-70E740481C1C}">
                <a14:useLocalDpi xmlns:a14="http://schemas.microsoft.com/office/drawing/2010/main" val="0"/>
              </a:ext>
            </a:extLst>
          </a:blip>
          <a:srcRect l="49206" t="40411" b="32374"/>
          <a:stretch/>
        </p:blipFill>
        <p:spPr>
          <a:xfrm>
            <a:off x="5584723" y="2696036"/>
            <a:ext cx="3092138" cy="2027031"/>
          </a:xfrm>
          <a:prstGeom prst="rect">
            <a:avLst/>
          </a:prstGeom>
        </p:spPr>
      </p:pic>
      <p:pic>
        <p:nvPicPr>
          <p:cNvPr id="9" name="Billede 8">
            <a:extLst>
              <a:ext uri="{FF2B5EF4-FFF2-40B4-BE49-F238E27FC236}">
                <a16:creationId xmlns:a16="http://schemas.microsoft.com/office/drawing/2014/main" id="{402A35F2-117F-336C-FCFC-3F59FC8A5763}"/>
              </a:ext>
            </a:extLst>
          </p:cNvPr>
          <p:cNvPicPr>
            <a:picLocks noChangeAspect="1"/>
          </p:cNvPicPr>
          <p:nvPr/>
        </p:nvPicPr>
        <p:blipFill rotWithShape="1">
          <a:blip r:embed="rId3">
            <a:extLst>
              <a:ext uri="{28A0092B-C50C-407E-A947-70E740481C1C}">
                <a14:useLocalDpi xmlns:a14="http://schemas.microsoft.com/office/drawing/2010/main" val="0"/>
              </a:ext>
            </a:extLst>
          </a:blip>
          <a:srcRect l="49261" t="71248" r="-112"/>
          <a:stretch/>
        </p:blipFill>
        <p:spPr>
          <a:xfrm>
            <a:off x="5584723" y="4723067"/>
            <a:ext cx="3092138" cy="2139145"/>
          </a:xfrm>
          <a:prstGeom prst="rect">
            <a:avLst/>
          </a:prstGeom>
        </p:spPr>
      </p:pic>
    </p:spTree>
    <p:extLst>
      <p:ext uri="{BB962C8B-B14F-4D97-AF65-F5344CB8AC3E}">
        <p14:creationId xmlns:p14="http://schemas.microsoft.com/office/powerpoint/2010/main" val="21361479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9CEAF4A6-8FB6-195B-36C6-81EE47FE6208}"/>
              </a:ext>
            </a:extLst>
          </p:cNvPr>
          <p:cNvSpPr>
            <a:spLocks noGrp="1"/>
          </p:cNvSpPr>
          <p:nvPr>
            <p:ph type="dt" sz="half" idx="20"/>
          </p:nvPr>
        </p:nvSpPr>
        <p:spPr/>
        <p:txBody>
          <a:bodyPr/>
          <a:lstStyle/>
          <a:p>
            <a:fld id="{C5EE796C-2B0C-406C-81BB-8492BD9987BE}" type="datetime1">
              <a:rPr lang="da-DK" smtClean="0"/>
              <a:t>19-01-2023</a:t>
            </a:fld>
            <a:endParaRPr lang="da-DK" dirty="0"/>
          </a:p>
        </p:txBody>
      </p:sp>
      <p:sp>
        <p:nvSpPr>
          <p:cNvPr id="5" name="Pladsholder til slidenummer 4">
            <a:extLst>
              <a:ext uri="{FF2B5EF4-FFF2-40B4-BE49-F238E27FC236}">
                <a16:creationId xmlns:a16="http://schemas.microsoft.com/office/drawing/2014/main" id="{CA919905-3161-5CD5-E2D7-C7E3E8D5B6A8}"/>
              </a:ext>
            </a:extLst>
          </p:cNvPr>
          <p:cNvSpPr>
            <a:spLocks noGrp="1"/>
          </p:cNvSpPr>
          <p:nvPr>
            <p:ph type="sldNum" sz="quarter" idx="22"/>
          </p:nvPr>
        </p:nvSpPr>
        <p:spPr/>
        <p:txBody>
          <a:bodyPr/>
          <a:lstStyle/>
          <a:p>
            <a:fld id="{45D37B1E-C366-494F-A587-962AD9AABC83}" type="slidenum">
              <a:rPr lang="da-DK" smtClean="0"/>
              <a:pPr/>
              <a:t>38</a:t>
            </a:fld>
            <a:endParaRPr lang="da-DK" dirty="0"/>
          </a:p>
        </p:txBody>
      </p:sp>
      <p:pic>
        <p:nvPicPr>
          <p:cNvPr id="7" name="Billede 6">
            <a:extLst>
              <a:ext uri="{FF2B5EF4-FFF2-40B4-BE49-F238E27FC236}">
                <a16:creationId xmlns:a16="http://schemas.microsoft.com/office/drawing/2014/main" id="{76DC029D-EB09-3276-EFAC-7D85BCB7C55F}"/>
              </a:ext>
            </a:extLst>
          </p:cNvPr>
          <p:cNvPicPr>
            <a:picLocks noChangeAspect="1"/>
          </p:cNvPicPr>
          <p:nvPr/>
        </p:nvPicPr>
        <p:blipFill rotWithShape="1">
          <a:blip r:embed="rId3"/>
          <a:srcRect l="11821" t="52021" r="52146" b="19991"/>
          <a:stretch/>
        </p:blipFill>
        <p:spPr>
          <a:xfrm>
            <a:off x="2020071" y="2683565"/>
            <a:ext cx="7501615" cy="3054955"/>
          </a:xfrm>
          <a:prstGeom prst="rect">
            <a:avLst/>
          </a:prstGeom>
        </p:spPr>
      </p:pic>
      <p:sp>
        <p:nvSpPr>
          <p:cNvPr id="8" name="Rektangel 7">
            <a:extLst>
              <a:ext uri="{FF2B5EF4-FFF2-40B4-BE49-F238E27FC236}">
                <a16:creationId xmlns:a16="http://schemas.microsoft.com/office/drawing/2014/main" id="{FEF1D455-07A9-C2D9-42EB-CB983800AB4A}"/>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9" name="Picture 2" descr="Running Man Icon Black On White Stock Vector (Royalty Free) 1933476653 |  Shutterstock">
            <a:extLst>
              <a:ext uri="{FF2B5EF4-FFF2-40B4-BE49-F238E27FC236}">
                <a16:creationId xmlns:a16="http://schemas.microsoft.com/office/drawing/2014/main" id="{0E569308-FAC1-BCDC-245F-AF2873341164}"/>
              </a:ext>
            </a:extLst>
          </p:cNvPr>
          <p:cNvPicPr>
            <a:picLocks noChangeAspect="1" noChangeArrowheads="1"/>
          </p:cNvPicPr>
          <p:nvPr/>
        </p:nvPicPr>
        <p:blipFill rotWithShape="1">
          <a:blip r:embed="rId4">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10" name="Rektangel 9">
            <a:extLst>
              <a:ext uri="{FF2B5EF4-FFF2-40B4-BE49-F238E27FC236}">
                <a16:creationId xmlns:a16="http://schemas.microsoft.com/office/drawing/2014/main" id="{046CE868-E400-96B8-EE21-B58F386A69FB}"/>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11" name="Tekstfelt 10">
            <a:extLst>
              <a:ext uri="{FF2B5EF4-FFF2-40B4-BE49-F238E27FC236}">
                <a16:creationId xmlns:a16="http://schemas.microsoft.com/office/drawing/2014/main" id="{0333E4DC-229E-91D0-7806-8E1D2B6932FD}"/>
              </a:ext>
            </a:extLst>
          </p:cNvPr>
          <p:cNvSpPr txBox="1"/>
          <p:nvPr/>
        </p:nvSpPr>
        <p:spPr>
          <a:xfrm>
            <a:off x="445169" y="562974"/>
            <a:ext cx="9222876" cy="861774"/>
          </a:xfrm>
          <a:prstGeom prst="rect">
            <a:avLst/>
          </a:prstGeom>
          <a:noFill/>
        </p:spPr>
        <p:txBody>
          <a:bodyPr wrap="square" lIns="0" tIns="0" rIns="0" bIns="0"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D</a:t>
            </a:r>
            <a:r>
              <a:rPr lang="en-US" sz="2800" b="1" dirty="0">
                <a:effectLst/>
                <a:latin typeface="Calibri" panose="020F0502020204030204" pitchFamily="34" charset="0"/>
                <a:ea typeface="Calibri" panose="020F0502020204030204" pitchFamily="34" charset="0"/>
                <a:cs typeface="Calibri" panose="020F0502020204030204" pitchFamily="34" charset="0"/>
              </a:rPr>
              <a:t>ifferences in physical activity outcomes between pre- and post-policy measurements</a:t>
            </a:r>
            <a:endParaRPr lang="en-US"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6293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8ECA56B3-300C-AC35-365F-FB7C61461E99}"/>
              </a:ext>
            </a:extLst>
          </p:cNvPr>
          <p:cNvSpPr>
            <a:spLocks noGrp="1"/>
          </p:cNvSpPr>
          <p:nvPr>
            <p:ph type="dt" sz="half" idx="20"/>
          </p:nvPr>
        </p:nvSpPr>
        <p:spPr/>
        <p:txBody>
          <a:bodyPr/>
          <a:lstStyle/>
          <a:p>
            <a:fld id="{83105728-8C34-4269-93FD-DAFA22FF429D}" type="datetime1">
              <a:rPr lang="da-DK" smtClean="0"/>
              <a:t>19-01-2023</a:t>
            </a:fld>
            <a:endParaRPr lang="da-DK" dirty="0"/>
          </a:p>
        </p:txBody>
      </p:sp>
      <p:sp>
        <p:nvSpPr>
          <p:cNvPr id="5" name="Pladsholder til slidenummer 4">
            <a:extLst>
              <a:ext uri="{FF2B5EF4-FFF2-40B4-BE49-F238E27FC236}">
                <a16:creationId xmlns:a16="http://schemas.microsoft.com/office/drawing/2014/main" id="{303E5533-DE86-7A9E-6573-690A3D8E9A69}"/>
              </a:ext>
            </a:extLst>
          </p:cNvPr>
          <p:cNvSpPr>
            <a:spLocks noGrp="1"/>
          </p:cNvSpPr>
          <p:nvPr>
            <p:ph type="sldNum" sz="quarter" idx="22"/>
          </p:nvPr>
        </p:nvSpPr>
        <p:spPr/>
        <p:txBody>
          <a:bodyPr/>
          <a:lstStyle/>
          <a:p>
            <a:fld id="{45D37B1E-C366-494F-A587-962AD9AABC83}" type="slidenum">
              <a:rPr lang="da-DK" smtClean="0"/>
              <a:pPr/>
              <a:t>39</a:t>
            </a:fld>
            <a:endParaRPr lang="da-DK" dirty="0"/>
          </a:p>
        </p:txBody>
      </p:sp>
      <p:pic>
        <p:nvPicPr>
          <p:cNvPr id="6" name="Billede 5">
            <a:extLst>
              <a:ext uri="{FF2B5EF4-FFF2-40B4-BE49-F238E27FC236}">
                <a16:creationId xmlns:a16="http://schemas.microsoft.com/office/drawing/2014/main" id="{1C12440F-BBBB-F70F-DE89-D89E6333E6BD}"/>
              </a:ext>
            </a:extLst>
          </p:cNvPr>
          <p:cNvPicPr>
            <a:picLocks noChangeAspect="1"/>
          </p:cNvPicPr>
          <p:nvPr/>
        </p:nvPicPr>
        <p:blipFill rotWithShape="1">
          <a:blip r:embed="rId3">
            <a:grayscl/>
          </a:blip>
          <a:srcRect l="13508" t="37227" r="27070" b="33433"/>
          <a:stretch/>
        </p:blipFill>
        <p:spPr bwMode="auto">
          <a:xfrm>
            <a:off x="613512" y="2550519"/>
            <a:ext cx="10964975" cy="2954501"/>
          </a:xfrm>
          <a:prstGeom prst="rect">
            <a:avLst/>
          </a:prstGeom>
          <a:ln>
            <a:noFill/>
          </a:ln>
          <a:extLst>
            <a:ext uri="{53640926-AAD7-44D8-BBD7-CCE9431645EC}">
              <a14:shadowObscured xmlns:a14="http://schemas.microsoft.com/office/drawing/2010/main"/>
            </a:ext>
          </a:extLst>
        </p:spPr>
      </p:pic>
      <p:sp>
        <p:nvSpPr>
          <p:cNvPr id="2" name="Rektangel 1">
            <a:extLst>
              <a:ext uri="{FF2B5EF4-FFF2-40B4-BE49-F238E27FC236}">
                <a16:creationId xmlns:a16="http://schemas.microsoft.com/office/drawing/2014/main" id="{9CFCC127-6CC3-EB14-E11B-5CCB061A9B45}"/>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3" name="Picture 2" descr="Running Man Icon Black On White Stock Vector (Royalty Free) 1933476653 |  Shutterstock">
            <a:extLst>
              <a:ext uri="{FF2B5EF4-FFF2-40B4-BE49-F238E27FC236}">
                <a16:creationId xmlns:a16="http://schemas.microsoft.com/office/drawing/2014/main" id="{290CDECC-6219-9AF1-3F8F-8CFE000D0B47}"/>
              </a:ext>
            </a:extLst>
          </p:cNvPr>
          <p:cNvPicPr>
            <a:picLocks noChangeAspect="1" noChangeArrowheads="1"/>
          </p:cNvPicPr>
          <p:nvPr/>
        </p:nvPicPr>
        <p:blipFill rotWithShape="1">
          <a:blip r:embed="rId4">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7" name="Rektangel 6">
            <a:extLst>
              <a:ext uri="{FF2B5EF4-FFF2-40B4-BE49-F238E27FC236}">
                <a16:creationId xmlns:a16="http://schemas.microsoft.com/office/drawing/2014/main" id="{66258F60-7EF0-ED39-F1B9-EBF5D52228FB}"/>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8" name="Tekstfelt 7">
            <a:extLst>
              <a:ext uri="{FF2B5EF4-FFF2-40B4-BE49-F238E27FC236}">
                <a16:creationId xmlns:a16="http://schemas.microsoft.com/office/drawing/2014/main" id="{FB7E558A-C174-FD22-7B38-3534BE7D57A8}"/>
              </a:ext>
            </a:extLst>
          </p:cNvPr>
          <p:cNvSpPr txBox="1"/>
          <p:nvPr/>
        </p:nvSpPr>
        <p:spPr>
          <a:xfrm>
            <a:off x="445169" y="922093"/>
            <a:ext cx="9222876" cy="430887"/>
          </a:xfrm>
          <a:prstGeom prst="rect">
            <a:avLst/>
          </a:prstGeom>
          <a:noFill/>
        </p:spPr>
        <p:txBody>
          <a:bodyPr wrap="square" lIns="0" tIns="0" rIns="0" bIns="0" rtlCol="0">
            <a:spAutoFit/>
          </a:bodyPr>
          <a:lstStyle/>
          <a:p>
            <a:r>
              <a:rPr lang="en-GB" sz="2800" b="1" dirty="0">
                <a:effectLst/>
                <a:latin typeface="Calibri" panose="020F0502020204030204" pitchFamily="34" charset="0"/>
                <a:ea typeface="Calibri" panose="020F0502020204030204" pitchFamily="34" charset="0"/>
              </a:rPr>
              <a:t>Movement, MVPA and CPM during leisure-time</a:t>
            </a:r>
            <a:endParaRPr lang="en-US"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25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9141AF29-9797-9763-D0BA-4A0643D03CC3}"/>
              </a:ext>
            </a:extLst>
          </p:cNvPr>
          <p:cNvSpPr>
            <a:spLocks noGrp="1"/>
          </p:cNvSpPr>
          <p:nvPr>
            <p:ph type="dt" sz="half" idx="20"/>
          </p:nvPr>
        </p:nvSpPr>
        <p:spPr>
          <a:xfrm>
            <a:off x="0" y="6911999"/>
            <a:ext cx="0" cy="45719"/>
          </a:xfrm>
        </p:spPr>
        <p:txBody>
          <a:bodyPr/>
          <a:lstStyle/>
          <a:p>
            <a:fld id="{BA17B58C-41CA-4372-84E6-E868603AE416}" type="datetime1">
              <a:rPr lang="da-DK" smtClean="0"/>
              <a:t>19-01-2023</a:t>
            </a:fld>
            <a:endParaRPr lang="da-DK" dirty="0"/>
          </a:p>
        </p:txBody>
      </p:sp>
      <p:sp>
        <p:nvSpPr>
          <p:cNvPr id="5" name="Pladsholder til slidenummer 4">
            <a:extLst>
              <a:ext uri="{FF2B5EF4-FFF2-40B4-BE49-F238E27FC236}">
                <a16:creationId xmlns:a16="http://schemas.microsoft.com/office/drawing/2014/main" id="{B1D31335-5957-4965-39F9-A4B3EF55D9B0}"/>
              </a:ext>
            </a:extLst>
          </p:cNvPr>
          <p:cNvSpPr>
            <a:spLocks noGrp="1"/>
          </p:cNvSpPr>
          <p:nvPr>
            <p:ph type="sldNum" sz="quarter" idx="22"/>
          </p:nvPr>
        </p:nvSpPr>
        <p:spPr>
          <a:xfrm>
            <a:off x="0" y="6911999"/>
            <a:ext cx="0" cy="45719"/>
          </a:xfrm>
        </p:spPr>
        <p:txBody>
          <a:bodyPr/>
          <a:lstStyle/>
          <a:p>
            <a:fld id="{45D37B1E-C366-494F-A587-962AD9AABC83}" type="slidenum">
              <a:rPr lang="da-DK" smtClean="0"/>
              <a:pPr/>
              <a:t>4</a:t>
            </a:fld>
            <a:endParaRPr lang="da-DK" dirty="0"/>
          </a:p>
        </p:txBody>
      </p:sp>
      <p:sp>
        <p:nvSpPr>
          <p:cNvPr id="6" name="Rektangel 5">
            <a:extLst>
              <a:ext uri="{FF2B5EF4-FFF2-40B4-BE49-F238E27FC236}">
                <a16:creationId xmlns:a16="http://schemas.microsoft.com/office/drawing/2014/main" id="{DA54187A-87DD-6FDD-3601-8F7A91461C50}"/>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7" name="Picture 2" descr="Running Man Icon Black On White Stock Vector (Royalty Free) 1933476653 |  Shutterstock">
            <a:extLst>
              <a:ext uri="{FF2B5EF4-FFF2-40B4-BE49-F238E27FC236}">
                <a16:creationId xmlns:a16="http://schemas.microsoft.com/office/drawing/2014/main" id="{A7774B1F-4E0B-C08D-EAD6-F3E67572285E}"/>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8" name="Rektangel 7">
            <a:extLst>
              <a:ext uri="{FF2B5EF4-FFF2-40B4-BE49-F238E27FC236}">
                <a16:creationId xmlns:a16="http://schemas.microsoft.com/office/drawing/2014/main" id="{476DA352-980B-0E31-5C3A-F066FDAEBFE7}"/>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9" name="Tekstfelt 8">
            <a:extLst>
              <a:ext uri="{FF2B5EF4-FFF2-40B4-BE49-F238E27FC236}">
                <a16:creationId xmlns:a16="http://schemas.microsoft.com/office/drawing/2014/main" id="{7FB33319-16AA-1824-E435-DE205B19FCB2}"/>
              </a:ext>
            </a:extLst>
          </p:cNvPr>
          <p:cNvSpPr txBox="1"/>
          <p:nvPr/>
        </p:nvSpPr>
        <p:spPr>
          <a:xfrm>
            <a:off x="445169" y="664332"/>
            <a:ext cx="9475540" cy="984885"/>
          </a:xfrm>
          <a:prstGeom prst="rect">
            <a:avLst/>
          </a:prstGeom>
          <a:noFill/>
        </p:spPr>
        <p:txBody>
          <a:bodyPr wrap="square" lIns="0" tIns="0" rIns="0" bIns="0" rtlCol="0">
            <a:spAutoFit/>
          </a:bodyPr>
          <a:lstStyle/>
          <a:p>
            <a:r>
              <a:rPr lang="en-US" sz="3200" b="1" dirty="0">
                <a:latin typeface="Calibri" panose="020F0502020204030204" pitchFamily="34" charset="0"/>
                <a:cs typeface="Calibri" panose="020F0502020204030204" pitchFamily="34" charset="0"/>
              </a:rPr>
              <a:t>Insufficient levels of physical activity among children and adolescents internationally</a:t>
            </a:r>
          </a:p>
        </p:txBody>
      </p:sp>
      <p:pic>
        <p:nvPicPr>
          <p:cNvPr id="2050" name="Picture 2" descr="Man Pictogram">
            <a:extLst>
              <a:ext uri="{FF2B5EF4-FFF2-40B4-BE49-F238E27FC236}">
                <a16:creationId xmlns:a16="http://schemas.microsoft.com/office/drawing/2014/main" id="{8E525A78-DA87-0E52-CB0C-F40BF6C7BE01}"/>
              </a:ext>
            </a:extLst>
          </p:cNvPr>
          <p:cNvPicPr>
            <a:picLocks noChangeAspect="1" noChangeArrowheads="1"/>
          </p:cNvPicPr>
          <p:nvPr/>
        </p:nvPicPr>
        <p:blipFill rotWithShape="1">
          <a:blip r:embed="rId4">
            <a:duotone>
              <a:schemeClr val="accent2">
                <a:shade val="45000"/>
                <a:satMod val="135000"/>
              </a:schemeClr>
              <a:prstClr val="white"/>
            </a:duotone>
            <a:extLst>
              <a:ext uri="{28A0092B-C50C-407E-A947-70E740481C1C}">
                <a14:useLocalDpi xmlns:a14="http://schemas.microsoft.com/office/drawing/2010/main" val="0"/>
              </a:ext>
            </a:extLst>
          </a:blip>
          <a:srcRect l="29531" t="9687" r="28012" b="12631"/>
          <a:stretch/>
        </p:blipFill>
        <p:spPr bwMode="auto">
          <a:xfrm>
            <a:off x="2946212" y="2487046"/>
            <a:ext cx="1933761" cy="353817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Man Pictogram">
            <a:extLst>
              <a:ext uri="{FF2B5EF4-FFF2-40B4-BE49-F238E27FC236}">
                <a16:creationId xmlns:a16="http://schemas.microsoft.com/office/drawing/2014/main" id="{EBBE959E-4260-10A1-C1D9-A2AF1C4893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531" t="9687" r="28012" b="12631"/>
          <a:stretch/>
        </p:blipFill>
        <p:spPr bwMode="auto">
          <a:xfrm>
            <a:off x="4616310" y="2487046"/>
            <a:ext cx="1933761" cy="35381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Man Pictogram">
            <a:extLst>
              <a:ext uri="{FF2B5EF4-FFF2-40B4-BE49-F238E27FC236}">
                <a16:creationId xmlns:a16="http://schemas.microsoft.com/office/drawing/2014/main" id="{F16A1F75-F91A-DA7C-92EF-AFF2EB1C54B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531" t="9687" r="28012" b="12631"/>
          <a:stretch/>
        </p:blipFill>
        <p:spPr bwMode="auto">
          <a:xfrm>
            <a:off x="6354970" y="2487046"/>
            <a:ext cx="1933761" cy="353817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Man Pictogram">
            <a:extLst>
              <a:ext uri="{FF2B5EF4-FFF2-40B4-BE49-F238E27FC236}">
                <a16:creationId xmlns:a16="http://schemas.microsoft.com/office/drawing/2014/main" id="{7F9E8B07-5717-B007-798B-B19A2015CFF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531" t="9687" r="28012" b="12631"/>
          <a:stretch/>
        </p:blipFill>
        <p:spPr bwMode="auto">
          <a:xfrm>
            <a:off x="8025068" y="2487046"/>
            <a:ext cx="1933761" cy="353817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Man Pictogram">
            <a:extLst>
              <a:ext uri="{FF2B5EF4-FFF2-40B4-BE49-F238E27FC236}">
                <a16:creationId xmlns:a16="http://schemas.microsoft.com/office/drawing/2014/main" id="{43FD7F33-0336-C943-A7EA-3C59EA3B9C2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531" t="9687" r="28012" b="12631"/>
          <a:stretch/>
        </p:blipFill>
        <p:spPr bwMode="auto">
          <a:xfrm>
            <a:off x="9668045" y="2487046"/>
            <a:ext cx="1933761" cy="3538178"/>
          </a:xfrm>
          <a:prstGeom prst="rect">
            <a:avLst/>
          </a:prstGeom>
          <a:noFill/>
          <a:extLst>
            <a:ext uri="{909E8E84-426E-40DD-AFC4-6F175D3DCCD1}">
              <a14:hiddenFill xmlns:a14="http://schemas.microsoft.com/office/drawing/2010/main">
                <a:solidFill>
                  <a:srgbClr val="FFFFFF"/>
                </a:solidFill>
              </a14:hiddenFill>
            </a:ext>
          </a:extLst>
        </p:spPr>
      </p:pic>
      <p:sp>
        <p:nvSpPr>
          <p:cNvPr id="14" name="Pil: pentagon 13">
            <a:extLst>
              <a:ext uri="{FF2B5EF4-FFF2-40B4-BE49-F238E27FC236}">
                <a16:creationId xmlns:a16="http://schemas.microsoft.com/office/drawing/2014/main" id="{17891123-96B5-E16D-C6D7-1354FCED6574}"/>
              </a:ext>
            </a:extLst>
          </p:cNvPr>
          <p:cNvSpPr/>
          <p:nvPr/>
        </p:nvSpPr>
        <p:spPr>
          <a:xfrm>
            <a:off x="288758" y="3176337"/>
            <a:ext cx="2418347" cy="2069431"/>
          </a:xfrm>
          <a:prstGeom prst="homePlat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b="1" dirty="0">
                <a:latin typeface="Calibri" panose="020F0502020204030204" pitchFamily="34" charset="0"/>
                <a:cs typeface="Calibri" panose="020F0502020204030204" pitchFamily="34" charset="0"/>
              </a:rPr>
              <a:t>Meeting </a:t>
            </a:r>
            <a:r>
              <a:rPr lang="da-DK" b="1" dirty="0" err="1">
                <a:latin typeface="Calibri" panose="020F0502020204030204" pitchFamily="34" charset="0"/>
                <a:cs typeface="Calibri" panose="020F0502020204030204" pitchFamily="34" charset="0"/>
              </a:rPr>
              <a:t>recommendations</a:t>
            </a:r>
            <a:r>
              <a:rPr lang="da-DK" b="1" dirty="0">
                <a:latin typeface="Calibri" panose="020F0502020204030204" pitchFamily="34" charset="0"/>
                <a:cs typeface="Calibri" panose="020F0502020204030204" pitchFamily="34" charset="0"/>
              </a:rPr>
              <a:t> of 60 </a:t>
            </a:r>
            <a:r>
              <a:rPr lang="da-DK" b="1" dirty="0" err="1">
                <a:latin typeface="Calibri" panose="020F0502020204030204" pitchFamily="34" charset="0"/>
                <a:cs typeface="Calibri" panose="020F0502020204030204" pitchFamily="34" charset="0"/>
              </a:rPr>
              <a:t>minutes</a:t>
            </a:r>
            <a:r>
              <a:rPr lang="da-DK" b="1" dirty="0">
                <a:latin typeface="Calibri" panose="020F0502020204030204" pitchFamily="34" charset="0"/>
                <a:cs typeface="Calibri" panose="020F0502020204030204" pitchFamily="34" charset="0"/>
              </a:rPr>
              <a:t> of moderate to </a:t>
            </a:r>
            <a:r>
              <a:rPr lang="da-DK" b="1" dirty="0" err="1">
                <a:latin typeface="Calibri" panose="020F0502020204030204" pitchFamily="34" charset="0"/>
                <a:cs typeface="Calibri" panose="020F0502020204030204" pitchFamily="34" charset="0"/>
              </a:rPr>
              <a:t>vigorous</a:t>
            </a:r>
            <a:r>
              <a:rPr lang="da-DK" b="1" dirty="0">
                <a:latin typeface="Calibri" panose="020F0502020204030204" pitchFamily="34" charset="0"/>
                <a:cs typeface="Calibri" panose="020F0502020204030204" pitchFamily="34" charset="0"/>
              </a:rPr>
              <a:t> </a:t>
            </a:r>
            <a:r>
              <a:rPr lang="da-DK" b="1" dirty="0" err="1">
                <a:latin typeface="Calibri" panose="020F0502020204030204" pitchFamily="34" charset="0"/>
                <a:cs typeface="Calibri" panose="020F0502020204030204" pitchFamily="34" charset="0"/>
              </a:rPr>
              <a:t>physical</a:t>
            </a:r>
            <a:r>
              <a:rPr lang="da-DK" b="1" dirty="0">
                <a:latin typeface="Calibri" panose="020F0502020204030204" pitchFamily="34" charset="0"/>
                <a:cs typeface="Calibri" panose="020F0502020204030204" pitchFamily="34" charset="0"/>
              </a:rPr>
              <a:t> </a:t>
            </a:r>
            <a:r>
              <a:rPr lang="da-DK" b="1" dirty="0" err="1">
                <a:latin typeface="Calibri" panose="020F0502020204030204" pitchFamily="34" charset="0"/>
                <a:cs typeface="Calibri" panose="020F0502020204030204" pitchFamily="34" charset="0"/>
              </a:rPr>
              <a:t>activity</a:t>
            </a:r>
            <a:r>
              <a:rPr lang="da-DK" b="1" dirty="0">
                <a:latin typeface="Calibri" panose="020F0502020204030204" pitchFamily="34" charset="0"/>
                <a:cs typeface="Calibri" panose="020F0502020204030204" pitchFamily="34" charset="0"/>
              </a:rPr>
              <a:t> (MVPA) </a:t>
            </a:r>
            <a:r>
              <a:rPr lang="da-DK" b="1" dirty="0" err="1">
                <a:latin typeface="Calibri" panose="020F0502020204030204" pitchFamily="34" charset="0"/>
                <a:cs typeface="Calibri" panose="020F0502020204030204" pitchFamily="34" charset="0"/>
              </a:rPr>
              <a:t>daily</a:t>
            </a:r>
            <a:endParaRPr lang="da-DK" b="1" dirty="0">
              <a:latin typeface="Calibri" panose="020F0502020204030204" pitchFamily="34" charset="0"/>
              <a:cs typeface="Calibri" panose="020F0502020204030204" pitchFamily="34" charset="0"/>
            </a:endParaRPr>
          </a:p>
        </p:txBody>
      </p:sp>
      <p:sp>
        <p:nvSpPr>
          <p:cNvPr id="3" name="Tekstfelt 2">
            <a:extLst>
              <a:ext uri="{FF2B5EF4-FFF2-40B4-BE49-F238E27FC236}">
                <a16:creationId xmlns:a16="http://schemas.microsoft.com/office/drawing/2014/main" id="{799015CA-F514-5076-F0DF-B11B0825E9A7}"/>
              </a:ext>
            </a:extLst>
          </p:cNvPr>
          <p:cNvSpPr txBox="1"/>
          <p:nvPr/>
        </p:nvSpPr>
        <p:spPr>
          <a:xfrm>
            <a:off x="445168" y="6580441"/>
            <a:ext cx="8413823" cy="169277"/>
          </a:xfrm>
          <a:prstGeom prst="rect">
            <a:avLst/>
          </a:prstGeom>
          <a:noFill/>
        </p:spPr>
        <p:txBody>
          <a:bodyPr wrap="square" lIns="0" tIns="0" rIns="0" bIns="0" rtlCol="0">
            <a:spAutoFit/>
          </a:bodyPr>
          <a:lstStyle/>
          <a:p>
            <a:r>
              <a:rPr lang="da-DK" sz="1100" dirty="0">
                <a:latin typeface="Calibri" panose="020F0502020204030204" pitchFamily="34" charset="0"/>
                <a:cs typeface="Calibri" panose="020F0502020204030204" pitchFamily="34" charset="0"/>
              </a:rPr>
              <a:t>(Guthold et al., 2020; Guthold et al., 2018)</a:t>
            </a:r>
          </a:p>
        </p:txBody>
      </p:sp>
    </p:spTree>
    <p:extLst>
      <p:ext uri="{BB962C8B-B14F-4D97-AF65-F5344CB8AC3E}">
        <p14:creationId xmlns:p14="http://schemas.microsoft.com/office/powerpoint/2010/main" val="2832792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8ECA56B3-300C-AC35-365F-FB7C61461E99}"/>
              </a:ext>
            </a:extLst>
          </p:cNvPr>
          <p:cNvSpPr>
            <a:spLocks noGrp="1"/>
          </p:cNvSpPr>
          <p:nvPr>
            <p:ph type="dt" sz="half" idx="20"/>
          </p:nvPr>
        </p:nvSpPr>
        <p:spPr/>
        <p:txBody>
          <a:bodyPr/>
          <a:lstStyle/>
          <a:p>
            <a:fld id="{83105728-8C34-4269-93FD-DAFA22FF429D}" type="datetime1">
              <a:rPr lang="da-DK" smtClean="0"/>
              <a:t>19-01-2023</a:t>
            </a:fld>
            <a:endParaRPr lang="da-DK" dirty="0"/>
          </a:p>
        </p:txBody>
      </p:sp>
      <p:sp>
        <p:nvSpPr>
          <p:cNvPr id="5" name="Pladsholder til slidenummer 4">
            <a:extLst>
              <a:ext uri="{FF2B5EF4-FFF2-40B4-BE49-F238E27FC236}">
                <a16:creationId xmlns:a16="http://schemas.microsoft.com/office/drawing/2014/main" id="{303E5533-DE86-7A9E-6573-690A3D8E9A69}"/>
              </a:ext>
            </a:extLst>
          </p:cNvPr>
          <p:cNvSpPr>
            <a:spLocks noGrp="1"/>
          </p:cNvSpPr>
          <p:nvPr>
            <p:ph type="sldNum" sz="quarter" idx="22"/>
          </p:nvPr>
        </p:nvSpPr>
        <p:spPr/>
        <p:txBody>
          <a:bodyPr/>
          <a:lstStyle/>
          <a:p>
            <a:fld id="{45D37B1E-C366-494F-A587-962AD9AABC83}" type="slidenum">
              <a:rPr lang="da-DK" smtClean="0"/>
              <a:pPr/>
              <a:t>40</a:t>
            </a:fld>
            <a:endParaRPr lang="da-DK" dirty="0"/>
          </a:p>
        </p:txBody>
      </p:sp>
      <p:sp>
        <p:nvSpPr>
          <p:cNvPr id="2" name="Rektangel 1">
            <a:extLst>
              <a:ext uri="{FF2B5EF4-FFF2-40B4-BE49-F238E27FC236}">
                <a16:creationId xmlns:a16="http://schemas.microsoft.com/office/drawing/2014/main" id="{9CFCC127-6CC3-EB14-E11B-5CCB061A9B45}"/>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3" name="Picture 2" descr="Running Man Icon Black On White Stock Vector (Royalty Free) 1933476653 |  Shutterstock">
            <a:extLst>
              <a:ext uri="{FF2B5EF4-FFF2-40B4-BE49-F238E27FC236}">
                <a16:creationId xmlns:a16="http://schemas.microsoft.com/office/drawing/2014/main" id="{290CDECC-6219-9AF1-3F8F-8CFE000D0B47}"/>
              </a:ext>
            </a:extLst>
          </p:cNvPr>
          <p:cNvPicPr>
            <a:picLocks noChangeAspect="1" noChangeArrowheads="1"/>
          </p:cNvPicPr>
          <p:nvPr/>
        </p:nvPicPr>
        <p:blipFill rotWithShape="1">
          <a:blip r:embed="rId2">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7" name="Rektangel 6">
            <a:extLst>
              <a:ext uri="{FF2B5EF4-FFF2-40B4-BE49-F238E27FC236}">
                <a16:creationId xmlns:a16="http://schemas.microsoft.com/office/drawing/2014/main" id="{66258F60-7EF0-ED39-F1B9-EBF5D52228FB}"/>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8" name="Tekstfelt 7">
            <a:extLst>
              <a:ext uri="{FF2B5EF4-FFF2-40B4-BE49-F238E27FC236}">
                <a16:creationId xmlns:a16="http://schemas.microsoft.com/office/drawing/2014/main" id="{FB7E558A-C174-FD22-7B38-3534BE7D57A8}"/>
              </a:ext>
            </a:extLst>
          </p:cNvPr>
          <p:cNvSpPr txBox="1"/>
          <p:nvPr/>
        </p:nvSpPr>
        <p:spPr>
          <a:xfrm>
            <a:off x="445169" y="922093"/>
            <a:ext cx="9222876" cy="430887"/>
          </a:xfrm>
          <a:prstGeom prst="rect">
            <a:avLst/>
          </a:prstGeom>
          <a:noFill/>
        </p:spPr>
        <p:txBody>
          <a:bodyPr wrap="square" lIns="0" tIns="0" rIns="0" bIns="0" rtlCol="0">
            <a:spAutoFit/>
          </a:bodyPr>
          <a:lstStyle/>
          <a:p>
            <a:r>
              <a:rPr lang="en-GB" sz="2800" b="1" dirty="0">
                <a:effectLst/>
                <a:latin typeface="Calibri" panose="020F0502020204030204" pitchFamily="34" charset="0"/>
                <a:ea typeface="Calibri" panose="020F0502020204030204" pitchFamily="34" charset="0"/>
              </a:rPr>
              <a:t>Contributions of Paper II</a:t>
            </a:r>
            <a:endParaRPr lang="en-US" sz="2800" b="1" dirty="0">
              <a:latin typeface="Calibri" panose="020F0502020204030204" pitchFamily="34" charset="0"/>
              <a:cs typeface="Calibri" panose="020F0502020204030204" pitchFamily="34" charset="0"/>
            </a:endParaRPr>
          </a:p>
        </p:txBody>
      </p:sp>
      <p:sp>
        <p:nvSpPr>
          <p:cNvPr id="9" name="Tekstfelt 8">
            <a:extLst>
              <a:ext uri="{FF2B5EF4-FFF2-40B4-BE49-F238E27FC236}">
                <a16:creationId xmlns:a16="http://schemas.microsoft.com/office/drawing/2014/main" id="{E7FA7D8E-0A79-97C9-AC01-2BE63376674B}"/>
              </a:ext>
            </a:extLst>
          </p:cNvPr>
          <p:cNvSpPr txBox="1"/>
          <p:nvPr/>
        </p:nvSpPr>
        <p:spPr>
          <a:xfrm>
            <a:off x="859884" y="2680506"/>
            <a:ext cx="8808161" cy="2769989"/>
          </a:xfrm>
          <a:prstGeom prst="rect">
            <a:avLst/>
          </a:prstGeom>
          <a:noFill/>
        </p:spPr>
        <p:txBody>
          <a:bodyPr wrap="square" lIns="0" tIns="0" rIns="0" bIns="0" rtlCol="0">
            <a:spAutoFit/>
          </a:bodyPr>
          <a:lstStyle/>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A school policy mandating an average of 45 </a:t>
            </a:r>
            <a:r>
              <a:rPr lang="da-DK" dirty="0" err="1">
                <a:latin typeface="Calibri" panose="020F0502020204030204" pitchFamily="34" charset="0"/>
                <a:cs typeface="Calibri" panose="020F0502020204030204" pitchFamily="34" charset="0"/>
              </a:rPr>
              <a:t>minutes</a:t>
            </a:r>
            <a:r>
              <a:rPr lang="da-DK" dirty="0">
                <a:latin typeface="Calibri" panose="020F0502020204030204" pitchFamily="34" charset="0"/>
                <a:cs typeface="Calibri" panose="020F0502020204030204" pitchFamily="34" charset="0"/>
              </a:rPr>
              <a:t> of </a:t>
            </a:r>
            <a:r>
              <a:rPr lang="da-DK" dirty="0" err="1">
                <a:latin typeface="Calibri" panose="020F0502020204030204" pitchFamily="34" charset="0"/>
                <a:cs typeface="Calibri" panose="020F0502020204030204" pitchFamily="34" charset="0"/>
              </a:rPr>
              <a:t>physical</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activity</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daily</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was</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able</a:t>
            </a:r>
            <a:r>
              <a:rPr lang="da-DK" dirty="0">
                <a:latin typeface="Calibri" panose="020F0502020204030204" pitchFamily="34" charset="0"/>
                <a:cs typeface="Calibri" panose="020F0502020204030204" pitchFamily="34" charset="0"/>
              </a:rPr>
              <a:t> to </a:t>
            </a:r>
            <a:r>
              <a:rPr lang="da-DK" dirty="0" err="1">
                <a:latin typeface="Calibri" panose="020F0502020204030204" pitchFamily="34" charset="0"/>
                <a:cs typeface="Calibri" panose="020F0502020204030204" pitchFamily="34" charset="0"/>
              </a:rPr>
              <a:t>interrupt</a:t>
            </a:r>
            <a:r>
              <a:rPr lang="da-DK" dirty="0">
                <a:latin typeface="Calibri" panose="020F0502020204030204" pitchFamily="34" charset="0"/>
                <a:cs typeface="Calibri" panose="020F0502020204030204" pitchFamily="34" charset="0"/>
              </a:rPr>
              <a:t> a negative </a:t>
            </a:r>
            <a:r>
              <a:rPr lang="da-DK" dirty="0" err="1">
                <a:latin typeface="Calibri" panose="020F0502020204030204" pitchFamily="34" charset="0"/>
                <a:cs typeface="Calibri" panose="020F0502020204030204" pitchFamily="34" charset="0"/>
              </a:rPr>
              <a:t>pre</a:t>
            </a:r>
            <a:r>
              <a:rPr lang="da-DK" dirty="0">
                <a:latin typeface="Calibri" panose="020F0502020204030204" pitchFamily="34" charset="0"/>
                <a:cs typeface="Calibri" panose="020F0502020204030204" pitchFamily="34" charset="0"/>
              </a:rPr>
              <a:t>-policy trend, and all </a:t>
            </a:r>
            <a:r>
              <a:rPr lang="da-DK" dirty="0" err="1">
                <a:latin typeface="Calibri" panose="020F0502020204030204" pitchFamily="34" charset="0"/>
                <a:cs typeface="Calibri" panose="020F0502020204030204" pitchFamily="34" charset="0"/>
              </a:rPr>
              <a:t>physical</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activity</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outcomes</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increased</a:t>
            </a:r>
            <a:r>
              <a:rPr lang="da-DK" dirty="0">
                <a:latin typeface="Calibri" panose="020F0502020204030204" pitchFamily="34" charset="0"/>
                <a:cs typeface="Calibri" panose="020F0502020204030204" pitchFamily="34" charset="0"/>
              </a:rPr>
              <a:t> post-policy</a:t>
            </a:r>
          </a:p>
          <a:p>
            <a:pPr marL="285750" indent="-285750">
              <a:buFont typeface="Arial" panose="020B0604020202020204" pitchFamily="34" charset="0"/>
              <a:buChar char="•"/>
            </a:pP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The </a:t>
            </a:r>
            <a:r>
              <a:rPr lang="da-DK" dirty="0" err="1">
                <a:latin typeface="Calibri" panose="020F0502020204030204" pitchFamily="34" charset="0"/>
                <a:cs typeface="Calibri" panose="020F0502020204030204" pitchFamily="34" charset="0"/>
              </a:rPr>
              <a:t>interruption</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was</a:t>
            </a:r>
            <a:r>
              <a:rPr lang="da-DK" dirty="0">
                <a:latin typeface="Calibri" panose="020F0502020204030204" pitchFamily="34" charset="0"/>
                <a:cs typeface="Calibri" panose="020F0502020204030204" pitchFamily="34" charset="0"/>
              </a:rPr>
              <a:t> more </a:t>
            </a:r>
            <a:r>
              <a:rPr lang="da-DK" dirty="0" err="1">
                <a:latin typeface="Calibri" panose="020F0502020204030204" pitchFamily="34" charset="0"/>
                <a:cs typeface="Calibri" panose="020F0502020204030204" pitchFamily="34" charset="0"/>
              </a:rPr>
              <a:t>pronounced</a:t>
            </a:r>
            <a:r>
              <a:rPr lang="da-DK" dirty="0">
                <a:latin typeface="Calibri" panose="020F0502020204030204" pitchFamily="34" charset="0"/>
                <a:cs typeface="Calibri" panose="020F0502020204030204" pitchFamily="34" charset="0"/>
              </a:rPr>
              <a:t> in the </a:t>
            </a:r>
            <a:r>
              <a:rPr lang="da-DK" dirty="0" err="1">
                <a:latin typeface="Calibri" panose="020F0502020204030204" pitchFamily="34" charset="0"/>
                <a:cs typeface="Calibri" panose="020F0502020204030204" pitchFamily="34" charset="0"/>
              </a:rPr>
              <a:t>youngest</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children</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compared</a:t>
            </a:r>
            <a:r>
              <a:rPr lang="da-DK" dirty="0">
                <a:latin typeface="Calibri" panose="020F0502020204030204" pitchFamily="34" charset="0"/>
                <a:cs typeface="Calibri" panose="020F0502020204030204" pitchFamily="34" charset="0"/>
              </a:rPr>
              <a:t> to the </a:t>
            </a:r>
            <a:r>
              <a:rPr lang="da-DK" dirty="0" err="1">
                <a:latin typeface="Calibri" panose="020F0502020204030204" pitchFamily="34" charset="0"/>
                <a:cs typeface="Calibri" panose="020F0502020204030204" pitchFamily="34" charset="0"/>
              </a:rPr>
              <a:t>older</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ones</a:t>
            </a: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err="1">
                <a:latin typeface="Calibri" panose="020F0502020204030204" pitchFamily="34" charset="0"/>
                <a:cs typeface="Calibri" panose="020F0502020204030204" pitchFamily="34" charset="0"/>
              </a:rPr>
              <a:t>We</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were</a:t>
            </a:r>
            <a:r>
              <a:rPr lang="da-DK" dirty="0">
                <a:latin typeface="Calibri" panose="020F0502020204030204" pitchFamily="34" charset="0"/>
                <a:cs typeface="Calibri" panose="020F0502020204030204" pitchFamily="34" charset="0"/>
              </a:rPr>
              <a:t> not </a:t>
            </a:r>
            <a:r>
              <a:rPr lang="da-DK" dirty="0" err="1">
                <a:latin typeface="Calibri" panose="020F0502020204030204" pitchFamily="34" charset="0"/>
                <a:cs typeface="Calibri" panose="020F0502020204030204" pitchFamily="34" charset="0"/>
              </a:rPr>
              <a:t>able</a:t>
            </a:r>
            <a:r>
              <a:rPr lang="da-DK" dirty="0">
                <a:latin typeface="Calibri" panose="020F0502020204030204" pitchFamily="34" charset="0"/>
                <a:cs typeface="Calibri" panose="020F0502020204030204" pitchFamily="34" charset="0"/>
              </a:rPr>
              <a:t> to </a:t>
            </a:r>
            <a:r>
              <a:rPr lang="da-DK" dirty="0" err="1">
                <a:latin typeface="Calibri" panose="020F0502020204030204" pitchFamily="34" charset="0"/>
                <a:cs typeface="Calibri" panose="020F0502020204030204" pitchFamily="34" charset="0"/>
              </a:rPr>
              <a:t>detect</a:t>
            </a:r>
            <a:r>
              <a:rPr lang="da-DK" dirty="0">
                <a:latin typeface="Calibri" panose="020F0502020204030204" pitchFamily="34" charset="0"/>
                <a:cs typeface="Calibri" panose="020F0502020204030204" pitchFamily="34" charset="0"/>
              </a:rPr>
              <a:t> an </a:t>
            </a:r>
            <a:r>
              <a:rPr lang="da-DK" dirty="0" err="1">
                <a:latin typeface="Calibri" panose="020F0502020204030204" pitchFamily="34" charset="0"/>
                <a:cs typeface="Calibri" panose="020F0502020204030204" pitchFamily="34" charset="0"/>
              </a:rPr>
              <a:t>effect</a:t>
            </a:r>
            <a:r>
              <a:rPr lang="da-DK" dirty="0">
                <a:latin typeface="Calibri" panose="020F0502020204030204" pitchFamily="34" charset="0"/>
                <a:cs typeface="Calibri" panose="020F0502020204030204" pitchFamily="34" charset="0"/>
              </a:rPr>
              <a:t> of the policy on </a:t>
            </a:r>
            <a:r>
              <a:rPr lang="da-DK" dirty="0" err="1">
                <a:latin typeface="Calibri" panose="020F0502020204030204" pitchFamily="34" charset="0"/>
                <a:cs typeface="Calibri" panose="020F0502020204030204" pitchFamily="34" charset="0"/>
              </a:rPr>
              <a:t>full</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day</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physical</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activity</a:t>
            </a: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Leisure time </a:t>
            </a:r>
            <a:r>
              <a:rPr lang="da-DK" dirty="0" err="1">
                <a:latin typeface="Calibri" panose="020F0502020204030204" pitchFamily="34" charset="0"/>
                <a:cs typeface="Calibri" panose="020F0502020204030204" pitchFamily="34" charset="0"/>
              </a:rPr>
              <a:t>physical</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activity</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decreased</a:t>
            </a:r>
            <a:r>
              <a:rPr lang="da-DK" dirty="0">
                <a:latin typeface="Calibri" panose="020F0502020204030204" pitchFamily="34" charset="0"/>
                <a:cs typeface="Calibri" panose="020F0502020204030204" pitchFamily="34" charset="0"/>
              </a:rPr>
              <a:t> post-policy</a:t>
            </a:r>
          </a:p>
        </p:txBody>
      </p:sp>
    </p:spTree>
    <p:extLst>
      <p:ext uri="{BB962C8B-B14F-4D97-AF65-F5344CB8AC3E}">
        <p14:creationId xmlns:p14="http://schemas.microsoft.com/office/powerpoint/2010/main" val="25641946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8ECA56B3-300C-AC35-365F-FB7C61461E99}"/>
              </a:ext>
            </a:extLst>
          </p:cNvPr>
          <p:cNvSpPr>
            <a:spLocks noGrp="1"/>
          </p:cNvSpPr>
          <p:nvPr>
            <p:ph type="dt" sz="half" idx="20"/>
          </p:nvPr>
        </p:nvSpPr>
        <p:spPr/>
        <p:txBody>
          <a:bodyPr/>
          <a:lstStyle/>
          <a:p>
            <a:fld id="{83105728-8C34-4269-93FD-DAFA22FF429D}" type="datetime1">
              <a:rPr lang="da-DK" smtClean="0"/>
              <a:t>19-01-2023</a:t>
            </a:fld>
            <a:endParaRPr lang="da-DK" dirty="0"/>
          </a:p>
        </p:txBody>
      </p:sp>
      <p:sp>
        <p:nvSpPr>
          <p:cNvPr id="5" name="Pladsholder til slidenummer 4">
            <a:extLst>
              <a:ext uri="{FF2B5EF4-FFF2-40B4-BE49-F238E27FC236}">
                <a16:creationId xmlns:a16="http://schemas.microsoft.com/office/drawing/2014/main" id="{303E5533-DE86-7A9E-6573-690A3D8E9A69}"/>
              </a:ext>
            </a:extLst>
          </p:cNvPr>
          <p:cNvSpPr>
            <a:spLocks noGrp="1"/>
          </p:cNvSpPr>
          <p:nvPr>
            <p:ph type="sldNum" sz="quarter" idx="22"/>
          </p:nvPr>
        </p:nvSpPr>
        <p:spPr/>
        <p:txBody>
          <a:bodyPr/>
          <a:lstStyle/>
          <a:p>
            <a:fld id="{45D37B1E-C366-494F-A587-962AD9AABC83}" type="slidenum">
              <a:rPr lang="da-DK" smtClean="0"/>
              <a:pPr/>
              <a:t>41</a:t>
            </a:fld>
            <a:endParaRPr lang="da-DK" dirty="0"/>
          </a:p>
        </p:txBody>
      </p:sp>
      <p:sp>
        <p:nvSpPr>
          <p:cNvPr id="2" name="Rektangel 1">
            <a:extLst>
              <a:ext uri="{FF2B5EF4-FFF2-40B4-BE49-F238E27FC236}">
                <a16:creationId xmlns:a16="http://schemas.microsoft.com/office/drawing/2014/main" id="{9CFCC127-6CC3-EB14-E11B-5CCB061A9B45}"/>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3" name="Picture 2" descr="Running Man Icon Black On White Stock Vector (Royalty Free) 1933476653 |  Shutterstock">
            <a:extLst>
              <a:ext uri="{FF2B5EF4-FFF2-40B4-BE49-F238E27FC236}">
                <a16:creationId xmlns:a16="http://schemas.microsoft.com/office/drawing/2014/main" id="{290CDECC-6219-9AF1-3F8F-8CFE000D0B47}"/>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7" name="Rektangel 6">
            <a:extLst>
              <a:ext uri="{FF2B5EF4-FFF2-40B4-BE49-F238E27FC236}">
                <a16:creationId xmlns:a16="http://schemas.microsoft.com/office/drawing/2014/main" id="{66258F60-7EF0-ED39-F1B9-EBF5D52228FB}"/>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8" name="Tekstfelt 7">
            <a:extLst>
              <a:ext uri="{FF2B5EF4-FFF2-40B4-BE49-F238E27FC236}">
                <a16:creationId xmlns:a16="http://schemas.microsoft.com/office/drawing/2014/main" id="{FB7E558A-C174-FD22-7B38-3534BE7D57A8}"/>
              </a:ext>
            </a:extLst>
          </p:cNvPr>
          <p:cNvSpPr txBox="1"/>
          <p:nvPr/>
        </p:nvSpPr>
        <p:spPr>
          <a:xfrm>
            <a:off x="445169" y="922093"/>
            <a:ext cx="9222876" cy="430887"/>
          </a:xfrm>
          <a:prstGeom prst="rect">
            <a:avLst/>
          </a:prstGeom>
          <a:noFill/>
        </p:spPr>
        <p:txBody>
          <a:bodyPr wrap="square" lIns="0" tIns="0" rIns="0" bIns="0" rtlCol="0">
            <a:spAutoFit/>
          </a:bodyPr>
          <a:lstStyle/>
          <a:p>
            <a:r>
              <a:rPr lang="en-GB" sz="2800" b="1" dirty="0">
                <a:effectLst/>
                <a:latin typeface="Calibri" panose="020F0502020204030204" pitchFamily="34" charset="0"/>
                <a:ea typeface="Calibri" panose="020F0502020204030204" pitchFamily="34" charset="0"/>
              </a:rPr>
              <a:t>Discussion</a:t>
            </a:r>
            <a:endParaRPr lang="en-US" sz="2800" b="1" dirty="0">
              <a:latin typeface="Calibri" panose="020F0502020204030204" pitchFamily="34" charset="0"/>
              <a:cs typeface="Calibri" panose="020F0502020204030204" pitchFamily="34" charset="0"/>
            </a:endParaRPr>
          </a:p>
        </p:txBody>
      </p:sp>
      <p:sp>
        <p:nvSpPr>
          <p:cNvPr id="9" name="Tekstfelt 8">
            <a:extLst>
              <a:ext uri="{FF2B5EF4-FFF2-40B4-BE49-F238E27FC236}">
                <a16:creationId xmlns:a16="http://schemas.microsoft.com/office/drawing/2014/main" id="{E7FA7D8E-0A79-97C9-AC01-2BE63376674B}"/>
              </a:ext>
            </a:extLst>
          </p:cNvPr>
          <p:cNvSpPr txBox="1"/>
          <p:nvPr/>
        </p:nvSpPr>
        <p:spPr>
          <a:xfrm>
            <a:off x="859884" y="2541359"/>
            <a:ext cx="8808161" cy="2492990"/>
          </a:xfrm>
          <a:prstGeom prst="rect">
            <a:avLst/>
          </a:prstGeom>
          <a:noFill/>
        </p:spPr>
        <p:txBody>
          <a:bodyPr wrap="square" lIns="0" tIns="0" rIns="0" bIns="0" rtlCol="0">
            <a:spAutoFit/>
          </a:bodyPr>
          <a:lstStyle/>
          <a:p>
            <a:pPr marL="285750" indent="-285750">
              <a:buFont typeface="Arial" panose="020B0604020202020204" pitchFamily="34" charset="0"/>
              <a:buChar char="•"/>
            </a:pPr>
            <a:r>
              <a:rPr lang="da-DK" dirty="0" err="1">
                <a:latin typeface="Calibri" panose="020F0502020204030204" pitchFamily="34" charset="0"/>
                <a:cs typeface="Calibri" panose="020F0502020204030204" pitchFamily="34" charset="0"/>
              </a:rPr>
              <a:t>Interrupted</a:t>
            </a:r>
            <a:r>
              <a:rPr lang="da-DK" dirty="0">
                <a:latin typeface="Calibri" panose="020F0502020204030204" pitchFamily="34" charset="0"/>
                <a:cs typeface="Calibri" panose="020F0502020204030204" pitchFamily="34" charset="0"/>
              </a:rPr>
              <a:t> time-series approach</a:t>
            </a:r>
          </a:p>
          <a:p>
            <a:endParaRPr lang="da-DK" dirty="0">
              <a:latin typeface="Calibri" panose="020F0502020204030204" pitchFamily="34" charset="0"/>
              <a:cs typeface="Calibri" panose="020F0502020204030204" pitchFamily="34" charset="0"/>
            </a:endParaRPr>
          </a:p>
          <a:p>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err="1">
                <a:latin typeface="Calibri" panose="020F0502020204030204" pitchFamily="34" charset="0"/>
                <a:cs typeface="Calibri" panose="020F0502020204030204" pitchFamily="34" charset="0"/>
              </a:rPr>
              <a:t>Harmonizing</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physical</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activty</a:t>
            </a:r>
            <a:r>
              <a:rPr lang="da-DK" dirty="0">
                <a:latin typeface="Calibri" panose="020F0502020204030204" pitchFamily="34" charset="0"/>
                <a:cs typeface="Calibri" panose="020F0502020204030204" pitchFamily="34" charset="0"/>
              </a:rPr>
              <a:t> data over time (</a:t>
            </a:r>
            <a:r>
              <a:rPr lang="da-DK" dirty="0" err="1">
                <a:latin typeface="Calibri" panose="020F0502020204030204" pitchFamily="34" charset="0"/>
                <a:cs typeface="Calibri" panose="020F0502020204030204" pitchFamily="34" charset="0"/>
              </a:rPr>
              <a:t>using</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different</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devices</a:t>
            </a:r>
            <a:r>
              <a:rPr lang="da-DK" dirty="0">
                <a:latin typeface="Calibri" panose="020F0502020204030204" pitchFamily="34" charset="0"/>
                <a:cs typeface="Calibri" panose="020F0502020204030204" pitchFamily="34" charset="0"/>
              </a:rPr>
              <a:t>)</a:t>
            </a:r>
          </a:p>
          <a:p>
            <a:endParaRPr lang="da-DK" dirty="0">
              <a:latin typeface="Calibri" panose="020F0502020204030204" pitchFamily="34" charset="0"/>
              <a:cs typeface="Calibri" panose="020F0502020204030204" pitchFamily="34" charset="0"/>
            </a:endParaRPr>
          </a:p>
          <a:p>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Missing data on non-participants</a:t>
            </a:r>
          </a:p>
          <a:p>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da-DK" dirty="0">
              <a:latin typeface="Calibri" panose="020F0502020204030204" pitchFamily="34" charset="0"/>
              <a:cs typeface="Calibri" panose="020F0502020204030204" pitchFamily="34" charset="0"/>
            </a:endParaRPr>
          </a:p>
        </p:txBody>
      </p:sp>
      <p:sp>
        <p:nvSpPr>
          <p:cNvPr id="12" name="Rektangel 11">
            <a:extLst>
              <a:ext uri="{FF2B5EF4-FFF2-40B4-BE49-F238E27FC236}">
                <a16:creationId xmlns:a16="http://schemas.microsoft.com/office/drawing/2014/main" id="{1A954C6B-D004-00F4-98EA-A5F45C289F4B}"/>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13" name="Picture 2" descr="Running Man Icon Black On White Stock Vector (Royalty Free) 1933476653 |  Shutterstock">
            <a:extLst>
              <a:ext uri="{FF2B5EF4-FFF2-40B4-BE49-F238E27FC236}">
                <a16:creationId xmlns:a16="http://schemas.microsoft.com/office/drawing/2014/main" id="{4311CE79-29CB-E254-7651-CF7B8D454C4E}"/>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10" name="Tekstfelt 9">
            <a:extLst>
              <a:ext uri="{FF2B5EF4-FFF2-40B4-BE49-F238E27FC236}">
                <a16:creationId xmlns:a16="http://schemas.microsoft.com/office/drawing/2014/main" id="{42602670-C8A6-C5AA-9BCE-CCC93DF648F8}"/>
              </a:ext>
            </a:extLst>
          </p:cNvPr>
          <p:cNvSpPr txBox="1"/>
          <p:nvPr/>
        </p:nvSpPr>
        <p:spPr>
          <a:xfrm>
            <a:off x="445168" y="6580441"/>
            <a:ext cx="8413823" cy="169277"/>
          </a:xfrm>
          <a:prstGeom prst="rect">
            <a:avLst/>
          </a:prstGeom>
          <a:noFill/>
        </p:spPr>
        <p:txBody>
          <a:bodyPr wrap="square" lIns="0" tIns="0" rIns="0" bIns="0" rtlCol="0">
            <a:spAutoFit/>
          </a:bodyPr>
          <a:lstStyle/>
          <a:p>
            <a:r>
              <a:rPr lang="da-DK" sz="1100" dirty="0">
                <a:latin typeface="Calibri" panose="020F0502020204030204" pitchFamily="34" charset="0"/>
                <a:cs typeface="Calibri" panose="020F0502020204030204" pitchFamily="34" charset="0"/>
              </a:rPr>
              <a:t>(</a:t>
            </a:r>
            <a:r>
              <a:rPr lang="da-DK" sz="1100" dirty="0" err="1">
                <a:latin typeface="Calibri" panose="020F0502020204030204" pitchFamily="34" charset="0"/>
                <a:cs typeface="Calibri" panose="020F0502020204030204" pitchFamily="34" charset="0"/>
              </a:rPr>
              <a:t>Bernal</a:t>
            </a:r>
            <a:r>
              <a:rPr lang="da-DK" sz="1100" dirty="0">
                <a:latin typeface="Calibri" panose="020F0502020204030204" pitchFamily="34" charset="0"/>
                <a:cs typeface="Calibri" panose="020F0502020204030204" pitchFamily="34" charset="0"/>
              </a:rPr>
              <a:t> et al., 2016; Yngve et al., 2003; Brønd et al., 2017)</a:t>
            </a:r>
          </a:p>
        </p:txBody>
      </p:sp>
      <p:sp>
        <p:nvSpPr>
          <p:cNvPr id="15" name="Rektangel 14">
            <a:extLst>
              <a:ext uri="{FF2B5EF4-FFF2-40B4-BE49-F238E27FC236}">
                <a16:creationId xmlns:a16="http://schemas.microsoft.com/office/drawing/2014/main" id="{943E613D-2866-8BC7-CCD9-6C28E7596EF9}"/>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16" name="Picture 2" descr="Running Man Icon Black On White Stock Vector (Royalty Free) 1933476653 |  Shutterstock">
            <a:extLst>
              <a:ext uri="{FF2B5EF4-FFF2-40B4-BE49-F238E27FC236}">
                <a16:creationId xmlns:a16="http://schemas.microsoft.com/office/drawing/2014/main" id="{CE05D8D2-F9D1-44C6-EACE-59506FD958EC}"/>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Lige pilforbindelse 16">
            <a:extLst>
              <a:ext uri="{FF2B5EF4-FFF2-40B4-BE49-F238E27FC236}">
                <a16:creationId xmlns:a16="http://schemas.microsoft.com/office/drawing/2014/main" id="{3664A979-D75A-BC29-DE69-48E74CB76B5F}"/>
              </a:ext>
            </a:extLst>
          </p:cNvPr>
          <p:cNvCxnSpPr>
            <a:cxnSpLocks/>
          </p:cNvCxnSpPr>
          <p:nvPr/>
        </p:nvCxnSpPr>
        <p:spPr>
          <a:xfrm>
            <a:off x="6236369" y="5598755"/>
            <a:ext cx="5756339"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Lige forbindelse 17">
            <a:extLst>
              <a:ext uri="{FF2B5EF4-FFF2-40B4-BE49-F238E27FC236}">
                <a16:creationId xmlns:a16="http://schemas.microsoft.com/office/drawing/2014/main" id="{35FB2466-DBF9-E494-F345-42AA08B66212}"/>
              </a:ext>
            </a:extLst>
          </p:cNvPr>
          <p:cNvCxnSpPr/>
          <p:nvPr/>
        </p:nvCxnSpPr>
        <p:spPr>
          <a:xfrm>
            <a:off x="8982321" y="1995451"/>
            <a:ext cx="0" cy="474044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Tekstfelt 18">
            <a:extLst>
              <a:ext uri="{FF2B5EF4-FFF2-40B4-BE49-F238E27FC236}">
                <a16:creationId xmlns:a16="http://schemas.microsoft.com/office/drawing/2014/main" id="{9C51C8F9-08ED-FC67-0B4E-1A3A96C6B2CD}"/>
              </a:ext>
            </a:extLst>
          </p:cNvPr>
          <p:cNvSpPr txBox="1"/>
          <p:nvPr/>
        </p:nvSpPr>
        <p:spPr>
          <a:xfrm rot="16200000">
            <a:off x="8132769" y="922434"/>
            <a:ext cx="1699104" cy="246221"/>
          </a:xfrm>
          <a:prstGeom prst="rect">
            <a:avLst/>
          </a:prstGeom>
          <a:noFill/>
        </p:spPr>
        <p:txBody>
          <a:bodyPr wrap="square" lIns="0" tIns="0" rIns="0" bIns="0" rtlCol="0">
            <a:spAutoFit/>
          </a:bodyPr>
          <a:lstStyle/>
          <a:p>
            <a:r>
              <a:rPr lang="da-DK" sz="1600" b="1" dirty="0">
                <a:latin typeface="Calibri" panose="020F0502020204030204" pitchFamily="34" charset="0"/>
                <a:cs typeface="Calibri" panose="020F0502020204030204" pitchFamily="34" charset="0"/>
              </a:rPr>
              <a:t>Policy </a:t>
            </a:r>
            <a:r>
              <a:rPr lang="da-DK" sz="1600" b="1" dirty="0" err="1">
                <a:latin typeface="Calibri" panose="020F0502020204030204" pitchFamily="34" charset="0"/>
                <a:cs typeface="Calibri" panose="020F0502020204030204" pitchFamily="34" charset="0"/>
              </a:rPr>
              <a:t>introduction</a:t>
            </a:r>
            <a:endParaRPr lang="da-DK" sz="1600" b="1" dirty="0">
              <a:latin typeface="Calibri" panose="020F0502020204030204" pitchFamily="34" charset="0"/>
              <a:cs typeface="Calibri" panose="020F0502020204030204" pitchFamily="34" charset="0"/>
            </a:endParaRPr>
          </a:p>
        </p:txBody>
      </p:sp>
      <p:sp>
        <p:nvSpPr>
          <p:cNvPr id="20" name="Tekstfelt 19">
            <a:extLst>
              <a:ext uri="{FF2B5EF4-FFF2-40B4-BE49-F238E27FC236}">
                <a16:creationId xmlns:a16="http://schemas.microsoft.com/office/drawing/2014/main" id="{EBAEED4D-44C5-8B98-B208-0CCEE866648B}"/>
              </a:ext>
            </a:extLst>
          </p:cNvPr>
          <p:cNvSpPr txBox="1"/>
          <p:nvPr/>
        </p:nvSpPr>
        <p:spPr>
          <a:xfrm>
            <a:off x="6236369" y="5683120"/>
            <a:ext cx="583028"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2009</a:t>
            </a:r>
          </a:p>
        </p:txBody>
      </p:sp>
      <p:sp>
        <p:nvSpPr>
          <p:cNvPr id="21" name="Tekstfelt 20">
            <a:extLst>
              <a:ext uri="{FF2B5EF4-FFF2-40B4-BE49-F238E27FC236}">
                <a16:creationId xmlns:a16="http://schemas.microsoft.com/office/drawing/2014/main" id="{390635B8-5125-9C18-2900-C56BEF6E86AC}"/>
              </a:ext>
            </a:extLst>
          </p:cNvPr>
          <p:cNvSpPr txBox="1"/>
          <p:nvPr/>
        </p:nvSpPr>
        <p:spPr>
          <a:xfrm>
            <a:off x="7256276" y="5683119"/>
            <a:ext cx="583028"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2011</a:t>
            </a:r>
          </a:p>
        </p:txBody>
      </p:sp>
      <p:sp>
        <p:nvSpPr>
          <p:cNvPr id="22" name="Tekstfelt 21">
            <a:extLst>
              <a:ext uri="{FF2B5EF4-FFF2-40B4-BE49-F238E27FC236}">
                <a16:creationId xmlns:a16="http://schemas.microsoft.com/office/drawing/2014/main" id="{4AD9BB87-FC14-ACF9-B4F2-D9B12970B314}"/>
              </a:ext>
            </a:extLst>
          </p:cNvPr>
          <p:cNvSpPr txBox="1"/>
          <p:nvPr/>
        </p:nvSpPr>
        <p:spPr>
          <a:xfrm>
            <a:off x="8276183" y="5683118"/>
            <a:ext cx="583028"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2013</a:t>
            </a:r>
          </a:p>
        </p:txBody>
      </p:sp>
      <p:sp>
        <p:nvSpPr>
          <p:cNvPr id="23" name="Tekstfelt 22">
            <a:extLst>
              <a:ext uri="{FF2B5EF4-FFF2-40B4-BE49-F238E27FC236}">
                <a16:creationId xmlns:a16="http://schemas.microsoft.com/office/drawing/2014/main" id="{A2189629-9B9F-4E76-C924-05543D7F005B}"/>
              </a:ext>
            </a:extLst>
          </p:cNvPr>
          <p:cNvSpPr txBox="1"/>
          <p:nvPr/>
        </p:nvSpPr>
        <p:spPr>
          <a:xfrm>
            <a:off x="9296090" y="5683117"/>
            <a:ext cx="583028"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2015</a:t>
            </a:r>
          </a:p>
        </p:txBody>
      </p:sp>
      <p:sp>
        <p:nvSpPr>
          <p:cNvPr id="24" name="Tekstfelt 23">
            <a:extLst>
              <a:ext uri="{FF2B5EF4-FFF2-40B4-BE49-F238E27FC236}">
                <a16:creationId xmlns:a16="http://schemas.microsoft.com/office/drawing/2014/main" id="{D775C69A-D136-CB58-9543-A9966C729409}"/>
              </a:ext>
            </a:extLst>
          </p:cNvPr>
          <p:cNvSpPr txBox="1"/>
          <p:nvPr/>
        </p:nvSpPr>
        <p:spPr>
          <a:xfrm>
            <a:off x="10292164" y="5683116"/>
            <a:ext cx="583028"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2017</a:t>
            </a:r>
          </a:p>
        </p:txBody>
      </p:sp>
      <p:sp>
        <p:nvSpPr>
          <p:cNvPr id="25" name="Tekstfelt 24">
            <a:extLst>
              <a:ext uri="{FF2B5EF4-FFF2-40B4-BE49-F238E27FC236}">
                <a16:creationId xmlns:a16="http://schemas.microsoft.com/office/drawing/2014/main" id="{F7402CD5-7FC0-94D1-413E-867DC4BD0ACA}"/>
              </a:ext>
            </a:extLst>
          </p:cNvPr>
          <p:cNvSpPr txBox="1"/>
          <p:nvPr/>
        </p:nvSpPr>
        <p:spPr>
          <a:xfrm>
            <a:off x="11288238" y="5683115"/>
            <a:ext cx="583028"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2018</a:t>
            </a:r>
          </a:p>
        </p:txBody>
      </p:sp>
      <p:cxnSp>
        <p:nvCxnSpPr>
          <p:cNvPr id="26" name="Lige forbindelse 25">
            <a:extLst>
              <a:ext uri="{FF2B5EF4-FFF2-40B4-BE49-F238E27FC236}">
                <a16:creationId xmlns:a16="http://schemas.microsoft.com/office/drawing/2014/main" id="{DA6F72B7-5090-BB5E-B914-170BC63DF698}"/>
              </a:ext>
            </a:extLst>
          </p:cNvPr>
          <p:cNvCxnSpPr>
            <a:cxnSpLocks/>
          </p:cNvCxnSpPr>
          <p:nvPr/>
        </p:nvCxnSpPr>
        <p:spPr>
          <a:xfrm flipV="1">
            <a:off x="6389077" y="3587262"/>
            <a:ext cx="2593244" cy="410307"/>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Lige forbindelse 27">
            <a:extLst>
              <a:ext uri="{FF2B5EF4-FFF2-40B4-BE49-F238E27FC236}">
                <a16:creationId xmlns:a16="http://schemas.microsoft.com/office/drawing/2014/main" id="{02A7A95D-19EA-9B31-46D8-12019EB21AE9}"/>
              </a:ext>
            </a:extLst>
          </p:cNvPr>
          <p:cNvCxnSpPr>
            <a:cxnSpLocks/>
          </p:cNvCxnSpPr>
          <p:nvPr/>
        </p:nvCxnSpPr>
        <p:spPr>
          <a:xfrm>
            <a:off x="8982321" y="3587262"/>
            <a:ext cx="2745952" cy="11485"/>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60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8ECA56B3-300C-AC35-365F-FB7C61461E99}"/>
              </a:ext>
            </a:extLst>
          </p:cNvPr>
          <p:cNvSpPr>
            <a:spLocks noGrp="1"/>
          </p:cNvSpPr>
          <p:nvPr>
            <p:ph type="dt" sz="half" idx="20"/>
          </p:nvPr>
        </p:nvSpPr>
        <p:spPr/>
        <p:txBody>
          <a:bodyPr/>
          <a:lstStyle/>
          <a:p>
            <a:fld id="{83105728-8C34-4269-93FD-DAFA22FF429D}" type="datetime1">
              <a:rPr lang="da-DK" smtClean="0"/>
              <a:t>19-01-2023</a:t>
            </a:fld>
            <a:endParaRPr lang="da-DK" dirty="0"/>
          </a:p>
        </p:txBody>
      </p:sp>
      <p:sp>
        <p:nvSpPr>
          <p:cNvPr id="5" name="Pladsholder til slidenummer 4">
            <a:extLst>
              <a:ext uri="{FF2B5EF4-FFF2-40B4-BE49-F238E27FC236}">
                <a16:creationId xmlns:a16="http://schemas.microsoft.com/office/drawing/2014/main" id="{303E5533-DE86-7A9E-6573-690A3D8E9A69}"/>
              </a:ext>
            </a:extLst>
          </p:cNvPr>
          <p:cNvSpPr>
            <a:spLocks noGrp="1"/>
          </p:cNvSpPr>
          <p:nvPr>
            <p:ph type="sldNum" sz="quarter" idx="22"/>
          </p:nvPr>
        </p:nvSpPr>
        <p:spPr/>
        <p:txBody>
          <a:bodyPr/>
          <a:lstStyle/>
          <a:p>
            <a:fld id="{45D37B1E-C366-494F-A587-962AD9AABC83}" type="slidenum">
              <a:rPr lang="da-DK" smtClean="0"/>
              <a:pPr/>
              <a:t>42</a:t>
            </a:fld>
            <a:endParaRPr lang="da-DK" dirty="0"/>
          </a:p>
        </p:txBody>
      </p:sp>
      <p:sp>
        <p:nvSpPr>
          <p:cNvPr id="2" name="Rektangel 1">
            <a:extLst>
              <a:ext uri="{FF2B5EF4-FFF2-40B4-BE49-F238E27FC236}">
                <a16:creationId xmlns:a16="http://schemas.microsoft.com/office/drawing/2014/main" id="{9CFCC127-6CC3-EB14-E11B-5CCB061A9B45}"/>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3" name="Picture 2" descr="Running Man Icon Black On White Stock Vector (Royalty Free) 1933476653 |  Shutterstock">
            <a:extLst>
              <a:ext uri="{FF2B5EF4-FFF2-40B4-BE49-F238E27FC236}">
                <a16:creationId xmlns:a16="http://schemas.microsoft.com/office/drawing/2014/main" id="{290CDECC-6219-9AF1-3F8F-8CFE000D0B47}"/>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7" name="Rektangel 6">
            <a:extLst>
              <a:ext uri="{FF2B5EF4-FFF2-40B4-BE49-F238E27FC236}">
                <a16:creationId xmlns:a16="http://schemas.microsoft.com/office/drawing/2014/main" id="{66258F60-7EF0-ED39-F1B9-EBF5D52228FB}"/>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8" name="Tekstfelt 7">
            <a:extLst>
              <a:ext uri="{FF2B5EF4-FFF2-40B4-BE49-F238E27FC236}">
                <a16:creationId xmlns:a16="http://schemas.microsoft.com/office/drawing/2014/main" id="{FB7E558A-C174-FD22-7B38-3534BE7D57A8}"/>
              </a:ext>
            </a:extLst>
          </p:cNvPr>
          <p:cNvSpPr txBox="1"/>
          <p:nvPr/>
        </p:nvSpPr>
        <p:spPr>
          <a:xfrm>
            <a:off x="445169" y="922093"/>
            <a:ext cx="9222876" cy="430887"/>
          </a:xfrm>
          <a:prstGeom prst="rect">
            <a:avLst/>
          </a:prstGeom>
          <a:noFill/>
        </p:spPr>
        <p:txBody>
          <a:bodyPr wrap="square" lIns="0" tIns="0" rIns="0" bIns="0" rtlCol="0">
            <a:spAutoFit/>
          </a:bodyPr>
          <a:lstStyle/>
          <a:p>
            <a:r>
              <a:rPr lang="en-GB" sz="2800" b="1" dirty="0">
                <a:effectLst/>
                <a:latin typeface="Calibri" panose="020F0502020204030204" pitchFamily="34" charset="0"/>
                <a:ea typeface="Calibri" panose="020F0502020204030204" pitchFamily="34" charset="0"/>
              </a:rPr>
              <a:t>Discussion</a:t>
            </a:r>
            <a:endParaRPr lang="en-US" sz="2800" b="1" dirty="0">
              <a:latin typeface="Calibri" panose="020F0502020204030204" pitchFamily="34" charset="0"/>
              <a:cs typeface="Calibri" panose="020F0502020204030204" pitchFamily="34" charset="0"/>
            </a:endParaRPr>
          </a:p>
        </p:txBody>
      </p:sp>
      <p:sp>
        <p:nvSpPr>
          <p:cNvPr id="9" name="Tekstfelt 8">
            <a:extLst>
              <a:ext uri="{FF2B5EF4-FFF2-40B4-BE49-F238E27FC236}">
                <a16:creationId xmlns:a16="http://schemas.microsoft.com/office/drawing/2014/main" id="{E7FA7D8E-0A79-97C9-AC01-2BE63376674B}"/>
              </a:ext>
            </a:extLst>
          </p:cNvPr>
          <p:cNvSpPr txBox="1"/>
          <p:nvPr/>
        </p:nvSpPr>
        <p:spPr>
          <a:xfrm>
            <a:off x="859884" y="2541359"/>
            <a:ext cx="8808161" cy="2492990"/>
          </a:xfrm>
          <a:prstGeom prst="rect">
            <a:avLst/>
          </a:prstGeom>
          <a:noFill/>
        </p:spPr>
        <p:txBody>
          <a:bodyPr wrap="square" lIns="0" tIns="0" rIns="0" bIns="0" rtlCol="0">
            <a:spAutoFit/>
          </a:bodyPr>
          <a:lstStyle/>
          <a:p>
            <a:pPr marL="285750" indent="-285750">
              <a:buFont typeface="Arial" panose="020B0604020202020204" pitchFamily="34" charset="0"/>
              <a:buChar char="•"/>
            </a:pPr>
            <a:r>
              <a:rPr lang="da-DK" dirty="0" err="1">
                <a:latin typeface="Calibri" panose="020F0502020204030204" pitchFamily="34" charset="0"/>
                <a:cs typeface="Calibri" panose="020F0502020204030204" pitchFamily="34" charset="0"/>
              </a:rPr>
              <a:t>Interrupted</a:t>
            </a:r>
            <a:r>
              <a:rPr lang="da-DK" dirty="0">
                <a:latin typeface="Calibri" panose="020F0502020204030204" pitchFamily="34" charset="0"/>
                <a:cs typeface="Calibri" panose="020F0502020204030204" pitchFamily="34" charset="0"/>
              </a:rPr>
              <a:t> time-series approach</a:t>
            </a:r>
          </a:p>
          <a:p>
            <a:endParaRPr lang="da-DK" dirty="0">
              <a:latin typeface="Calibri" panose="020F0502020204030204" pitchFamily="34" charset="0"/>
              <a:cs typeface="Calibri" panose="020F0502020204030204" pitchFamily="34" charset="0"/>
            </a:endParaRPr>
          </a:p>
          <a:p>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err="1">
                <a:latin typeface="Calibri" panose="020F0502020204030204" pitchFamily="34" charset="0"/>
                <a:cs typeface="Calibri" panose="020F0502020204030204" pitchFamily="34" charset="0"/>
              </a:rPr>
              <a:t>Harmonizing</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physical</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activty</a:t>
            </a:r>
            <a:r>
              <a:rPr lang="da-DK" dirty="0">
                <a:latin typeface="Calibri" panose="020F0502020204030204" pitchFamily="34" charset="0"/>
                <a:cs typeface="Calibri" panose="020F0502020204030204" pitchFamily="34" charset="0"/>
              </a:rPr>
              <a:t> data over time (</a:t>
            </a:r>
            <a:r>
              <a:rPr lang="da-DK" dirty="0" err="1">
                <a:latin typeface="Calibri" panose="020F0502020204030204" pitchFamily="34" charset="0"/>
                <a:cs typeface="Calibri" panose="020F0502020204030204" pitchFamily="34" charset="0"/>
              </a:rPr>
              <a:t>using</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different</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devices</a:t>
            </a:r>
            <a:r>
              <a:rPr lang="da-DK" dirty="0">
                <a:latin typeface="Calibri" panose="020F0502020204030204" pitchFamily="34" charset="0"/>
                <a:cs typeface="Calibri" panose="020F0502020204030204" pitchFamily="34" charset="0"/>
              </a:rPr>
              <a:t>)</a:t>
            </a:r>
          </a:p>
          <a:p>
            <a:endParaRPr lang="da-DK" dirty="0">
              <a:latin typeface="Calibri" panose="020F0502020204030204" pitchFamily="34" charset="0"/>
              <a:cs typeface="Calibri" panose="020F0502020204030204" pitchFamily="34" charset="0"/>
            </a:endParaRPr>
          </a:p>
          <a:p>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Missing data on non-participants</a:t>
            </a:r>
          </a:p>
          <a:p>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da-DK" dirty="0">
              <a:latin typeface="Calibri" panose="020F0502020204030204" pitchFamily="34" charset="0"/>
              <a:cs typeface="Calibri" panose="020F0502020204030204" pitchFamily="34" charset="0"/>
            </a:endParaRPr>
          </a:p>
        </p:txBody>
      </p:sp>
      <p:pic>
        <p:nvPicPr>
          <p:cNvPr id="6" name="Picture 4" descr="GT3X+ | ActiGraph">
            <a:extLst>
              <a:ext uri="{FF2B5EF4-FFF2-40B4-BE49-F238E27FC236}">
                <a16:creationId xmlns:a16="http://schemas.microsoft.com/office/drawing/2014/main" id="{DA0CC48A-4281-154F-CCB2-DEBE4D86C2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7649" y="5168258"/>
            <a:ext cx="1046094" cy="114874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Billedresultat for axivity">
            <a:extLst>
              <a:ext uri="{FF2B5EF4-FFF2-40B4-BE49-F238E27FC236}">
                <a16:creationId xmlns:a16="http://schemas.microsoft.com/office/drawing/2014/main" id="{EB1815AA-914D-7B05-D44D-687C011032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5719" y="5067191"/>
            <a:ext cx="1885122" cy="1416566"/>
          </a:xfrm>
          <a:prstGeom prst="rect">
            <a:avLst/>
          </a:prstGeom>
          <a:noFill/>
          <a:extLst>
            <a:ext uri="{909E8E84-426E-40DD-AFC4-6F175D3DCCD1}">
              <a14:hiddenFill xmlns:a14="http://schemas.microsoft.com/office/drawing/2010/main">
                <a:solidFill>
                  <a:srgbClr val="FFFFFF"/>
                </a:solidFill>
              </a14:hiddenFill>
            </a:ext>
          </a:extLst>
        </p:spPr>
      </p:pic>
      <p:sp>
        <p:nvSpPr>
          <p:cNvPr id="12" name="Rektangel 11">
            <a:extLst>
              <a:ext uri="{FF2B5EF4-FFF2-40B4-BE49-F238E27FC236}">
                <a16:creationId xmlns:a16="http://schemas.microsoft.com/office/drawing/2014/main" id="{1A954C6B-D004-00F4-98EA-A5F45C289F4B}"/>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13" name="Picture 2" descr="Running Man Icon Black On White Stock Vector (Royalty Free) 1933476653 |  Shutterstock">
            <a:extLst>
              <a:ext uri="{FF2B5EF4-FFF2-40B4-BE49-F238E27FC236}">
                <a16:creationId xmlns:a16="http://schemas.microsoft.com/office/drawing/2014/main" id="{4311CE79-29CB-E254-7651-CF7B8D454C4E}"/>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Lige pilforbindelse 13">
            <a:extLst>
              <a:ext uri="{FF2B5EF4-FFF2-40B4-BE49-F238E27FC236}">
                <a16:creationId xmlns:a16="http://schemas.microsoft.com/office/drawing/2014/main" id="{56C9727A-AEA1-4578-8EB3-BB67DD9D5CF1}"/>
              </a:ext>
            </a:extLst>
          </p:cNvPr>
          <p:cNvCxnSpPr>
            <a:cxnSpLocks/>
          </p:cNvCxnSpPr>
          <p:nvPr/>
        </p:nvCxnSpPr>
        <p:spPr>
          <a:xfrm>
            <a:off x="8060917" y="5662246"/>
            <a:ext cx="3259015"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kstfelt 9">
            <a:extLst>
              <a:ext uri="{FF2B5EF4-FFF2-40B4-BE49-F238E27FC236}">
                <a16:creationId xmlns:a16="http://schemas.microsoft.com/office/drawing/2014/main" id="{42602670-C8A6-C5AA-9BCE-CCC93DF648F8}"/>
              </a:ext>
            </a:extLst>
          </p:cNvPr>
          <p:cNvSpPr txBox="1"/>
          <p:nvPr/>
        </p:nvSpPr>
        <p:spPr>
          <a:xfrm>
            <a:off x="445168" y="6580441"/>
            <a:ext cx="8413823" cy="169277"/>
          </a:xfrm>
          <a:prstGeom prst="rect">
            <a:avLst/>
          </a:prstGeom>
          <a:noFill/>
        </p:spPr>
        <p:txBody>
          <a:bodyPr wrap="square" lIns="0" tIns="0" rIns="0" bIns="0" rtlCol="0">
            <a:spAutoFit/>
          </a:bodyPr>
          <a:lstStyle/>
          <a:p>
            <a:r>
              <a:rPr lang="da-DK" sz="1100" dirty="0">
                <a:latin typeface="Calibri" panose="020F0502020204030204" pitchFamily="34" charset="0"/>
                <a:cs typeface="Calibri" panose="020F0502020204030204" pitchFamily="34" charset="0"/>
              </a:rPr>
              <a:t>(</a:t>
            </a:r>
            <a:r>
              <a:rPr lang="da-DK" sz="1100" dirty="0" err="1">
                <a:latin typeface="Calibri" panose="020F0502020204030204" pitchFamily="34" charset="0"/>
                <a:cs typeface="Calibri" panose="020F0502020204030204" pitchFamily="34" charset="0"/>
              </a:rPr>
              <a:t>Bernal</a:t>
            </a:r>
            <a:r>
              <a:rPr lang="da-DK" sz="1100" dirty="0">
                <a:latin typeface="Calibri" panose="020F0502020204030204" pitchFamily="34" charset="0"/>
                <a:cs typeface="Calibri" panose="020F0502020204030204" pitchFamily="34" charset="0"/>
              </a:rPr>
              <a:t> et al., 2016; Yngve et al., 2003; Brønd et al., 2017)</a:t>
            </a:r>
          </a:p>
        </p:txBody>
      </p:sp>
      <p:cxnSp>
        <p:nvCxnSpPr>
          <p:cNvPr id="27" name="Lige forbindelse 26">
            <a:extLst>
              <a:ext uri="{FF2B5EF4-FFF2-40B4-BE49-F238E27FC236}">
                <a16:creationId xmlns:a16="http://schemas.microsoft.com/office/drawing/2014/main" id="{8A768911-DF60-D17A-26E1-211DB082D931}"/>
              </a:ext>
            </a:extLst>
          </p:cNvPr>
          <p:cNvCxnSpPr/>
          <p:nvPr/>
        </p:nvCxnSpPr>
        <p:spPr>
          <a:xfrm flipV="1">
            <a:off x="8295378" y="4489938"/>
            <a:ext cx="0" cy="1160585"/>
          </a:xfrm>
          <a:prstGeom prst="line">
            <a:avLst/>
          </a:prstGeom>
          <a:ln/>
        </p:spPr>
        <p:style>
          <a:lnRef idx="1">
            <a:schemeClr val="dk1"/>
          </a:lnRef>
          <a:fillRef idx="0">
            <a:schemeClr val="dk1"/>
          </a:fillRef>
          <a:effectRef idx="0">
            <a:schemeClr val="dk1"/>
          </a:effectRef>
          <a:fontRef idx="minor">
            <a:schemeClr val="tx1"/>
          </a:fontRef>
        </p:style>
      </p:cxnSp>
      <p:cxnSp>
        <p:nvCxnSpPr>
          <p:cNvPr id="29" name="Lige forbindelse 28">
            <a:extLst>
              <a:ext uri="{FF2B5EF4-FFF2-40B4-BE49-F238E27FC236}">
                <a16:creationId xmlns:a16="http://schemas.microsoft.com/office/drawing/2014/main" id="{D263C35F-CFC8-B5B4-6E8D-EDBF5E62501A}"/>
              </a:ext>
            </a:extLst>
          </p:cNvPr>
          <p:cNvCxnSpPr/>
          <p:nvPr/>
        </p:nvCxnSpPr>
        <p:spPr>
          <a:xfrm flipV="1">
            <a:off x="8596523" y="3681046"/>
            <a:ext cx="0" cy="1952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Lige forbindelse 30">
            <a:extLst>
              <a:ext uri="{FF2B5EF4-FFF2-40B4-BE49-F238E27FC236}">
                <a16:creationId xmlns:a16="http://schemas.microsoft.com/office/drawing/2014/main" id="{47AEF84D-74A4-1252-1811-4C6D00BD8116}"/>
              </a:ext>
            </a:extLst>
          </p:cNvPr>
          <p:cNvCxnSpPr/>
          <p:nvPr/>
        </p:nvCxnSpPr>
        <p:spPr>
          <a:xfrm flipV="1">
            <a:off x="8916701" y="4911969"/>
            <a:ext cx="0" cy="7219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Lige forbindelse 32">
            <a:extLst>
              <a:ext uri="{FF2B5EF4-FFF2-40B4-BE49-F238E27FC236}">
                <a16:creationId xmlns:a16="http://schemas.microsoft.com/office/drawing/2014/main" id="{DBD3986E-314E-C69A-4FF7-47CB008B22C2}"/>
              </a:ext>
            </a:extLst>
          </p:cNvPr>
          <p:cNvCxnSpPr/>
          <p:nvPr/>
        </p:nvCxnSpPr>
        <p:spPr>
          <a:xfrm flipV="1">
            <a:off x="9209778" y="2970814"/>
            <a:ext cx="0" cy="2679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Lige forbindelse 33">
            <a:extLst>
              <a:ext uri="{FF2B5EF4-FFF2-40B4-BE49-F238E27FC236}">
                <a16:creationId xmlns:a16="http://schemas.microsoft.com/office/drawing/2014/main" id="{D910E2DF-352E-884C-92A2-2A4F4A28D3E0}"/>
              </a:ext>
            </a:extLst>
          </p:cNvPr>
          <p:cNvCxnSpPr/>
          <p:nvPr/>
        </p:nvCxnSpPr>
        <p:spPr>
          <a:xfrm flipV="1">
            <a:off x="9499200" y="3681046"/>
            <a:ext cx="0" cy="1952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Lige forbindelse 34">
            <a:extLst>
              <a:ext uri="{FF2B5EF4-FFF2-40B4-BE49-F238E27FC236}">
                <a16:creationId xmlns:a16="http://schemas.microsoft.com/office/drawing/2014/main" id="{023E56DC-799E-48A5-151F-739ADF7865F0}"/>
              </a:ext>
            </a:extLst>
          </p:cNvPr>
          <p:cNvCxnSpPr/>
          <p:nvPr/>
        </p:nvCxnSpPr>
        <p:spPr>
          <a:xfrm flipV="1">
            <a:off x="9795932" y="2970814"/>
            <a:ext cx="0" cy="2679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ge forbindelse 35">
            <a:extLst>
              <a:ext uri="{FF2B5EF4-FFF2-40B4-BE49-F238E27FC236}">
                <a16:creationId xmlns:a16="http://schemas.microsoft.com/office/drawing/2014/main" id="{B95931A1-3BAB-470F-6838-A7B5518B6F58}"/>
              </a:ext>
            </a:extLst>
          </p:cNvPr>
          <p:cNvCxnSpPr/>
          <p:nvPr/>
        </p:nvCxnSpPr>
        <p:spPr>
          <a:xfrm flipV="1">
            <a:off x="10085354" y="3681046"/>
            <a:ext cx="0" cy="1952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Lige forbindelse 36">
            <a:extLst>
              <a:ext uri="{FF2B5EF4-FFF2-40B4-BE49-F238E27FC236}">
                <a16:creationId xmlns:a16="http://schemas.microsoft.com/office/drawing/2014/main" id="{EF0AD7CC-7593-1B7D-CA4C-D96778772097}"/>
              </a:ext>
            </a:extLst>
          </p:cNvPr>
          <p:cNvCxnSpPr/>
          <p:nvPr/>
        </p:nvCxnSpPr>
        <p:spPr>
          <a:xfrm flipV="1">
            <a:off x="10335194" y="4911969"/>
            <a:ext cx="0" cy="7219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ge forbindelse 37">
            <a:extLst>
              <a:ext uri="{FF2B5EF4-FFF2-40B4-BE49-F238E27FC236}">
                <a16:creationId xmlns:a16="http://schemas.microsoft.com/office/drawing/2014/main" id="{35C60ECE-B824-C862-881E-18981143D1A0}"/>
              </a:ext>
            </a:extLst>
          </p:cNvPr>
          <p:cNvCxnSpPr/>
          <p:nvPr/>
        </p:nvCxnSpPr>
        <p:spPr>
          <a:xfrm flipV="1">
            <a:off x="10601170" y="3697645"/>
            <a:ext cx="0" cy="1952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Lige forbindelse 38">
            <a:extLst>
              <a:ext uri="{FF2B5EF4-FFF2-40B4-BE49-F238E27FC236}">
                <a16:creationId xmlns:a16="http://schemas.microsoft.com/office/drawing/2014/main" id="{5425F9F4-8D69-E6FD-54FC-BF22781513CE}"/>
              </a:ext>
            </a:extLst>
          </p:cNvPr>
          <p:cNvCxnSpPr/>
          <p:nvPr/>
        </p:nvCxnSpPr>
        <p:spPr>
          <a:xfrm flipV="1">
            <a:off x="10859077" y="3697645"/>
            <a:ext cx="0" cy="1952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Lige pilforbindelse 40">
            <a:extLst>
              <a:ext uri="{FF2B5EF4-FFF2-40B4-BE49-F238E27FC236}">
                <a16:creationId xmlns:a16="http://schemas.microsoft.com/office/drawing/2014/main" id="{F4CB20BA-F163-68E5-7B20-F327883A2FE0}"/>
              </a:ext>
            </a:extLst>
          </p:cNvPr>
          <p:cNvCxnSpPr>
            <a:cxnSpLocks/>
          </p:cNvCxnSpPr>
          <p:nvPr/>
        </p:nvCxnSpPr>
        <p:spPr>
          <a:xfrm flipV="1">
            <a:off x="8060917" y="2576528"/>
            <a:ext cx="0" cy="3085718"/>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kstfelt 43">
            <a:extLst>
              <a:ext uri="{FF2B5EF4-FFF2-40B4-BE49-F238E27FC236}">
                <a16:creationId xmlns:a16="http://schemas.microsoft.com/office/drawing/2014/main" id="{A57B8A83-25E5-ABCC-63C1-77F5D71163A8}"/>
              </a:ext>
            </a:extLst>
          </p:cNvPr>
          <p:cNvSpPr txBox="1"/>
          <p:nvPr/>
        </p:nvSpPr>
        <p:spPr>
          <a:xfrm>
            <a:off x="9405577" y="5810643"/>
            <a:ext cx="447623" cy="246221"/>
          </a:xfrm>
          <a:prstGeom prst="rect">
            <a:avLst/>
          </a:prstGeom>
          <a:noFill/>
        </p:spPr>
        <p:txBody>
          <a:bodyPr wrap="none" lIns="0" tIns="0" rIns="0" bIns="0" rtlCol="0">
            <a:spAutoFit/>
          </a:bodyPr>
          <a:lstStyle/>
          <a:p>
            <a:r>
              <a:rPr lang="da-DK" sz="1600" dirty="0"/>
              <a:t>Time</a:t>
            </a:r>
          </a:p>
        </p:txBody>
      </p:sp>
      <p:sp>
        <p:nvSpPr>
          <p:cNvPr id="45" name="Tekstfelt 44">
            <a:extLst>
              <a:ext uri="{FF2B5EF4-FFF2-40B4-BE49-F238E27FC236}">
                <a16:creationId xmlns:a16="http://schemas.microsoft.com/office/drawing/2014/main" id="{606BC1FA-32DC-66B9-09E9-4D576D385013}"/>
              </a:ext>
            </a:extLst>
          </p:cNvPr>
          <p:cNvSpPr txBox="1"/>
          <p:nvPr/>
        </p:nvSpPr>
        <p:spPr>
          <a:xfrm rot="16200000">
            <a:off x="7500531" y="4187557"/>
            <a:ext cx="764633" cy="246221"/>
          </a:xfrm>
          <a:prstGeom prst="rect">
            <a:avLst/>
          </a:prstGeom>
          <a:noFill/>
        </p:spPr>
        <p:txBody>
          <a:bodyPr wrap="none" lIns="0" tIns="0" rIns="0" bIns="0" rtlCol="0">
            <a:spAutoFit/>
          </a:bodyPr>
          <a:lstStyle/>
          <a:p>
            <a:r>
              <a:rPr lang="da-DK" sz="1600" dirty="0" err="1"/>
              <a:t>Intensity</a:t>
            </a:r>
            <a:endParaRPr lang="da-DK" sz="1600" dirty="0"/>
          </a:p>
        </p:txBody>
      </p:sp>
      <p:cxnSp>
        <p:nvCxnSpPr>
          <p:cNvPr id="47" name="Lige forbindelse 46">
            <a:extLst>
              <a:ext uri="{FF2B5EF4-FFF2-40B4-BE49-F238E27FC236}">
                <a16:creationId xmlns:a16="http://schemas.microsoft.com/office/drawing/2014/main" id="{B145F78F-D92B-F088-AF9A-044C2AB3C1AE}"/>
              </a:ext>
            </a:extLst>
          </p:cNvPr>
          <p:cNvCxnSpPr>
            <a:cxnSpLocks/>
          </p:cNvCxnSpPr>
          <p:nvPr/>
        </p:nvCxnSpPr>
        <p:spPr>
          <a:xfrm>
            <a:off x="8060917" y="3364523"/>
            <a:ext cx="3048000" cy="0"/>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Lige forbindelse 48">
            <a:extLst>
              <a:ext uri="{FF2B5EF4-FFF2-40B4-BE49-F238E27FC236}">
                <a16:creationId xmlns:a16="http://schemas.microsoft.com/office/drawing/2014/main" id="{43102C59-9F52-54D0-C926-C86296B3DF75}"/>
              </a:ext>
            </a:extLst>
          </p:cNvPr>
          <p:cNvCxnSpPr>
            <a:cxnSpLocks/>
          </p:cNvCxnSpPr>
          <p:nvPr/>
        </p:nvCxnSpPr>
        <p:spPr>
          <a:xfrm>
            <a:off x="8060917" y="4067908"/>
            <a:ext cx="3048000" cy="0"/>
          </a:xfrm>
          <a:prstGeom prst="line">
            <a:avLst/>
          </a:prstGeom>
          <a:ln w="2222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50" name="Lige forbindelse 49">
            <a:extLst>
              <a:ext uri="{FF2B5EF4-FFF2-40B4-BE49-F238E27FC236}">
                <a16:creationId xmlns:a16="http://schemas.microsoft.com/office/drawing/2014/main" id="{6287A9B7-6658-7C9C-29D6-13CA145D3C0C}"/>
              </a:ext>
            </a:extLst>
          </p:cNvPr>
          <p:cNvCxnSpPr>
            <a:cxnSpLocks/>
          </p:cNvCxnSpPr>
          <p:nvPr/>
        </p:nvCxnSpPr>
        <p:spPr>
          <a:xfrm>
            <a:off x="8060917" y="4874124"/>
            <a:ext cx="3048000" cy="0"/>
          </a:xfrm>
          <a:prstGeom prst="line">
            <a:avLst/>
          </a:prstGeom>
          <a:ln w="22225">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51" name="Tekstfelt 50">
            <a:extLst>
              <a:ext uri="{FF2B5EF4-FFF2-40B4-BE49-F238E27FC236}">
                <a16:creationId xmlns:a16="http://schemas.microsoft.com/office/drawing/2014/main" id="{84818F30-AE1C-B1A4-330C-FE7BDE9929EA}"/>
              </a:ext>
            </a:extLst>
          </p:cNvPr>
          <p:cNvSpPr txBox="1"/>
          <p:nvPr/>
        </p:nvSpPr>
        <p:spPr>
          <a:xfrm>
            <a:off x="11188436" y="3944797"/>
            <a:ext cx="565026" cy="246221"/>
          </a:xfrm>
          <a:prstGeom prst="rect">
            <a:avLst/>
          </a:prstGeom>
          <a:noFill/>
        </p:spPr>
        <p:txBody>
          <a:bodyPr wrap="none" lIns="0" tIns="0" rIns="0" bIns="0" rtlCol="0">
            <a:spAutoFit/>
          </a:bodyPr>
          <a:lstStyle/>
          <a:p>
            <a:r>
              <a:rPr lang="da-DK" sz="1600" dirty="0"/>
              <a:t>MVPA</a:t>
            </a:r>
          </a:p>
        </p:txBody>
      </p:sp>
      <p:sp>
        <p:nvSpPr>
          <p:cNvPr id="52" name="Tekstfelt 51">
            <a:extLst>
              <a:ext uri="{FF2B5EF4-FFF2-40B4-BE49-F238E27FC236}">
                <a16:creationId xmlns:a16="http://schemas.microsoft.com/office/drawing/2014/main" id="{200003F8-2C9C-F1EC-DD85-31119C00074F}"/>
              </a:ext>
            </a:extLst>
          </p:cNvPr>
          <p:cNvSpPr txBox="1"/>
          <p:nvPr/>
        </p:nvSpPr>
        <p:spPr>
          <a:xfrm>
            <a:off x="11167692" y="4753204"/>
            <a:ext cx="958596" cy="246221"/>
          </a:xfrm>
          <a:prstGeom prst="rect">
            <a:avLst/>
          </a:prstGeom>
          <a:noFill/>
        </p:spPr>
        <p:txBody>
          <a:bodyPr wrap="none" lIns="0" tIns="0" rIns="0" bIns="0" rtlCol="0">
            <a:spAutoFit/>
          </a:bodyPr>
          <a:lstStyle/>
          <a:p>
            <a:r>
              <a:rPr lang="da-DK" sz="1600" dirty="0" err="1"/>
              <a:t>Movement</a:t>
            </a:r>
            <a:endParaRPr lang="da-DK" sz="1600" dirty="0"/>
          </a:p>
        </p:txBody>
      </p:sp>
    </p:spTree>
    <p:extLst>
      <p:ext uri="{BB962C8B-B14F-4D97-AF65-F5344CB8AC3E}">
        <p14:creationId xmlns:p14="http://schemas.microsoft.com/office/powerpoint/2010/main" val="4042024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51" grpId="0"/>
      <p:bldP spid="5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9141AF29-9797-9763-D0BA-4A0643D03CC3}"/>
              </a:ext>
            </a:extLst>
          </p:cNvPr>
          <p:cNvSpPr>
            <a:spLocks noGrp="1"/>
          </p:cNvSpPr>
          <p:nvPr>
            <p:ph type="dt" sz="half" idx="20"/>
          </p:nvPr>
        </p:nvSpPr>
        <p:spPr>
          <a:xfrm>
            <a:off x="0" y="6911999"/>
            <a:ext cx="0" cy="45719"/>
          </a:xfrm>
        </p:spPr>
        <p:txBody>
          <a:bodyPr/>
          <a:lstStyle/>
          <a:p>
            <a:fld id="{BA17B58C-41CA-4372-84E6-E868603AE416}" type="datetime1">
              <a:rPr lang="da-DK" smtClean="0"/>
              <a:t>19-01-2023</a:t>
            </a:fld>
            <a:endParaRPr lang="da-DK" dirty="0"/>
          </a:p>
        </p:txBody>
      </p:sp>
      <p:sp>
        <p:nvSpPr>
          <p:cNvPr id="5" name="Pladsholder til slidenummer 4">
            <a:extLst>
              <a:ext uri="{FF2B5EF4-FFF2-40B4-BE49-F238E27FC236}">
                <a16:creationId xmlns:a16="http://schemas.microsoft.com/office/drawing/2014/main" id="{B1D31335-5957-4965-39F9-A4B3EF55D9B0}"/>
              </a:ext>
            </a:extLst>
          </p:cNvPr>
          <p:cNvSpPr>
            <a:spLocks noGrp="1"/>
          </p:cNvSpPr>
          <p:nvPr>
            <p:ph type="sldNum" sz="quarter" idx="22"/>
          </p:nvPr>
        </p:nvSpPr>
        <p:spPr>
          <a:xfrm>
            <a:off x="0" y="6911999"/>
            <a:ext cx="0" cy="45719"/>
          </a:xfrm>
        </p:spPr>
        <p:txBody>
          <a:bodyPr/>
          <a:lstStyle/>
          <a:p>
            <a:fld id="{45D37B1E-C366-494F-A587-962AD9AABC83}" type="slidenum">
              <a:rPr lang="da-DK" smtClean="0"/>
              <a:pPr/>
              <a:t>43</a:t>
            </a:fld>
            <a:endParaRPr lang="da-DK" dirty="0"/>
          </a:p>
        </p:txBody>
      </p:sp>
      <p:sp>
        <p:nvSpPr>
          <p:cNvPr id="6" name="Rektangel 5">
            <a:extLst>
              <a:ext uri="{FF2B5EF4-FFF2-40B4-BE49-F238E27FC236}">
                <a16:creationId xmlns:a16="http://schemas.microsoft.com/office/drawing/2014/main" id="{DA54187A-87DD-6FDD-3601-8F7A91461C50}"/>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7" name="Picture 2" descr="Running Man Icon Black On White Stock Vector (Royalty Free) 1933476653 |  Shutterstock">
            <a:extLst>
              <a:ext uri="{FF2B5EF4-FFF2-40B4-BE49-F238E27FC236}">
                <a16:creationId xmlns:a16="http://schemas.microsoft.com/office/drawing/2014/main" id="{A7774B1F-4E0B-C08D-EAD6-F3E67572285E}"/>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8" name="Rektangel 7">
            <a:extLst>
              <a:ext uri="{FF2B5EF4-FFF2-40B4-BE49-F238E27FC236}">
                <a16:creationId xmlns:a16="http://schemas.microsoft.com/office/drawing/2014/main" id="{476DA352-980B-0E31-5C3A-F066FDAEBFE7}"/>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9" name="Tekstfelt 8">
            <a:extLst>
              <a:ext uri="{FF2B5EF4-FFF2-40B4-BE49-F238E27FC236}">
                <a16:creationId xmlns:a16="http://schemas.microsoft.com/office/drawing/2014/main" id="{7FB33319-16AA-1824-E435-DE205B19FCB2}"/>
              </a:ext>
            </a:extLst>
          </p:cNvPr>
          <p:cNvSpPr txBox="1"/>
          <p:nvPr/>
        </p:nvSpPr>
        <p:spPr>
          <a:xfrm>
            <a:off x="445169" y="664332"/>
            <a:ext cx="9475540" cy="492443"/>
          </a:xfrm>
          <a:prstGeom prst="rect">
            <a:avLst/>
          </a:prstGeom>
          <a:noFill/>
        </p:spPr>
        <p:txBody>
          <a:bodyPr wrap="square" lIns="0" tIns="0" rIns="0" bIns="0" rtlCol="0">
            <a:spAutoFit/>
          </a:bodyPr>
          <a:lstStyle/>
          <a:p>
            <a:r>
              <a:rPr lang="en-US" sz="3200" b="1" dirty="0">
                <a:latin typeface="Calibri" panose="020F0502020204030204" pitchFamily="34" charset="0"/>
                <a:cs typeface="Calibri" panose="020F0502020204030204" pitchFamily="34" charset="0"/>
              </a:rPr>
              <a:t>Aim and objectives</a:t>
            </a:r>
          </a:p>
        </p:txBody>
      </p:sp>
      <p:sp>
        <p:nvSpPr>
          <p:cNvPr id="3" name="Rektangel 2">
            <a:extLst>
              <a:ext uri="{FF2B5EF4-FFF2-40B4-BE49-F238E27FC236}">
                <a16:creationId xmlns:a16="http://schemas.microsoft.com/office/drawing/2014/main" id="{D606D8FC-D5F0-5A5C-5EEA-4525306A4238}"/>
              </a:ext>
            </a:extLst>
          </p:cNvPr>
          <p:cNvSpPr/>
          <p:nvPr/>
        </p:nvSpPr>
        <p:spPr>
          <a:xfrm>
            <a:off x="445169" y="2447956"/>
            <a:ext cx="11225463" cy="981044"/>
          </a:xfrm>
          <a:prstGeom prst="rect">
            <a:avLst/>
          </a:prstGeom>
          <a:solidFill>
            <a:schemeClr val="accent5">
              <a:lumMod val="60000"/>
              <a:lumOff val="4000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US" sz="1600" dirty="0">
              <a:solidFill>
                <a:schemeClr val="tx1"/>
              </a:solidFill>
              <a:latin typeface="Calibri" panose="020F0502020204030204" pitchFamily="34" charset="0"/>
            </a:endParaRPr>
          </a:p>
          <a:p>
            <a:pPr algn="ctr"/>
            <a:r>
              <a:rPr lang="en-US" sz="1600" dirty="0">
                <a:solidFill>
                  <a:schemeClr val="tx1"/>
                </a:solidFill>
                <a:latin typeface="Calibri" panose="020F0502020204030204" pitchFamily="34" charset="0"/>
              </a:rPr>
              <a:t>T</a:t>
            </a:r>
            <a:r>
              <a:rPr lang="en-US" sz="1600" i="0" u="none" strike="noStrike" baseline="0" dirty="0">
                <a:solidFill>
                  <a:schemeClr val="tx1"/>
                </a:solidFill>
                <a:latin typeface="Calibri" panose="020F0502020204030204" pitchFamily="34" charset="0"/>
              </a:rPr>
              <a:t>o evaluate the effect of the 2014 Danish school policy on device-measured </a:t>
            </a:r>
            <a:r>
              <a:rPr lang="en-US" sz="1600" dirty="0">
                <a:solidFill>
                  <a:schemeClr val="tx1"/>
                </a:solidFill>
                <a:latin typeface="Calibri" panose="020F0502020204030204" pitchFamily="34" charset="0"/>
              </a:rPr>
              <a:t>physical activity</a:t>
            </a:r>
            <a:r>
              <a:rPr lang="en-US" sz="1600" i="0" u="none" strike="noStrike" baseline="0" dirty="0">
                <a:solidFill>
                  <a:schemeClr val="tx1"/>
                </a:solidFill>
                <a:latin typeface="Calibri" panose="020F0502020204030204" pitchFamily="34" charset="0"/>
              </a:rPr>
              <a:t> and </a:t>
            </a:r>
            <a:r>
              <a:rPr lang="en-US" sz="1600" dirty="0">
                <a:solidFill>
                  <a:schemeClr val="tx1"/>
                </a:solidFill>
                <a:latin typeface="Calibri" panose="020F0502020204030204" pitchFamily="34" charset="0"/>
              </a:rPr>
              <a:t>body mass index (BMI)</a:t>
            </a:r>
            <a:r>
              <a:rPr lang="en-US" sz="1600" i="0" u="none" strike="noStrike" baseline="0" dirty="0">
                <a:solidFill>
                  <a:schemeClr val="tx1"/>
                </a:solidFill>
                <a:latin typeface="Calibri" panose="020F0502020204030204" pitchFamily="34" charset="0"/>
              </a:rPr>
              <a:t> in school-aged children and adolescents</a:t>
            </a:r>
          </a:p>
          <a:p>
            <a:pPr algn="ctr"/>
            <a:endParaRPr lang="en-US" sz="1600" i="0" u="none" strike="noStrike" baseline="0" dirty="0">
              <a:solidFill>
                <a:schemeClr val="tx1"/>
              </a:solidFill>
              <a:latin typeface="Calibri" panose="020F0502020204030204" pitchFamily="34" charset="0"/>
            </a:endParaRPr>
          </a:p>
        </p:txBody>
      </p:sp>
      <p:sp>
        <p:nvSpPr>
          <p:cNvPr id="10" name="Rektangel 9">
            <a:extLst>
              <a:ext uri="{FF2B5EF4-FFF2-40B4-BE49-F238E27FC236}">
                <a16:creationId xmlns:a16="http://schemas.microsoft.com/office/drawing/2014/main" id="{EDED0728-F516-43FF-FB66-C2CCFD02878D}"/>
              </a:ext>
            </a:extLst>
          </p:cNvPr>
          <p:cNvSpPr/>
          <p:nvPr/>
        </p:nvSpPr>
        <p:spPr>
          <a:xfrm>
            <a:off x="445169" y="3705725"/>
            <a:ext cx="3581401" cy="2346159"/>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b="0" i="0" u="none" strike="noStrike" baseline="0" dirty="0">
                <a:solidFill>
                  <a:schemeClr val="tx1"/>
                </a:solidFill>
                <a:latin typeface="Calibri" panose="020F0502020204030204" pitchFamily="34" charset="0"/>
              </a:rPr>
              <a:t>The objective was to present the study protocol of the PHASAR study.</a:t>
            </a:r>
            <a:endParaRPr lang="da-DK" sz="1600" b="0" i="0" u="none" strike="noStrike" baseline="0" dirty="0">
              <a:solidFill>
                <a:schemeClr val="tx1"/>
              </a:solidFill>
              <a:latin typeface="Calibri" panose="020F0502020204030204" pitchFamily="34" charset="0"/>
            </a:endParaRPr>
          </a:p>
        </p:txBody>
      </p:sp>
      <p:sp>
        <p:nvSpPr>
          <p:cNvPr id="12" name="Rektangel 11">
            <a:extLst>
              <a:ext uri="{FF2B5EF4-FFF2-40B4-BE49-F238E27FC236}">
                <a16:creationId xmlns:a16="http://schemas.microsoft.com/office/drawing/2014/main" id="{CBE286FE-A1B0-2109-2B8C-75BB29905CED}"/>
              </a:ext>
            </a:extLst>
          </p:cNvPr>
          <p:cNvSpPr/>
          <p:nvPr/>
        </p:nvSpPr>
        <p:spPr>
          <a:xfrm>
            <a:off x="4267200" y="3705725"/>
            <a:ext cx="3581401" cy="2346158"/>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b="0" i="0" u="none" strike="noStrike" baseline="0" dirty="0">
                <a:solidFill>
                  <a:schemeClr val="tx1"/>
                </a:solidFill>
                <a:latin typeface="Calibri" panose="020F0502020204030204" pitchFamily="34" charset="0"/>
              </a:rPr>
              <a:t>The primary objective was to examine the effect of the school policy on device-measured school-time PA in school-aged children. The secondary objective was to examine the effect of the school policy on PA during a full day (The PHASAR study). </a:t>
            </a:r>
            <a:endParaRPr lang="en-US" sz="1600" dirty="0">
              <a:solidFill>
                <a:schemeClr val="tx1"/>
              </a:solidFill>
              <a:latin typeface="Calibri" panose="020F0502020204030204" pitchFamily="34" charset="0"/>
            </a:endParaRPr>
          </a:p>
        </p:txBody>
      </p:sp>
      <p:sp>
        <p:nvSpPr>
          <p:cNvPr id="13" name="Rektangel 12">
            <a:extLst>
              <a:ext uri="{FF2B5EF4-FFF2-40B4-BE49-F238E27FC236}">
                <a16:creationId xmlns:a16="http://schemas.microsoft.com/office/drawing/2014/main" id="{BCFD2CA7-E848-B9D6-0AB9-66558EDAE4C5}"/>
              </a:ext>
            </a:extLst>
          </p:cNvPr>
          <p:cNvSpPr/>
          <p:nvPr/>
        </p:nvSpPr>
        <p:spPr>
          <a:xfrm>
            <a:off x="8089231" y="3705725"/>
            <a:ext cx="3581401" cy="2346157"/>
          </a:xfrm>
          <a:prstGeom prst="rect">
            <a:avLst/>
          </a:prstGeom>
          <a:solidFill>
            <a:schemeClr val="accent2">
              <a:lumMod val="20000"/>
              <a:lumOff val="8000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b="0" i="0" u="none" strike="noStrike" baseline="0" dirty="0">
                <a:solidFill>
                  <a:schemeClr val="tx1"/>
                </a:solidFill>
                <a:latin typeface="Calibri" panose="020F0502020204030204" pitchFamily="34" charset="0"/>
              </a:rPr>
              <a:t>The primary objective was to examine the effect of the Danish school policy on nationwide mean BMI and the 90th BMI percentile in Danish school-aged children (register-based study). </a:t>
            </a:r>
            <a:endParaRPr lang="da-DK" sz="1400" dirty="0" err="1">
              <a:solidFill>
                <a:schemeClr val="tx1"/>
              </a:solidFill>
            </a:endParaRPr>
          </a:p>
        </p:txBody>
      </p:sp>
      <p:sp>
        <p:nvSpPr>
          <p:cNvPr id="14" name="Tekstfelt 13">
            <a:extLst>
              <a:ext uri="{FF2B5EF4-FFF2-40B4-BE49-F238E27FC236}">
                <a16:creationId xmlns:a16="http://schemas.microsoft.com/office/drawing/2014/main" id="{D8FB1E51-DD1C-498B-9A9C-B101C2F59F9F}"/>
              </a:ext>
            </a:extLst>
          </p:cNvPr>
          <p:cNvSpPr txBox="1"/>
          <p:nvPr/>
        </p:nvSpPr>
        <p:spPr>
          <a:xfrm>
            <a:off x="1954631" y="3717702"/>
            <a:ext cx="872289" cy="246221"/>
          </a:xfrm>
          <a:prstGeom prst="rect">
            <a:avLst/>
          </a:prstGeom>
          <a:noFill/>
        </p:spPr>
        <p:txBody>
          <a:bodyPr wrap="square" lIns="0" tIns="0" rIns="0" bIns="0" rtlCol="0">
            <a:spAutoFit/>
          </a:bodyPr>
          <a:lstStyle/>
          <a:p>
            <a:r>
              <a:rPr lang="da-DK" sz="1600" b="1" dirty="0">
                <a:latin typeface="Calibri" panose="020F0502020204030204" pitchFamily="34" charset="0"/>
                <a:cs typeface="Calibri" panose="020F0502020204030204" pitchFamily="34" charset="0"/>
              </a:rPr>
              <a:t>PAPER I</a:t>
            </a:r>
          </a:p>
        </p:txBody>
      </p:sp>
      <p:sp>
        <p:nvSpPr>
          <p:cNvPr id="15" name="Tekstfelt 14">
            <a:extLst>
              <a:ext uri="{FF2B5EF4-FFF2-40B4-BE49-F238E27FC236}">
                <a16:creationId xmlns:a16="http://schemas.microsoft.com/office/drawing/2014/main" id="{F1E59E27-F4DC-CF03-210C-1315D46E8ED8}"/>
              </a:ext>
            </a:extLst>
          </p:cNvPr>
          <p:cNvSpPr txBox="1"/>
          <p:nvPr/>
        </p:nvSpPr>
        <p:spPr>
          <a:xfrm>
            <a:off x="5707480" y="3717704"/>
            <a:ext cx="700841" cy="246221"/>
          </a:xfrm>
          <a:prstGeom prst="rect">
            <a:avLst/>
          </a:prstGeom>
          <a:noFill/>
        </p:spPr>
        <p:txBody>
          <a:bodyPr wrap="square" lIns="0" tIns="0" rIns="0" bIns="0" rtlCol="0">
            <a:spAutoFit/>
          </a:bodyPr>
          <a:lstStyle/>
          <a:p>
            <a:r>
              <a:rPr lang="da-DK" sz="1600" b="1" dirty="0">
                <a:latin typeface="Calibri" panose="020F0502020204030204" pitchFamily="34" charset="0"/>
                <a:cs typeface="Calibri" panose="020F0502020204030204" pitchFamily="34" charset="0"/>
              </a:rPr>
              <a:t>PAPER II</a:t>
            </a:r>
          </a:p>
        </p:txBody>
      </p:sp>
      <p:sp>
        <p:nvSpPr>
          <p:cNvPr id="16" name="Tekstfelt 15">
            <a:extLst>
              <a:ext uri="{FF2B5EF4-FFF2-40B4-BE49-F238E27FC236}">
                <a16:creationId xmlns:a16="http://schemas.microsoft.com/office/drawing/2014/main" id="{29F0FA4F-C407-7DC0-4A43-7941A13B52AA}"/>
              </a:ext>
            </a:extLst>
          </p:cNvPr>
          <p:cNvSpPr txBox="1"/>
          <p:nvPr/>
        </p:nvSpPr>
        <p:spPr>
          <a:xfrm>
            <a:off x="9602543" y="3717703"/>
            <a:ext cx="872289" cy="246221"/>
          </a:xfrm>
          <a:prstGeom prst="rect">
            <a:avLst/>
          </a:prstGeom>
          <a:noFill/>
        </p:spPr>
        <p:txBody>
          <a:bodyPr wrap="square" lIns="0" tIns="0" rIns="0" bIns="0" rtlCol="0">
            <a:spAutoFit/>
          </a:bodyPr>
          <a:lstStyle/>
          <a:p>
            <a:r>
              <a:rPr lang="da-DK" sz="1600" b="1" dirty="0">
                <a:latin typeface="Calibri" panose="020F0502020204030204" pitchFamily="34" charset="0"/>
                <a:cs typeface="Calibri" panose="020F0502020204030204" pitchFamily="34" charset="0"/>
              </a:rPr>
              <a:t>PAPER III</a:t>
            </a:r>
          </a:p>
        </p:txBody>
      </p:sp>
      <p:sp>
        <p:nvSpPr>
          <p:cNvPr id="17" name="Tekstfelt 16">
            <a:extLst>
              <a:ext uri="{FF2B5EF4-FFF2-40B4-BE49-F238E27FC236}">
                <a16:creationId xmlns:a16="http://schemas.microsoft.com/office/drawing/2014/main" id="{3FF70BCF-E323-1529-8AFD-09A26022E395}"/>
              </a:ext>
            </a:extLst>
          </p:cNvPr>
          <p:cNvSpPr txBox="1"/>
          <p:nvPr/>
        </p:nvSpPr>
        <p:spPr>
          <a:xfrm>
            <a:off x="5869403" y="2484920"/>
            <a:ext cx="453193" cy="279728"/>
          </a:xfrm>
          <a:prstGeom prst="rect">
            <a:avLst/>
          </a:prstGeom>
          <a:noFill/>
        </p:spPr>
        <p:txBody>
          <a:bodyPr wrap="square" lIns="0" tIns="0" rIns="0" bIns="0" rtlCol="0">
            <a:spAutoFit/>
          </a:bodyPr>
          <a:lstStyle/>
          <a:p>
            <a:r>
              <a:rPr lang="da-DK" b="1" dirty="0">
                <a:latin typeface="Calibri" panose="020F0502020204030204" pitchFamily="34" charset="0"/>
                <a:cs typeface="Calibri" panose="020F0502020204030204" pitchFamily="34" charset="0"/>
              </a:rPr>
              <a:t>AIM</a:t>
            </a:r>
          </a:p>
        </p:txBody>
      </p:sp>
    </p:spTree>
    <p:extLst>
      <p:ext uri="{BB962C8B-B14F-4D97-AF65-F5344CB8AC3E}">
        <p14:creationId xmlns:p14="http://schemas.microsoft.com/office/powerpoint/2010/main" val="21252470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ktangel 5">
            <a:extLst>
              <a:ext uri="{FF2B5EF4-FFF2-40B4-BE49-F238E27FC236}">
                <a16:creationId xmlns:a16="http://schemas.microsoft.com/office/drawing/2014/main" id="{DA54187A-87DD-6FDD-3601-8F7A91461C50}"/>
              </a:ext>
            </a:extLst>
          </p:cNvPr>
          <p:cNvSpPr/>
          <p:nvPr/>
        </p:nvSpPr>
        <p:spPr>
          <a:xfrm>
            <a:off x="9668046" y="2276720"/>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7" name="Picture 2" descr="Running Man Icon Black On White Stock Vector (Royalty Free) 1933476653 |  Shutterstock">
            <a:extLst>
              <a:ext uri="{FF2B5EF4-FFF2-40B4-BE49-F238E27FC236}">
                <a16:creationId xmlns:a16="http://schemas.microsoft.com/office/drawing/2014/main" id="{A7774B1F-4E0B-C08D-EAD6-F3E67572285E}"/>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2276721"/>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8" name="Rektangel 7">
            <a:extLst>
              <a:ext uri="{FF2B5EF4-FFF2-40B4-BE49-F238E27FC236}">
                <a16:creationId xmlns:a16="http://schemas.microsoft.com/office/drawing/2014/main" id="{476DA352-980B-0E31-5C3A-F066FDAEBFE7}"/>
              </a:ext>
            </a:extLst>
          </p:cNvPr>
          <p:cNvSpPr/>
          <p:nvPr/>
        </p:nvSpPr>
        <p:spPr>
          <a:xfrm>
            <a:off x="0" y="2276721"/>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9" name="Tekstfelt 8">
            <a:extLst>
              <a:ext uri="{FF2B5EF4-FFF2-40B4-BE49-F238E27FC236}">
                <a16:creationId xmlns:a16="http://schemas.microsoft.com/office/drawing/2014/main" id="{7FB33319-16AA-1824-E435-DE205B19FCB2}"/>
              </a:ext>
            </a:extLst>
          </p:cNvPr>
          <p:cNvSpPr txBox="1"/>
          <p:nvPr/>
        </p:nvSpPr>
        <p:spPr>
          <a:xfrm>
            <a:off x="445169" y="2936557"/>
            <a:ext cx="9475540" cy="492443"/>
          </a:xfrm>
          <a:prstGeom prst="rect">
            <a:avLst/>
          </a:prstGeom>
          <a:noFill/>
        </p:spPr>
        <p:txBody>
          <a:bodyPr wrap="square" lIns="0" tIns="0" rIns="0" bIns="0" rtlCol="0">
            <a:spAutoFit/>
          </a:bodyPr>
          <a:lstStyle/>
          <a:p>
            <a:r>
              <a:rPr lang="en-US" sz="3200" b="1" dirty="0">
                <a:latin typeface="Calibri" panose="020F0502020204030204" pitchFamily="34" charset="0"/>
                <a:cs typeface="Calibri" panose="020F0502020204030204" pitchFamily="34" charset="0"/>
              </a:rPr>
              <a:t>Methods Paper III</a:t>
            </a:r>
          </a:p>
        </p:txBody>
      </p:sp>
    </p:spTree>
    <p:extLst>
      <p:ext uri="{BB962C8B-B14F-4D97-AF65-F5344CB8AC3E}">
        <p14:creationId xmlns:p14="http://schemas.microsoft.com/office/powerpoint/2010/main" val="14375257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9141AF29-9797-9763-D0BA-4A0643D03CC3}"/>
              </a:ext>
            </a:extLst>
          </p:cNvPr>
          <p:cNvSpPr>
            <a:spLocks noGrp="1"/>
          </p:cNvSpPr>
          <p:nvPr>
            <p:ph type="dt" sz="half" idx="20"/>
          </p:nvPr>
        </p:nvSpPr>
        <p:spPr>
          <a:xfrm>
            <a:off x="5791200" y="6789892"/>
            <a:ext cx="0" cy="45719"/>
          </a:xfrm>
        </p:spPr>
        <p:txBody>
          <a:bodyPr/>
          <a:lstStyle/>
          <a:p>
            <a:fld id="{BA17B58C-41CA-4372-84E6-E868603AE416}" type="datetime1">
              <a:rPr lang="da-DK" smtClean="0"/>
              <a:t>19-01-2023</a:t>
            </a:fld>
            <a:endParaRPr lang="da-DK" dirty="0"/>
          </a:p>
        </p:txBody>
      </p:sp>
      <p:sp>
        <p:nvSpPr>
          <p:cNvPr id="5" name="Pladsholder til slidenummer 4">
            <a:extLst>
              <a:ext uri="{FF2B5EF4-FFF2-40B4-BE49-F238E27FC236}">
                <a16:creationId xmlns:a16="http://schemas.microsoft.com/office/drawing/2014/main" id="{B1D31335-5957-4965-39F9-A4B3EF55D9B0}"/>
              </a:ext>
            </a:extLst>
          </p:cNvPr>
          <p:cNvSpPr>
            <a:spLocks noGrp="1"/>
          </p:cNvSpPr>
          <p:nvPr>
            <p:ph type="sldNum" sz="quarter" idx="22"/>
          </p:nvPr>
        </p:nvSpPr>
        <p:spPr>
          <a:xfrm>
            <a:off x="5791200" y="6789892"/>
            <a:ext cx="0" cy="45719"/>
          </a:xfrm>
        </p:spPr>
        <p:txBody>
          <a:bodyPr/>
          <a:lstStyle/>
          <a:p>
            <a:fld id="{45D37B1E-C366-494F-A587-962AD9AABC83}" type="slidenum">
              <a:rPr lang="da-DK" smtClean="0"/>
              <a:pPr/>
              <a:t>45</a:t>
            </a:fld>
            <a:endParaRPr lang="da-DK" dirty="0"/>
          </a:p>
        </p:txBody>
      </p:sp>
      <p:sp>
        <p:nvSpPr>
          <p:cNvPr id="6" name="Rektangel 5">
            <a:extLst>
              <a:ext uri="{FF2B5EF4-FFF2-40B4-BE49-F238E27FC236}">
                <a16:creationId xmlns:a16="http://schemas.microsoft.com/office/drawing/2014/main" id="{DA54187A-87DD-6FDD-3601-8F7A91461C50}"/>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7" name="Picture 2" descr="Running Man Icon Black On White Stock Vector (Royalty Free) 1933476653 |  Shutterstock">
            <a:extLst>
              <a:ext uri="{FF2B5EF4-FFF2-40B4-BE49-F238E27FC236}">
                <a16:creationId xmlns:a16="http://schemas.microsoft.com/office/drawing/2014/main" id="{A7774B1F-4E0B-C08D-EAD6-F3E67572285E}"/>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8" name="Rektangel 7">
            <a:extLst>
              <a:ext uri="{FF2B5EF4-FFF2-40B4-BE49-F238E27FC236}">
                <a16:creationId xmlns:a16="http://schemas.microsoft.com/office/drawing/2014/main" id="{476DA352-980B-0E31-5C3A-F066FDAEBFE7}"/>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9" name="Tekstfelt 8">
            <a:extLst>
              <a:ext uri="{FF2B5EF4-FFF2-40B4-BE49-F238E27FC236}">
                <a16:creationId xmlns:a16="http://schemas.microsoft.com/office/drawing/2014/main" id="{7FB33319-16AA-1824-E435-DE205B19FCB2}"/>
              </a:ext>
            </a:extLst>
          </p:cNvPr>
          <p:cNvSpPr txBox="1"/>
          <p:nvPr/>
        </p:nvSpPr>
        <p:spPr>
          <a:xfrm>
            <a:off x="445169" y="664332"/>
            <a:ext cx="9475540" cy="492443"/>
          </a:xfrm>
          <a:prstGeom prst="rect">
            <a:avLst/>
          </a:prstGeom>
          <a:noFill/>
        </p:spPr>
        <p:txBody>
          <a:bodyPr wrap="square" lIns="0" tIns="0" rIns="0" bIns="0" rtlCol="0">
            <a:spAutoFit/>
          </a:bodyPr>
          <a:lstStyle/>
          <a:p>
            <a:r>
              <a:rPr lang="en-US" sz="3200" b="1" dirty="0">
                <a:latin typeface="Calibri" panose="020F0502020204030204" pitchFamily="34" charset="0"/>
                <a:cs typeface="Calibri" panose="020F0502020204030204" pitchFamily="34" charset="0"/>
              </a:rPr>
              <a:t>Data source</a:t>
            </a:r>
          </a:p>
        </p:txBody>
      </p:sp>
      <p:cxnSp>
        <p:nvCxnSpPr>
          <p:cNvPr id="3" name="Lige pilforbindelse 2">
            <a:extLst>
              <a:ext uri="{FF2B5EF4-FFF2-40B4-BE49-F238E27FC236}">
                <a16:creationId xmlns:a16="http://schemas.microsoft.com/office/drawing/2014/main" id="{025B3B25-8D06-F0FD-1A18-A66E6F955DB4}"/>
              </a:ext>
            </a:extLst>
          </p:cNvPr>
          <p:cNvCxnSpPr>
            <a:cxnSpLocks/>
          </p:cNvCxnSpPr>
          <p:nvPr/>
        </p:nvCxnSpPr>
        <p:spPr>
          <a:xfrm>
            <a:off x="6236369" y="5598755"/>
            <a:ext cx="5756339"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Lige forbindelse 9">
            <a:extLst>
              <a:ext uri="{FF2B5EF4-FFF2-40B4-BE49-F238E27FC236}">
                <a16:creationId xmlns:a16="http://schemas.microsoft.com/office/drawing/2014/main" id="{F419D7B0-DD09-F235-51CF-E119E9DCD913}"/>
              </a:ext>
            </a:extLst>
          </p:cNvPr>
          <p:cNvCxnSpPr/>
          <p:nvPr/>
        </p:nvCxnSpPr>
        <p:spPr>
          <a:xfrm>
            <a:off x="8982321" y="1995451"/>
            <a:ext cx="0" cy="474044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Tekstfelt 10">
            <a:extLst>
              <a:ext uri="{FF2B5EF4-FFF2-40B4-BE49-F238E27FC236}">
                <a16:creationId xmlns:a16="http://schemas.microsoft.com/office/drawing/2014/main" id="{802C5488-2E77-F743-4773-54C7ED99BA7A}"/>
              </a:ext>
            </a:extLst>
          </p:cNvPr>
          <p:cNvSpPr txBox="1"/>
          <p:nvPr/>
        </p:nvSpPr>
        <p:spPr>
          <a:xfrm rot="16200000">
            <a:off x="8132769" y="922434"/>
            <a:ext cx="1699104" cy="246221"/>
          </a:xfrm>
          <a:prstGeom prst="rect">
            <a:avLst/>
          </a:prstGeom>
          <a:noFill/>
        </p:spPr>
        <p:txBody>
          <a:bodyPr wrap="square" lIns="0" tIns="0" rIns="0" bIns="0" rtlCol="0">
            <a:spAutoFit/>
          </a:bodyPr>
          <a:lstStyle/>
          <a:p>
            <a:r>
              <a:rPr lang="da-DK" sz="1600" b="1" dirty="0">
                <a:latin typeface="Calibri" panose="020F0502020204030204" pitchFamily="34" charset="0"/>
                <a:cs typeface="Calibri" panose="020F0502020204030204" pitchFamily="34" charset="0"/>
              </a:rPr>
              <a:t>Policy </a:t>
            </a:r>
            <a:r>
              <a:rPr lang="da-DK" sz="1600" b="1" dirty="0" err="1">
                <a:latin typeface="Calibri" panose="020F0502020204030204" pitchFamily="34" charset="0"/>
                <a:cs typeface="Calibri" panose="020F0502020204030204" pitchFamily="34" charset="0"/>
              </a:rPr>
              <a:t>introduction</a:t>
            </a:r>
            <a:endParaRPr lang="da-DK" sz="1600" b="1" dirty="0">
              <a:latin typeface="Calibri" panose="020F0502020204030204" pitchFamily="34" charset="0"/>
              <a:cs typeface="Calibri" panose="020F0502020204030204" pitchFamily="34" charset="0"/>
            </a:endParaRPr>
          </a:p>
        </p:txBody>
      </p:sp>
      <p:sp>
        <p:nvSpPr>
          <p:cNvPr id="14" name="Tekstfelt 13">
            <a:extLst>
              <a:ext uri="{FF2B5EF4-FFF2-40B4-BE49-F238E27FC236}">
                <a16:creationId xmlns:a16="http://schemas.microsoft.com/office/drawing/2014/main" id="{1C5D198F-931B-1724-C9A6-FCDD237DC2EF}"/>
              </a:ext>
            </a:extLst>
          </p:cNvPr>
          <p:cNvSpPr txBox="1"/>
          <p:nvPr/>
        </p:nvSpPr>
        <p:spPr>
          <a:xfrm>
            <a:off x="6236369" y="5683120"/>
            <a:ext cx="583028"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2009</a:t>
            </a:r>
          </a:p>
        </p:txBody>
      </p:sp>
      <p:sp>
        <p:nvSpPr>
          <p:cNvPr id="15" name="Tekstfelt 14">
            <a:extLst>
              <a:ext uri="{FF2B5EF4-FFF2-40B4-BE49-F238E27FC236}">
                <a16:creationId xmlns:a16="http://schemas.microsoft.com/office/drawing/2014/main" id="{A745A753-FD47-9A8C-6A69-0D29EC4E7281}"/>
              </a:ext>
            </a:extLst>
          </p:cNvPr>
          <p:cNvSpPr txBox="1"/>
          <p:nvPr/>
        </p:nvSpPr>
        <p:spPr>
          <a:xfrm>
            <a:off x="7256276" y="5683119"/>
            <a:ext cx="583028"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2011</a:t>
            </a:r>
          </a:p>
        </p:txBody>
      </p:sp>
      <p:sp>
        <p:nvSpPr>
          <p:cNvPr id="16" name="Tekstfelt 15">
            <a:extLst>
              <a:ext uri="{FF2B5EF4-FFF2-40B4-BE49-F238E27FC236}">
                <a16:creationId xmlns:a16="http://schemas.microsoft.com/office/drawing/2014/main" id="{6C82660F-72A0-A50D-C936-001B32091799}"/>
              </a:ext>
            </a:extLst>
          </p:cNvPr>
          <p:cNvSpPr txBox="1"/>
          <p:nvPr/>
        </p:nvSpPr>
        <p:spPr>
          <a:xfrm>
            <a:off x="8276183" y="5683118"/>
            <a:ext cx="583028"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2013</a:t>
            </a:r>
          </a:p>
        </p:txBody>
      </p:sp>
      <p:sp>
        <p:nvSpPr>
          <p:cNvPr id="17" name="Tekstfelt 16">
            <a:extLst>
              <a:ext uri="{FF2B5EF4-FFF2-40B4-BE49-F238E27FC236}">
                <a16:creationId xmlns:a16="http://schemas.microsoft.com/office/drawing/2014/main" id="{B24420F7-9F2E-75E2-0206-D2CBD77992D7}"/>
              </a:ext>
            </a:extLst>
          </p:cNvPr>
          <p:cNvSpPr txBox="1"/>
          <p:nvPr/>
        </p:nvSpPr>
        <p:spPr>
          <a:xfrm>
            <a:off x="9296090" y="5683117"/>
            <a:ext cx="583028"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2015</a:t>
            </a:r>
          </a:p>
        </p:txBody>
      </p:sp>
      <p:sp>
        <p:nvSpPr>
          <p:cNvPr id="18" name="Tekstfelt 17">
            <a:extLst>
              <a:ext uri="{FF2B5EF4-FFF2-40B4-BE49-F238E27FC236}">
                <a16:creationId xmlns:a16="http://schemas.microsoft.com/office/drawing/2014/main" id="{8CFB71CD-B40D-0FD4-BDD8-537EAB5D4643}"/>
              </a:ext>
            </a:extLst>
          </p:cNvPr>
          <p:cNvSpPr txBox="1"/>
          <p:nvPr/>
        </p:nvSpPr>
        <p:spPr>
          <a:xfrm>
            <a:off x="10292164" y="5683116"/>
            <a:ext cx="583028"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2017</a:t>
            </a:r>
          </a:p>
        </p:txBody>
      </p:sp>
      <p:sp>
        <p:nvSpPr>
          <p:cNvPr id="19" name="Tekstfelt 18">
            <a:extLst>
              <a:ext uri="{FF2B5EF4-FFF2-40B4-BE49-F238E27FC236}">
                <a16:creationId xmlns:a16="http://schemas.microsoft.com/office/drawing/2014/main" id="{FE92A077-FDF0-EF04-7E98-9BE6CC8980DB}"/>
              </a:ext>
            </a:extLst>
          </p:cNvPr>
          <p:cNvSpPr txBox="1"/>
          <p:nvPr/>
        </p:nvSpPr>
        <p:spPr>
          <a:xfrm>
            <a:off x="11288238" y="5683115"/>
            <a:ext cx="583028" cy="307777"/>
          </a:xfrm>
          <a:prstGeom prst="rect">
            <a:avLst/>
          </a:prstGeom>
          <a:noFill/>
        </p:spPr>
        <p:txBody>
          <a:bodyPr wrap="square" lIns="0" tIns="0" rIns="0" bIns="0" rtlCol="0">
            <a:spAutoFit/>
          </a:bodyPr>
          <a:lstStyle/>
          <a:p>
            <a:r>
              <a:rPr lang="da-DK" sz="2000" b="1" dirty="0">
                <a:latin typeface="Calibri" panose="020F0502020204030204" pitchFamily="34" charset="0"/>
                <a:cs typeface="Calibri" panose="020F0502020204030204" pitchFamily="34" charset="0"/>
              </a:rPr>
              <a:t>2018</a:t>
            </a:r>
          </a:p>
        </p:txBody>
      </p:sp>
      <p:cxnSp>
        <p:nvCxnSpPr>
          <p:cNvPr id="22" name="Lige forbindelse 21">
            <a:extLst>
              <a:ext uri="{FF2B5EF4-FFF2-40B4-BE49-F238E27FC236}">
                <a16:creationId xmlns:a16="http://schemas.microsoft.com/office/drawing/2014/main" id="{B10F5C06-610D-0CBC-8ED8-1BF94F352609}"/>
              </a:ext>
            </a:extLst>
          </p:cNvPr>
          <p:cNvCxnSpPr>
            <a:cxnSpLocks/>
          </p:cNvCxnSpPr>
          <p:nvPr/>
        </p:nvCxnSpPr>
        <p:spPr>
          <a:xfrm flipV="1">
            <a:off x="6389077" y="3587262"/>
            <a:ext cx="2593244" cy="410307"/>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kstfelt 22">
            <a:extLst>
              <a:ext uri="{FF2B5EF4-FFF2-40B4-BE49-F238E27FC236}">
                <a16:creationId xmlns:a16="http://schemas.microsoft.com/office/drawing/2014/main" id="{991F98BA-1051-BE86-22A7-C2142FEF7C2C}"/>
              </a:ext>
            </a:extLst>
          </p:cNvPr>
          <p:cNvSpPr txBox="1"/>
          <p:nvPr/>
        </p:nvSpPr>
        <p:spPr>
          <a:xfrm>
            <a:off x="445169" y="2461846"/>
            <a:ext cx="5525098" cy="443198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The Child Database (Børnedatabasen)</a:t>
            </a:r>
          </a:p>
          <a:p>
            <a:pPr marL="285750" indent="-285750">
              <a:buFont typeface="Arial" panose="020B0604020202020204" pitchFamily="34" charset="0"/>
              <a:buChar char="•"/>
            </a:pP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Data from </a:t>
            </a:r>
            <a:r>
              <a:rPr lang="da-DK" dirty="0" err="1">
                <a:latin typeface="Calibri" panose="020F0502020204030204" pitchFamily="34" charset="0"/>
                <a:cs typeface="Calibri" panose="020F0502020204030204" pitchFamily="34" charset="0"/>
              </a:rPr>
              <a:t>preventive</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health</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examinations</a:t>
            </a: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Mandatory for </a:t>
            </a:r>
            <a:r>
              <a:rPr lang="da-DK" dirty="0" err="1">
                <a:latin typeface="Calibri" panose="020F0502020204030204" pitchFamily="34" charset="0"/>
                <a:cs typeface="Calibri" panose="020F0502020204030204" pitchFamily="34" charset="0"/>
              </a:rPr>
              <a:t>municipals</a:t>
            </a:r>
            <a:r>
              <a:rPr lang="da-DK" dirty="0">
                <a:latin typeface="Calibri" panose="020F0502020204030204" pitchFamily="34" charset="0"/>
                <a:cs typeface="Calibri" panose="020F0502020204030204" pitchFamily="34" charset="0"/>
              </a:rPr>
              <a:t> to </a:t>
            </a:r>
            <a:r>
              <a:rPr lang="da-DK" dirty="0" err="1">
                <a:latin typeface="Calibri" panose="020F0502020204030204" pitchFamily="34" charset="0"/>
                <a:cs typeface="Calibri" panose="020F0502020204030204" pitchFamily="34" charset="0"/>
              </a:rPr>
              <a:t>report</a:t>
            </a:r>
            <a:r>
              <a:rPr lang="da-DK" dirty="0">
                <a:latin typeface="Calibri" panose="020F0502020204030204" pitchFamily="34" charset="0"/>
                <a:cs typeface="Calibri" panose="020F0502020204030204" pitchFamily="34" charset="0"/>
              </a:rPr>
              <a:t> data to the database from 2011</a:t>
            </a:r>
          </a:p>
          <a:p>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Data </a:t>
            </a:r>
            <a:r>
              <a:rPr lang="da-DK" dirty="0" err="1">
                <a:latin typeface="Calibri" panose="020F0502020204030204" pitchFamily="34" charset="0"/>
                <a:cs typeface="Calibri" panose="020F0502020204030204" pitchFamily="34" charset="0"/>
              </a:rPr>
              <a:t>considered</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complete</a:t>
            </a:r>
            <a:r>
              <a:rPr lang="da-DK" dirty="0">
                <a:latin typeface="Calibri" panose="020F0502020204030204" pitchFamily="34" charset="0"/>
                <a:cs typeface="Calibri" panose="020F0502020204030204" pitchFamily="34" charset="0"/>
              </a:rPr>
              <a:t> from 2012 and </a:t>
            </a:r>
            <a:r>
              <a:rPr lang="da-DK" dirty="0" err="1">
                <a:latin typeface="Calibri" panose="020F0502020204030204" pitchFamily="34" charset="0"/>
                <a:cs typeface="Calibri" panose="020F0502020204030204" pitchFamily="34" charset="0"/>
              </a:rPr>
              <a:t>onwards</a:t>
            </a: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This </a:t>
            </a:r>
            <a:r>
              <a:rPr lang="da-DK" dirty="0" err="1">
                <a:latin typeface="Calibri" panose="020F0502020204030204" pitchFamily="34" charset="0"/>
                <a:cs typeface="Calibri" panose="020F0502020204030204" pitchFamily="34" charset="0"/>
              </a:rPr>
              <a:t>study</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included</a:t>
            </a:r>
            <a:r>
              <a:rPr lang="da-DK" dirty="0">
                <a:latin typeface="Calibri" panose="020F0502020204030204" pitchFamily="34" charset="0"/>
                <a:cs typeface="Calibri" panose="020F0502020204030204" pitchFamily="34" charset="0"/>
              </a:rPr>
              <a:t> data from 2012-2018 </a:t>
            </a:r>
          </a:p>
          <a:p>
            <a:pPr marL="285750" indent="-285750">
              <a:buFont typeface="Arial" panose="020B0604020202020204" pitchFamily="34" charset="0"/>
              <a:buChar char="•"/>
            </a:pP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err="1">
                <a:latin typeface="Calibri" panose="020F0502020204030204" pitchFamily="34" charset="0"/>
                <a:cs typeface="Calibri" panose="020F0502020204030204" pitchFamily="34" charset="0"/>
              </a:rPr>
              <a:t>Included</a:t>
            </a:r>
            <a:r>
              <a:rPr lang="da-DK" dirty="0">
                <a:latin typeface="Calibri" panose="020F0502020204030204" pitchFamily="34" charset="0"/>
                <a:cs typeface="Calibri" panose="020F0502020204030204" pitchFamily="34" charset="0"/>
              </a:rPr>
              <a:t> data from school </a:t>
            </a:r>
            <a:r>
              <a:rPr lang="da-DK" dirty="0" err="1">
                <a:latin typeface="Calibri" panose="020F0502020204030204" pitchFamily="34" charset="0"/>
                <a:cs typeface="Calibri" panose="020F0502020204030204" pitchFamily="34" charset="0"/>
              </a:rPr>
              <a:t>children</a:t>
            </a:r>
            <a:r>
              <a:rPr lang="da-DK" dirty="0">
                <a:latin typeface="Calibri" panose="020F0502020204030204" pitchFamily="34" charset="0"/>
                <a:cs typeface="Calibri" panose="020F0502020204030204" pitchFamily="34" charset="0"/>
              </a:rPr>
              <a:t> (0th-3rd grade and 7th-9th grade)</a:t>
            </a:r>
          </a:p>
          <a:p>
            <a:pPr marL="285750" indent="-285750">
              <a:buFont typeface="Arial" panose="020B0604020202020204" pitchFamily="34" charset="0"/>
              <a:buChar char="•"/>
            </a:pPr>
            <a:endParaRPr lang="da-DK" dirty="0">
              <a:latin typeface="Calibri" panose="020F0502020204030204" pitchFamily="34" charset="0"/>
              <a:cs typeface="Calibri" panose="020F0502020204030204" pitchFamily="34" charset="0"/>
            </a:endParaRPr>
          </a:p>
          <a:p>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da-DK" dirty="0">
              <a:latin typeface="Calibri" panose="020F0502020204030204" pitchFamily="34" charset="0"/>
              <a:cs typeface="Calibri" panose="020F0502020204030204" pitchFamily="34" charset="0"/>
            </a:endParaRPr>
          </a:p>
        </p:txBody>
      </p:sp>
      <p:sp>
        <p:nvSpPr>
          <p:cNvPr id="24" name="Tekstfelt 23">
            <a:extLst>
              <a:ext uri="{FF2B5EF4-FFF2-40B4-BE49-F238E27FC236}">
                <a16:creationId xmlns:a16="http://schemas.microsoft.com/office/drawing/2014/main" id="{E0401A57-7D61-F389-C290-527D7E21CA78}"/>
              </a:ext>
            </a:extLst>
          </p:cNvPr>
          <p:cNvSpPr txBox="1"/>
          <p:nvPr/>
        </p:nvSpPr>
        <p:spPr>
          <a:xfrm>
            <a:off x="445168" y="6580441"/>
            <a:ext cx="8413823" cy="169277"/>
          </a:xfrm>
          <a:prstGeom prst="rect">
            <a:avLst/>
          </a:prstGeom>
          <a:noFill/>
        </p:spPr>
        <p:txBody>
          <a:bodyPr wrap="square" lIns="0" tIns="0" rIns="0" bIns="0" rtlCol="0">
            <a:spAutoFit/>
          </a:bodyPr>
          <a:lstStyle/>
          <a:p>
            <a:r>
              <a:rPr lang="da-DK" sz="1100" dirty="0">
                <a:latin typeface="Calibri" panose="020F0502020204030204" pitchFamily="34" charset="0"/>
                <a:cs typeface="Calibri" panose="020F0502020204030204" pitchFamily="34" charset="0"/>
              </a:rPr>
              <a:t>(</a:t>
            </a:r>
            <a:r>
              <a:rPr lang="da-DK" sz="1100" dirty="0" err="1">
                <a:latin typeface="Calibri" panose="020F0502020204030204" pitchFamily="34" charset="0"/>
                <a:cs typeface="Calibri" panose="020F0502020204030204" pitchFamily="34" charset="0"/>
              </a:rPr>
              <a:t>Bernal</a:t>
            </a:r>
            <a:r>
              <a:rPr lang="da-DK" sz="1100" dirty="0">
                <a:latin typeface="Calibri" panose="020F0502020204030204" pitchFamily="34" charset="0"/>
                <a:cs typeface="Calibri" panose="020F0502020204030204" pitchFamily="34" charset="0"/>
              </a:rPr>
              <a:t> et al., 2016)</a:t>
            </a:r>
          </a:p>
        </p:txBody>
      </p:sp>
      <p:cxnSp>
        <p:nvCxnSpPr>
          <p:cNvPr id="26" name="Lige forbindelse 25">
            <a:extLst>
              <a:ext uri="{FF2B5EF4-FFF2-40B4-BE49-F238E27FC236}">
                <a16:creationId xmlns:a16="http://schemas.microsoft.com/office/drawing/2014/main" id="{1FCED896-0014-DAB2-0604-623290545EBF}"/>
              </a:ext>
            </a:extLst>
          </p:cNvPr>
          <p:cNvCxnSpPr>
            <a:cxnSpLocks/>
          </p:cNvCxnSpPr>
          <p:nvPr/>
        </p:nvCxnSpPr>
        <p:spPr>
          <a:xfrm>
            <a:off x="8982321" y="3587262"/>
            <a:ext cx="2745952" cy="11485"/>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9750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ktangel 5">
            <a:extLst>
              <a:ext uri="{FF2B5EF4-FFF2-40B4-BE49-F238E27FC236}">
                <a16:creationId xmlns:a16="http://schemas.microsoft.com/office/drawing/2014/main" id="{DA54187A-87DD-6FDD-3601-8F7A91461C50}"/>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7" name="Picture 2" descr="Running Man Icon Black On White Stock Vector (Royalty Free) 1933476653 |  Shutterstock">
            <a:extLst>
              <a:ext uri="{FF2B5EF4-FFF2-40B4-BE49-F238E27FC236}">
                <a16:creationId xmlns:a16="http://schemas.microsoft.com/office/drawing/2014/main" id="{A7774B1F-4E0B-C08D-EAD6-F3E67572285E}"/>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8" name="Rektangel 7">
            <a:extLst>
              <a:ext uri="{FF2B5EF4-FFF2-40B4-BE49-F238E27FC236}">
                <a16:creationId xmlns:a16="http://schemas.microsoft.com/office/drawing/2014/main" id="{476DA352-980B-0E31-5C3A-F066FDAEBFE7}"/>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9" name="Tekstfelt 8">
            <a:extLst>
              <a:ext uri="{FF2B5EF4-FFF2-40B4-BE49-F238E27FC236}">
                <a16:creationId xmlns:a16="http://schemas.microsoft.com/office/drawing/2014/main" id="{7FB33319-16AA-1824-E435-DE205B19FCB2}"/>
              </a:ext>
            </a:extLst>
          </p:cNvPr>
          <p:cNvSpPr txBox="1"/>
          <p:nvPr/>
        </p:nvSpPr>
        <p:spPr>
          <a:xfrm>
            <a:off x="445169" y="664332"/>
            <a:ext cx="9475540" cy="492443"/>
          </a:xfrm>
          <a:prstGeom prst="rect">
            <a:avLst/>
          </a:prstGeom>
          <a:noFill/>
        </p:spPr>
        <p:txBody>
          <a:bodyPr wrap="square" lIns="0" tIns="0" rIns="0" bIns="0" rtlCol="0">
            <a:spAutoFit/>
          </a:bodyPr>
          <a:lstStyle/>
          <a:p>
            <a:r>
              <a:rPr lang="en-US" sz="3200" b="1" dirty="0">
                <a:latin typeface="Calibri" panose="020F0502020204030204" pitchFamily="34" charset="0"/>
                <a:cs typeface="Calibri" panose="020F0502020204030204" pitchFamily="34" charset="0"/>
              </a:rPr>
              <a:t>Study population</a:t>
            </a:r>
          </a:p>
        </p:txBody>
      </p:sp>
      <p:sp>
        <p:nvSpPr>
          <p:cNvPr id="2" name="Rektangel 1">
            <a:extLst>
              <a:ext uri="{FF2B5EF4-FFF2-40B4-BE49-F238E27FC236}">
                <a16:creationId xmlns:a16="http://schemas.microsoft.com/office/drawing/2014/main" id="{B62874CC-DC16-B4F4-93CE-513AD9391FB5}"/>
              </a:ext>
            </a:extLst>
          </p:cNvPr>
          <p:cNvSpPr/>
          <p:nvPr/>
        </p:nvSpPr>
        <p:spPr>
          <a:xfrm>
            <a:off x="1341783" y="2385391"/>
            <a:ext cx="9124121" cy="844826"/>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sz="1600" dirty="0">
                <a:solidFill>
                  <a:schemeClr val="tx1"/>
                </a:solidFill>
                <a:latin typeface="Calibri" panose="020F0502020204030204" pitchFamily="34" charset="0"/>
                <a:cs typeface="Calibri" panose="020F0502020204030204" pitchFamily="34" charset="0"/>
              </a:rPr>
              <a:t>The Child Database </a:t>
            </a:r>
            <a:r>
              <a:rPr lang="da-DK" sz="1600" dirty="0" err="1">
                <a:solidFill>
                  <a:schemeClr val="tx1"/>
                </a:solidFill>
                <a:latin typeface="Calibri" panose="020F0502020204030204" pitchFamily="34" charset="0"/>
                <a:cs typeface="Calibri" panose="020F0502020204030204" pitchFamily="34" charset="0"/>
              </a:rPr>
              <a:t>contained</a:t>
            </a:r>
            <a:r>
              <a:rPr lang="da-DK" sz="1600" dirty="0">
                <a:solidFill>
                  <a:schemeClr val="tx1"/>
                </a:solidFill>
                <a:latin typeface="Calibri" panose="020F0502020204030204" pitchFamily="34" charset="0"/>
                <a:cs typeface="Calibri" panose="020F0502020204030204" pitchFamily="34" charset="0"/>
              </a:rPr>
              <a:t> data from </a:t>
            </a:r>
            <a:r>
              <a:rPr lang="da-DK" sz="1600" b="1" dirty="0">
                <a:solidFill>
                  <a:schemeClr val="tx1"/>
                </a:solidFill>
                <a:latin typeface="Calibri" panose="020F0502020204030204" pitchFamily="34" charset="0"/>
                <a:cs typeface="Calibri" panose="020F0502020204030204" pitchFamily="34" charset="0"/>
              </a:rPr>
              <a:t>1,423,561</a:t>
            </a:r>
            <a:r>
              <a:rPr lang="da-DK" sz="1600" dirty="0">
                <a:solidFill>
                  <a:schemeClr val="tx1"/>
                </a:solidFill>
                <a:latin typeface="Calibri" panose="020F0502020204030204" pitchFamily="34" charset="0"/>
                <a:cs typeface="Calibri" panose="020F0502020204030204" pitchFamily="34" charset="0"/>
              </a:rPr>
              <a:t> </a:t>
            </a:r>
            <a:r>
              <a:rPr lang="da-DK" sz="1600" dirty="0" err="1">
                <a:solidFill>
                  <a:schemeClr val="tx1"/>
                </a:solidFill>
                <a:latin typeface="Calibri" panose="020F0502020204030204" pitchFamily="34" charset="0"/>
                <a:cs typeface="Calibri" panose="020F0502020204030204" pitchFamily="34" charset="0"/>
              </a:rPr>
              <a:t>children</a:t>
            </a:r>
            <a:r>
              <a:rPr lang="da-DK" sz="1600" dirty="0">
                <a:solidFill>
                  <a:schemeClr val="tx1"/>
                </a:solidFill>
                <a:latin typeface="Calibri" panose="020F0502020204030204" pitchFamily="34" charset="0"/>
                <a:cs typeface="Calibri" panose="020F0502020204030204" pitchFamily="34" charset="0"/>
              </a:rPr>
              <a:t> and </a:t>
            </a:r>
            <a:r>
              <a:rPr lang="da-DK" sz="1600" dirty="0" err="1">
                <a:solidFill>
                  <a:schemeClr val="tx1"/>
                </a:solidFill>
                <a:latin typeface="Calibri" panose="020F0502020204030204" pitchFamily="34" charset="0"/>
                <a:cs typeface="Calibri" panose="020F0502020204030204" pitchFamily="34" charset="0"/>
              </a:rPr>
              <a:t>adolescents</a:t>
            </a:r>
            <a:endParaRPr lang="da-DK" sz="1600" dirty="0">
              <a:solidFill>
                <a:schemeClr val="tx1"/>
              </a:solidFill>
              <a:latin typeface="Calibri" panose="020F0502020204030204" pitchFamily="34" charset="0"/>
              <a:cs typeface="Calibri" panose="020F0502020204030204" pitchFamily="34" charset="0"/>
            </a:endParaRPr>
          </a:p>
        </p:txBody>
      </p:sp>
      <p:sp>
        <p:nvSpPr>
          <p:cNvPr id="12" name="Rektangel 11">
            <a:extLst>
              <a:ext uri="{FF2B5EF4-FFF2-40B4-BE49-F238E27FC236}">
                <a16:creationId xmlns:a16="http://schemas.microsoft.com/office/drawing/2014/main" id="{41825534-CBDF-6E2A-8A03-83185CEBBA7A}"/>
              </a:ext>
            </a:extLst>
          </p:cNvPr>
          <p:cNvSpPr/>
          <p:nvPr/>
        </p:nvSpPr>
        <p:spPr>
          <a:xfrm>
            <a:off x="2057856" y="3230217"/>
            <a:ext cx="7610190" cy="844826"/>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dirty="0">
                <a:solidFill>
                  <a:schemeClr val="tx1"/>
                </a:solidFill>
                <a:latin typeface="Calibri" panose="020F0502020204030204" pitchFamily="34" charset="0"/>
                <a:cs typeface="Calibri" panose="020F0502020204030204" pitchFamily="34" charset="0"/>
              </a:rPr>
              <a:t>Data from children in private schools, with no school information, below school age, in the intermediate stage (4</a:t>
            </a:r>
            <a:r>
              <a:rPr lang="en-US" sz="1600" baseline="30000" dirty="0">
                <a:solidFill>
                  <a:schemeClr val="tx1"/>
                </a:solidFill>
                <a:latin typeface="Calibri" panose="020F0502020204030204" pitchFamily="34" charset="0"/>
                <a:cs typeface="Calibri" panose="020F0502020204030204" pitchFamily="34" charset="0"/>
              </a:rPr>
              <a:t>th</a:t>
            </a:r>
            <a:r>
              <a:rPr lang="en-US" sz="1600" dirty="0">
                <a:solidFill>
                  <a:schemeClr val="tx1"/>
                </a:solidFill>
                <a:latin typeface="Calibri" panose="020F0502020204030204" pitchFamily="34" charset="0"/>
                <a:cs typeface="Calibri" panose="020F0502020204030204" pitchFamily="34" charset="0"/>
              </a:rPr>
              <a:t>-6</a:t>
            </a:r>
            <a:r>
              <a:rPr lang="en-US" sz="1600" baseline="30000" dirty="0">
                <a:solidFill>
                  <a:schemeClr val="tx1"/>
                </a:solidFill>
                <a:latin typeface="Calibri" panose="020F0502020204030204" pitchFamily="34" charset="0"/>
                <a:cs typeface="Calibri" panose="020F0502020204030204" pitchFamily="34" charset="0"/>
              </a:rPr>
              <a:t>th</a:t>
            </a:r>
            <a:r>
              <a:rPr lang="en-US" sz="1600" dirty="0">
                <a:solidFill>
                  <a:schemeClr val="tx1"/>
                </a:solidFill>
                <a:latin typeface="Calibri" panose="020F0502020204030204" pitchFamily="34" charset="0"/>
                <a:cs typeface="Calibri" panose="020F0502020204030204" pitchFamily="34" charset="0"/>
              </a:rPr>
              <a:t> grade), and data from incomplete years (2012, 2019, 2020, 2012) were excluded</a:t>
            </a:r>
          </a:p>
        </p:txBody>
      </p:sp>
      <p:sp>
        <p:nvSpPr>
          <p:cNvPr id="13" name="Rektangel 12">
            <a:extLst>
              <a:ext uri="{FF2B5EF4-FFF2-40B4-BE49-F238E27FC236}">
                <a16:creationId xmlns:a16="http://schemas.microsoft.com/office/drawing/2014/main" id="{6DBCAD10-E491-0BB7-E219-A91E238F95B2}"/>
              </a:ext>
            </a:extLst>
          </p:cNvPr>
          <p:cNvSpPr/>
          <p:nvPr/>
        </p:nvSpPr>
        <p:spPr>
          <a:xfrm>
            <a:off x="2793304" y="4075043"/>
            <a:ext cx="6112701" cy="844826"/>
          </a:xfrm>
          <a:prstGeom prst="rect">
            <a:avLst/>
          </a:prstGeom>
          <a:solidFill>
            <a:srgbClr val="CCECFF"/>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dirty="0">
                <a:solidFill>
                  <a:schemeClr val="tx1"/>
                </a:solidFill>
                <a:latin typeface="Calibri" panose="020F0502020204030204" pitchFamily="34" charset="0"/>
                <a:cs typeface="Calibri" panose="020F0502020204030204" pitchFamily="34" charset="0"/>
              </a:rPr>
              <a:t>A minimum of 70 % coverage </a:t>
            </a:r>
          </a:p>
        </p:txBody>
      </p:sp>
      <p:sp>
        <p:nvSpPr>
          <p:cNvPr id="20" name="Rektangel 19">
            <a:extLst>
              <a:ext uri="{FF2B5EF4-FFF2-40B4-BE49-F238E27FC236}">
                <a16:creationId xmlns:a16="http://schemas.microsoft.com/office/drawing/2014/main" id="{D8B94891-0372-7E8E-0CB7-1D6C1E1EB1F3}"/>
              </a:ext>
            </a:extLst>
          </p:cNvPr>
          <p:cNvSpPr/>
          <p:nvPr/>
        </p:nvSpPr>
        <p:spPr>
          <a:xfrm>
            <a:off x="3412754" y="4923953"/>
            <a:ext cx="4641482" cy="844826"/>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dirty="0">
                <a:solidFill>
                  <a:schemeClr val="tx1"/>
                </a:solidFill>
                <a:latin typeface="Calibri" panose="020F0502020204030204" pitchFamily="34" charset="0"/>
                <a:cs typeface="Calibri" panose="020F0502020204030204" pitchFamily="34" charset="0"/>
              </a:rPr>
              <a:t>Data from </a:t>
            </a:r>
            <a:r>
              <a:rPr lang="en-US" sz="1600" b="1" dirty="0">
                <a:solidFill>
                  <a:schemeClr val="tx1"/>
                </a:solidFill>
                <a:latin typeface="Calibri" panose="020F0502020204030204" pitchFamily="34" charset="0"/>
                <a:cs typeface="Calibri" panose="020F0502020204030204" pitchFamily="34" charset="0"/>
              </a:rPr>
              <a:t>401,517</a:t>
            </a:r>
            <a:r>
              <a:rPr lang="en-US" sz="1600" dirty="0">
                <a:solidFill>
                  <a:schemeClr val="tx1"/>
                </a:solidFill>
                <a:latin typeface="Calibri" panose="020F0502020204030204" pitchFamily="34" charset="0"/>
                <a:cs typeface="Calibri" panose="020F0502020204030204" pitchFamily="34" charset="0"/>
              </a:rPr>
              <a:t> school children were included in analyses</a:t>
            </a:r>
          </a:p>
        </p:txBody>
      </p:sp>
    </p:spTree>
    <p:extLst>
      <p:ext uri="{BB962C8B-B14F-4D97-AF65-F5344CB8AC3E}">
        <p14:creationId xmlns:p14="http://schemas.microsoft.com/office/powerpoint/2010/main" val="112015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3" grpId="0" animBg="1"/>
      <p:bldP spid="2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81F32194-5039-616D-D0ED-C8B545FCB7B8}"/>
              </a:ext>
            </a:extLst>
          </p:cNvPr>
          <p:cNvSpPr>
            <a:spLocks noGrp="1"/>
          </p:cNvSpPr>
          <p:nvPr>
            <p:ph type="dt" sz="half" idx="20"/>
          </p:nvPr>
        </p:nvSpPr>
        <p:spPr/>
        <p:txBody>
          <a:bodyPr/>
          <a:lstStyle/>
          <a:p>
            <a:fld id="{839163B6-123B-4126-B4A3-74AC28DBFF9C}" type="datetime1">
              <a:rPr lang="da-DK" smtClean="0"/>
              <a:t>19-01-2023</a:t>
            </a:fld>
            <a:endParaRPr lang="da-DK" dirty="0"/>
          </a:p>
        </p:txBody>
      </p:sp>
      <p:sp>
        <p:nvSpPr>
          <p:cNvPr id="5" name="Pladsholder til slidenummer 4">
            <a:extLst>
              <a:ext uri="{FF2B5EF4-FFF2-40B4-BE49-F238E27FC236}">
                <a16:creationId xmlns:a16="http://schemas.microsoft.com/office/drawing/2014/main" id="{D2D0067A-0AED-469D-E017-02B661279623}"/>
              </a:ext>
            </a:extLst>
          </p:cNvPr>
          <p:cNvSpPr>
            <a:spLocks noGrp="1"/>
          </p:cNvSpPr>
          <p:nvPr>
            <p:ph type="sldNum" sz="quarter" idx="22"/>
          </p:nvPr>
        </p:nvSpPr>
        <p:spPr/>
        <p:txBody>
          <a:bodyPr/>
          <a:lstStyle/>
          <a:p>
            <a:fld id="{45D37B1E-C366-494F-A587-962AD9AABC83}" type="slidenum">
              <a:rPr lang="da-DK" smtClean="0"/>
              <a:pPr/>
              <a:t>47</a:t>
            </a:fld>
            <a:endParaRPr lang="da-DK" dirty="0"/>
          </a:p>
        </p:txBody>
      </p:sp>
      <p:sp>
        <p:nvSpPr>
          <p:cNvPr id="2" name="Rektangel 1">
            <a:extLst>
              <a:ext uri="{FF2B5EF4-FFF2-40B4-BE49-F238E27FC236}">
                <a16:creationId xmlns:a16="http://schemas.microsoft.com/office/drawing/2014/main" id="{D2D92E1A-DEE8-6159-C768-56EEC7A441EA}"/>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3" name="Picture 2" descr="Running Man Icon Black On White Stock Vector (Royalty Free) 1933476653 |  Shutterstock">
            <a:extLst>
              <a:ext uri="{FF2B5EF4-FFF2-40B4-BE49-F238E27FC236}">
                <a16:creationId xmlns:a16="http://schemas.microsoft.com/office/drawing/2014/main" id="{63F5F653-0EE9-4801-10CB-14693FECAB2E}"/>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6" name="Rektangel 5">
            <a:extLst>
              <a:ext uri="{FF2B5EF4-FFF2-40B4-BE49-F238E27FC236}">
                <a16:creationId xmlns:a16="http://schemas.microsoft.com/office/drawing/2014/main" id="{350671B2-9978-F206-1954-2D10EF5B7651}"/>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7" name="Tekstfelt 6">
            <a:extLst>
              <a:ext uri="{FF2B5EF4-FFF2-40B4-BE49-F238E27FC236}">
                <a16:creationId xmlns:a16="http://schemas.microsoft.com/office/drawing/2014/main" id="{458DEC1C-E5BA-AB0C-60F5-9C88C25EA4E5}"/>
              </a:ext>
            </a:extLst>
          </p:cNvPr>
          <p:cNvSpPr txBox="1"/>
          <p:nvPr/>
        </p:nvSpPr>
        <p:spPr>
          <a:xfrm>
            <a:off x="445169" y="664332"/>
            <a:ext cx="9475540" cy="492443"/>
          </a:xfrm>
          <a:prstGeom prst="rect">
            <a:avLst/>
          </a:prstGeom>
          <a:noFill/>
        </p:spPr>
        <p:txBody>
          <a:bodyPr wrap="square" lIns="0" tIns="0" rIns="0" bIns="0" rtlCol="0">
            <a:spAutoFit/>
          </a:bodyPr>
          <a:lstStyle/>
          <a:p>
            <a:r>
              <a:rPr lang="en-US" sz="3200" b="1" dirty="0">
                <a:latin typeface="Calibri" panose="020F0502020204030204" pitchFamily="34" charset="0"/>
                <a:cs typeface="Calibri" panose="020F0502020204030204" pitchFamily="34" charset="0"/>
              </a:rPr>
              <a:t>Outcomes</a:t>
            </a:r>
          </a:p>
        </p:txBody>
      </p:sp>
      <p:sp>
        <p:nvSpPr>
          <p:cNvPr id="16" name="Tekstfelt 15">
            <a:extLst>
              <a:ext uri="{FF2B5EF4-FFF2-40B4-BE49-F238E27FC236}">
                <a16:creationId xmlns:a16="http://schemas.microsoft.com/office/drawing/2014/main" id="{45C1C14C-ABD1-4118-001F-C4FD93C8AEBA}"/>
              </a:ext>
            </a:extLst>
          </p:cNvPr>
          <p:cNvSpPr txBox="1"/>
          <p:nvPr/>
        </p:nvSpPr>
        <p:spPr>
          <a:xfrm>
            <a:off x="1027815" y="3184928"/>
            <a:ext cx="2679889" cy="738664"/>
          </a:xfrm>
          <a:prstGeom prst="rect">
            <a:avLst/>
          </a:prstGeom>
          <a:noFill/>
        </p:spPr>
        <p:txBody>
          <a:bodyPr wrap="square" lIns="0" tIns="0" rIns="0" bIns="0" rtlCol="0">
            <a:spAutoFit/>
          </a:bodyPr>
          <a:lstStyle/>
          <a:p>
            <a:r>
              <a:rPr lang="da-DK" sz="1600" b="1" dirty="0">
                <a:latin typeface="Calibri" panose="020F0502020204030204" pitchFamily="34" charset="0"/>
                <a:cs typeface="Calibri" panose="020F0502020204030204" pitchFamily="34" charset="0"/>
              </a:rPr>
              <a:t>Mean BMI (kg/m2)</a:t>
            </a:r>
            <a:endParaRPr lang="da-DK" sz="1600" dirty="0">
              <a:latin typeface="Calibri" panose="020F0502020204030204" pitchFamily="34" charset="0"/>
              <a:cs typeface="Calibri" panose="020F0502020204030204" pitchFamily="34" charset="0"/>
            </a:endParaRPr>
          </a:p>
          <a:p>
            <a:endParaRPr lang="da-DK" sz="1600" b="1" dirty="0">
              <a:latin typeface="Calibri" panose="020F0502020204030204" pitchFamily="34" charset="0"/>
              <a:cs typeface="Calibri" panose="020F0502020204030204" pitchFamily="34" charset="0"/>
            </a:endParaRPr>
          </a:p>
          <a:p>
            <a:r>
              <a:rPr lang="da-DK" sz="1600" b="1" dirty="0">
                <a:latin typeface="Calibri" panose="020F0502020204030204" pitchFamily="34" charset="0"/>
                <a:cs typeface="Calibri" panose="020F0502020204030204" pitchFamily="34" charset="0"/>
              </a:rPr>
              <a:t>The 90th BMI </a:t>
            </a:r>
            <a:r>
              <a:rPr lang="da-DK" sz="1600" b="1" dirty="0" err="1">
                <a:latin typeface="Calibri" panose="020F0502020204030204" pitchFamily="34" charset="0"/>
                <a:cs typeface="Calibri" panose="020F0502020204030204" pitchFamily="34" charset="0"/>
              </a:rPr>
              <a:t>percentile</a:t>
            </a:r>
            <a:endParaRPr lang="da-DK" sz="1600" dirty="0">
              <a:latin typeface="Calibri" panose="020F0502020204030204" pitchFamily="34" charset="0"/>
              <a:cs typeface="Calibri" panose="020F0502020204030204" pitchFamily="34" charset="0"/>
            </a:endParaRPr>
          </a:p>
        </p:txBody>
      </p:sp>
      <p:pic>
        <p:nvPicPr>
          <p:cNvPr id="1028" name="Picture 4" descr="How Percentile Approximation Works (and Why It's More Useful Than Averages)">
            <a:extLst>
              <a:ext uri="{FF2B5EF4-FFF2-40B4-BE49-F238E27FC236}">
                <a16:creationId xmlns:a16="http://schemas.microsoft.com/office/drawing/2014/main" id="{81094C13-7333-EFE8-C3E9-561870B400C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5036" y="3198847"/>
            <a:ext cx="4831949" cy="2855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6151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ktangel 5">
            <a:extLst>
              <a:ext uri="{FF2B5EF4-FFF2-40B4-BE49-F238E27FC236}">
                <a16:creationId xmlns:a16="http://schemas.microsoft.com/office/drawing/2014/main" id="{DA54187A-87DD-6FDD-3601-8F7A91461C50}"/>
              </a:ext>
            </a:extLst>
          </p:cNvPr>
          <p:cNvSpPr/>
          <p:nvPr/>
        </p:nvSpPr>
        <p:spPr>
          <a:xfrm>
            <a:off x="9668046" y="2276720"/>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7" name="Picture 2" descr="Running Man Icon Black On White Stock Vector (Royalty Free) 1933476653 |  Shutterstock">
            <a:extLst>
              <a:ext uri="{FF2B5EF4-FFF2-40B4-BE49-F238E27FC236}">
                <a16:creationId xmlns:a16="http://schemas.microsoft.com/office/drawing/2014/main" id="{A7774B1F-4E0B-C08D-EAD6-F3E67572285E}"/>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2276721"/>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8" name="Rektangel 7">
            <a:extLst>
              <a:ext uri="{FF2B5EF4-FFF2-40B4-BE49-F238E27FC236}">
                <a16:creationId xmlns:a16="http://schemas.microsoft.com/office/drawing/2014/main" id="{476DA352-980B-0E31-5C3A-F066FDAEBFE7}"/>
              </a:ext>
            </a:extLst>
          </p:cNvPr>
          <p:cNvSpPr/>
          <p:nvPr/>
        </p:nvSpPr>
        <p:spPr>
          <a:xfrm>
            <a:off x="0" y="2276721"/>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9" name="Tekstfelt 8">
            <a:extLst>
              <a:ext uri="{FF2B5EF4-FFF2-40B4-BE49-F238E27FC236}">
                <a16:creationId xmlns:a16="http://schemas.microsoft.com/office/drawing/2014/main" id="{7FB33319-16AA-1824-E435-DE205B19FCB2}"/>
              </a:ext>
            </a:extLst>
          </p:cNvPr>
          <p:cNvSpPr txBox="1"/>
          <p:nvPr/>
        </p:nvSpPr>
        <p:spPr>
          <a:xfrm>
            <a:off x="445169" y="2936557"/>
            <a:ext cx="9475540" cy="492443"/>
          </a:xfrm>
          <a:prstGeom prst="rect">
            <a:avLst/>
          </a:prstGeom>
          <a:noFill/>
        </p:spPr>
        <p:txBody>
          <a:bodyPr wrap="square" lIns="0" tIns="0" rIns="0" bIns="0" rtlCol="0">
            <a:spAutoFit/>
          </a:bodyPr>
          <a:lstStyle/>
          <a:p>
            <a:r>
              <a:rPr lang="en-US" sz="3200" b="1" dirty="0">
                <a:latin typeface="Calibri" panose="020F0502020204030204" pitchFamily="34" charset="0"/>
                <a:cs typeface="Calibri" panose="020F0502020204030204" pitchFamily="34" charset="0"/>
              </a:rPr>
              <a:t>Results Paper III</a:t>
            </a:r>
          </a:p>
        </p:txBody>
      </p:sp>
    </p:spTree>
    <p:extLst>
      <p:ext uri="{BB962C8B-B14F-4D97-AF65-F5344CB8AC3E}">
        <p14:creationId xmlns:p14="http://schemas.microsoft.com/office/powerpoint/2010/main" val="36038531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AFF3C7BD-CDBC-980C-7A54-503F0C231508}"/>
              </a:ext>
            </a:extLst>
          </p:cNvPr>
          <p:cNvSpPr>
            <a:spLocks noGrp="1"/>
          </p:cNvSpPr>
          <p:nvPr>
            <p:ph type="dt" sz="half" idx="20"/>
          </p:nvPr>
        </p:nvSpPr>
        <p:spPr>
          <a:xfrm>
            <a:off x="-84221" y="7880184"/>
            <a:ext cx="0" cy="0"/>
          </a:xfrm>
        </p:spPr>
        <p:txBody>
          <a:bodyPr/>
          <a:lstStyle/>
          <a:p>
            <a:fld id="{00B28599-6BCC-4946-991D-9D6F27B5CA48}" type="datetime1">
              <a:rPr lang="da-DK" smtClean="0"/>
              <a:t>19-01-2023</a:t>
            </a:fld>
            <a:endParaRPr lang="da-DK" dirty="0"/>
          </a:p>
        </p:txBody>
      </p:sp>
      <p:sp>
        <p:nvSpPr>
          <p:cNvPr id="5" name="Pladsholder til slidenummer 4">
            <a:extLst>
              <a:ext uri="{FF2B5EF4-FFF2-40B4-BE49-F238E27FC236}">
                <a16:creationId xmlns:a16="http://schemas.microsoft.com/office/drawing/2014/main" id="{90E55ED1-A7F8-C4B2-372B-066594DA6835}"/>
              </a:ext>
            </a:extLst>
          </p:cNvPr>
          <p:cNvSpPr>
            <a:spLocks noGrp="1"/>
          </p:cNvSpPr>
          <p:nvPr>
            <p:ph type="sldNum" sz="quarter" idx="22"/>
          </p:nvPr>
        </p:nvSpPr>
        <p:spPr>
          <a:xfrm>
            <a:off x="-84221" y="7880184"/>
            <a:ext cx="0" cy="0"/>
          </a:xfrm>
        </p:spPr>
        <p:txBody>
          <a:bodyPr/>
          <a:lstStyle/>
          <a:p>
            <a:fld id="{45D37B1E-C366-494F-A587-962AD9AABC83}" type="slidenum">
              <a:rPr lang="da-DK" smtClean="0"/>
              <a:pPr/>
              <a:t>49</a:t>
            </a:fld>
            <a:endParaRPr lang="da-DK" dirty="0"/>
          </a:p>
        </p:txBody>
      </p:sp>
      <p:pic>
        <p:nvPicPr>
          <p:cNvPr id="7" name="Billede 6">
            <a:extLst>
              <a:ext uri="{FF2B5EF4-FFF2-40B4-BE49-F238E27FC236}">
                <a16:creationId xmlns:a16="http://schemas.microsoft.com/office/drawing/2014/main" id="{631521E1-40CC-581F-EE39-5D0BDE8443AF}"/>
              </a:ext>
            </a:extLst>
          </p:cNvPr>
          <p:cNvPicPr>
            <a:picLocks noChangeAspect="1"/>
          </p:cNvPicPr>
          <p:nvPr/>
        </p:nvPicPr>
        <p:blipFill rotWithShape="1">
          <a:blip r:embed="rId3"/>
          <a:srcRect l="9523" t="15890" r="13815" b="63301"/>
          <a:stretch/>
        </p:blipFill>
        <p:spPr>
          <a:xfrm>
            <a:off x="1258438" y="2254420"/>
            <a:ext cx="10303774" cy="2942068"/>
          </a:xfrm>
          <a:prstGeom prst="rect">
            <a:avLst/>
          </a:prstGeom>
        </p:spPr>
      </p:pic>
      <p:pic>
        <p:nvPicPr>
          <p:cNvPr id="9" name="Billede 8">
            <a:extLst>
              <a:ext uri="{FF2B5EF4-FFF2-40B4-BE49-F238E27FC236}">
                <a16:creationId xmlns:a16="http://schemas.microsoft.com/office/drawing/2014/main" id="{380A33EA-BD49-0F7A-A7A4-6C1F27953A11}"/>
              </a:ext>
            </a:extLst>
          </p:cNvPr>
          <p:cNvPicPr>
            <a:picLocks noChangeAspect="1"/>
          </p:cNvPicPr>
          <p:nvPr/>
        </p:nvPicPr>
        <p:blipFill rotWithShape="1">
          <a:blip r:embed="rId4"/>
          <a:srcRect l="9594" t="79526" r="13764" b="10111"/>
          <a:stretch/>
        </p:blipFill>
        <p:spPr>
          <a:xfrm>
            <a:off x="1258438" y="5196488"/>
            <a:ext cx="10303774" cy="1465518"/>
          </a:xfrm>
          <a:prstGeom prst="rect">
            <a:avLst/>
          </a:prstGeom>
        </p:spPr>
      </p:pic>
      <p:sp>
        <p:nvSpPr>
          <p:cNvPr id="14" name="Rektangel 13">
            <a:extLst>
              <a:ext uri="{FF2B5EF4-FFF2-40B4-BE49-F238E27FC236}">
                <a16:creationId xmlns:a16="http://schemas.microsoft.com/office/drawing/2014/main" id="{D84F629B-5B57-2137-0404-3E503B2C1620}"/>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15" name="Picture 2" descr="Running Man Icon Black On White Stock Vector (Royalty Free) 1933476653 |  Shutterstock">
            <a:extLst>
              <a:ext uri="{FF2B5EF4-FFF2-40B4-BE49-F238E27FC236}">
                <a16:creationId xmlns:a16="http://schemas.microsoft.com/office/drawing/2014/main" id="{674081F7-3B43-8D7E-F09F-8C72E2893E2F}"/>
              </a:ext>
            </a:extLst>
          </p:cNvPr>
          <p:cNvPicPr>
            <a:picLocks noChangeAspect="1" noChangeArrowheads="1"/>
          </p:cNvPicPr>
          <p:nvPr/>
        </p:nvPicPr>
        <p:blipFill rotWithShape="1">
          <a:blip r:embed="rId5">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16" name="Rektangel 15">
            <a:extLst>
              <a:ext uri="{FF2B5EF4-FFF2-40B4-BE49-F238E27FC236}">
                <a16:creationId xmlns:a16="http://schemas.microsoft.com/office/drawing/2014/main" id="{B040E800-F1F2-A101-9DEB-7B58665CD092}"/>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17" name="Tekstfelt 16">
            <a:extLst>
              <a:ext uri="{FF2B5EF4-FFF2-40B4-BE49-F238E27FC236}">
                <a16:creationId xmlns:a16="http://schemas.microsoft.com/office/drawing/2014/main" id="{36A459EE-23A3-28CC-8199-69DE63CCC277}"/>
              </a:ext>
            </a:extLst>
          </p:cNvPr>
          <p:cNvSpPr txBox="1"/>
          <p:nvPr/>
        </p:nvSpPr>
        <p:spPr>
          <a:xfrm>
            <a:off x="445169" y="664332"/>
            <a:ext cx="9222876" cy="430887"/>
          </a:xfrm>
          <a:prstGeom prst="rect">
            <a:avLst/>
          </a:prstGeom>
          <a:noFill/>
        </p:spPr>
        <p:txBody>
          <a:bodyPr wrap="square" lIns="0" tIns="0" rIns="0" bIns="0" rtlCol="0">
            <a:spAutoFit/>
          </a:bodyPr>
          <a:lstStyle/>
          <a:p>
            <a:r>
              <a:rPr lang="en-US" sz="2800" b="1" dirty="0">
                <a:latin typeface="Calibri" panose="020F0502020204030204" pitchFamily="34" charset="0"/>
                <a:cs typeface="Calibri" panose="020F0502020204030204" pitchFamily="34" charset="0"/>
              </a:rPr>
              <a:t>Characteristics of participants</a:t>
            </a:r>
          </a:p>
        </p:txBody>
      </p:sp>
    </p:spTree>
    <p:extLst>
      <p:ext uri="{BB962C8B-B14F-4D97-AF65-F5344CB8AC3E}">
        <p14:creationId xmlns:p14="http://schemas.microsoft.com/office/powerpoint/2010/main" val="3076994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9141AF29-9797-9763-D0BA-4A0643D03CC3}"/>
              </a:ext>
            </a:extLst>
          </p:cNvPr>
          <p:cNvSpPr>
            <a:spLocks noGrp="1"/>
          </p:cNvSpPr>
          <p:nvPr>
            <p:ph type="dt" sz="half" idx="20"/>
          </p:nvPr>
        </p:nvSpPr>
        <p:spPr>
          <a:xfrm>
            <a:off x="0" y="6911999"/>
            <a:ext cx="0" cy="45719"/>
          </a:xfrm>
        </p:spPr>
        <p:txBody>
          <a:bodyPr/>
          <a:lstStyle/>
          <a:p>
            <a:fld id="{BA17B58C-41CA-4372-84E6-E868603AE416}" type="datetime1">
              <a:rPr lang="da-DK" smtClean="0"/>
              <a:t>19-01-2023</a:t>
            </a:fld>
            <a:endParaRPr lang="da-DK" dirty="0"/>
          </a:p>
        </p:txBody>
      </p:sp>
      <p:sp>
        <p:nvSpPr>
          <p:cNvPr id="5" name="Pladsholder til slidenummer 4">
            <a:extLst>
              <a:ext uri="{FF2B5EF4-FFF2-40B4-BE49-F238E27FC236}">
                <a16:creationId xmlns:a16="http://schemas.microsoft.com/office/drawing/2014/main" id="{B1D31335-5957-4965-39F9-A4B3EF55D9B0}"/>
              </a:ext>
            </a:extLst>
          </p:cNvPr>
          <p:cNvSpPr>
            <a:spLocks noGrp="1"/>
          </p:cNvSpPr>
          <p:nvPr>
            <p:ph type="sldNum" sz="quarter" idx="22"/>
          </p:nvPr>
        </p:nvSpPr>
        <p:spPr>
          <a:xfrm>
            <a:off x="0" y="6911999"/>
            <a:ext cx="0" cy="45719"/>
          </a:xfrm>
        </p:spPr>
        <p:txBody>
          <a:bodyPr/>
          <a:lstStyle/>
          <a:p>
            <a:fld id="{45D37B1E-C366-494F-A587-962AD9AABC83}" type="slidenum">
              <a:rPr lang="da-DK" smtClean="0"/>
              <a:pPr/>
              <a:t>5</a:t>
            </a:fld>
            <a:endParaRPr lang="da-DK" dirty="0"/>
          </a:p>
        </p:txBody>
      </p:sp>
      <p:sp>
        <p:nvSpPr>
          <p:cNvPr id="6" name="Rektangel 5">
            <a:extLst>
              <a:ext uri="{FF2B5EF4-FFF2-40B4-BE49-F238E27FC236}">
                <a16:creationId xmlns:a16="http://schemas.microsoft.com/office/drawing/2014/main" id="{DA54187A-87DD-6FDD-3601-8F7A91461C50}"/>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7" name="Picture 2" descr="Running Man Icon Black On White Stock Vector (Royalty Free) 1933476653 |  Shutterstock">
            <a:extLst>
              <a:ext uri="{FF2B5EF4-FFF2-40B4-BE49-F238E27FC236}">
                <a16:creationId xmlns:a16="http://schemas.microsoft.com/office/drawing/2014/main" id="{A7774B1F-4E0B-C08D-EAD6-F3E67572285E}"/>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8" name="Rektangel 7">
            <a:extLst>
              <a:ext uri="{FF2B5EF4-FFF2-40B4-BE49-F238E27FC236}">
                <a16:creationId xmlns:a16="http://schemas.microsoft.com/office/drawing/2014/main" id="{476DA352-980B-0E31-5C3A-F066FDAEBFE7}"/>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9" name="Tekstfelt 8">
            <a:extLst>
              <a:ext uri="{FF2B5EF4-FFF2-40B4-BE49-F238E27FC236}">
                <a16:creationId xmlns:a16="http://schemas.microsoft.com/office/drawing/2014/main" id="{7FB33319-16AA-1824-E435-DE205B19FCB2}"/>
              </a:ext>
            </a:extLst>
          </p:cNvPr>
          <p:cNvSpPr txBox="1"/>
          <p:nvPr/>
        </p:nvSpPr>
        <p:spPr>
          <a:xfrm>
            <a:off x="445169" y="664332"/>
            <a:ext cx="9475540" cy="984885"/>
          </a:xfrm>
          <a:prstGeom prst="rect">
            <a:avLst/>
          </a:prstGeom>
          <a:noFill/>
        </p:spPr>
        <p:txBody>
          <a:bodyPr wrap="square" lIns="0" tIns="0" rIns="0" bIns="0" rtlCol="0">
            <a:spAutoFit/>
          </a:bodyPr>
          <a:lstStyle/>
          <a:p>
            <a:r>
              <a:rPr lang="en-US" sz="3200" b="1" dirty="0">
                <a:latin typeface="Calibri" panose="020F0502020204030204" pitchFamily="34" charset="0"/>
                <a:cs typeface="Calibri" panose="020F0502020204030204" pitchFamily="34" charset="0"/>
              </a:rPr>
              <a:t>Insufficient levels of physical activity among children and adolescents in Denmark</a:t>
            </a:r>
          </a:p>
        </p:txBody>
      </p:sp>
      <p:pic>
        <p:nvPicPr>
          <p:cNvPr id="2050" name="Picture 2" descr="Man Pictogram">
            <a:extLst>
              <a:ext uri="{FF2B5EF4-FFF2-40B4-BE49-F238E27FC236}">
                <a16:creationId xmlns:a16="http://schemas.microsoft.com/office/drawing/2014/main" id="{8E525A78-DA87-0E52-CB0C-F40BF6C7BE01}"/>
              </a:ext>
            </a:extLst>
          </p:cNvPr>
          <p:cNvPicPr>
            <a:picLocks noChangeAspect="1" noChangeArrowheads="1"/>
          </p:cNvPicPr>
          <p:nvPr/>
        </p:nvPicPr>
        <p:blipFill rotWithShape="1">
          <a:blip r:embed="rId4">
            <a:duotone>
              <a:schemeClr val="accent2">
                <a:shade val="45000"/>
                <a:satMod val="135000"/>
              </a:schemeClr>
              <a:prstClr val="white"/>
            </a:duotone>
            <a:extLst>
              <a:ext uri="{28A0092B-C50C-407E-A947-70E740481C1C}">
                <a14:useLocalDpi xmlns:a14="http://schemas.microsoft.com/office/drawing/2010/main" val="0"/>
              </a:ext>
            </a:extLst>
          </a:blip>
          <a:srcRect l="29531" t="9687" r="28012" b="12631"/>
          <a:stretch/>
        </p:blipFill>
        <p:spPr bwMode="auto">
          <a:xfrm>
            <a:off x="2915654" y="2273073"/>
            <a:ext cx="2142767" cy="392059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Man Pictogram">
            <a:extLst>
              <a:ext uri="{FF2B5EF4-FFF2-40B4-BE49-F238E27FC236}">
                <a16:creationId xmlns:a16="http://schemas.microsoft.com/office/drawing/2014/main" id="{EBBE959E-4260-10A1-C1D9-A2AF1C4893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531" t="9687" r="28012" b="12631"/>
          <a:stretch/>
        </p:blipFill>
        <p:spPr bwMode="auto">
          <a:xfrm>
            <a:off x="5022135" y="2273074"/>
            <a:ext cx="2142767" cy="392059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Man Pictogram">
            <a:extLst>
              <a:ext uri="{FF2B5EF4-FFF2-40B4-BE49-F238E27FC236}">
                <a16:creationId xmlns:a16="http://schemas.microsoft.com/office/drawing/2014/main" id="{F16A1F75-F91A-DA7C-92EF-AFF2EB1C54B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531" t="9687" r="28012" b="12631"/>
          <a:stretch/>
        </p:blipFill>
        <p:spPr bwMode="auto">
          <a:xfrm>
            <a:off x="7128615" y="2273074"/>
            <a:ext cx="2142767" cy="392059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Man Pictogram">
            <a:extLst>
              <a:ext uri="{FF2B5EF4-FFF2-40B4-BE49-F238E27FC236}">
                <a16:creationId xmlns:a16="http://schemas.microsoft.com/office/drawing/2014/main" id="{7F9E8B07-5717-B007-798B-B19A2015CFF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531" t="9687" r="28012" b="12631"/>
          <a:stretch/>
        </p:blipFill>
        <p:spPr bwMode="auto">
          <a:xfrm>
            <a:off x="9118219" y="2273075"/>
            <a:ext cx="2142767" cy="3920593"/>
          </a:xfrm>
          <a:prstGeom prst="rect">
            <a:avLst/>
          </a:prstGeom>
          <a:noFill/>
          <a:extLst>
            <a:ext uri="{909E8E84-426E-40DD-AFC4-6F175D3DCCD1}">
              <a14:hiddenFill xmlns:a14="http://schemas.microsoft.com/office/drawing/2010/main">
                <a:solidFill>
                  <a:srgbClr val="FFFFFF"/>
                </a:solidFill>
              </a14:hiddenFill>
            </a:ext>
          </a:extLst>
        </p:spPr>
      </p:pic>
      <p:sp>
        <p:nvSpPr>
          <p:cNvPr id="3" name="Pil: pentagon 2">
            <a:extLst>
              <a:ext uri="{FF2B5EF4-FFF2-40B4-BE49-F238E27FC236}">
                <a16:creationId xmlns:a16="http://schemas.microsoft.com/office/drawing/2014/main" id="{D417C67D-C737-FC06-62DC-CD8F1000D7AC}"/>
              </a:ext>
            </a:extLst>
          </p:cNvPr>
          <p:cNvSpPr/>
          <p:nvPr/>
        </p:nvSpPr>
        <p:spPr>
          <a:xfrm>
            <a:off x="288758" y="3176337"/>
            <a:ext cx="2418347" cy="2069431"/>
          </a:xfrm>
          <a:prstGeom prst="homePlat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a-DK" b="1" dirty="0">
                <a:latin typeface="Calibri" panose="020F0502020204030204" pitchFamily="34" charset="0"/>
                <a:cs typeface="Calibri" panose="020F0502020204030204" pitchFamily="34" charset="0"/>
              </a:rPr>
              <a:t>Meeting </a:t>
            </a:r>
            <a:r>
              <a:rPr lang="da-DK" b="1" dirty="0" err="1">
                <a:latin typeface="Calibri" panose="020F0502020204030204" pitchFamily="34" charset="0"/>
                <a:cs typeface="Calibri" panose="020F0502020204030204" pitchFamily="34" charset="0"/>
              </a:rPr>
              <a:t>recommendations</a:t>
            </a:r>
            <a:r>
              <a:rPr lang="da-DK" b="1" dirty="0">
                <a:latin typeface="Calibri" panose="020F0502020204030204" pitchFamily="34" charset="0"/>
                <a:cs typeface="Calibri" panose="020F0502020204030204" pitchFamily="34" charset="0"/>
              </a:rPr>
              <a:t> of 60 </a:t>
            </a:r>
            <a:r>
              <a:rPr lang="da-DK" b="1" dirty="0" err="1">
                <a:latin typeface="Calibri" panose="020F0502020204030204" pitchFamily="34" charset="0"/>
                <a:cs typeface="Calibri" panose="020F0502020204030204" pitchFamily="34" charset="0"/>
              </a:rPr>
              <a:t>minutes</a:t>
            </a:r>
            <a:r>
              <a:rPr lang="da-DK" b="1" dirty="0">
                <a:latin typeface="Calibri" panose="020F0502020204030204" pitchFamily="34" charset="0"/>
                <a:cs typeface="Calibri" panose="020F0502020204030204" pitchFamily="34" charset="0"/>
              </a:rPr>
              <a:t> of MVPA </a:t>
            </a:r>
            <a:r>
              <a:rPr lang="da-DK" b="1" dirty="0" err="1">
                <a:latin typeface="Calibri" panose="020F0502020204030204" pitchFamily="34" charset="0"/>
                <a:cs typeface="Calibri" panose="020F0502020204030204" pitchFamily="34" charset="0"/>
              </a:rPr>
              <a:t>daily</a:t>
            </a:r>
            <a:endParaRPr lang="da-DK" b="1" dirty="0">
              <a:latin typeface="Calibri" panose="020F0502020204030204" pitchFamily="34" charset="0"/>
              <a:cs typeface="Calibri" panose="020F0502020204030204" pitchFamily="34" charset="0"/>
            </a:endParaRPr>
          </a:p>
        </p:txBody>
      </p:sp>
      <p:sp>
        <p:nvSpPr>
          <p:cNvPr id="11" name="Tekstfelt 10">
            <a:extLst>
              <a:ext uri="{FF2B5EF4-FFF2-40B4-BE49-F238E27FC236}">
                <a16:creationId xmlns:a16="http://schemas.microsoft.com/office/drawing/2014/main" id="{975C8FCE-CF17-33A7-CE06-FAF98DD5D5ED}"/>
              </a:ext>
            </a:extLst>
          </p:cNvPr>
          <p:cNvSpPr txBox="1"/>
          <p:nvPr/>
        </p:nvSpPr>
        <p:spPr>
          <a:xfrm>
            <a:off x="445168" y="6580441"/>
            <a:ext cx="8413823" cy="169277"/>
          </a:xfrm>
          <a:prstGeom prst="rect">
            <a:avLst/>
          </a:prstGeom>
          <a:noFill/>
        </p:spPr>
        <p:txBody>
          <a:bodyPr wrap="square" lIns="0" tIns="0" rIns="0" bIns="0" rtlCol="0">
            <a:spAutoFit/>
          </a:bodyPr>
          <a:lstStyle/>
          <a:p>
            <a:r>
              <a:rPr lang="da-DK" sz="1100" dirty="0">
                <a:latin typeface="Calibri" panose="020F0502020204030204" pitchFamily="34" charset="0"/>
                <a:cs typeface="Calibri" panose="020F0502020204030204" pitchFamily="34" charset="0"/>
              </a:rPr>
              <a:t>(Sundhedsstyrelsen, 2019)</a:t>
            </a:r>
          </a:p>
        </p:txBody>
      </p:sp>
    </p:spTree>
    <p:extLst>
      <p:ext uri="{BB962C8B-B14F-4D97-AF65-F5344CB8AC3E}">
        <p14:creationId xmlns:p14="http://schemas.microsoft.com/office/powerpoint/2010/main" val="41173913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8ECA56B3-300C-AC35-365F-FB7C61461E99}"/>
              </a:ext>
            </a:extLst>
          </p:cNvPr>
          <p:cNvSpPr>
            <a:spLocks noGrp="1"/>
          </p:cNvSpPr>
          <p:nvPr>
            <p:ph type="dt" sz="half" idx="20"/>
          </p:nvPr>
        </p:nvSpPr>
        <p:spPr/>
        <p:txBody>
          <a:bodyPr/>
          <a:lstStyle/>
          <a:p>
            <a:fld id="{83105728-8C34-4269-93FD-DAFA22FF429D}" type="datetime1">
              <a:rPr lang="da-DK" smtClean="0"/>
              <a:t>19-01-2023</a:t>
            </a:fld>
            <a:endParaRPr lang="da-DK" dirty="0"/>
          </a:p>
        </p:txBody>
      </p:sp>
      <p:sp>
        <p:nvSpPr>
          <p:cNvPr id="5" name="Pladsholder til slidenummer 4">
            <a:extLst>
              <a:ext uri="{FF2B5EF4-FFF2-40B4-BE49-F238E27FC236}">
                <a16:creationId xmlns:a16="http://schemas.microsoft.com/office/drawing/2014/main" id="{303E5533-DE86-7A9E-6573-690A3D8E9A69}"/>
              </a:ext>
            </a:extLst>
          </p:cNvPr>
          <p:cNvSpPr>
            <a:spLocks noGrp="1"/>
          </p:cNvSpPr>
          <p:nvPr>
            <p:ph type="sldNum" sz="quarter" idx="22"/>
          </p:nvPr>
        </p:nvSpPr>
        <p:spPr/>
        <p:txBody>
          <a:bodyPr/>
          <a:lstStyle/>
          <a:p>
            <a:fld id="{45D37B1E-C366-494F-A587-962AD9AABC83}" type="slidenum">
              <a:rPr lang="da-DK" smtClean="0"/>
              <a:pPr/>
              <a:t>50</a:t>
            </a:fld>
            <a:endParaRPr lang="da-DK" dirty="0"/>
          </a:p>
        </p:txBody>
      </p:sp>
      <p:sp>
        <p:nvSpPr>
          <p:cNvPr id="2" name="Rektangel 1">
            <a:extLst>
              <a:ext uri="{FF2B5EF4-FFF2-40B4-BE49-F238E27FC236}">
                <a16:creationId xmlns:a16="http://schemas.microsoft.com/office/drawing/2014/main" id="{9CFCC127-6CC3-EB14-E11B-5CCB061A9B45}"/>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3" name="Picture 2" descr="Running Man Icon Black On White Stock Vector (Royalty Free) 1933476653 |  Shutterstock">
            <a:extLst>
              <a:ext uri="{FF2B5EF4-FFF2-40B4-BE49-F238E27FC236}">
                <a16:creationId xmlns:a16="http://schemas.microsoft.com/office/drawing/2014/main" id="{290CDECC-6219-9AF1-3F8F-8CFE000D0B47}"/>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7" name="Rektangel 6">
            <a:extLst>
              <a:ext uri="{FF2B5EF4-FFF2-40B4-BE49-F238E27FC236}">
                <a16:creationId xmlns:a16="http://schemas.microsoft.com/office/drawing/2014/main" id="{66258F60-7EF0-ED39-F1B9-EBF5D52228FB}"/>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8" name="Tekstfelt 7">
            <a:extLst>
              <a:ext uri="{FF2B5EF4-FFF2-40B4-BE49-F238E27FC236}">
                <a16:creationId xmlns:a16="http://schemas.microsoft.com/office/drawing/2014/main" id="{FB7E558A-C174-FD22-7B38-3534BE7D57A8}"/>
              </a:ext>
            </a:extLst>
          </p:cNvPr>
          <p:cNvSpPr txBox="1"/>
          <p:nvPr/>
        </p:nvSpPr>
        <p:spPr>
          <a:xfrm>
            <a:off x="445169" y="922093"/>
            <a:ext cx="9222876" cy="430887"/>
          </a:xfrm>
          <a:prstGeom prst="rect">
            <a:avLst/>
          </a:prstGeom>
          <a:noFill/>
        </p:spPr>
        <p:txBody>
          <a:bodyPr wrap="square" lIns="0" tIns="0" rIns="0" bIns="0" rtlCol="0">
            <a:spAutoFit/>
          </a:bodyPr>
          <a:lstStyle/>
          <a:p>
            <a:r>
              <a:rPr lang="en-US" sz="2800" b="1" dirty="0">
                <a:latin typeface="Calibri" panose="020F0502020204030204" pitchFamily="34" charset="0"/>
                <a:cs typeface="Calibri" panose="020F0502020204030204" pitchFamily="34" charset="0"/>
              </a:rPr>
              <a:t>Time trends in BMI by age-groups and sex</a:t>
            </a:r>
          </a:p>
        </p:txBody>
      </p:sp>
      <p:pic>
        <p:nvPicPr>
          <p:cNvPr id="6" name="Billede 5">
            <a:extLst>
              <a:ext uri="{FF2B5EF4-FFF2-40B4-BE49-F238E27FC236}">
                <a16:creationId xmlns:a16="http://schemas.microsoft.com/office/drawing/2014/main" id="{EF21715F-CF10-07A5-9623-C8DE0835A68D}"/>
              </a:ext>
            </a:extLst>
          </p:cNvPr>
          <p:cNvPicPr>
            <a:picLocks noChangeAspect="1"/>
          </p:cNvPicPr>
          <p:nvPr/>
        </p:nvPicPr>
        <p:blipFill rotWithShape="1">
          <a:blip r:embed="rId4"/>
          <a:srcRect l="24783" t="29900" r="5694" b="22307"/>
          <a:stretch/>
        </p:blipFill>
        <p:spPr bwMode="auto">
          <a:xfrm>
            <a:off x="1317937" y="2741018"/>
            <a:ext cx="8350108" cy="308189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423122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8ECA56B3-300C-AC35-365F-FB7C61461E99}"/>
              </a:ext>
            </a:extLst>
          </p:cNvPr>
          <p:cNvSpPr>
            <a:spLocks noGrp="1"/>
          </p:cNvSpPr>
          <p:nvPr>
            <p:ph type="dt" sz="half" idx="20"/>
          </p:nvPr>
        </p:nvSpPr>
        <p:spPr/>
        <p:txBody>
          <a:bodyPr/>
          <a:lstStyle/>
          <a:p>
            <a:fld id="{83105728-8C34-4269-93FD-DAFA22FF429D}" type="datetime1">
              <a:rPr lang="da-DK" smtClean="0"/>
              <a:t>19-01-2023</a:t>
            </a:fld>
            <a:endParaRPr lang="da-DK" dirty="0"/>
          </a:p>
        </p:txBody>
      </p:sp>
      <p:sp>
        <p:nvSpPr>
          <p:cNvPr id="5" name="Pladsholder til slidenummer 4">
            <a:extLst>
              <a:ext uri="{FF2B5EF4-FFF2-40B4-BE49-F238E27FC236}">
                <a16:creationId xmlns:a16="http://schemas.microsoft.com/office/drawing/2014/main" id="{303E5533-DE86-7A9E-6573-690A3D8E9A69}"/>
              </a:ext>
            </a:extLst>
          </p:cNvPr>
          <p:cNvSpPr>
            <a:spLocks noGrp="1"/>
          </p:cNvSpPr>
          <p:nvPr>
            <p:ph type="sldNum" sz="quarter" idx="22"/>
          </p:nvPr>
        </p:nvSpPr>
        <p:spPr/>
        <p:txBody>
          <a:bodyPr/>
          <a:lstStyle/>
          <a:p>
            <a:fld id="{45D37B1E-C366-494F-A587-962AD9AABC83}" type="slidenum">
              <a:rPr lang="da-DK" smtClean="0"/>
              <a:pPr/>
              <a:t>51</a:t>
            </a:fld>
            <a:endParaRPr lang="da-DK" dirty="0"/>
          </a:p>
        </p:txBody>
      </p:sp>
      <p:sp>
        <p:nvSpPr>
          <p:cNvPr id="2" name="Rektangel 1">
            <a:extLst>
              <a:ext uri="{FF2B5EF4-FFF2-40B4-BE49-F238E27FC236}">
                <a16:creationId xmlns:a16="http://schemas.microsoft.com/office/drawing/2014/main" id="{9CFCC127-6CC3-EB14-E11B-5CCB061A9B45}"/>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3" name="Picture 2" descr="Running Man Icon Black On White Stock Vector (Royalty Free) 1933476653 |  Shutterstock">
            <a:extLst>
              <a:ext uri="{FF2B5EF4-FFF2-40B4-BE49-F238E27FC236}">
                <a16:creationId xmlns:a16="http://schemas.microsoft.com/office/drawing/2014/main" id="{290CDECC-6219-9AF1-3F8F-8CFE000D0B47}"/>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7" name="Rektangel 6">
            <a:extLst>
              <a:ext uri="{FF2B5EF4-FFF2-40B4-BE49-F238E27FC236}">
                <a16:creationId xmlns:a16="http://schemas.microsoft.com/office/drawing/2014/main" id="{66258F60-7EF0-ED39-F1B9-EBF5D52228FB}"/>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8" name="Tekstfelt 7">
            <a:extLst>
              <a:ext uri="{FF2B5EF4-FFF2-40B4-BE49-F238E27FC236}">
                <a16:creationId xmlns:a16="http://schemas.microsoft.com/office/drawing/2014/main" id="{FB7E558A-C174-FD22-7B38-3534BE7D57A8}"/>
              </a:ext>
            </a:extLst>
          </p:cNvPr>
          <p:cNvSpPr txBox="1"/>
          <p:nvPr/>
        </p:nvSpPr>
        <p:spPr>
          <a:xfrm>
            <a:off x="445169" y="922093"/>
            <a:ext cx="9222876" cy="430887"/>
          </a:xfrm>
          <a:prstGeom prst="rect">
            <a:avLst/>
          </a:prstGeom>
          <a:noFill/>
        </p:spPr>
        <p:txBody>
          <a:bodyPr wrap="square" lIns="0" tIns="0" rIns="0" bIns="0" rtlCol="0">
            <a:spAutoFit/>
          </a:bodyPr>
          <a:lstStyle/>
          <a:p>
            <a:r>
              <a:rPr lang="en-US" sz="2800" b="1" dirty="0">
                <a:latin typeface="Calibri" panose="020F0502020204030204" pitchFamily="34" charset="0"/>
                <a:cs typeface="Calibri" panose="020F0502020204030204" pitchFamily="34" charset="0"/>
              </a:rPr>
              <a:t>BMI trends before and after the school policy</a:t>
            </a:r>
          </a:p>
        </p:txBody>
      </p:sp>
      <p:pic>
        <p:nvPicPr>
          <p:cNvPr id="9" name="Billede 8" descr="Et billede, der indeholder bord&#10;&#10;Automatisk genereret beskrivelse">
            <a:extLst>
              <a:ext uri="{FF2B5EF4-FFF2-40B4-BE49-F238E27FC236}">
                <a16:creationId xmlns:a16="http://schemas.microsoft.com/office/drawing/2014/main" id="{E5EE3A83-FC5E-3850-9392-F9E3F9D15857}"/>
              </a:ext>
            </a:extLst>
          </p:cNvPr>
          <p:cNvPicPr>
            <a:picLocks noChangeAspect="1"/>
          </p:cNvPicPr>
          <p:nvPr/>
        </p:nvPicPr>
        <p:blipFill rotWithShape="1">
          <a:blip r:embed="rId4"/>
          <a:srcRect l="25300" t="29765" r="5909" b="22583"/>
          <a:stretch/>
        </p:blipFill>
        <p:spPr bwMode="auto">
          <a:xfrm>
            <a:off x="1413768" y="2638383"/>
            <a:ext cx="8133022" cy="3025298"/>
          </a:xfrm>
          <a:prstGeom prst="rect">
            <a:avLst/>
          </a:prstGeom>
          <a:ln>
            <a:noFill/>
          </a:ln>
          <a:extLst>
            <a:ext uri="{53640926-AAD7-44D8-BBD7-CCE9431645EC}">
              <a14:shadowObscured xmlns:a14="http://schemas.microsoft.com/office/drawing/2010/main"/>
            </a:ext>
          </a:extLst>
        </p:spPr>
      </p:pic>
      <p:pic>
        <p:nvPicPr>
          <p:cNvPr id="13" name="Billede 12">
            <a:extLst>
              <a:ext uri="{FF2B5EF4-FFF2-40B4-BE49-F238E27FC236}">
                <a16:creationId xmlns:a16="http://schemas.microsoft.com/office/drawing/2014/main" id="{38D7D2D9-2498-481E-E295-73EB26860B14}"/>
              </a:ext>
            </a:extLst>
          </p:cNvPr>
          <p:cNvPicPr>
            <a:picLocks noChangeAspect="1"/>
          </p:cNvPicPr>
          <p:nvPr/>
        </p:nvPicPr>
        <p:blipFill rotWithShape="1">
          <a:blip r:embed="rId5"/>
          <a:srcRect l="12551" t="53511" r="56454" b="32036"/>
          <a:stretch/>
        </p:blipFill>
        <p:spPr>
          <a:xfrm>
            <a:off x="8413101" y="5868955"/>
            <a:ext cx="3778898" cy="979715"/>
          </a:xfrm>
          <a:prstGeom prst="rect">
            <a:avLst/>
          </a:prstGeom>
        </p:spPr>
      </p:pic>
    </p:spTree>
    <p:extLst>
      <p:ext uri="{BB962C8B-B14F-4D97-AF65-F5344CB8AC3E}">
        <p14:creationId xmlns:p14="http://schemas.microsoft.com/office/powerpoint/2010/main" val="36667254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266C4242-4348-8850-6F0C-2CE5D64CFF0B}"/>
              </a:ext>
            </a:extLst>
          </p:cNvPr>
          <p:cNvSpPr>
            <a:spLocks noGrp="1"/>
          </p:cNvSpPr>
          <p:nvPr>
            <p:ph type="dt" sz="half" idx="20"/>
          </p:nvPr>
        </p:nvSpPr>
        <p:spPr/>
        <p:txBody>
          <a:bodyPr/>
          <a:lstStyle/>
          <a:p>
            <a:fld id="{8A416A8A-B31D-463A-AE4C-6F53C0C25968}" type="datetime1">
              <a:rPr lang="da-DK" smtClean="0"/>
              <a:t>19-01-2023</a:t>
            </a:fld>
            <a:endParaRPr lang="da-DK" dirty="0"/>
          </a:p>
        </p:txBody>
      </p:sp>
      <p:sp>
        <p:nvSpPr>
          <p:cNvPr id="5" name="Pladsholder til slidenummer 4">
            <a:extLst>
              <a:ext uri="{FF2B5EF4-FFF2-40B4-BE49-F238E27FC236}">
                <a16:creationId xmlns:a16="http://schemas.microsoft.com/office/drawing/2014/main" id="{75A0A81B-C601-C557-ECE2-9EE4F96EBABD}"/>
              </a:ext>
            </a:extLst>
          </p:cNvPr>
          <p:cNvSpPr>
            <a:spLocks noGrp="1"/>
          </p:cNvSpPr>
          <p:nvPr>
            <p:ph type="sldNum" sz="quarter" idx="22"/>
          </p:nvPr>
        </p:nvSpPr>
        <p:spPr/>
        <p:txBody>
          <a:bodyPr/>
          <a:lstStyle/>
          <a:p>
            <a:fld id="{45D37B1E-C366-494F-A587-962AD9AABC83}" type="slidenum">
              <a:rPr lang="da-DK" smtClean="0"/>
              <a:pPr/>
              <a:t>52</a:t>
            </a:fld>
            <a:endParaRPr lang="da-DK" dirty="0"/>
          </a:p>
        </p:txBody>
      </p:sp>
      <p:pic>
        <p:nvPicPr>
          <p:cNvPr id="7" name="Billede 6">
            <a:extLst>
              <a:ext uri="{FF2B5EF4-FFF2-40B4-BE49-F238E27FC236}">
                <a16:creationId xmlns:a16="http://schemas.microsoft.com/office/drawing/2014/main" id="{0AFBF322-0019-0663-A060-BF520F37C1AE}"/>
              </a:ext>
            </a:extLst>
          </p:cNvPr>
          <p:cNvPicPr>
            <a:picLocks noChangeAspect="1"/>
          </p:cNvPicPr>
          <p:nvPr/>
        </p:nvPicPr>
        <p:blipFill rotWithShape="1">
          <a:blip r:embed="rId3"/>
          <a:srcRect l="19894" t="53334" r="46263" b="24889"/>
          <a:stretch/>
        </p:blipFill>
        <p:spPr>
          <a:xfrm>
            <a:off x="5928754" y="2612572"/>
            <a:ext cx="5534651" cy="3327582"/>
          </a:xfrm>
          <a:prstGeom prst="rect">
            <a:avLst/>
          </a:prstGeom>
        </p:spPr>
      </p:pic>
      <p:pic>
        <p:nvPicPr>
          <p:cNvPr id="9" name="Billede 8">
            <a:extLst>
              <a:ext uri="{FF2B5EF4-FFF2-40B4-BE49-F238E27FC236}">
                <a16:creationId xmlns:a16="http://schemas.microsoft.com/office/drawing/2014/main" id="{EA4AEC1E-A2B8-62B0-2062-87B59803F945}"/>
              </a:ext>
            </a:extLst>
          </p:cNvPr>
          <p:cNvPicPr>
            <a:picLocks noChangeAspect="1"/>
          </p:cNvPicPr>
          <p:nvPr/>
        </p:nvPicPr>
        <p:blipFill rotWithShape="1">
          <a:blip r:embed="rId3"/>
          <a:srcRect l="20825" t="30001" r="48759" b="47532"/>
          <a:stretch/>
        </p:blipFill>
        <p:spPr>
          <a:xfrm>
            <a:off x="815439" y="2484910"/>
            <a:ext cx="5006438" cy="3455243"/>
          </a:xfrm>
          <a:prstGeom prst="rect">
            <a:avLst/>
          </a:prstGeom>
        </p:spPr>
      </p:pic>
      <p:sp>
        <p:nvSpPr>
          <p:cNvPr id="10" name="Rektangel 9">
            <a:extLst>
              <a:ext uri="{FF2B5EF4-FFF2-40B4-BE49-F238E27FC236}">
                <a16:creationId xmlns:a16="http://schemas.microsoft.com/office/drawing/2014/main" id="{E7C45D2B-25CA-3EF7-93DD-EF3BF286395C}"/>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11" name="Picture 2" descr="Running Man Icon Black On White Stock Vector (Royalty Free) 1933476653 |  Shutterstock">
            <a:extLst>
              <a:ext uri="{FF2B5EF4-FFF2-40B4-BE49-F238E27FC236}">
                <a16:creationId xmlns:a16="http://schemas.microsoft.com/office/drawing/2014/main" id="{D6C5F958-F6DC-8203-F6F6-0C2B86BF1B23}"/>
              </a:ext>
            </a:extLst>
          </p:cNvPr>
          <p:cNvPicPr>
            <a:picLocks noChangeAspect="1" noChangeArrowheads="1"/>
          </p:cNvPicPr>
          <p:nvPr/>
        </p:nvPicPr>
        <p:blipFill rotWithShape="1">
          <a:blip r:embed="rId4">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12" name="Rektangel 11">
            <a:extLst>
              <a:ext uri="{FF2B5EF4-FFF2-40B4-BE49-F238E27FC236}">
                <a16:creationId xmlns:a16="http://schemas.microsoft.com/office/drawing/2014/main" id="{7D48ABCD-8B3C-329C-5E27-AB00298736CD}"/>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13" name="Tekstfelt 12">
            <a:extLst>
              <a:ext uri="{FF2B5EF4-FFF2-40B4-BE49-F238E27FC236}">
                <a16:creationId xmlns:a16="http://schemas.microsoft.com/office/drawing/2014/main" id="{D931D67C-DE20-AAA9-5724-17DC4A1B7D16}"/>
              </a:ext>
            </a:extLst>
          </p:cNvPr>
          <p:cNvSpPr txBox="1"/>
          <p:nvPr/>
        </p:nvSpPr>
        <p:spPr>
          <a:xfrm>
            <a:off x="445169" y="629993"/>
            <a:ext cx="9222876" cy="861774"/>
          </a:xfrm>
          <a:prstGeom prst="rect">
            <a:avLst/>
          </a:prstGeom>
          <a:noFill/>
        </p:spPr>
        <p:txBody>
          <a:bodyPr wrap="square" lIns="0" tIns="0" rIns="0" bIns="0" rtlCol="0">
            <a:spAutoFit/>
          </a:bodyPr>
          <a:lstStyle/>
          <a:p>
            <a:r>
              <a:rPr lang="en-US" sz="2800" b="1" dirty="0">
                <a:latin typeface="Calibri" panose="020F0502020204030204" pitchFamily="34" charset="0"/>
                <a:cs typeface="Calibri" panose="020F0502020204030204" pitchFamily="34" charset="0"/>
              </a:rPr>
              <a:t>BMI trends before and after the school policy </a:t>
            </a:r>
          </a:p>
          <a:p>
            <a:r>
              <a:rPr lang="en-US" sz="2800" b="1" dirty="0">
                <a:latin typeface="Calibri" panose="020F0502020204030204" pitchFamily="34" charset="0"/>
                <a:cs typeface="Calibri" panose="020F0502020204030204" pitchFamily="34" charset="0"/>
              </a:rPr>
              <a:t>(with a quadratic time variable)</a:t>
            </a:r>
          </a:p>
        </p:txBody>
      </p:sp>
    </p:spTree>
    <p:extLst>
      <p:ext uri="{BB962C8B-B14F-4D97-AF65-F5344CB8AC3E}">
        <p14:creationId xmlns:p14="http://schemas.microsoft.com/office/powerpoint/2010/main" val="6403484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266C4242-4348-8850-6F0C-2CE5D64CFF0B}"/>
              </a:ext>
            </a:extLst>
          </p:cNvPr>
          <p:cNvSpPr>
            <a:spLocks noGrp="1"/>
          </p:cNvSpPr>
          <p:nvPr>
            <p:ph type="dt" sz="half" idx="20"/>
          </p:nvPr>
        </p:nvSpPr>
        <p:spPr/>
        <p:txBody>
          <a:bodyPr/>
          <a:lstStyle/>
          <a:p>
            <a:fld id="{8A416A8A-B31D-463A-AE4C-6F53C0C25968}" type="datetime1">
              <a:rPr lang="da-DK" smtClean="0"/>
              <a:t>19-01-2023</a:t>
            </a:fld>
            <a:endParaRPr lang="da-DK" dirty="0"/>
          </a:p>
        </p:txBody>
      </p:sp>
      <p:sp>
        <p:nvSpPr>
          <p:cNvPr id="5" name="Pladsholder til slidenummer 4">
            <a:extLst>
              <a:ext uri="{FF2B5EF4-FFF2-40B4-BE49-F238E27FC236}">
                <a16:creationId xmlns:a16="http://schemas.microsoft.com/office/drawing/2014/main" id="{75A0A81B-C601-C557-ECE2-9EE4F96EBABD}"/>
              </a:ext>
            </a:extLst>
          </p:cNvPr>
          <p:cNvSpPr>
            <a:spLocks noGrp="1"/>
          </p:cNvSpPr>
          <p:nvPr>
            <p:ph type="sldNum" sz="quarter" idx="22"/>
          </p:nvPr>
        </p:nvSpPr>
        <p:spPr/>
        <p:txBody>
          <a:bodyPr/>
          <a:lstStyle/>
          <a:p>
            <a:fld id="{45D37B1E-C366-494F-A587-962AD9AABC83}" type="slidenum">
              <a:rPr lang="da-DK" smtClean="0"/>
              <a:pPr/>
              <a:t>53</a:t>
            </a:fld>
            <a:endParaRPr lang="da-DK" dirty="0"/>
          </a:p>
        </p:txBody>
      </p:sp>
      <p:sp>
        <p:nvSpPr>
          <p:cNvPr id="10" name="Rektangel 9">
            <a:extLst>
              <a:ext uri="{FF2B5EF4-FFF2-40B4-BE49-F238E27FC236}">
                <a16:creationId xmlns:a16="http://schemas.microsoft.com/office/drawing/2014/main" id="{E7C45D2B-25CA-3EF7-93DD-EF3BF286395C}"/>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11" name="Picture 2" descr="Running Man Icon Black On White Stock Vector (Royalty Free) 1933476653 |  Shutterstock">
            <a:extLst>
              <a:ext uri="{FF2B5EF4-FFF2-40B4-BE49-F238E27FC236}">
                <a16:creationId xmlns:a16="http://schemas.microsoft.com/office/drawing/2014/main" id="{D6C5F958-F6DC-8203-F6F6-0C2B86BF1B23}"/>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12" name="Rektangel 11">
            <a:extLst>
              <a:ext uri="{FF2B5EF4-FFF2-40B4-BE49-F238E27FC236}">
                <a16:creationId xmlns:a16="http://schemas.microsoft.com/office/drawing/2014/main" id="{7D48ABCD-8B3C-329C-5E27-AB00298736CD}"/>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13" name="Tekstfelt 12">
            <a:extLst>
              <a:ext uri="{FF2B5EF4-FFF2-40B4-BE49-F238E27FC236}">
                <a16:creationId xmlns:a16="http://schemas.microsoft.com/office/drawing/2014/main" id="{D931D67C-DE20-AAA9-5724-17DC4A1B7D16}"/>
              </a:ext>
            </a:extLst>
          </p:cNvPr>
          <p:cNvSpPr txBox="1"/>
          <p:nvPr/>
        </p:nvSpPr>
        <p:spPr>
          <a:xfrm>
            <a:off x="445169" y="629993"/>
            <a:ext cx="9222876" cy="861774"/>
          </a:xfrm>
          <a:prstGeom prst="rect">
            <a:avLst/>
          </a:prstGeom>
          <a:noFill/>
        </p:spPr>
        <p:txBody>
          <a:bodyPr wrap="square" lIns="0" tIns="0" rIns="0" bIns="0" rtlCol="0">
            <a:spAutoFit/>
          </a:bodyPr>
          <a:lstStyle/>
          <a:p>
            <a:r>
              <a:rPr lang="en-US" sz="2800" b="1" dirty="0">
                <a:latin typeface="Calibri" panose="020F0502020204030204" pitchFamily="34" charset="0"/>
                <a:cs typeface="Calibri" panose="020F0502020204030204" pitchFamily="34" charset="0"/>
              </a:rPr>
              <a:t>BMI trends before and after the school policy </a:t>
            </a:r>
          </a:p>
          <a:p>
            <a:r>
              <a:rPr lang="en-US" sz="2800" b="1" dirty="0">
                <a:latin typeface="Calibri" panose="020F0502020204030204" pitchFamily="34" charset="0"/>
                <a:cs typeface="Calibri" panose="020F0502020204030204" pitchFamily="34" charset="0"/>
              </a:rPr>
              <a:t>(with a quadratic time variable)</a:t>
            </a:r>
          </a:p>
        </p:txBody>
      </p:sp>
      <p:pic>
        <p:nvPicPr>
          <p:cNvPr id="3" name="Billede 2">
            <a:extLst>
              <a:ext uri="{FF2B5EF4-FFF2-40B4-BE49-F238E27FC236}">
                <a16:creationId xmlns:a16="http://schemas.microsoft.com/office/drawing/2014/main" id="{68F0AE56-9E09-B772-5A79-6095AE9A5EA2}"/>
              </a:ext>
            </a:extLst>
          </p:cNvPr>
          <p:cNvPicPr>
            <a:picLocks noChangeAspect="1"/>
          </p:cNvPicPr>
          <p:nvPr/>
        </p:nvPicPr>
        <p:blipFill rotWithShape="1">
          <a:blip r:embed="rId4"/>
          <a:srcRect l="5461" t="55555" r="28245" b="10556"/>
          <a:stretch/>
        </p:blipFill>
        <p:spPr>
          <a:xfrm>
            <a:off x="825500" y="2551557"/>
            <a:ext cx="9817100" cy="3488406"/>
          </a:xfrm>
          <a:prstGeom prst="rect">
            <a:avLst/>
          </a:prstGeom>
        </p:spPr>
      </p:pic>
    </p:spTree>
    <p:extLst>
      <p:ext uri="{BB962C8B-B14F-4D97-AF65-F5344CB8AC3E}">
        <p14:creationId xmlns:p14="http://schemas.microsoft.com/office/powerpoint/2010/main" val="2837816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8ECA56B3-300C-AC35-365F-FB7C61461E99}"/>
              </a:ext>
            </a:extLst>
          </p:cNvPr>
          <p:cNvSpPr>
            <a:spLocks noGrp="1"/>
          </p:cNvSpPr>
          <p:nvPr>
            <p:ph type="dt" sz="half" idx="20"/>
          </p:nvPr>
        </p:nvSpPr>
        <p:spPr/>
        <p:txBody>
          <a:bodyPr/>
          <a:lstStyle/>
          <a:p>
            <a:fld id="{83105728-8C34-4269-93FD-DAFA22FF429D}" type="datetime1">
              <a:rPr lang="da-DK" smtClean="0"/>
              <a:t>19-01-2023</a:t>
            </a:fld>
            <a:endParaRPr lang="da-DK" dirty="0"/>
          </a:p>
        </p:txBody>
      </p:sp>
      <p:sp>
        <p:nvSpPr>
          <p:cNvPr id="5" name="Pladsholder til slidenummer 4">
            <a:extLst>
              <a:ext uri="{FF2B5EF4-FFF2-40B4-BE49-F238E27FC236}">
                <a16:creationId xmlns:a16="http://schemas.microsoft.com/office/drawing/2014/main" id="{303E5533-DE86-7A9E-6573-690A3D8E9A69}"/>
              </a:ext>
            </a:extLst>
          </p:cNvPr>
          <p:cNvSpPr>
            <a:spLocks noGrp="1"/>
          </p:cNvSpPr>
          <p:nvPr>
            <p:ph type="sldNum" sz="quarter" idx="22"/>
          </p:nvPr>
        </p:nvSpPr>
        <p:spPr/>
        <p:txBody>
          <a:bodyPr/>
          <a:lstStyle/>
          <a:p>
            <a:fld id="{45D37B1E-C366-494F-A587-962AD9AABC83}" type="slidenum">
              <a:rPr lang="da-DK" smtClean="0"/>
              <a:pPr/>
              <a:t>54</a:t>
            </a:fld>
            <a:endParaRPr lang="da-DK" dirty="0"/>
          </a:p>
        </p:txBody>
      </p:sp>
      <p:sp>
        <p:nvSpPr>
          <p:cNvPr id="2" name="Rektangel 1">
            <a:extLst>
              <a:ext uri="{FF2B5EF4-FFF2-40B4-BE49-F238E27FC236}">
                <a16:creationId xmlns:a16="http://schemas.microsoft.com/office/drawing/2014/main" id="{9CFCC127-6CC3-EB14-E11B-5CCB061A9B45}"/>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3" name="Picture 2" descr="Running Man Icon Black On White Stock Vector (Royalty Free) 1933476653 |  Shutterstock">
            <a:extLst>
              <a:ext uri="{FF2B5EF4-FFF2-40B4-BE49-F238E27FC236}">
                <a16:creationId xmlns:a16="http://schemas.microsoft.com/office/drawing/2014/main" id="{290CDECC-6219-9AF1-3F8F-8CFE000D0B47}"/>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7" name="Rektangel 6">
            <a:extLst>
              <a:ext uri="{FF2B5EF4-FFF2-40B4-BE49-F238E27FC236}">
                <a16:creationId xmlns:a16="http://schemas.microsoft.com/office/drawing/2014/main" id="{66258F60-7EF0-ED39-F1B9-EBF5D52228FB}"/>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8" name="Tekstfelt 7">
            <a:extLst>
              <a:ext uri="{FF2B5EF4-FFF2-40B4-BE49-F238E27FC236}">
                <a16:creationId xmlns:a16="http://schemas.microsoft.com/office/drawing/2014/main" id="{FB7E558A-C174-FD22-7B38-3534BE7D57A8}"/>
              </a:ext>
            </a:extLst>
          </p:cNvPr>
          <p:cNvSpPr txBox="1"/>
          <p:nvPr/>
        </p:nvSpPr>
        <p:spPr>
          <a:xfrm>
            <a:off x="445169" y="922093"/>
            <a:ext cx="9222876" cy="861774"/>
          </a:xfrm>
          <a:prstGeom prst="rect">
            <a:avLst/>
          </a:prstGeom>
          <a:noFill/>
        </p:spPr>
        <p:txBody>
          <a:bodyPr wrap="square" lIns="0" tIns="0" rIns="0" bIns="0" rtlCol="0">
            <a:spAutoFit/>
          </a:bodyPr>
          <a:lstStyle/>
          <a:p>
            <a:r>
              <a:rPr lang="en-US" sz="2800" b="1" dirty="0">
                <a:latin typeface="Calibri" panose="020F0502020204030204" pitchFamily="34" charset="0"/>
                <a:cs typeface="Calibri" panose="020F0502020204030204" pitchFamily="34" charset="0"/>
              </a:rPr>
              <a:t>Trends in the 90</a:t>
            </a:r>
            <a:r>
              <a:rPr lang="en-US" sz="2800" b="1" baseline="30000" dirty="0">
                <a:latin typeface="Calibri" panose="020F0502020204030204" pitchFamily="34" charset="0"/>
                <a:cs typeface="Calibri" panose="020F0502020204030204" pitchFamily="34" charset="0"/>
              </a:rPr>
              <a:t>th</a:t>
            </a:r>
            <a:r>
              <a:rPr lang="en-US" sz="2800" b="1" dirty="0">
                <a:latin typeface="Calibri" panose="020F0502020204030204" pitchFamily="34" charset="0"/>
                <a:cs typeface="Calibri" panose="020F0502020204030204" pitchFamily="34" charset="0"/>
              </a:rPr>
              <a:t> BMI percentile before and after the school policy</a:t>
            </a:r>
          </a:p>
        </p:txBody>
      </p:sp>
      <p:pic>
        <p:nvPicPr>
          <p:cNvPr id="6" name="Billede 5">
            <a:extLst>
              <a:ext uri="{FF2B5EF4-FFF2-40B4-BE49-F238E27FC236}">
                <a16:creationId xmlns:a16="http://schemas.microsoft.com/office/drawing/2014/main" id="{74A8C074-4E48-5D97-29DA-121892E00FFC}"/>
              </a:ext>
            </a:extLst>
          </p:cNvPr>
          <p:cNvPicPr>
            <a:picLocks noChangeAspect="1"/>
          </p:cNvPicPr>
          <p:nvPr/>
        </p:nvPicPr>
        <p:blipFill rotWithShape="1">
          <a:blip r:embed="rId4"/>
          <a:srcRect l="24821" t="29524" r="5869" b="21845"/>
          <a:stretch/>
        </p:blipFill>
        <p:spPr bwMode="auto">
          <a:xfrm>
            <a:off x="1259359" y="2509965"/>
            <a:ext cx="8408685" cy="3167289"/>
          </a:xfrm>
          <a:prstGeom prst="rect">
            <a:avLst/>
          </a:prstGeom>
          <a:ln>
            <a:noFill/>
          </a:ln>
          <a:extLst>
            <a:ext uri="{53640926-AAD7-44D8-BBD7-CCE9431645EC}">
              <a14:shadowObscured xmlns:a14="http://schemas.microsoft.com/office/drawing/2010/main"/>
            </a:ext>
          </a:extLst>
        </p:spPr>
      </p:pic>
      <p:pic>
        <p:nvPicPr>
          <p:cNvPr id="10" name="Billede 9">
            <a:extLst>
              <a:ext uri="{FF2B5EF4-FFF2-40B4-BE49-F238E27FC236}">
                <a16:creationId xmlns:a16="http://schemas.microsoft.com/office/drawing/2014/main" id="{45A2A071-234F-37FC-FEB5-A62A9BE8FA3D}"/>
              </a:ext>
            </a:extLst>
          </p:cNvPr>
          <p:cNvPicPr>
            <a:picLocks noChangeAspect="1"/>
          </p:cNvPicPr>
          <p:nvPr/>
        </p:nvPicPr>
        <p:blipFill rotWithShape="1">
          <a:blip r:embed="rId5"/>
          <a:srcRect l="12704" t="59842" r="56454" b="25842"/>
          <a:stretch/>
        </p:blipFill>
        <p:spPr>
          <a:xfrm>
            <a:off x="8431763" y="5887617"/>
            <a:ext cx="3760236" cy="970383"/>
          </a:xfrm>
          <a:prstGeom prst="rect">
            <a:avLst/>
          </a:prstGeom>
        </p:spPr>
      </p:pic>
    </p:spTree>
    <p:extLst>
      <p:ext uri="{BB962C8B-B14F-4D97-AF65-F5344CB8AC3E}">
        <p14:creationId xmlns:p14="http://schemas.microsoft.com/office/powerpoint/2010/main" val="27593420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8ECA56B3-300C-AC35-365F-FB7C61461E99}"/>
              </a:ext>
            </a:extLst>
          </p:cNvPr>
          <p:cNvSpPr>
            <a:spLocks noGrp="1"/>
          </p:cNvSpPr>
          <p:nvPr>
            <p:ph type="dt" sz="half" idx="20"/>
          </p:nvPr>
        </p:nvSpPr>
        <p:spPr/>
        <p:txBody>
          <a:bodyPr/>
          <a:lstStyle/>
          <a:p>
            <a:fld id="{83105728-8C34-4269-93FD-DAFA22FF429D}" type="datetime1">
              <a:rPr lang="da-DK" smtClean="0"/>
              <a:t>19-01-2023</a:t>
            </a:fld>
            <a:endParaRPr lang="da-DK" dirty="0"/>
          </a:p>
        </p:txBody>
      </p:sp>
      <p:sp>
        <p:nvSpPr>
          <p:cNvPr id="5" name="Pladsholder til slidenummer 4">
            <a:extLst>
              <a:ext uri="{FF2B5EF4-FFF2-40B4-BE49-F238E27FC236}">
                <a16:creationId xmlns:a16="http://schemas.microsoft.com/office/drawing/2014/main" id="{303E5533-DE86-7A9E-6573-690A3D8E9A69}"/>
              </a:ext>
            </a:extLst>
          </p:cNvPr>
          <p:cNvSpPr>
            <a:spLocks noGrp="1"/>
          </p:cNvSpPr>
          <p:nvPr>
            <p:ph type="sldNum" sz="quarter" idx="22"/>
          </p:nvPr>
        </p:nvSpPr>
        <p:spPr/>
        <p:txBody>
          <a:bodyPr/>
          <a:lstStyle/>
          <a:p>
            <a:fld id="{45D37B1E-C366-494F-A587-962AD9AABC83}" type="slidenum">
              <a:rPr lang="da-DK" smtClean="0"/>
              <a:pPr/>
              <a:t>55</a:t>
            </a:fld>
            <a:endParaRPr lang="da-DK" dirty="0"/>
          </a:p>
        </p:txBody>
      </p:sp>
      <p:sp>
        <p:nvSpPr>
          <p:cNvPr id="2" name="Rektangel 1">
            <a:extLst>
              <a:ext uri="{FF2B5EF4-FFF2-40B4-BE49-F238E27FC236}">
                <a16:creationId xmlns:a16="http://schemas.microsoft.com/office/drawing/2014/main" id="{9CFCC127-6CC3-EB14-E11B-5CCB061A9B45}"/>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3" name="Picture 2" descr="Running Man Icon Black On White Stock Vector (Royalty Free) 1933476653 |  Shutterstock">
            <a:extLst>
              <a:ext uri="{FF2B5EF4-FFF2-40B4-BE49-F238E27FC236}">
                <a16:creationId xmlns:a16="http://schemas.microsoft.com/office/drawing/2014/main" id="{290CDECC-6219-9AF1-3F8F-8CFE000D0B47}"/>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7" name="Rektangel 6">
            <a:extLst>
              <a:ext uri="{FF2B5EF4-FFF2-40B4-BE49-F238E27FC236}">
                <a16:creationId xmlns:a16="http://schemas.microsoft.com/office/drawing/2014/main" id="{66258F60-7EF0-ED39-F1B9-EBF5D52228FB}"/>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8" name="Tekstfelt 7">
            <a:extLst>
              <a:ext uri="{FF2B5EF4-FFF2-40B4-BE49-F238E27FC236}">
                <a16:creationId xmlns:a16="http://schemas.microsoft.com/office/drawing/2014/main" id="{FB7E558A-C174-FD22-7B38-3534BE7D57A8}"/>
              </a:ext>
            </a:extLst>
          </p:cNvPr>
          <p:cNvSpPr txBox="1"/>
          <p:nvPr/>
        </p:nvSpPr>
        <p:spPr>
          <a:xfrm>
            <a:off x="445169" y="922093"/>
            <a:ext cx="9222876" cy="430887"/>
          </a:xfrm>
          <a:prstGeom prst="rect">
            <a:avLst/>
          </a:prstGeom>
          <a:noFill/>
        </p:spPr>
        <p:txBody>
          <a:bodyPr wrap="square" lIns="0" tIns="0" rIns="0" bIns="0" rtlCol="0">
            <a:spAutoFit/>
          </a:bodyPr>
          <a:lstStyle/>
          <a:p>
            <a:r>
              <a:rPr lang="en-GB" sz="2800" b="1" dirty="0">
                <a:effectLst/>
                <a:latin typeface="Calibri" panose="020F0502020204030204" pitchFamily="34" charset="0"/>
                <a:ea typeface="Calibri" panose="020F0502020204030204" pitchFamily="34" charset="0"/>
              </a:rPr>
              <a:t>Contributions of Paper III</a:t>
            </a:r>
            <a:endParaRPr lang="en-US" sz="2800" b="1" dirty="0">
              <a:latin typeface="Calibri" panose="020F0502020204030204" pitchFamily="34" charset="0"/>
              <a:cs typeface="Calibri" panose="020F0502020204030204" pitchFamily="34" charset="0"/>
            </a:endParaRPr>
          </a:p>
        </p:txBody>
      </p:sp>
      <p:sp>
        <p:nvSpPr>
          <p:cNvPr id="9" name="Tekstfelt 8">
            <a:extLst>
              <a:ext uri="{FF2B5EF4-FFF2-40B4-BE49-F238E27FC236}">
                <a16:creationId xmlns:a16="http://schemas.microsoft.com/office/drawing/2014/main" id="{E7FA7D8E-0A79-97C9-AC01-2BE63376674B}"/>
              </a:ext>
            </a:extLst>
          </p:cNvPr>
          <p:cNvSpPr txBox="1"/>
          <p:nvPr/>
        </p:nvSpPr>
        <p:spPr>
          <a:xfrm>
            <a:off x="859884" y="2680506"/>
            <a:ext cx="8808161" cy="2215991"/>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US" sz="1800" b="0" i="0" u="none" strike="noStrike" baseline="0" dirty="0">
                <a:latin typeface="Calibri" panose="020F0502020204030204" pitchFamily="34" charset="0"/>
              </a:rPr>
              <a:t>A school policy mandating 45 minutes </a:t>
            </a:r>
            <a:r>
              <a:rPr lang="en-US" dirty="0">
                <a:latin typeface="Calibri" panose="020F0502020204030204" pitchFamily="34" charset="0"/>
              </a:rPr>
              <a:t>physical </a:t>
            </a:r>
            <a:r>
              <a:rPr lang="en-US" dirty="0" err="1">
                <a:latin typeface="Calibri" panose="020F0502020204030204" pitchFamily="34" charset="0"/>
              </a:rPr>
              <a:t>activty</a:t>
            </a:r>
            <a:r>
              <a:rPr lang="en-US" sz="1800" b="0" i="0" u="none" strike="noStrike" baseline="0" dirty="0">
                <a:latin typeface="Calibri" panose="020F0502020204030204" pitchFamily="34" charset="0"/>
              </a:rPr>
              <a:t> daily during school hours failed in reversing an increasing pre-policy BMI trend</a:t>
            </a:r>
          </a:p>
          <a:p>
            <a:pPr marL="285750" indent="-285750" algn="l">
              <a:buFont typeface="Arial" panose="020B0604020202020204" pitchFamily="34" charset="0"/>
              <a:buChar char="•"/>
            </a:pPr>
            <a:endParaRPr lang="en-US" dirty="0">
              <a:latin typeface="Calibri" panose="020F0502020204030204" pitchFamily="34" charset="0"/>
            </a:endParaRPr>
          </a:p>
          <a:p>
            <a:pPr marL="285750" indent="-285750" algn="l">
              <a:buFont typeface="Arial" panose="020B0604020202020204" pitchFamily="34" charset="0"/>
              <a:buChar char="•"/>
            </a:pPr>
            <a:r>
              <a:rPr lang="da-DK" dirty="0" err="1">
                <a:latin typeface="Calibri" panose="020F0502020204030204" pitchFamily="34" charset="0"/>
              </a:rPr>
              <a:t>S</a:t>
            </a:r>
            <a:r>
              <a:rPr lang="da-DK" sz="1800" b="0" i="0" u="none" strike="noStrike" baseline="0" dirty="0" err="1">
                <a:latin typeface="Calibri" panose="020F0502020204030204" pitchFamily="34" charset="0"/>
              </a:rPr>
              <a:t>ignificant</a:t>
            </a:r>
            <a:r>
              <a:rPr lang="da-DK" sz="1800" b="0" i="0" u="none" strike="noStrike" baseline="0" dirty="0">
                <a:latin typeface="Calibri" panose="020F0502020204030204" pitchFamily="34" charset="0"/>
              </a:rPr>
              <a:t> </a:t>
            </a:r>
            <a:r>
              <a:rPr lang="da-DK" sz="1800" b="0" i="0" u="none" strike="noStrike" baseline="0" dirty="0" err="1">
                <a:latin typeface="Calibri" panose="020F0502020204030204" pitchFamily="34" charset="0"/>
              </a:rPr>
              <a:t>increases</a:t>
            </a:r>
            <a:r>
              <a:rPr lang="da-DK" sz="1800" b="0" i="0" u="none" strike="noStrike" baseline="0" dirty="0">
                <a:latin typeface="Calibri" panose="020F0502020204030204" pitchFamily="34" charset="0"/>
              </a:rPr>
              <a:t> in </a:t>
            </a:r>
            <a:r>
              <a:rPr lang="da-DK" sz="1800" b="0" i="0" u="none" strike="noStrike" baseline="0" dirty="0" err="1">
                <a:latin typeface="Calibri" panose="020F0502020204030204" pitchFamily="34" charset="0"/>
              </a:rPr>
              <a:t>mean</a:t>
            </a:r>
            <a:r>
              <a:rPr lang="da-DK" sz="1800" b="0" i="0" u="none" strike="noStrike" baseline="0" dirty="0">
                <a:latin typeface="Calibri" panose="020F0502020204030204" pitchFamily="34" charset="0"/>
              </a:rPr>
              <a:t> BMI</a:t>
            </a:r>
            <a:r>
              <a:rPr lang="da-DK" dirty="0">
                <a:latin typeface="Calibri" panose="020F0502020204030204" pitchFamily="34" charset="0"/>
              </a:rPr>
              <a:t> </a:t>
            </a:r>
            <a:r>
              <a:rPr lang="en-US" sz="1800" b="0" i="0" u="none" strike="noStrike" baseline="0" dirty="0">
                <a:latin typeface="Calibri" panose="020F0502020204030204" pitchFamily="34" charset="0"/>
              </a:rPr>
              <a:t>were observed post-policy in girls in 0th-3rd grade and 7th-9th grade</a:t>
            </a:r>
          </a:p>
          <a:p>
            <a:pPr marL="285750" indent="-285750" algn="l">
              <a:buFont typeface="Arial" panose="020B0604020202020204" pitchFamily="34" charset="0"/>
              <a:buChar char="•"/>
            </a:pPr>
            <a:endParaRPr lang="en-US" dirty="0">
              <a:latin typeface="Calibri" panose="020F0502020204030204" pitchFamily="34" charset="0"/>
            </a:endParaRPr>
          </a:p>
          <a:p>
            <a:pPr marL="285750" indent="-285750" algn="l">
              <a:buFont typeface="Arial" panose="020B0604020202020204" pitchFamily="34" charset="0"/>
              <a:buChar char="•"/>
            </a:pPr>
            <a:r>
              <a:rPr lang="en-US" dirty="0">
                <a:latin typeface="Calibri" panose="020F0502020204030204" pitchFamily="34" charset="0"/>
              </a:rPr>
              <a:t>N</a:t>
            </a:r>
            <a:r>
              <a:rPr lang="en-US" sz="1800" b="0" i="0" u="none" strike="noStrike" baseline="0" dirty="0">
                <a:latin typeface="Calibri" panose="020F0502020204030204" pitchFamily="34" charset="0"/>
              </a:rPr>
              <a:t>o significant changes were observed in post-policy slopes in the 90</a:t>
            </a:r>
            <a:r>
              <a:rPr lang="en-US" sz="1800" b="0" i="0" u="none" strike="noStrike" baseline="30000" dirty="0">
                <a:latin typeface="Calibri" panose="020F0502020204030204" pitchFamily="34" charset="0"/>
              </a:rPr>
              <a:t>th</a:t>
            </a:r>
            <a:r>
              <a:rPr lang="en-US" sz="1800" b="0" i="0" u="none" strike="noStrike" baseline="0" dirty="0">
                <a:latin typeface="Calibri" panose="020F0502020204030204" pitchFamily="34" charset="0"/>
              </a:rPr>
              <a:t> BMI percentiles in either of the subgroups</a:t>
            </a:r>
            <a:endParaRPr lang="da-DK"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53631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8ECA56B3-300C-AC35-365F-FB7C61461E99}"/>
              </a:ext>
            </a:extLst>
          </p:cNvPr>
          <p:cNvSpPr>
            <a:spLocks noGrp="1"/>
          </p:cNvSpPr>
          <p:nvPr>
            <p:ph type="dt" sz="half" idx="20"/>
          </p:nvPr>
        </p:nvSpPr>
        <p:spPr/>
        <p:txBody>
          <a:bodyPr/>
          <a:lstStyle/>
          <a:p>
            <a:fld id="{83105728-8C34-4269-93FD-DAFA22FF429D}" type="datetime1">
              <a:rPr lang="da-DK" smtClean="0"/>
              <a:t>19-01-2023</a:t>
            </a:fld>
            <a:endParaRPr lang="da-DK" dirty="0"/>
          </a:p>
        </p:txBody>
      </p:sp>
      <p:sp>
        <p:nvSpPr>
          <p:cNvPr id="5" name="Pladsholder til slidenummer 4">
            <a:extLst>
              <a:ext uri="{FF2B5EF4-FFF2-40B4-BE49-F238E27FC236}">
                <a16:creationId xmlns:a16="http://schemas.microsoft.com/office/drawing/2014/main" id="{303E5533-DE86-7A9E-6573-690A3D8E9A69}"/>
              </a:ext>
            </a:extLst>
          </p:cNvPr>
          <p:cNvSpPr>
            <a:spLocks noGrp="1"/>
          </p:cNvSpPr>
          <p:nvPr>
            <p:ph type="sldNum" sz="quarter" idx="22"/>
          </p:nvPr>
        </p:nvSpPr>
        <p:spPr/>
        <p:txBody>
          <a:bodyPr/>
          <a:lstStyle/>
          <a:p>
            <a:fld id="{45D37B1E-C366-494F-A587-962AD9AABC83}" type="slidenum">
              <a:rPr lang="da-DK" smtClean="0"/>
              <a:pPr/>
              <a:t>56</a:t>
            </a:fld>
            <a:endParaRPr lang="da-DK" dirty="0"/>
          </a:p>
        </p:txBody>
      </p:sp>
      <p:sp>
        <p:nvSpPr>
          <p:cNvPr id="7" name="Rektangel 6">
            <a:extLst>
              <a:ext uri="{FF2B5EF4-FFF2-40B4-BE49-F238E27FC236}">
                <a16:creationId xmlns:a16="http://schemas.microsoft.com/office/drawing/2014/main" id="{66258F60-7EF0-ED39-F1B9-EBF5D52228FB}"/>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8" name="Tekstfelt 7">
            <a:extLst>
              <a:ext uri="{FF2B5EF4-FFF2-40B4-BE49-F238E27FC236}">
                <a16:creationId xmlns:a16="http://schemas.microsoft.com/office/drawing/2014/main" id="{FB7E558A-C174-FD22-7B38-3534BE7D57A8}"/>
              </a:ext>
            </a:extLst>
          </p:cNvPr>
          <p:cNvSpPr txBox="1"/>
          <p:nvPr/>
        </p:nvSpPr>
        <p:spPr>
          <a:xfrm>
            <a:off x="445169" y="922093"/>
            <a:ext cx="9222876" cy="430887"/>
          </a:xfrm>
          <a:prstGeom prst="rect">
            <a:avLst/>
          </a:prstGeom>
          <a:noFill/>
        </p:spPr>
        <p:txBody>
          <a:bodyPr wrap="square" lIns="0" tIns="0" rIns="0" bIns="0" rtlCol="0">
            <a:spAutoFit/>
          </a:bodyPr>
          <a:lstStyle/>
          <a:p>
            <a:r>
              <a:rPr lang="en-GB" sz="2800" b="1" dirty="0">
                <a:effectLst/>
                <a:latin typeface="Calibri" panose="020F0502020204030204" pitchFamily="34" charset="0"/>
                <a:ea typeface="Calibri" panose="020F0502020204030204" pitchFamily="34" charset="0"/>
              </a:rPr>
              <a:t>Discussion</a:t>
            </a:r>
            <a:endParaRPr lang="en-US" sz="2800" b="1" dirty="0">
              <a:latin typeface="Calibri" panose="020F0502020204030204" pitchFamily="34" charset="0"/>
              <a:cs typeface="Calibri" panose="020F0502020204030204" pitchFamily="34" charset="0"/>
            </a:endParaRPr>
          </a:p>
        </p:txBody>
      </p:sp>
      <p:sp>
        <p:nvSpPr>
          <p:cNvPr id="9" name="Tekstfelt 8">
            <a:extLst>
              <a:ext uri="{FF2B5EF4-FFF2-40B4-BE49-F238E27FC236}">
                <a16:creationId xmlns:a16="http://schemas.microsoft.com/office/drawing/2014/main" id="{E7FA7D8E-0A79-97C9-AC01-2BE63376674B}"/>
              </a:ext>
            </a:extLst>
          </p:cNvPr>
          <p:cNvSpPr txBox="1"/>
          <p:nvPr/>
        </p:nvSpPr>
        <p:spPr>
          <a:xfrm>
            <a:off x="859884" y="2541359"/>
            <a:ext cx="8808161" cy="3600986"/>
          </a:xfrm>
          <a:prstGeom prst="rect">
            <a:avLst/>
          </a:prstGeom>
          <a:noFill/>
        </p:spPr>
        <p:txBody>
          <a:bodyPr wrap="square" lIns="0" tIns="0" rIns="0" bIns="0" rtlCol="0">
            <a:spAutoFit/>
          </a:bodyPr>
          <a:lstStyle/>
          <a:p>
            <a:pPr marL="285750" indent="-285750">
              <a:buFont typeface="Arial" panose="020B0604020202020204" pitchFamily="34" charset="0"/>
              <a:buChar char="•"/>
            </a:pPr>
            <a:r>
              <a:rPr lang="da-DK" dirty="0" err="1">
                <a:latin typeface="Calibri" panose="020F0502020204030204" pitchFamily="34" charset="0"/>
                <a:cs typeface="Calibri" panose="020F0502020204030204" pitchFamily="34" charset="0"/>
              </a:rPr>
              <a:t>Interrupted</a:t>
            </a:r>
            <a:r>
              <a:rPr lang="da-DK" dirty="0">
                <a:latin typeface="Calibri" panose="020F0502020204030204" pitchFamily="34" charset="0"/>
                <a:cs typeface="Calibri" panose="020F0502020204030204" pitchFamily="34" charset="0"/>
              </a:rPr>
              <a:t> time-series approach</a:t>
            </a:r>
          </a:p>
          <a:p>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BMI </a:t>
            </a:r>
            <a:r>
              <a:rPr lang="da-DK" dirty="0" err="1">
                <a:latin typeface="Calibri" panose="020F0502020204030204" pitchFamily="34" charset="0"/>
                <a:cs typeface="Calibri" panose="020F0502020204030204" pitchFamily="34" charset="0"/>
              </a:rPr>
              <a:t>measurement</a:t>
            </a: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70 % </a:t>
            </a:r>
            <a:r>
              <a:rPr lang="da-DK" dirty="0" err="1">
                <a:latin typeface="Calibri" panose="020F0502020204030204" pitchFamily="34" charset="0"/>
                <a:cs typeface="Calibri" panose="020F0502020204030204" pitchFamily="34" charset="0"/>
              </a:rPr>
              <a:t>coverage</a:t>
            </a: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BMI time trends</a:t>
            </a:r>
          </a:p>
          <a:p>
            <a:pPr marL="285750" indent="-285750">
              <a:buFont typeface="Arial" panose="020B0604020202020204" pitchFamily="34" charset="0"/>
              <a:buChar char="•"/>
            </a:pPr>
            <a:endParaRPr lang="da-DK" dirty="0">
              <a:latin typeface="Calibri" panose="020F0502020204030204" pitchFamily="34" charset="0"/>
              <a:cs typeface="Calibri" panose="020F0502020204030204" pitchFamily="34" charset="0"/>
            </a:endParaRPr>
          </a:p>
          <a:p>
            <a:endParaRPr lang="da-DK" dirty="0">
              <a:latin typeface="Calibri" panose="020F0502020204030204" pitchFamily="34" charset="0"/>
              <a:cs typeface="Calibri" panose="020F0502020204030204" pitchFamily="34" charset="0"/>
            </a:endParaRPr>
          </a:p>
          <a:p>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da-DK" dirty="0">
              <a:latin typeface="Calibri" panose="020F0502020204030204" pitchFamily="34" charset="0"/>
              <a:cs typeface="Calibri" panose="020F0502020204030204" pitchFamily="34" charset="0"/>
            </a:endParaRPr>
          </a:p>
          <a:p>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da-DK" dirty="0">
              <a:latin typeface="Calibri" panose="020F0502020204030204" pitchFamily="34" charset="0"/>
              <a:cs typeface="Calibri" panose="020F0502020204030204" pitchFamily="34" charset="0"/>
            </a:endParaRPr>
          </a:p>
        </p:txBody>
      </p:sp>
      <p:sp>
        <p:nvSpPr>
          <p:cNvPr id="2" name="Tekstfelt 1">
            <a:extLst>
              <a:ext uri="{FF2B5EF4-FFF2-40B4-BE49-F238E27FC236}">
                <a16:creationId xmlns:a16="http://schemas.microsoft.com/office/drawing/2014/main" id="{17ED7D6C-D331-3BA9-8F1E-91F9F46CDC7B}"/>
              </a:ext>
            </a:extLst>
          </p:cNvPr>
          <p:cNvSpPr txBox="1"/>
          <p:nvPr/>
        </p:nvSpPr>
        <p:spPr>
          <a:xfrm>
            <a:off x="445168" y="6580441"/>
            <a:ext cx="8413823" cy="169277"/>
          </a:xfrm>
          <a:prstGeom prst="rect">
            <a:avLst/>
          </a:prstGeom>
          <a:noFill/>
        </p:spPr>
        <p:txBody>
          <a:bodyPr wrap="square" lIns="0" tIns="0" rIns="0" bIns="0" rtlCol="0">
            <a:spAutoFit/>
          </a:bodyPr>
          <a:lstStyle/>
          <a:p>
            <a:r>
              <a:rPr lang="da-DK" sz="1100" dirty="0">
                <a:latin typeface="Calibri" panose="020F0502020204030204" pitchFamily="34" charset="0"/>
                <a:cs typeface="Calibri" panose="020F0502020204030204" pitchFamily="34" charset="0"/>
              </a:rPr>
              <a:t>(</a:t>
            </a:r>
            <a:r>
              <a:rPr lang="da-DK" sz="1100" dirty="0" err="1">
                <a:latin typeface="Calibri" panose="020F0502020204030204" pitchFamily="34" charset="0"/>
                <a:cs typeface="Calibri" panose="020F0502020204030204" pitchFamily="34" charset="0"/>
              </a:rPr>
              <a:t>Bernal</a:t>
            </a:r>
            <a:r>
              <a:rPr lang="da-DK" sz="1100" dirty="0">
                <a:latin typeface="Calibri" panose="020F0502020204030204" pitchFamily="34" charset="0"/>
                <a:cs typeface="Calibri" panose="020F0502020204030204" pitchFamily="34" charset="0"/>
              </a:rPr>
              <a:t> et al., 2016; Wells et al., 2000; </a:t>
            </a:r>
            <a:r>
              <a:rPr lang="da-DK" sz="1100" dirty="0" err="1">
                <a:latin typeface="Calibri" panose="020F0502020204030204" pitchFamily="34" charset="0"/>
                <a:cs typeface="Calibri" panose="020F0502020204030204" pitchFamily="34" charset="0"/>
              </a:rPr>
              <a:t>Freedman</a:t>
            </a:r>
            <a:r>
              <a:rPr lang="da-DK" sz="1100" dirty="0">
                <a:latin typeface="Calibri" panose="020F0502020204030204" pitchFamily="34" charset="0"/>
                <a:cs typeface="Calibri" panose="020F0502020204030204" pitchFamily="34" charset="0"/>
              </a:rPr>
              <a:t> et al., 2005; Baxter-Jones et al., 2008)</a:t>
            </a:r>
          </a:p>
        </p:txBody>
      </p:sp>
    </p:spTree>
    <p:extLst>
      <p:ext uri="{BB962C8B-B14F-4D97-AF65-F5344CB8AC3E}">
        <p14:creationId xmlns:p14="http://schemas.microsoft.com/office/powerpoint/2010/main" val="10370112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8ECA56B3-300C-AC35-365F-FB7C61461E99}"/>
              </a:ext>
            </a:extLst>
          </p:cNvPr>
          <p:cNvSpPr>
            <a:spLocks noGrp="1"/>
          </p:cNvSpPr>
          <p:nvPr>
            <p:ph type="dt" sz="half" idx="20"/>
          </p:nvPr>
        </p:nvSpPr>
        <p:spPr/>
        <p:txBody>
          <a:bodyPr/>
          <a:lstStyle/>
          <a:p>
            <a:fld id="{83105728-8C34-4269-93FD-DAFA22FF429D}" type="datetime1">
              <a:rPr lang="da-DK" smtClean="0"/>
              <a:t>19-01-2023</a:t>
            </a:fld>
            <a:endParaRPr lang="da-DK" dirty="0"/>
          </a:p>
        </p:txBody>
      </p:sp>
      <p:sp>
        <p:nvSpPr>
          <p:cNvPr id="5" name="Pladsholder til slidenummer 4">
            <a:extLst>
              <a:ext uri="{FF2B5EF4-FFF2-40B4-BE49-F238E27FC236}">
                <a16:creationId xmlns:a16="http://schemas.microsoft.com/office/drawing/2014/main" id="{303E5533-DE86-7A9E-6573-690A3D8E9A69}"/>
              </a:ext>
            </a:extLst>
          </p:cNvPr>
          <p:cNvSpPr>
            <a:spLocks noGrp="1"/>
          </p:cNvSpPr>
          <p:nvPr>
            <p:ph type="sldNum" sz="quarter" idx="22"/>
          </p:nvPr>
        </p:nvSpPr>
        <p:spPr/>
        <p:txBody>
          <a:bodyPr/>
          <a:lstStyle/>
          <a:p>
            <a:fld id="{45D37B1E-C366-494F-A587-962AD9AABC83}" type="slidenum">
              <a:rPr lang="da-DK" smtClean="0"/>
              <a:pPr/>
              <a:t>57</a:t>
            </a:fld>
            <a:endParaRPr lang="da-DK" dirty="0"/>
          </a:p>
        </p:txBody>
      </p:sp>
      <p:sp>
        <p:nvSpPr>
          <p:cNvPr id="2" name="Rektangel 1">
            <a:extLst>
              <a:ext uri="{FF2B5EF4-FFF2-40B4-BE49-F238E27FC236}">
                <a16:creationId xmlns:a16="http://schemas.microsoft.com/office/drawing/2014/main" id="{9CFCC127-6CC3-EB14-E11B-5CCB061A9B45}"/>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3" name="Picture 2" descr="Running Man Icon Black On White Stock Vector (Royalty Free) 1933476653 |  Shutterstock">
            <a:extLst>
              <a:ext uri="{FF2B5EF4-FFF2-40B4-BE49-F238E27FC236}">
                <a16:creationId xmlns:a16="http://schemas.microsoft.com/office/drawing/2014/main" id="{290CDECC-6219-9AF1-3F8F-8CFE000D0B47}"/>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7" name="Rektangel 6">
            <a:extLst>
              <a:ext uri="{FF2B5EF4-FFF2-40B4-BE49-F238E27FC236}">
                <a16:creationId xmlns:a16="http://schemas.microsoft.com/office/drawing/2014/main" id="{66258F60-7EF0-ED39-F1B9-EBF5D52228FB}"/>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8" name="Tekstfelt 7">
            <a:extLst>
              <a:ext uri="{FF2B5EF4-FFF2-40B4-BE49-F238E27FC236}">
                <a16:creationId xmlns:a16="http://schemas.microsoft.com/office/drawing/2014/main" id="{FB7E558A-C174-FD22-7B38-3534BE7D57A8}"/>
              </a:ext>
            </a:extLst>
          </p:cNvPr>
          <p:cNvSpPr txBox="1"/>
          <p:nvPr/>
        </p:nvSpPr>
        <p:spPr>
          <a:xfrm>
            <a:off x="445169" y="922093"/>
            <a:ext cx="9222876" cy="430887"/>
          </a:xfrm>
          <a:prstGeom prst="rect">
            <a:avLst/>
          </a:prstGeom>
          <a:noFill/>
        </p:spPr>
        <p:txBody>
          <a:bodyPr wrap="square" lIns="0" tIns="0" rIns="0" bIns="0" rtlCol="0">
            <a:spAutoFit/>
          </a:bodyPr>
          <a:lstStyle/>
          <a:p>
            <a:r>
              <a:rPr lang="en-GB" sz="2800" b="1" dirty="0">
                <a:effectLst/>
                <a:latin typeface="Calibri" panose="020F0502020204030204" pitchFamily="34" charset="0"/>
                <a:ea typeface="Calibri" panose="020F0502020204030204" pitchFamily="34" charset="0"/>
              </a:rPr>
              <a:t>Discussion – Paper II &amp; III</a:t>
            </a:r>
            <a:endParaRPr lang="en-US" sz="2800" b="1" dirty="0">
              <a:latin typeface="Calibri" panose="020F0502020204030204" pitchFamily="34" charset="0"/>
              <a:cs typeface="Calibri" panose="020F0502020204030204" pitchFamily="34" charset="0"/>
            </a:endParaRPr>
          </a:p>
        </p:txBody>
      </p:sp>
      <p:sp>
        <p:nvSpPr>
          <p:cNvPr id="9" name="Tekstfelt 8">
            <a:extLst>
              <a:ext uri="{FF2B5EF4-FFF2-40B4-BE49-F238E27FC236}">
                <a16:creationId xmlns:a16="http://schemas.microsoft.com/office/drawing/2014/main" id="{E7FA7D8E-0A79-97C9-AC01-2BE63376674B}"/>
              </a:ext>
            </a:extLst>
          </p:cNvPr>
          <p:cNvSpPr txBox="1"/>
          <p:nvPr/>
        </p:nvSpPr>
        <p:spPr>
          <a:xfrm>
            <a:off x="445169" y="2461846"/>
            <a:ext cx="5525098" cy="2215991"/>
          </a:xfrm>
          <a:prstGeom prst="rect">
            <a:avLst/>
          </a:prstGeom>
          <a:noFill/>
        </p:spPr>
        <p:txBody>
          <a:bodyPr wrap="square" lIns="0" tIns="0" rIns="0" bIns="0" rtlCol="0">
            <a:spAutoFit/>
          </a:bodyPr>
          <a:lstStyle/>
          <a:p>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School policy vs. </a:t>
            </a:r>
            <a:r>
              <a:rPr lang="da-DK" dirty="0" err="1">
                <a:latin typeface="Calibri" panose="020F0502020204030204" pitchFamily="34" charset="0"/>
                <a:cs typeface="Calibri" panose="020F0502020204030204" pitchFamily="34" charset="0"/>
              </a:rPr>
              <a:t>physical</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activity</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requirement</a:t>
            </a: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err="1">
                <a:latin typeface="Calibri" panose="020F0502020204030204" pitchFamily="34" charset="0"/>
                <a:cs typeface="Calibri" panose="020F0502020204030204" pitchFamily="34" charset="0"/>
              </a:rPr>
              <a:t>Classroom</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composititon</a:t>
            </a:r>
            <a:endParaRPr lang="da-DK" dirty="0">
              <a:latin typeface="Calibri" panose="020F0502020204030204" pitchFamily="34" charset="0"/>
              <a:cs typeface="Calibri" panose="020F0502020204030204" pitchFamily="34" charset="0"/>
            </a:endParaRPr>
          </a:p>
          <a:p>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err="1">
                <a:latin typeface="Calibri" panose="020F0502020204030204" pitchFamily="34" charset="0"/>
                <a:cs typeface="Calibri" panose="020F0502020204030204" pitchFamily="34" charset="0"/>
              </a:rPr>
              <a:t>Implementation</a:t>
            </a: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da-DK"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26822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8ECA56B3-300C-AC35-365F-FB7C61461E99}"/>
              </a:ext>
            </a:extLst>
          </p:cNvPr>
          <p:cNvSpPr>
            <a:spLocks noGrp="1"/>
          </p:cNvSpPr>
          <p:nvPr>
            <p:ph type="dt" sz="half" idx="20"/>
          </p:nvPr>
        </p:nvSpPr>
        <p:spPr/>
        <p:txBody>
          <a:bodyPr/>
          <a:lstStyle/>
          <a:p>
            <a:fld id="{83105728-8C34-4269-93FD-DAFA22FF429D}" type="datetime1">
              <a:rPr lang="da-DK" smtClean="0"/>
              <a:t>19-01-2023</a:t>
            </a:fld>
            <a:endParaRPr lang="da-DK" dirty="0"/>
          </a:p>
        </p:txBody>
      </p:sp>
      <p:sp>
        <p:nvSpPr>
          <p:cNvPr id="5" name="Pladsholder til slidenummer 4">
            <a:extLst>
              <a:ext uri="{FF2B5EF4-FFF2-40B4-BE49-F238E27FC236}">
                <a16:creationId xmlns:a16="http://schemas.microsoft.com/office/drawing/2014/main" id="{303E5533-DE86-7A9E-6573-690A3D8E9A69}"/>
              </a:ext>
            </a:extLst>
          </p:cNvPr>
          <p:cNvSpPr>
            <a:spLocks noGrp="1"/>
          </p:cNvSpPr>
          <p:nvPr>
            <p:ph type="sldNum" sz="quarter" idx="22"/>
          </p:nvPr>
        </p:nvSpPr>
        <p:spPr/>
        <p:txBody>
          <a:bodyPr/>
          <a:lstStyle/>
          <a:p>
            <a:fld id="{45D37B1E-C366-494F-A587-962AD9AABC83}" type="slidenum">
              <a:rPr lang="da-DK" smtClean="0"/>
              <a:pPr/>
              <a:t>58</a:t>
            </a:fld>
            <a:endParaRPr lang="da-DK" dirty="0"/>
          </a:p>
        </p:txBody>
      </p:sp>
      <p:sp>
        <p:nvSpPr>
          <p:cNvPr id="2" name="Rektangel 1">
            <a:extLst>
              <a:ext uri="{FF2B5EF4-FFF2-40B4-BE49-F238E27FC236}">
                <a16:creationId xmlns:a16="http://schemas.microsoft.com/office/drawing/2014/main" id="{9CFCC127-6CC3-EB14-E11B-5CCB061A9B45}"/>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3" name="Picture 2" descr="Running Man Icon Black On White Stock Vector (Royalty Free) 1933476653 |  Shutterstock">
            <a:extLst>
              <a:ext uri="{FF2B5EF4-FFF2-40B4-BE49-F238E27FC236}">
                <a16:creationId xmlns:a16="http://schemas.microsoft.com/office/drawing/2014/main" id="{290CDECC-6219-9AF1-3F8F-8CFE000D0B47}"/>
              </a:ext>
            </a:extLst>
          </p:cNvPr>
          <p:cNvPicPr>
            <a:picLocks noChangeAspect="1" noChangeArrowheads="1"/>
          </p:cNvPicPr>
          <p:nvPr/>
        </p:nvPicPr>
        <p:blipFill rotWithShape="1">
          <a:blip r:embed="rId2">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7" name="Rektangel 6">
            <a:extLst>
              <a:ext uri="{FF2B5EF4-FFF2-40B4-BE49-F238E27FC236}">
                <a16:creationId xmlns:a16="http://schemas.microsoft.com/office/drawing/2014/main" id="{66258F60-7EF0-ED39-F1B9-EBF5D52228FB}"/>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8" name="Tekstfelt 7">
            <a:extLst>
              <a:ext uri="{FF2B5EF4-FFF2-40B4-BE49-F238E27FC236}">
                <a16:creationId xmlns:a16="http://schemas.microsoft.com/office/drawing/2014/main" id="{FB7E558A-C174-FD22-7B38-3534BE7D57A8}"/>
              </a:ext>
            </a:extLst>
          </p:cNvPr>
          <p:cNvSpPr txBox="1"/>
          <p:nvPr/>
        </p:nvSpPr>
        <p:spPr>
          <a:xfrm>
            <a:off x="445169" y="922093"/>
            <a:ext cx="9222876" cy="430887"/>
          </a:xfrm>
          <a:prstGeom prst="rect">
            <a:avLst/>
          </a:prstGeom>
          <a:noFill/>
        </p:spPr>
        <p:txBody>
          <a:bodyPr wrap="square" lIns="0" tIns="0" rIns="0" bIns="0" rtlCol="0">
            <a:spAutoFit/>
          </a:bodyPr>
          <a:lstStyle/>
          <a:p>
            <a:r>
              <a:rPr lang="en-GB" sz="2800" b="1" dirty="0">
                <a:effectLst/>
                <a:latin typeface="Calibri" panose="020F0502020204030204" pitchFamily="34" charset="0"/>
                <a:ea typeface="Calibri" panose="020F0502020204030204" pitchFamily="34" charset="0"/>
              </a:rPr>
              <a:t>Conclusions of the thesis</a:t>
            </a:r>
            <a:endParaRPr lang="en-US" sz="2800" b="1" dirty="0">
              <a:latin typeface="Calibri" panose="020F0502020204030204" pitchFamily="34" charset="0"/>
              <a:cs typeface="Calibri" panose="020F0502020204030204" pitchFamily="34" charset="0"/>
            </a:endParaRPr>
          </a:p>
        </p:txBody>
      </p:sp>
      <p:sp>
        <p:nvSpPr>
          <p:cNvPr id="6" name="Tekstfelt 5">
            <a:extLst>
              <a:ext uri="{FF2B5EF4-FFF2-40B4-BE49-F238E27FC236}">
                <a16:creationId xmlns:a16="http://schemas.microsoft.com/office/drawing/2014/main" id="{05425682-BA23-817F-3EE8-EF41E0A7D292}"/>
              </a:ext>
            </a:extLst>
          </p:cNvPr>
          <p:cNvSpPr txBox="1"/>
          <p:nvPr/>
        </p:nvSpPr>
        <p:spPr>
          <a:xfrm>
            <a:off x="859884" y="2541359"/>
            <a:ext cx="8808161" cy="3323987"/>
          </a:xfrm>
          <a:prstGeom prst="rect">
            <a:avLst/>
          </a:prstGeom>
          <a:noFill/>
        </p:spPr>
        <p:txBody>
          <a:bodyPr wrap="square" lIns="0" tIns="0" rIns="0" bIns="0" rtlCol="0">
            <a:spAutoFit/>
          </a:bodyPr>
          <a:lstStyle/>
          <a:p>
            <a:pPr marL="285750" indent="-285750">
              <a:buFont typeface="Arial" panose="020B0604020202020204" pitchFamily="34" charset="0"/>
              <a:buChar char="•"/>
            </a:pP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The school policy </a:t>
            </a:r>
            <a:r>
              <a:rPr lang="da-DK" dirty="0" err="1">
                <a:latin typeface="Calibri" panose="020F0502020204030204" pitchFamily="34" charset="0"/>
                <a:cs typeface="Calibri" panose="020F0502020204030204" pitchFamily="34" charset="0"/>
              </a:rPr>
              <a:t>was</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able</a:t>
            </a:r>
            <a:r>
              <a:rPr lang="da-DK" dirty="0">
                <a:latin typeface="Calibri" panose="020F0502020204030204" pitchFamily="34" charset="0"/>
                <a:cs typeface="Calibri" panose="020F0502020204030204" pitchFamily="34" charset="0"/>
              </a:rPr>
              <a:t> to </a:t>
            </a:r>
            <a:r>
              <a:rPr lang="da-DK" dirty="0" err="1">
                <a:latin typeface="Calibri" panose="020F0502020204030204" pitchFamily="34" charset="0"/>
                <a:cs typeface="Calibri" panose="020F0502020204030204" pitchFamily="34" charset="0"/>
              </a:rPr>
              <a:t>interrupt</a:t>
            </a:r>
            <a:r>
              <a:rPr lang="da-DK" dirty="0">
                <a:latin typeface="Calibri" panose="020F0502020204030204" pitchFamily="34" charset="0"/>
                <a:cs typeface="Calibri" panose="020F0502020204030204" pitchFamily="34" charset="0"/>
              </a:rPr>
              <a:t> a negative </a:t>
            </a:r>
            <a:r>
              <a:rPr lang="da-DK" dirty="0" err="1">
                <a:latin typeface="Calibri" panose="020F0502020204030204" pitchFamily="34" charset="0"/>
                <a:cs typeface="Calibri" panose="020F0502020204030204" pitchFamily="34" charset="0"/>
              </a:rPr>
              <a:t>pre</a:t>
            </a:r>
            <a:r>
              <a:rPr lang="da-DK" dirty="0">
                <a:latin typeface="Calibri" panose="020F0502020204030204" pitchFamily="34" charset="0"/>
                <a:cs typeface="Calibri" panose="020F0502020204030204" pitchFamily="34" charset="0"/>
              </a:rPr>
              <a:t>-policy trend, and </a:t>
            </a:r>
            <a:r>
              <a:rPr lang="da-DK" dirty="0" err="1">
                <a:latin typeface="Calibri" panose="020F0502020204030204" pitchFamily="34" charset="0"/>
                <a:cs typeface="Calibri" panose="020F0502020204030204" pitchFamily="34" charset="0"/>
              </a:rPr>
              <a:t>physical</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activity</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outcomes</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increased</a:t>
            </a:r>
            <a:r>
              <a:rPr lang="da-DK" dirty="0">
                <a:latin typeface="Calibri" panose="020F0502020204030204" pitchFamily="34" charset="0"/>
                <a:cs typeface="Calibri" panose="020F0502020204030204" pitchFamily="34" charset="0"/>
              </a:rPr>
              <a:t> post-policy </a:t>
            </a:r>
            <a:r>
              <a:rPr lang="da-DK" dirty="0" err="1">
                <a:latin typeface="Calibri" panose="020F0502020204030204" pitchFamily="34" charset="0"/>
                <a:cs typeface="Calibri" panose="020F0502020204030204" pitchFamily="34" charset="0"/>
              </a:rPr>
              <a:t>during</a:t>
            </a:r>
            <a:r>
              <a:rPr lang="da-DK" dirty="0">
                <a:latin typeface="Calibri" panose="020F0502020204030204" pitchFamily="34" charset="0"/>
                <a:cs typeface="Calibri" panose="020F0502020204030204" pitchFamily="34" charset="0"/>
              </a:rPr>
              <a:t> a </a:t>
            </a:r>
            <a:r>
              <a:rPr lang="da-DK" dirty="0" err="1">
                <a:latin typeface="Calibri" panose="020F0502020204030204" pitchFamily="34" charset="0"/>
                <a:cs typeface="Calibri" panose="020F0502020204030204" pitchFamily="34" charset="0"/>
              </a:rPr>
              <a:t>standardized</a:t>
            </a:r>
            <a:r>
              <a:rPr lang="da-DK" dirty="0">
                <a:latin typeface="Calibri" panose="020F0502020204030204" pitchFamily="34" charset="0"/>
                <a:cs typeface="Calibri" panose="020F0502020204030204" pitchFamily="34" charset="0"/>
              </a:rPr>
              <a:t> school </a:t>
            </a:r>
            <a:r>
              <a:rPr lang="da-DK" dirty="0" err="1">
                <a:latin typeface="Calibri" panose="020F0502020204030204" pitchFamily="34" charset="0"/>
                <a:cs typeface="Calibri" panose="020F0502020204030204" pitchFamily="34" charset="0"/>
              </a:rPr>
              <a:t>day</a:t>
            </a: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err="1">
                <a:latin typeface="Calibri" panose="020F0502020204030204" pitchFamily="34" charset="0"/>
                <a:cs typeface="Calibri" panose="020F0502020204030204" pitchFamily="34" charset="0"/>
              </a:rPr>
              <a:t>We</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were</a:t>
            </a:r>
            <a:r>
              <a:rPr lang="da-DK" dirty="0">
                <a:latin typeface="Calibri" panose="020F0502020204030204" pitchFamily="34" charset="0"/>
                <a:cs typeface="Calibri" panose="020F0502020204030204" pitchFamily="34" charset="0"/>
              </a:rPr>
              <a:t> not </a:t>
            </a:r>
            <a:r>
              <a:rPr lang="da-DK" dirty="0" err="1">
                <a:latin typeface="Calibri" panose="020F0502020204030204" pitchFamily="34" charset="0"/>
                <a:cs typeface="Calibri" panose="020F0502020204030204" pitchFamily="34" charset="0"/>
              </a:rPr>
              <a:t>able</a:t>
            </a:r>
            <a:r>
              <a:rPr lang="da-DK" dirty="0">
                <a:latin typeface="Calibri" panose="020F0502020204030204" pitchFamily="34" charset="0"/>
                <a:cs typeface="Calibri" panose="020F0502020204030204" pitchFamily="34" charset="0"/>
              </a:rPr>
              <a:t> to </a:t>
            </a:r>
            <a:r>
              <a:rPr lang="da-DK" dirty="0" err="1">
                <a:latin typeface="Calibri" panose="020F0502020204030204" pitchFamily="34" charset="0"/>
                <a:cs typeface="Calibri" panose="020F0502020204030204" pitchFamily="34" charset="0"/>
              </a:rPr>
              <a:t>detect</a:t>
            </a:r>
            <a:r>
              <a:rPr lang="da-DK" dirty="0">
                <a:latin typeface="Calibri" panose="020F0502020204030204" pitchFamily="34" charset="0"/>
                <a:cs typeface="Calibri" panose="020F0502020204030204" pitchFamily="34" charset="0"/>
              </a:rPr>
              <a:t> an </a:t>
            </a:r>
            <a:r>
              <a:rPr lang="da-DK" dirty="0" err="1">
                <a:latin typeface="Calibri" panose="020F0502020204030204" pitchFamily="34" charset="0"/>
                <a:cs typeface="Calibri" panose="020F0502020204030204" pitchFamily="34" charset="0"/>
              </a:rPr>
              <a:t>effect</a:t>
            </a:r>
            <a:r>
              <a:rPr lang="da-DK" dirty="0">
                <a:latin typeface="Calibri" panose="020F0502020204030204" pitchFamily="34" charset="0"/>
                <a:cs typeface="Calibri" panose="020F0502020204030204" pitchFamily="34" charset="0"/>
              </a:rPr>
              <a:t> of the policy on </a:t>
            </a:r>
            <a:r>
              <a:rPr lang="da-DK" dirty="0" err="1">
                <a:latin typeface="Calibri" panose="020F0502020204030204" pitchFamily="34" charset="0"/>
                <a:cs typeface="Calibri" panose="020F0502020204030204" pitchFamily="34" charset="0"/>
              </a:rPr>
              <a:t>full</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day</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physical</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activity</a:t>
            </a:r>
            <a:endParaRPr lang="da-DK" dirty="0">
              <a:latin typeface="Calibri" panose="020F0502020204030204" pitchFamily="34" charset="0"/>
              <a:cs typeface="Calibri" panose="020F0502020204030204" pitchFamily="34" charset="0"/>
            </a:endParaRPr>
          </a:p>
          <a:p>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Even </a:t>
            </a:r>
            <a:r>
              <a:rPr lang="da-DK" dirty="0" err="1">
                <a:latin typeface="Calibri" panose="020F0502020204030204" pitchFamily="34" charset="0"/>
                <a:cs typeface="Calibri" panose="020F0502020204030204" pitchFamily="34" charset="0"/>
              </a:rPr>
              <a:t>though</a:t>
            </a:r>
            <a:r>
              <a:rPr lang="da-DK" dirty="0">
                <a:latin typeface="Calibri" panose="020F0502020204030204" pitchFamily="34" charset="0"/>
                <a:cs typeface="Calibri" panose="020F0502020204030204" pitchFamily="34" charset="0"/>
              </a:rPr>
              <a:t> school time PA </a:t>
            </a:r>
            <a:r>
              <a:rPr lang="da-DK" dirty="0" err="1">
                <a:latin typeface="Calibri" panose="020F0502020204030204" pitchFamily="34" charset="0"/>
                <a:cs typeface="Calibri" panose="020F0502020204030204" pitchFamily="34" charset="0"/>
              </a:rPr>
              <a:t>increased</a:t>
            </a:r>
            <a:r>
              <a:rPr lang="da-DK" dirty="0">
                <a:latin typeface="Calibri" panose="020F0502020204030204" pitchFamily="34" charset="0"/>
                <a:cs typeface="Calibri" panose="020F0502020204030204" pitchFamily="34" charset="0"/>
              </a:rPr>
              <a:t> and </a:t>
            </a:r>
            <a:r>
              <a:rPr lang="da-DK" dirty="0" err="1">
                <a:latin typeface="Calibri" panose="020F0502020204030204" pitchFamily="34" charset="0"/>
                <a:cs typeface="Calibri" panose="020F0502020204030204" pitchFamily="34" charset="0"/>
              </a:rPr>
              <a:t>physcal</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activity</a:t>
            </a:r>
            <a:r>
              <a:rPr lang="da-DK" dirty="0">
                <a:latin typeface="Calibri" panose="020F0502020204030204" pitchFamily="34" charset="0"/>
                <a:cs typeface="Calibri" panose="020F0502020204030204" pitchFamily="34" charset="0"/>
              </a:rPr>
              <a:t> patterns </a:t>
            </a:r>
            <a:r>
              <a:rPr lang="da-DK" dirty="0" err="1">
                <a:latin typeface="Calibri" panose="020F0502020204030204" pitchFamily="34" charset="0"/>
                <a:cs typeface="Calibri" panose="020F0502020204030204" pitchFamily="34" charset="0"/>
              </a:rPr>
              <a:t>may</a:t>
            </a:r>
            <a:r>
              <a:rPr lang="da-DK" dirty="0">
                <a:latin typeface="Calibri" panose="020F0502020204030204" pitchFamily="34" charset="0"/>
                <a:cs typeface="Calibri" panose="020F0502020204030204" pitchFamily="34" charset="0"/>
              </a:rPr>
              <a:t> have </a:t>
            </a:r>
            <a:r>
              <a:rPr lang="da-DK" dirty="0" err="1">
                <a:latin typeface="Calibri" panose="020F0502020204030204" pitchFamily="34" charset="0"/>
                <a:cs typeface="Calibri" panose="020F0502020204030204" pitchFamily="34" charset="0"/>
              </a:rPr>
              <a:t>changed</a:t>
            </a:r>
            <a:r>
              <a:rPr lang="da-DK" dirty="0">
                <a:latin typeface="Calibri" panose="020F0502020204030204" pitchFamily="34" charset="0"/>
                <a:cs typeface="Calibri" panose="020F0502020204030204" pitchFamily="34" charset="0"/>
              </a:rPr>
              <a:t> for </a:t>
            </a:r>
            <a:r>
              <a:rPr lang="da-DK" dirty="0" err="1">
                <a:latin typeface="Calibri" panose="020F0502020204030204" pitchFamily="34" charset="0"/>
                <a:cs typeface="Calibri" panose="020F0502020204030204" pitchFamily="34" charset="0"/>
              </a:rPr>
              <a:t>some</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children</a:t>
            </a:r>
            <a:r>
              <a:rPr lang="da-DK" dirty="0">
                <a:latin typeface="Calibri" panose="020F0502020204030204" pitchFamily="34" charset="0"/>
                <a:cs typeface="Calibri" panose="020F0502020204030204" pitchFamily="34" charset="0"/>
              </a:rPr>
              <a:t>, the policy </a:t>
            </a:r>
            <a:r>
              <a:rPr lang="da-DK" dirty="0" err="1">
                <a:latin typeface="Calibri" panose="020F0502020204030204" pitchFamily="34" charset="0"/>
                <a:cs typeface="Calibri" panose="020F0502020204030204" pitchFamily="34" charset="0"/>
              </a:rPr>
              <a:t>was</a:t>
            </a:r>
            <a:r>
              <a:rPr lang="da-DK" dirty="0">
                <a:latin typeface="Calibri" panose="020F0502020204030204" pitchFamily="34" charset="0"/>
                <a:cs typeface="Calibri" panose="020F0502020204030204" pitchFamily="34" charset="0"/>
              </a:rPr>
              <a:t> not </a:t>
            </a:r>
            <a:r>
              <a:rPr lang="da-DK" dirty="0" err="1">
                <a:latin typeface="Calibri" panose="020F0502020204030204" pitchFamily="34" charset="0"/>
                <a:cs typeface="Calibri" panose="020F0502020204030204" pitchFamily="34" charset="0"/>
              </a:rPr>
              <a:t>able</a:t>
            </a:r>
            <a:r>
              <a:rPr lang="da-DK" dirty="0">
                <a:latin typeface="Calibri" panose="020F0502020204030204" pitchFamily="34" charset="0"/>
                <a:cs typeface="Calibri" panose="020F0502020204030204" pitchFamily="34" charset="0"/>
              </a:rPr>
              <a:t> to </a:t>
            </a:r>
            <a:r>
              <a:rPr lang="da-DK" dirty="0" err="1">
                <a:latin typeface="Calibri" panose="020F0502020204030204" pitchFamily="34" charset="0"/>
                <a:cs typeface="Calibri" panose="020F0502020204030204" pitchFamily="34" charset="0"/>
              </a:rPr>
              <a:t>interrupt</a:t>
            </a:r>
            <a:r>
              <a:rPr lang="da-DK" dirty="0">
                <a:latin typeface="Calibri" panose="020F0502020204030204" pitchFamily="34" charset="0"/>
                <a:cs typeface="Calibri" panose="020F0502020204030204" pitchFamily="34" charset="0"/>
              </a:rPr>
              <a:t> an </a:t>
            </a:r>
            <a:r>
              <a:rPr lang="da-DK" dirty="0" err="1">
                <a:latin typeface="Calibri" panose="020F0502020204030204" pitchFamily="34" charset="0"/>
                <a:cs typeface="Calibri" panose="020F0502020204030204" pitchFamily="34" charset="0"/>
              </a:rPr>
              <a:t>increasing</a:t>
            </a:r>
            <a:r>
              <a:rPr lang="da-DK" dirty="0">
                <a:latin typeface="Calibri" panose="020F0502020204030204" pitchFamily="34" charset="0"/>
                <a:cs typeface="Calibri" panose="020F0502020204030204" pitchFamily="34" charset="0"/>
              </a:rPr>
              <a:t> trend in BMI. Mean BMI </a:t>
            </a:r>
            <a:r>
              <a:rPr lang="da-DK" dirty="0" err="1">
                <a:latin typeface="Calibri" panose="020F0502020204030204" pitchFamily="34" charset="0"/>
                <a:cs typeface="Calibri" panose="020F0502020204030204" pitchFamily="34" charset="0"/>
              </a:rPr>
              <a:t>even</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increased</a:t>
            </a:r>
            <a:r>
              <a:rPr lang="da-DK" dirty="0">
                <a:latin typeface="Calibri" panose="020F0502020204030204" pitchFamily="34" charset="0"/>
                <a:cs typeface="Calibri" panose="020F0502020204030204" pitchFamily="34" charset="0"/>
              </a:rPr>
              <a:t> post-policy in girls i 0th-3rd grade and 7th-9th grade</a:t>
            </a:r>
          </a:p>
          <a:p>
            <a:pPr marL="285750" indent="-285750">
              <a:buFont typeface="Arial" panose="020B0604020202020204" pitchFamily="34" charset="0"/>
              <a:buChar char="•"/>
            </a:pP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No </a:t>
            </a:r>
            <a:r>
              <a:rPr lang="da-DK" dirty="0" err="1">
                <a:latin typeface="Calibri" panose="020F0502020204030204" pitchFamily="34" charset="0"/>
                <a:cs typeface="Calibri" panose="020F0502020204030204" pitchFamily="34" charset="0"/>
              </a:rPr>
              <a:t>changes</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between</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pre</a:t>
            </a:r>
            <a:r>
              <a:rPr lang="da-DK" dirty="0">
                <a:latin typeface="Calibri" panose="020F0502020204030204" pitchFamily="34" charset="0"/>
                <a:cs typeface="Calibri" panose="020F0502020204030204" pitchFamily="34" charset="0"/>
              </a:rPr>
              <a:t>-and post-policy </a:t>
            </a:r>
            <a:r>
              <a:rPr lang="da-DK" dirty="0" err="1">
                <a:latin typeface="Calibri" panose="020F0502020204030204" pitchFamily="34" charset="0"/>
                <a:cs typeface="Calibri" panose="020F0502020204030204" pitchFamily="34" charset="0"/>
              </a:rPr>
              <a:t>slopes</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were</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observed</a:t>
            </a:r>
            <a:r>
              <a:rPr lang="da-DK" dirty="0">
                <a:latin typeface="Calibri" panose="020F0502020204030204" pitchFamily="34" charset="0"/>
                <a:cs typeface="Calibri" panose="020F0502020204030204" pitchFamily="34" charset="0"/>
              </a:rPr>
              <a:t> in the 90th BMI </a:t>
            </a:r>
            <a:r>
              <a:rPr lang="da-DK" dirty="0" err="1">
                <a:latin typeface="Calibri" panose="020F0502020204030204" pitchFamily="34" charset="0"/>
                <a:cs typeface="Calibri" panose="020F0502020204030204" pitchFamily="34" charset="0"/>
              </a:rPr>
              <a:t>percentile</a:t>
            </a:r>
            <a:r>
              <a:rPr lang="da-DK" dirty="0">
                <a:latin typeface="Calibri" panose="020F0502020204030204" pitchFamily="34" charset="0"/>
                <a:cs typeface="Calibri" panose="020F0502020204030204" pitchFamily="34" charset="0"/>
              </a:rPr>
              <a:t> in </a:t>
            </a:r>
            <a:r>
              <a:rPr lang="da-DK" dirty="0" err="1">
                <a:latin typeface="Calibri" panose="020F0502020204030204" pitchFamily="34" charset="0"/>
                <a:cs typeface="Calibri" panose="020F0502020204030204" pitchFamily="34" charset="0"/>
              </a:rPr>
              <a:t>any</a:t>
            </a:r>
            <a:r>
              <a:rPr lang="da-DK" dirty="0">
                <a:latin typeface="Calibri" panose="020F0502020204030204" pitchFamily="34" charset="0"/>
                <a:cs typeface="Calibri" panose="020F0502020204030204" pitchFamily="34" charset="0"/>
              </a:rPr>
              <a:t> sub-</a:t>
            </a:r>
            <a:r>
              <a:rPr lang="da-DK" dirty="0" err="1">
                <a:latin typeface="Calibri" panose="020F0502020204030204" pitchFamily="34" charset="0"/>
                <a:cs typeface="Calibri" panose="020F0502020204030204" pitchFamily="34" charset="0"/>
              </a:rPr>
              <a:t>groups</a:t>
            </a:r>
            <a:endParaRPr lang="da-DK"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1680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8ECA56B3-300C-AC35-365F-FB7C61461E99}"/>
              </a:ext>
            </a:extLst>
          </p:cNvPr>
          <p:cNvSpPr>
            <a:spLocks noGrp="1"/>
          </p:cNvSpPr>
          <p:nvPr>
            <p:ph type="dt" sz="half" idx="20"/>
          </p:nvPr>
        </p:nvSpPr>
        <p:spPr/>
        <p:txBody>
          <a:bodyPr/>
          <a:lstStyle/>
          <a:p>
            <a:fld id="{83105728-8C34-4269-93FD-DAFA22FF429D}" type="datetime1">
              <a:rPr lang="da-DK" smtClean="0"/>
              <a:t>19-01-2023</a:t>
            </a:fld>
            <a:endParaRPr lang="da-DK" dirty="0"/>
          </a:p>
        </p:txBody>
      </p:sp>
      <p:sp>
        <p:nvSpPr>
          <p:cNvPr id="5" name="Pladsholder til slidenummer 4">
            <a:extLst>
              <a:ext uri="{FF2B5EF4-FFF2-40B4-BE49-F238E27FC236}">
                <a16:creationId xmlns:a16="http://schemas.microsoft.com/office/drawing/2014/main" id="{303E5533-DE86-7A9E-6573-690A3D8E9A69}"/>
              </a:ext>
            </a:extLst>
          </p:cNvPr>
          <p:cNvSpPr>
            <a:spLocks noGrp="1"/>
          </p:cNvSpPr>
          <p:nvPr>
            <p:ph type="sldNum" sz="quarter" idx="22"/>
          </p:nvPr>
        </p:nvSpPr>
        <p:spPr/>
        <p:txBody>
          <a:bodyPr/>
          <a:lstStyle/>
          <a:p>
            <a:fld id="{45D37B1E-C366-494F-A587-962AD9AABC83}" type="slidenum">
              <a:rPr lang="da-DK" smtClean="0"/>
              <a:pPr/>
              <a:t>59</a:t>
            </a:fld>
            <a:endParaRPr lang="da-DK" dirty="0"/>
          </a:p>
        </p:txBody>
      </p:sp>
      <p:sp>
        <p:nvSpPr>
          <p:cNvPr id="2" name="Rektangel 1">
            <a:extLst>
              <a:ext uri="{FF2B5EF4-FFF2-40B4-BE49-F238E27FC236}">
                <a16:creationId xmlns:a16="http://schemas.microsoft.com/office/drawing/2014/main" id="{9CFCC127-6CC3-EB14-E11B-5CCB061A9B45}"/>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3" name="Picture 2" descr="Running Man Icon Black On White Stock Vector (Royalty Free) 1933476653 |  Shutterstock">
            <a:extLst>
              <a:ext uri="{FF2B5EF4-FFF2-40B4-BE49-F238E27FC236}">
                <a16:creationId xmlns:a16="http://schemas.microsoft.com/office/drawing/2014/main" id="{290CDECC-6219-9AF1-3F8F-8CFE000D0B47}"/>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7" name="Rektangel 6">
            <a:extLst>
              <a:ext uri="{FF2B5EF4-FFF2-40B4-BE49-F238E27FC236}">
                <a16:creationId xmlns:a16="http://schemas.microsoft.com/office/drawing/2014/main" id="{66258F60-7EF0-ED39-F1B9-EBF5D52228FB}"/>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8" name="Tekstfelt 7">
            <a:extLst>
              <a:ext uri="{FF2B5EF4-FFF2-40B4-BE49-F238E27FC236}">
                <a16:creationId xmlns:a16="http://schemas.microsoft.com/office/drawing/2014/main" id="{FB7E558A-C174-FD22-7B38-3534BE7D57A8}"/>
              </a:ext>
            </a:extLst>
          </p:cNvPr>
          <p:cNvSpPr txBox="1"/>
          <p:nvPr/>
        </p:nvSpPr>
        <p:spPr>
          <a:xfrm>
            <a:off x="445169" y="922093"/>
            <a:ext cx="9222876" cy="430887"/>
          </a:xfrm>
          <a:prstGeom prst="rect">
            <a:avLst/>
          </a:prstGeom>
          <a:noFill/>
        </p:spPr>
        <p:txBody>
          <a:bodyPr wrap="square" lIns="0" tIns="0" rIns="0" bIns="0" rtlCol="0">
            <a:spAutoFit/>
          </a:bodyPr>
          <a:lstStyle/>
          <a:p>
            <a:r>
              <a:rPr lang="en-GB" sz="2800" b="1" dirty="0">
                <a:latin typeface="Calibri" panose="020F0502020204030204" pitchFamily="34" charset="0"/>
                <a:cs typeface="Calibri" panose="020F0502020204030204" pitchFamily="34" charset="0"/>
              </a:rPr>
              <a:t>Implications</a:t>
            </a:r>
            <a:endParaRPr lang="en-US" sz="2800" b="1" dirty="0">
              <a:latin typeface="Calibri" panose="020F0502020204030204" pitchFamily="34" charset="0"/>
              <a:cs typeface="Calibri" panose="020F0502020204030204" pitchFamily="34" charset="0"/>
            </a:endParaRPr>
          </a:p>
        </p:txBody>
      </p:sp>
      <p:pic>
        <p:nvPicPr>
          <p:cNvPr id="1026" name="Picture 2" descr="164,128 Pictogram Book Images, Stock Photos &amp; Vectors | Shutterstock">
            <a:extLst>
              <a:ext uri="{FF2B5EF4-FFF2-40B4-BE49-F238E27FC236}">
                <a16:creationId xmlns:a16="http://schemas.microsoft.com/office/drawing/2014/main" id="{AD7895A5-3874-A748-6953-0A961FD015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4533"/>
          <a:stretch/>
        </p:blipFill>
        <p:spPr bwMode="auto">
          <a:xfrm>
            <a:off x="1091648" y="3201466"/>
            <a:ext cx="2057400" cy="1896786"/>
          </a:xfrm>
          <a:prstGeom prst="rect">
            <a:avLst/>
          </a:prstGeom>
          <a:noFill/>
          <a:extLst>
            <a:ext uri="{909E8E84-426E-40DD-AFC4-6F175D3DCCD1}">
              <a14:hiddenFill xmlns:a14="http://schemas.microsoft.com/office/drawing/2010/main">
                <a:solidFill>
                  <a:srgbClr val="FFFFFF"/>
                </a:solidFill>
              </a14:hiddenFill>
            </a:ext>
          </a:extLst>
        </p:spPr>
      </p:pic>
      <p:sp>
        <p:nvSpPr>
          <p:cNvPr id="6" name="Tekstfelt 5">
            <a:extLst>
              <a:ext uri="{FF2B5EF4-FFF2-40B4-BE49-F238E27FC236}">
                <a16:creationId xmlns:a16="http://schemas.microsoft.com/office/drawing/2014/main" id="{D21CA9C9-5A46-DBC2-BE12-CE3C238FE502}"/>
              </a:ext>
            </a:extLst>
          </p:cNvPr>
          <p:cNvSpPr txBox="1"/>
          <p:nvPr/>
        </p:nvSpPr>
        <p:spPr>
          <a:xfrm>
            <a:off x="1762539" y="3423440"/>
            <a:ext cx="715617" cy="246221"/>
          </a:xfrm>
          <a:prstGeom prst="rect">
            <a:avLst/>
          </a:prstGeom>
          <a:noFill/>
        </p:spPr>
        <p:txBody>
          <a:bodyPr wrap="square" lIns="0" tIns="0" rIns="0" bIns="0" rtlCol="0">
            <a:spAutoFit/>
          </a:bodyPr>
          <a:lstStyle/>
          <a:p>
            <a:r>
              <a:rPr lang="da-DK" sz="1600" dirty="0" err="1"/>
              <a:t>Thesis</a:t>
            </a:r>
            <a:endParaRPr lang="da-DK" sz="1600" dirty="0"/>
          </a:p>
        </p:txBody>
      </p:sp>
      <p:cxnSp>
        <p:nvCxnSpPr>
          <p:cNvPr id="10" name="Lige pilforbindelse 9">
            <a:extLst>
              <a:ext uri="{FF2B5EF4-FFF2-40B4-BE49-F238E27FC236}">
                <a16:creationId xmlns:a16="http://schemas.microsoft.com/office/drawing/2014/main" id="{DFF141E5-14F2-137F-F748-369E7169C92C}"/>
              </a:ext>
            </a:extLst>
          </p:cNvPr>
          <p:cNvCxnSpPr>
            <a:cxnSpLocks/>
          </p:cNvCxnSpPr>
          <p:nvPr/>
        </p:nvCxnSpPr>
        <p:spPr>
          <a:xfrm>
            <a:off x="3866613" y="4149859"/>
            <a:ext cx="1934817"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2" descr="School Pictogram Vector Art, Icons, and Graphics for Free Download">
            <a:extLst>
              <a:ext uri="{FF2B5EF4-FFF2-40B4-BE49-F238E27FC236}">
                <a16:creationId xmlns:a16="http://schemas.microsoft.com/office/drawing/2014/main" id="{75FF9772-FC45-3B8B-BC07-C30ECD74E02A}"/>
              </a:ext>
            </a:extLst>
          </p:cNvPr>
          <p:cNvPicPr>
            <a:picLocks noChangeAspect="1" noChangeArrowheads="1"/>
          </p:cNvPicPr>
          <p:nvPr/>
        </p:nvPicPr>
        <p:blipFill rotWithShape="1">
          <a:blip r:embed="rId5">
            <a:alphaModFix/>
            <a:extLst>
              <a:ext uri="{28A0092B-C50C-407E-A947-70E740481C1C}">
                <a14:useLocalDpi xmlns:a14="http://schemas.microsoft.com/office/drawing/2010/main" val="0"/>
              </a:ext>
            </a:extLst>
          </a:blip>
          <a:srcRect t="7904" b="7847"/>
          <a:stretch/>
        </p:blipFill>
        <p:spPr bwMode="auto">
          <a:xfrm>
            <a:off x="6825019" y="3517579"/>
            <a:ext cx="1955357" cy="164738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2" name="Picture 4" descr="City hall - Free buildings icons">
            <a:extLst>
              <a:ext uri="{FF2B5EF4-FFF2-40B4-BE49-F238E27FC236}">
                <a16:creationId xmlns:a16="http://schemas.microsoft.com/office/drawing/2014/main" id="{E1EB3B98-04DA-3E42-472E-4B5CAA6AC287}"/>
              </a:ext>
            </a:extLst>
          </p:cNvPr>
          <p:cNvPicPr>
            <a:picLocks noChangeAspect="1" noChangeArrowheads="1"/>
          </p:cNvPicPr>
          <p:nvPr/>
        </p:nvPicPr>
        <p:blipFill>
          <a:blip r:embed="rId6">
            <a:alphaModFix/>
            <a:extLst>
              <a:ext uri="{28A0092B-C50C-407E-A947-70E740481C1C}">
                <a14:useLocalDpi xmlns:a14="http://schemas.microsoft.com/office/drawing/2010/main" val="0"/>
              </a:ext>
            </a:extLst>
          </a:blip>
          <a:srcRect/>
          <a:stretch>
            <a:fillRect/>
          </a:stretch>
        </p:blipFill>
        <p:spPr bwMode="auto">
          <a:xfrm>
            <a:off x="8306196" y="2365258"/>
            <a:ext cx="1536900" cy="153690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28" name="Picture 4" descr="Classroom icon PNG and SVG Vector Free Download">
            <a:extLst>
              <a:ext uri="{FF2B5EF4-FFF2-40B4-BE49-F238E27FC236}">
                <a16:creationId xmlns:a16="http://schemas.microsoft.com/office/drawing/2014/main" id="{B5AA65DD-513B-A064-19B2-BBCDA4E410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19936" y="4900858"/>
            <a:ext cx="1323160" cy="13529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overnment icon PNG and SVG Vector Free Download">
            <a:extLst>
              <a:ext uri="{FF2B5EF4-FFF2-40B4-BE49-F238E27FC236}">
                <a16:creationId xmlns:a16="http://schemas.microsoft.com/office/drawing/2014/main" id="{0F886258-DC77-DCE8-68D8-8D29217AD2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94065" y="3638229"/>
            <a:ext cx="1362456" cy="1344371"/>
          </a:xfrm>
          <a:prstGeom prst="rect">
            <a:avLst/>
          </a:prstGeom>
          <a:noFill/>
          <a:extLst>
            <a:ext uri="{909E8E84-426E-40DD-AFC4-6F175D3DCCD1}">
              <a14:hiddenFill xmlns:a14="http://schemas.microsoft.com/office/drawing/2010/main">
                <a:solidFill>
                  <a:srgbClr val="FFFFFF"/>
                </a:solidFill>
              </a14:hiddenFill>
            </a:ext>
          </a:extLst>
        </p:spPr>
      </p:pic>
      <p:sp>
        <p:nvSpPr>
          <p:cNvPr id="14" name="Ellipse 13">
            <a:extLst>
              <a:ext uri="{FF2B5EF4-FFF2-40B4-BE49-F238E27FC236}">
                <a16:creationId xmlns:a16="http://schemas.microsoft.com/office/drawing/2014/main" id="{88CF29BC-B2D8-BAD1-6172-6BC721757E5F}"/>
              </a:ext>
            </a:extLst>
          </p:cNvPr>
          <p:cNvSpPr/>
          <p:nvPr/>
        </p:nvSpPr>
        <p:spPr>
          <a:xfrm>
            <a:off x="6761635" y="2290935"/>
            <a:ext cx="4562638" cy="425673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Tree>
    <p:extLst>
      <p:ext uri="{BB962C8B-B14F-4D97-AF65-F5344CB8AC3E}">
        <p14:creationId xmlns:p14="http://schemas.microsoft.com/office/powerpoint/2010/main" val="288003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4" descr="Question mark icon Royalty Free Vector Image - VectorStock">
            <a:extLst>
              <a:ext uri="{FF2B5EF4-FFF2-40B4-BE49-F238E27FC236}">
                <a16:creationId xmlns:a16="http://schemas.microsoft.com/office/drawing/2014/main" id="{572239CF-3463-4C55-5183-2F7846084C0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338" t="9660" r="22864" b="14057"/>
          <a:stretch/>
        </p:blipFill>
        <p:spPr bwMode="auto">
          <a:xfrm>
            <a:off x="6370132" y="1907056"/>
            <a:ext cx="650422" cy="97789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Question mark icon Royalty Free Vector Image - VectorStock">
            <a:extLst>
              <a:ext uri="{FF2B5EF4-FFF2-40B4-BE49-F238E27FC236}">
                <a16:creationId xmlns:a16="http://schemas.microsoft.com/office/drawing/2014/main" id="{348F64C5-2D44-AFC8-338C-4A14D78C2B42}"/>
              </a:ext>
            </a:extLst>
          </p:cNvPr>
          <p:cNvPicPr>
            <a:picLocks noChangeAspect="1" noChangeArrowheads="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l="22338" t="9660" r="22864" b="14057"/>
          <a:stretch/>
        </p:blipFill>
        <p:spPr bwMode="auto">
          <a:xfrm>
            <a:off x="11024763" y="5192217"/>
            <a:ext cx="1090582" cy="163965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Question mark icon Royalty Free Vector Image - VectorStock">
            <a:extLst>
              <a:ext uri="{FF2B5EF4-FFF2-40B4-BE49-F238E27FC236}">
                <a16:creationId xmlns:a16="http://schemas.microsoft.com/office/drawing/2014/main" id="{02DE4166-72C2-4EB1-4D77-903911DBAB6F}"/>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2338" t="9660" r="22864" b="14057"/>
          <a:stretch/>
        </p:blipFill>
        <p:spPr bwMode="auto">
          <a:xfrm>
            <a:off x="10244066" y="2207910"/>
            <a:ext cx="1359568" cy="204407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Question mark icon Royalty Free Vector Image - VectorStock">
            <a:extLst>
              <a:ext uri="{FF2B5EF4-FFF2-40B4-BE49-F238E27FC236}">
                <a16:creationId xmlns:a16="http://schemas.microsoft.com/office/drawing/2014/main" id="{3FD4EA91-2015-990A-E20E-EBBCE5AC323E}"/>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2338" t="9660" r="22864" b="14057"/>
          <a:stretch/>
        </p:blipFill>
        <p:spPr bwMode="auto">
          <a:xfrm>
            <a:off x="8577463" y="3652334"/>
            <a:ext cx="1090582" cy="163965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Question mark icon Royalty Free Vector Image - VectorStock">
            <a:extLst>
              <a:ext uri="{FF2B5EF4-FFF2-40B4-BE49-F238E27FC236}">
                <a16:creationId xmlns:a16="http://schemas.microsoft.com/office/drawing/2014/main" id="{C96865C1-20DC-3308-8A45-102E0CBBDCB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338" t="9660" r="22864" b="14057"/>
          <a:stretch/>
        </p:blipFill>
        <p:spPr bwMode="auto">
          <a:xfrm>
            <a:off x="9122754" y="2252055"/>
            <a:ext cx="650422" cy="97789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Question mark icon Royalty Free Vector Image - VectorStock">
            <a:extLst>
              <a:ext uri="{FF2B5EF4-FFF2-40B4-BE49-F238E27FC236}">
                <a16:creationId xmlns:a16="http://schemas.microsoft.com/office/drawing/2014/main" id="{9125490B-A514-9E3F-3270-93D318AA5C1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338" t="9660" r="22864" b="14057"/>
          <a:stretch/>
        </p:blipFill>
        <p:spPr bwMode="auto">
          <a:xfrm>
            <a:off x="10010588" y="4472162"/>
            <a:ext cx="650422" cy="97789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Question mark icon Royalty Free Vector Image - VectorStock">
            <a:extLst>
              <a:ext uri="{FF2B5EF4-FFF2-40B4-BE49-F238E27FC236}">
                <a16:creationId xmlns:a16="http://schemas.microsoft.com/office/drawing/2014/main" id="{41C062CF-1F8B-0658-31CD-228FAAA617C7}"/>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2338" t="9660" r="22864" b="14057"/>
          <a:stretch/>
        </p:blipFill>
        <p:spPr bwMode="auto">
          <a:xfrm>
            <a:off x="7419277" y="4770665"/>
            <a:ext cx="992964" cy="1492891"/>
          </a:xfrm>
          <a:prstGeom prst="rect">
            <a:avLst/>
          </a:prstGeom>
          <a:noFill/>
          <a:extLst>
            <a:ext uri="{909E8E84-426E-40DD-AFC4-6F175D3DCCD1}">
              <a14:hiddenFill xmlns:a14="http://schemas.microsoft.com/office/drawing/2010/main">
                <a:solidFill>
                  <a:srgbClr val="FFFFFF"/>
                </a:solidFill>
              </a14:hiddenFill>
            </a:ext>
          </a:extLst>
        </p:spPr>
      </p:pic>
      <p:pic>
        <p:nvPicPr>
          <p:cNvPr id="2048" name="Picture 4" descr="Question mark icon Royalty Free Vector Image - VectorStock">
            <a:extLst>
              <a:ext uri="{FF2B5EF4-FFF2-40B4-BE49-F238E27FC236}">
                <a16:creationId xmlns:a16="http://schemas.microsoft.com/office/drawing/2014/main" id="{EC2465BF-51A8-5C0D-5A67-496C664578B0}"/>
              </a:ext>
            </a:extLst>
          </p:cNvPr>
          <p:cNvPicPr>
            <a:picLocks noChangeAspect="1" noChangeArrowheads="1"/>
          </p:cNvPicPr>
          <p:nvPr/>
        </p:nvPicPr>
        <p:blipFill rotWithShape="1">
          <a:blip r:embed="rId3" cstate="print">
            <a:duotone>
              <a:schemeClr val="accent6">
                <a:shade val="45000"/>
                <a:satMod val="135000"/>
              </a:schemeClr>
              <a:prstClr val="white"/>
            </a:duotone>
            <a:alphaModFix amt="70000"/>
            <a:extLst>
              <a:ext uri="{28A0092B-C50C-407E-A947-70E740481C1C}">
                <a14:useLocalDpi xmlns:a14="http://schemas.microsoft.com/office/drawing/2010/main" val="0"/>
              </a:ext>
            </a:extLst>
          </a:blip>
          <a:srcRect l="22338" t="9660" r="22864" b="14057"/>
          <a:stretch/>
        </p:blipFill>
        <p:spPr bwMode="auto">
          <a:xfrm>
            <a:off x="9294025" y="5666212"/>
            <a:ext cx="650422" cy="97789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Question mark icon Royalty Free Vector Image - VectorStock">
            <a:extLst>
              <a:ext uri="{FF2B5EF4-FFF2-40B4-BE49-F238E27FC236}">
                <a16:creationId xmlns:a16="http://schemas.microsoft.com/office/drawing/2014/main" id="{F64AF666-9804-E642-A901-7E03F754D1B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338" t="9660" r="22864" b="14057"/>
          <a:stretch/>
        </p:blipFill>
        <p:spPr bwMode="auto">
          <a:xfrm>
            <a:off x="6553908" y="5880110"/>
            <a:ext cx="650422" cy="97789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Question mark icon Royalty Free Vector Image - VectorStock">
            <a:extLst>
              <a:ext uri="{FF2B5EF4-FFF2-40B4-BE49-F238E27FC236}">
                <a16:creationId xmlns:a16="http://schemas.microsoft.com/office/drawing/2014/main" id="{71AE4BD0-46A0-EB43-10B8-1EF8937D0090}"/>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2338" t="9660" r="22864" b="14057"/>
          <a:stretch/>
        </p:blipFill>
        <p:spPr bwMode="auto">
          <a:xfrm>
            <a:off x="4800903" y="5210121"/>
            <a:ext cx="1090582" cy="163965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Question mark icon Royalty Free Vector Image - VectorStock">
            <a:extLst>
              <a:ext uri="{FF2B5EF4-FFF2-40B4-BE49-F238E27FC236}">
                <a16:creationId xmlns:a16="http://schemas.microsoft.com/office/drawing/2014/main" id="{08D545A1-2EA7-00C2-9961-5248C5B87CFE}"/>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2338" t="9660" r="22864" b="14057"/>
          <a:stretch/>
        </p:blipFill>
        <p:spPr bwMode="auto">
          <a:xfrm>
            <a:off x="4020206" y="2225814"/>
            <a:ext cx="1359568" cy="2044070"/>
          </a:xfrm>
          <a:prstGeom prst="rect">
            <a:avLst/>
          </a:prstGeom>
          <a:noFill/>
          <a:extLst>
            <a:ext uri="{909E8E84-426E-40DD-AFC4-6F175D3DCCD1}">
              <a14:hiddenFill xmlns:a14="http://schemas.microsoft.com/office/drawing/2010/main">
                <a:solidFill>
                  <a:srgbClr val="FFFFFF"/>
                </a:solidFill>
              </a14:hiddenFill>
            </a:ext>
          </a:extLst>
        </p:spPr>
      </p:pic>
      <p:sp>
        <p:nvSpPr>
          <p:cNvPr id="4" name="Pladsholder til dato 3">
            <a:extLst>
              <a:ext uri="{FF2B5EF4-FFF2-40B4-BE49-F238E27FC236}">
                <a16:creationId xmlns:a16="http://schemas.microsoft.com/office/drawing/2014/main" id="{9141AF29-9797-9763-D0BA-4A0643D03CC3}"/>
              </a:ext>
            </a:extLst>
          </p:cNvPr>
          <p:cNvSpPr>
            <a:spLocks noGrp="1"/>
          </p:cNvSpPr>
          <p:nvPr>
            <p:ph type="dt" sz="half" idx="20"/>
          </p:nvPr>
        </p:nvSpPr>
        <p:spPr>
          <a:xfrm>
            <a:off x="0" y="6911999"/>
            <a:ext cx="0" cy="45719"/>
          </a:xfrm>
        </p:spPr>
        <p:txBody>
          <a:bodyPr/>
          <a:lstStyle/>
          <a:p>
            <a:fld id="{BA17B58C-41CA-4372-84E6-E868603AE416}" type="datetime1">
              <a:rPr lang="da-DK" smtClean="0"/>
              <a:t>19-01-2023</a:t>
            </a:fld>
            <a:endParaRPr lang="da-DK" dirty="0"/>
          </a:p>
        </p:txBody>
      </p:sp>
      <p:sp>
        <p:nvSpPr>
          <p:cNvPr id="5" name="Pladsholder til slidenummer 4">
            <a:extLst>
              <a:ext uri="{FF2B5EF4-FFF2-40B4-BE49-F238E27FC236}">
                <a16:creationId xmlns:a16="http://schemas.microsoft.com/office/drawing/2014/main" id="{B1D31335-5957-4965-39F9-A4B3EF55D9B0}"/>
              </a:ext>
            </a:extLst>
          </p:cNvPr>
          <p:cNvSpPr>
            <a:spLocks noGrp="1"/>
          </p:cNvSpPr>
          <p:nvPr>
            <p:ph type="sldNum" sz="quarter" idx="22"/>
          </p:nvPr>
        </p:nvSpPr>
        <p:spPr>
          <a:xfrm>
            <a:off x="0" y="6911999"/>
            <a:ext cx="0" cy="45719"/>
          </a:xfrm>
        </p:spPr>
        <p:txBody>
          <a:bodyPr/>
          <a:lstStyle/>
          <a:p>
            <a:fld id="{45D37B1E-C366-494F-A587-962AD9AABC83}" type="slidenum">
              <a:rPr lang="da-DK" smtClean="0"/>
              <a:pPr/>
              <a:t>6</a:t>
            </a:fld>
            <a:endParaRPr lang="da-DK" dirty="0"/>
          </a:p>
        </p:txBody>
      </p:sp>
      <p:sp>
        <p:nvSpPr>
          <p:cNvPr id="6" name="Rektangel 5">
            <a:extLst>
              <a:ext uri="{FF2B5EF4-FFF2-40B4-BE49-F238E27FC236}">
                <a16:creationId xmlns:a16="http://schemas.microsoft.com/office/drawing/2014/main" id="{DA54187A-87DD-6FDD-3601-8F7A91461C50}"/>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7" name="Picture 2" descr="Running Man Icon Black On White Stock Vector (Royalty Free) 1933476653 |  Shutterstock">
            <a:extLst>
              <a:ext uri="{FF2B5EF4-FFF2-40B4-BE49-F238E27FC236}">
                <a16:creationId xmlns:a16="http://schemas.microsoft.com/office/drawing/2014/main" id="{A7774B1F-4E0B-C08D-EAD6-F3E67572285E}"/>
              </a:ext>
            </a:extLst>
          </p:cNvPr>
          <p:cNvPicPr>
            <a:picLocks noChangeAspect="1" noChangeArrowheads="1"/>
          </p:cNvPicPr>
          <p:nvPr/>
        </p:nvPicPr>
        <p:blipFill rotWithShape="1">
          <a:blip r:embed="rId7">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8" name="Rektangel 7">
            <a:extLst>
              <a:ext uri="{FF2B5EF4-FFF2-40B4-BE49-F238E27FC236}">
                <a16:creationId xmlns:a16="http://schemas.microsoft.com/office/drawing/2014/main" id="{476DA352-980B-0E31-5C3A-F066FDAEBFE7}"/>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9" name="Tekstfelt 8">
            <a:extLst>
              <a:ext uri="{FF2B5EF4-FFF2-40B4-BE49-F238E27FC236}">
                <a16:creationId xmlns:a16="http://schemas.microsoft.com/office/drawing/2014/main" id="{7FB33319-16AA-1824-E435-DE205B19FCB2}"/>
              </a:ext>
            </a:extLst>
          </p:cNvPr>
          <p:cNvSpPr txBox="1"/>
          <p:nvPr/>
        </p:nvSpPr>
        <p:spPr>
          <a:xfrm>
            <a:off x="445169" y="664332"/>
            <a:ext cx="9475540" cy="492443"/>
          </a:xfrm>
          <a:prstGeom prst="rect">
            <a:avLst/>
          </a:prstGeom>
          <a:noFill/>
        </p:spPr>
        <p:txBody>
          <a:bodyPr wrap="square" lIns="0" tIns="0" rIns="0" bIns="0" rtlCol="0">
            <a:spAutoFit/>
          </a:bodyPr>
          <a:lstStyle/>
          <a:p>
            <a:r>
              <a:rPr lang="en-US" sz="3200" b="1" dirty="0">
                <a:latin typeface="Calibri" panose="020F0502020204030204" pitchFamily="34" charset="0"/>
                <a:cs typeface="Calibri" panose="020F0502020204030204" pitchFamily="34" charset="0"/>
              </a:rPr>
              <a:t>Physical activity in obesity prevention</a:t>
            </a:r>
          </a:p>
        </p:txBody>
      </p:sp>
      <p:pic>
        <p:nvPicPr>
          <p:cNvPr id="4098" name="Picture 2" descr="Obesity Icon Vector Art, Icons, and Graphics for Free Download">
            <a:extLst>
              <a:ext uri="{FF2B5EF4-FFF2-40B4-BE49-F238E27FC236}">
                <a16:creationId xmlns:a16="http://schemas.microsoft.com/office/drawing/2014/main" id="{594B091A-9850-7CE1-5962-20CCF519521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2372" y="2922922"/>
            <a:ext cx="2987256" cy="298725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Question mark icon Royalty Free Vector Image - VectorStock">
            <a:extLst>
              <a:ext uri="{FF2B5EF4-FFF2-40B4-BE49-F238E27FC236}">
                <a16:creationId xmlns:a16="http://schemas.microsoft.com/office/drawing/2014/main" id="{61DE268D-7977-AF93-3275-DDAD50E463BE}"/>
              </a:ext>
            </a:extLst>
          </p:cNvPr>
          <p:cNvPicPr>
            <a:picLocks noChangeAspect="1" noChangeArrowheads="1"/>
          </p:cNvPicPr>
          <p:nvPr/>
        </p:nvPicPr>
        <p:blipFill rotWithShape="1">
          <a:blip r:embed="rId5" cstate="print">
            <a:duotone>
              <a:schemeClr val="accent2">
                <a:shade val="45000"/>
                <a:satMod val="135000"/>
              </a:schemeClr>
              <a:prstClr val="white"/>
            </a:duotone>
            <a:extLst>
              <a:ext uri="{28A0092B-C50C-407E-A947-70E740481C1C}">
                <a14:useLocalDpi xmlns:a14="http://schemas.microsoft.com/office/drawing/2010/main" val="0"/>
              </a:ext>
            </a:extLst>
          </a:blip>
          <a:srcRect l="22338" t="9660" r="22864" b="14057"/>
          <a:stretch/>
        </p:blipFill>
        <p:spPr bwMode="auto">
          <a:xfrm>
            <a:off x="926431" y="2406965"/>
            <a:ext cx="1359568" cy="204407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Question mark icon Royalty Free Vector Image - VectorStock">
            <a:extLst>
              <a:ext uri="{FF2B5EF4-FFF2-40B4-BE49-F238E27FC236}">
                <a16:creationId xmlns:a16="http://schemas.microsoft.com/office/drawing/2014/main" id="{9627F433-7ACD-A1A0-8F17-8BB3E37375CA}"/>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2338" t="9660" r="22864" b="14057"/>
          <a:stretch/>
        </p:blipFill>
        <p:spPr bwMode="auto">
          <a:xfrm>
            <a:off x="2353603" y="3670238"/>
            <a:ext cx="1090582" cy="163965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Question mark icon Royalty Free Vector Image - VectorStock">
            <a:extLst>
              <a:ext uri="{FF2B5EF4-FFF2-40B4-BE49-F238E27FC236}">
                <a16:creationId xmlns:a16="http://schemas.microsoft.com/office/drawing/2014/main" id="{456082B5-48F7-79D4-AA63-3EFE143C208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338" t="9660" r="22864" b="14057"/>
          <a:stretch/>
        </p:blipFill>
        <p:spPr bwMode="auto">
          <a:xfrm>
            <a:off x="2898894" y="2269959"/>
            <a:ext cx="650422" cy="97789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Question mark icon Royalty Free Vector Image - VectorStock">
            <a:extLst>
              <a:ext uri="{FF2B5EF4-FFF2-40B4-BE49-F238E27FC236}">
                <a16:creationId xmlns:a16="http://schemas.microsoft.com/office/drawing/2014/main" id="{93ACD259-400A-3907-A5AE-B12FB12919F5}"/>
              </a:ext>
            </a:extLst>
          </p:cNvPr>
          <p:cNvPicPr>
            <a:picLocks noChangeAspect="1" noChangeArrowheads="1"/>
          </p:cNvPicPr>
          <p:nvPr/>
        </p:nvPicPr>
        <p:blipFill rotWithShape="1">
          <a:blip r:embed="rId3" cstate="print">
            <a:duotone>
              <a:schemeClr val="accent6">
                <a:shade val="45000"/>
                <a:satMod val="135000"/>
              </a:schemeClr>
              <a:prstClr val="white"/>
            </a:duotone>
            <a:alphaModFix amt="70000"/>
            <a:extLst>
              <a:ext uri="{28A0092B-C50C-407E-A947-70E740481C1C}">
                <a14:useLocalDpi xmlns:a14="http://schemas.microsoft.com/office/drawing/2010/main" val="0"/>
              </a:ext>
            </a:extLst>
          </a:blip>
          <a:srcRect l="22338" t="9660" r="22864" b="14057"/>
          <a:stretch/>
        </p:blipFill>
        <p:spPr bwMode="auto">
          <a:xfrm>
            <a:off x="3786728" y="4490066"/>
            <a:ext cx="650422" cy="97789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Question mark icon Royalty Free Vector Image - VectorStock">
            <a:extLst>
              <a:ext uri="{FF2B5EF4-FFF2-40B4-BE49-F238E27FC236}">
                <a16:creationId xmlns:a16="http://schemas.microsoft.com/office/drawing/2014/main" id="{2C4E7E79-0F62-0F15-C507-6813C70F5567}"/>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2338" t="9660" r="22864" b="14057"/>
          <a:stretch/>
        </p:blipFill>
        <p:spPr bwMode="auto">
          <a:xfrm>
            <a:off x="1195417" y="4788569"/>
            <a:ext cx="992964" cy="149289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Question mark icon Royalty Free Vector Image - VectorStock">
            <a:extLst>
              <a:ext uri="{FF2B5EF4-FFF2-40B4-BE49-F238E27FC236}">
                <a16:creationId xmlns:a16="http://schemas.microsoft.com/office/drawing/2014/main" id="{242D6D9B-4870-FEED-90DB-3171CC1FA442}"/>
              </a:ext>
            </a:extLst>
          </p:cNvPr>
          <p:cNvPicPr>
            <a:picLocks noChangeAspect="1" noChangeArrowheads="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l="22338" t="9660" r="22864" b="14057"/>
          <a:stretch/>
        </p:blipFill>
        <p:spPr bwMode="auto">
          <a:xfrm>
            <a:off x="3070165" y="5684116"/>
            <a:ext cx="650422" cy="97789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4" descr="Question mark icon Royalty Free Vector Image - VectorStock">
            <a:extLst>
              <a:ext uri="{FF2B5EF4-FFF2-40B4-BE49-F238E27FC236}">
                <a16:creationId xmlns:a16="http://schemas.microsoft.com/office/drawing/2014/main" id="{C6B8FDE8-110B-CEFE-623A-B3DE2CFFCF53}"/>
              </a:ext>
            </a:extLst>
          </p:cNvPr>
          <p:cNvPicPr>
            <a:picLocks noChangeAspect="1" noChangeArrowheads="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l="22338" t="9660" r="22864" b="14057"/>
          <a:stretch/>
        </p:blipFill>
        <p:spPr bwMode="auto">
          <a:xfrm>
            <a:off x="7756887" y="2702843"/>
            <a:ext cx="650422" cy="9778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Question mark icon Royalty Free Vector Image - VectorStock">
            <a:extLst>
              <a:ext uri="{FF2B5EF4-FFF2-40B4-BE49-F238E27FC236}">
                <a16:creationId xmlns:a16="http://schemas.microsoft.com/office/drawing/2014/main" id="{4F016D9B-D7F3-9C57-F612-F8600B38C7E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338" t="9660" r="22864" b="14057"/>
          <a:stretch/>
        </p:blipFill>
        <p:spPr bwMode="auto">
          <a:xfrm>
            <a:off x="190932" y="3962090"/>
            <a:ext cx="650422" cy="97789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4" descr="Question mark icon Royalty Free Vector Image - VectorStock">
            <a:extLst>
              <a:ext uri="{FF2B5EF4-FFF2-40B4-BE49-F238E27FC236}">
                <a16:creationId xmlns:a16="http://schemas.microsoft.com/office/drawing/2014/main" id="{8BD1FCB2-4C29-289D-1204-A23BE56BED20}"/>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40990" t="9660" r="22864" b="14057"/>
          <a:stretch/>
        </p:blipFill>
        <p:spPr bwMode="auto">
          <a:xfrm>
            <a:off x="-1" y="2396001"/>
            <a:ext cx="429029" cy="9778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4" descr="Question mark icon Royalty Free Vector Image - VectorStock">
            <a:extLst>
              <a:ext uri="{FF2B5EF4-FFF2-40B4-BE49-F238E27FC236}">
                <a16:creationId xmlns:a16="http://schemas.microsoft.com/office/drawing/2014/main" id="{6E67BCAA-B05E-4A76-8CD5-B1D586EDB98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338" t="9660" r="22864" b="14057"/>
          <a:stretch/>
        </p:blipFill>
        <p:spPr bwMode="auto">
          <a:xfrm>
            <a:off x="37230" y="5254519"/>
            <a:ext cx="650422" cy="97789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4" descr="Question mark icon Royalty Free Vector Image - VectorStock">
            <a:extLst>
              <a:ext uri="{FF2B5EF4-FFF2-40B4-BE49-F238E27FC236}">
                <a16:creationId xmlns:a16="http://schemas.microsoft.com/office/drawing/2014/main" id="{24888B22-D6AC-1461-996E-FB61919438E4}"/>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338" t="9660" r="22864" b="14057"/>
          <a:stretch/>
        </p:blipFill>
        <p:spPr bwMode="auto">
          <a:xfrm>
            <a:off x="11541578" y="3714427"/>
            <a:ext cx="650422" cy="977890"/>
          </a:xfrm>
          <a:prstGeom prst="rect">
            <a:avLst/>
          </a:prstGeom>
          <a:noFill/>
          <a:extLst>
            <a:ext uri="{909E8E84-426E-40DD-AFC4-6F175D3DCCD1}">
              <a14:hiddenFill xmlns:a14="http://schemas.microsoft.com/office/drawing/2010/main">
                <a:solidFill>
                  <a:srgbClr val="FFFFFF"/>
                </a:solidFill>
              </a14:hiddenFill>
            </a:ext>
          </a:extLst>
        </p:spPr>
      </p:pic>
      <p:sp>
        <p:nvSpPr>
          <p:cNvPr id="2056" name="Rektangel 2055">
            <a:extLst>
              <a:ext uri="{FF2B5EF4-FFF2-40B4-BE49-F238E27FC236}">
                <a16:creationId xmlns:a16="http://schemas.microsoft.com/office/drawing/2014/main" id="{1786D3ED-2CF2-C2B4-788C-CCB383E40C9B}"/>
              </a:ext>
            </a:extLst>
          </p:cNvPr>
          <p:cNvSpPr/>
          <p:nvPr/>
        </p:nvSpPr>
        <p:spPr>
          <a:xfrm>
            <a:off x="1394712" y="2642260"/>
            <a:ext cx="1604797" cy="1515979"/>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dirty="0">
                <a:latin typeface="Calibri" panose="020F0502020204030204" pitchFamily="34" charset="0"/>
                <a:cs typeface="Calibri" panose="020F0502020204030204" pitchFamily="34" charset="0"/>
              </a:rPr>
              <a:t>Overweight is complex and multifactorial</a:t>
            </a:r>
          </a:p>
        </p:txBody>
      </p:sp>
      <p:sp>
        <p:nvSpPr>
          <p:cNvPr id="2" name="Rektangel 1">
            <a:extLst>
              <a:ext uri="{FF2B5EF4-FFF2-40B4-BE49-F238E27FC236}">
                <a16:creationId xmlns:a16="http://schemas.microsoft.com/office/drawing/2014/main" id="{3558846D-FDDB-54FA-B9EE-EE5FE05AC0C4}"/>
              </a:ext>
            </a:extLst>
          </p:cNvPr>
          <p:cNvSpPr/>
          <p:nvPr/>
        </p:nvSpPr>
        <p:spPr>
          <a:xfrm>
            <a:off x="2053462" y="4823336"/>
            <a:ext cx="1604797" cy="1515979"/>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dirty="0">
                <a:latin typeface="Calibri" panose="020F0502020204030204" pitchFamily="34" charset="0"/>
                <a:cs typeface="Calibri" panose="020F0502020204030204" pitchFamily="34" charset="0"/>
              </a:rPr>
              <a:t>The main driver for overweight is still a positive energy balance over time</a:t>
            </a:r>
          </a:p>
        </p:txBody>
      </p:sp>
      <p:sp>
        <p:nvSpPr>
          <p:cNvPr id="3" name="Rektangel 2">
            <a:extLst>
              <a:ext uri="{FF2B5EF4-FFF2-40B4-BE49-F238E27FC236}">
                <a16:creationId xmlns:a16="http://schemas.microsoft.com/office/drawing/2014/main" id="{4359F66F-9001-8FAE-F25B-E8A9BA5EF7B2}"/>
              </a:ext>
            </a:extLst>
          </p:cNvPr>
          <p:cNvSpPr/>
          <p:nvPr/>
        </p:nvSpPr>
        <p:spPr>
          <a:xfrm>
            <a:off x="8061779" y="2494626"/>
            <a:ext cx="1604797" cy="1515979"/>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dirty="0">
                <a:latin typeface="Calibri" panose="020F0502020204030204" pitchFamily="34" charset="0"/>
                <a:cs typeface="Calibri" panose="020F0502020204030204" pitchFamily="34" charset="0"/>
              </a:rPr>
              <a:t>Physical activity prevents excessive weight gain</a:t>
            </a:r>
          </a:p>
        </p:txBody>
      </p:sp>
      <p:sp>
        <p:nvSpPr>
          <p:cNvPr id="10" name="Rektangel 9">
            <a:extLst>
              <a:ext uri="{FF2B5EF4-FFF2-40B4-BE49-F238E27FC236}">
                <a16:creationId xmlns:a16="http://schemas.microsoft.com/office/drawing/2014/main" id="{2301E8FF-A8EC-6370-EDC7-D1BF093495B4}"/>
              </a:ext>
            </a:extLst>
          </p:cNvPr>
          <p:cNvSpPr/>
          <p:nvPr/>
        </p:nvSpPr>
        <p:spPr>
          <a:xfrm>
            <a:off x="9711918" y="4722563"/>
            <a:ext cx="1604797" cy="1515979"/>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dirty="0">
                <a:latin typeface="Calibri" panose="020F0502020204030204" pitchFamily="34" charset="0"/>
                <a:cs typeface="Calibri" panose="020F0502020204030204" pitchFamily="34" charset="0"/>
              </a:rPr>
              <a:t>Overweight in childhood and adolescence track into adulthood</a:t>
            </a:r>
          </a:p>
        </p:txBody>
      </p:sp>
      <p:sp>
        <p:nvSpPr>
          <p:cNvPr id="12" name="Tekstfelt 11">
            <a:extLst>
              <a:ext uri="{FF2B5EF4-FFF2-40B4-BE49-F238E27FC236}">
                <a16:creationId xmlns:a16="http://schemas.microsoft.com/office/drawing/2014/main" id="{F9892A3A-E61E-0F5B-2CD4-47A8DDBCCFFE}"/>
              </a:ext>
            </a:extLst>
          </p:cNvPr>
          <p:cNvSpPr txBox="1"/>
          <p:nvPr/>
        </p:nvSpPr>
        <p:spPr>
          <a:xfrm>
            <a:off x="76656" y="6678605"/>
            <a:ext cx="12038690" cy="169277"/>
          </a:xfrm>
          <a:prstGeom prst="rect">
            <a:avLst/>
          </a:prstGeom>
          <a:noFill/>
        </p:spPr>
        <p:txBody>
          <a:bodyPr wrap="square" lIns="0" tIns="0" rIns="0" bIns="0" rtlCol="0">
            <a:spAutoFit/>
          </a:bodyPr>
          <a:lstStyle/>
          <a:p>
            <a:r>
              <a:rPr lang="da-DK" sz="1100" dirty="0">
                <a:latin typeface="Calibri" panose="020F0502020204030204" pitchFamily="34" charset="0"/>
                <a:cs typeface="Calibri" panose="020F0502020204030204" pitchFamily="34" charset="0"/>
              </a:rPr>
              <a:t>(2018 </a:t>
            </a:r>
            <a:r>
              <a:rPr lang="da-DK" sz="1100" dirty="0" err="1">
                <a:latin typeface="Calibri" panose="020F0502020204030204" pitchFamily="34" charset="0"/>
                <a:cs typeface="Calibri" panose="020F0502020204030204" pitchFamily="34" charset="0"/>
              </a:rPr>
              <a:t>Physical</a:t>
            </a:r>
            <a:r>
              <a:rPr lang="da-DK" sz="1100" dirty="0">
                <a:latin typeface="Calibri" panose="020F0502020204030204" pitchFamily="34" charset="0"/>
                <a:cs typeface="Calibri" panose="020F0502020204030204" pitchFamily="34" charset="0"/>
              </a:rPr>
              <a:t> Activity Guidelines </a:t>
            </a:r>
            <a:r>
              <a:rPr lang="da-DK" sz="1100" dirty="0" err="1">
                <a:latin typeface="Calibri" panose="020F0502020204030204" pitchFamily="34" charset="0"/>
                <a:cs typeface="Calibri" panose="020F0502020204030204" pitchFamily="34" charset="0"/>
              </a:rPr>
              <a:t>Advisory</a:t>
            </a:r>
            <a:r>
              <a:rPr lang="da-DK" sz="1100" dirty="0">
                <a:latin typeface="Calibri" panose="020F0502020204030204" pitchFamily="34" charset="0"/>
                <a:cs typeface="Calibri" panose="020F0502020204030204" pitchFamily="34" charset="0"/>
              </a:rPr>
              <a:t> </a:t>
            </a:r>
            <a:r>
              <a:rPr lang="da-DK" sz="1100" dirty="0" err="1">
                <a:latin typeface="Calibri" panose="020F0502020204030204" pitchFamily="34" charset="0"/>
                <a:cs typeface="Calibri" panose="020F0502020204030204" pitchFamily="34" charset="0"/>
              </a:rPr>
              <a:t>Committe</a:t>
            </a:r>
            <a:r>
              <a:rPr lang="da-DK" sz="1100" dirty="0">
                <a:latin typeface="Calibri" panose="020F0502020204030204" pitchFamily="34" charset="0"/>
                <a:cs typeface="Calibri" panose="020F0502020204030204" pitchFamily="34" charset="0"/>
              </a:rPr>
              <a:t>, 2018; </a:t>
            </a:r>
            <a:r>
              <a:rPr lang="da-DK" sz="1100" dirty="0" err="1">
                <a:latin typeface="Calibri" panose="020F0502020204030204" pitchFamily="34" charset="0"/>
                <a:cs typeface="Calibri" panose="020F0502020204030204" pitchFamily="34" charset="0"/>
              </a:rPr>
              <a:t>Narciso</a:t>
            </a:r>
            <a:r>
              <a:rPr lang="da-DK" sz="1100" dirty="0">
                <a:latin typeface="Calibri" panose="020F0502020204030204" pitchFamily="34" charset="0"/>
                <a:cs typeface="Calibri" panose="020F0502020204030204" pitchFamily="34" charset="0"/>
              </a:rPr>
              <a:t> et al., 2019; </a:t>
            </a:r>
            <a:r>
              <a:rPr lang="da-DK" sz="1100" dirty="0" err="1">
                <a:latin typeface="Calibri" panose="020F0502020204030204" pitchFamily="34" charset="0"/>
                <a:cs typeface="Calibri" panose="020F0502020204030204" pitchFamily="34" charset="0"/>
              </a:rPr>
              <a:t>Romieu</a:t>
            </a:r>
            <a:r>
              <a:rPr lang="da-DK" sz="1100" dirty="0">
                <a:latin typeface="Calibri" panose="020F0502020204030204" pitchFamily="34" charset="0"/>
                <a:cs typeface="Calibri" panose="020F0502020204030204" pitchFamily="34" charset="0"/>
              </a:rPr>
              <a:t> et al., 2017; NCD Risk factor </a:t>
            </a:r>
            <a:r>
              <a:rPr lang="da-DK" sz="1100" dirty="0" err="1">
                <a:latin typeface="Calibri" panose="020F0502020204030204" pitchFamily="34" charset="0"/>
                <a:cs typeface="Calibri" panose="020F0502020204030204" pitchFamily="34" charset="0"/>
              </a:rPr>
              <a:t>collaboration</a:t>
            </a:r>
            <a:r>
              <a:rPr lang="da-DK" sz="1100" dirty="0">
                <a:latin typeface="Calibri" panose="020F0502020204030204" pitchFamily="34" charset="0"/>
                <a:cs typeface="Calibri" panose="020F0502020204030204" pitchFamily="34" charset="0"/>
              </a:rPr>
              <a:t>, 2016; </a:t>
            </a:r>
            <a:r>
              <a:rPr lang="da-DK" sz="1100" dirty="0" err="1">
                <a:latin typeface="Calibri" panose="020F0502020204030204" pitchFamily="34" charset="0"/>
                <a:cs typeface="Calibri" panose="020F0502020204030204" pitchFamily="34" charset="0"/>
              </a:rPr>
              <a:t>Whitloch</a:t>
            </a:r>
            <a:r>
              <a:rPr lang="da-DK" sz="1100" dirty="0">
                <a:latin typeface="Calibri" panose="020F0502020204030204" pitchFamily="34" charset="0"/>
                <a:cs typeface="Calibri" panose="020F0502020204030204" pitchFamily="34" charset="0"/>
              </a:rPr>
              <a:t> et al 2009; Region Syddanmark 2022; Sundhedsstyrelsen 2022)</a:t>
            </a:r>
          </a:p>
        </p:txBody>
      </p:sp>
    </p:spTree>
    <p:extLst>
      <p:ext uri="{BB962C8B-B14F-4D97-AF65-F5344CB8AC3E}">
        <p14:creationId xmlns:p14="http://schemas.microsoft.com/office/powerpoint/2010/main" val="258073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 grpId="0" animBg="1"/>
      <p:bldP spid="2" grpId="0" animBg="1"/>
      <p:bldP spid="3" grpId="0" animBg="1"/>
      <p:bldP spid="1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ktangel 1">
            <a:extLst>
              <a:ext uri="{FF2B5EF4-FFF2-40B4-BE49-F238E27FC236}">
                <a16:creationId xmlns:a16="http://schemas.microsoft.com/office/drawing/2014/main" id="{9CFCC127-6CC3-EB14-E11B-5CCB061A9B45}"/>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3" name="Picture 2" descr="Running Man Icon Black On White Stock Vector (Royalty Free) 1933476653 |  Shutterstock">
            <a:extLst>
              <a:ext uri="{FF2B5EF4-FFF2-40B4-BE49-F238E27FC236}">
                <a16:creationId xmlns:a16="http://schemas.microsoft.com/office/drawing/2014/main" id="{290CDECC-6219-9AF1-3F8F-8CFE000D0B47}"/>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7" name="Rektangel 6">
            <a:extLst>
              <a:ext uri="{FF2B5EF4-FFF2-40B4-BE49-F238E27FC236}">
                <a16:creationId xmlns:a16="http://schemas.microsoft.com/office/drawing/2014/main" id="{66258F60-7EF0-ED39-F1B9-EBF5D52228FB}"/>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8" name="Tekstfelt 7">
            <a:extLst>
              <a:ext uri="{FF2B5EF4-FFF2-40B4-BE49-F238E27FC236}">
                <a16:creationId xmlns:a16="http://schemas.microsoft.com/office/drawing/2014/main" id="{FB7E558A-C174-FD22-7B38-3534BE7D57A8}"/>
              </a:ext>
            </a:extLst>
          </p:cNvPr>
          <p:cNvSpPr txBox="1"/>
          <p:nvPr/>
        </p:nvSpPr>
        <p:spPr>
          <a:xfrm>
            <a:off x="445169" y="922093"/>
            <a:ext cx="9222876" cy="430887"/>
          </a:xfrm>
          <a:prstGeom prst="rect">
            <a:avLst/>
          </a:prstGeom>
          <a:noFill/>
        </p:spPr>
        <p:txBody>
          <a:bodyPr wrap="square" lIns="0" tIns="0" rIns="0" bIns="0" rtlCol="0">
            <a:spAutoFit/>
          </a:bodyPr>
          <a:lstStyle/>
          <a:p>
            <a:r>
              <a:rPr lang="en-GB" sz="2800" b="1" dirty="0">
                <a:latin typeface="Calibri" panose="020F0502020204030204" pitchFamily="34" charset="0"/>
                <a:cs typeface="Calibri" panose="020F0502020204030204" pitchFamily="34" charset="0"/>
              </a:rPr>
              <a:t>Acknowledgements</a:t>
            </a:r>
            <a:endParaRPr lang="en-US" sz="2800" b="1" dirty="0">
              <a:latin typeface="Calibri" panose="020F0502020204030204" pitchFamily="34" charset="0"/>
              <a:cs typeface="Calibri" panose="020F0502020204030204" pitchFamily="34" charset="0"/>
            </a:endParaRPr>
          </a:p>
        </p:txBody>
      </p:sp>
      <p:sp>
        <p:nvSpPr>
          <p:cNvPr id="9" name="Tekstfelt 8">
            <a:extLst>
              <a:ext uri="{FF2B5EF4-FFF2-40B4-BE49-F238E27FC236}">
                <a16:creationId xmlns:a16="http://schemas.microsoft.com/office/drawing/2014/main" id="{9C8E0984-EC47-CFE2-4477-76EBB44540A8}"/>
              </a:ext>
            </a:extLst>
          </p:cNvPr>
          <p:cNvSpPr txBox="1"/>
          <p:nvPr/>
        </p:nvSpPr>
        <p:spPr>
          <a:xfrm>
            <a:off x="807733" y="2541359"/>
            <a:ext cx="4590986" cy="3600986"/>
          </a:xfrm>
          <a:prstGeom prst="rect">
            <a:avLst/>
          </a:prstGeom>
          <a:noFill/>
        </p:spPr>
        <p:txBody>
          <a:bodyPr wrap="square" lIns="0" tIns="0" rIns="0" bIns="0" rtlCol="0">
            <a:spAutoFit/>
          </a:bodyPr>
          <a:lstStyle/>
          <a:p>
            <a:pPr marL="285750" indent="-285750">
              <a:buFont typeface="Arial" panose="020B0604020202020204" pitchFamily="34" charset="0"/>
              <a:buChar char="•"/>
            </a:pPr>
            <a:r>
              <a:rPr lang="da-DK" dirty="0" err="1">
                <a:latin typeface="Calibri" panose="020F0502020204030204" pitchFamily="34" charset="0"/>
                <a:cs typeface="Calibri" panose="020F0502020204030204" pitchFamily="34" charset="0"/>
              </a:rPr>
              <a:t>Associate</a:t>
            </a:r>
            <a:r>
              <a:rPr lang="da-DK" dirty="0">
                <a:latin typeface="Calibri" panose="020F0502020204030204" pitchFamily="34" charset="0"/>
                <a:cs typeface="Calibri" panose="020F0502020204030204" pitchFamily="34" charset="0"/>
              </a:rPr>
              <a:t> Professor Peter Lund Kristensen</a:t>
            </a:r>
          </a:p>
          <a:p>
            <a:pPr marL="285750" indent="-285750">
              <a:buFont typeface="Arial" panose="020B0604020202020204" pitchFamily="34" charset="0"/>
              <a:buChar char="•"/>
            </a:pPr>
            <a:r>
              <a:rPr lang="da-DK" dirty="0" err="1">
                <a:latin typeface="Calibri" panose="020F0502020204030204" pitchFamily="34" charset="0"/>
                <a:cs typeface="Calibri" panose="020F0502020204030204" pitchFamily="34" charset="0"/>
              </a:rPr>
              <a:t>Associate</a:t>
            </a:r>
            <a:r>
              <a:rPr lang="da-DK" dirty="0">
                <a:latin typeface="Calibri" panose="020F0502020204030204" pitchFamily="34" charset="0"/>
                <a:cs typeface="Calibri" panose="020F0502020204030204" pitchFamily="34" charset="0"/>
              </a:rPr>
              <a:t> Professor Niels Christian Møller</a:t>
            </a: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Professor Anders Grøntved</a:t>
            </a:r>
          </a:p>
          <a:p>
            <a:pPr marL="285750" indent="-285750">
              <a:buFont typeface="Arial" panose="020B0604020202020204" pitchFamily="34" charset="0"/>
              <a:buChar char="•"/>
            </a:pPr>
            <a:r>
              <a:rPr lang="da-DK" dirty="0" err="1">
                <a:latin typeface="Calibri" panose="020F0502020204030204" pitchFamily="34" charset="0"/>
                <a:cs typeface="Calibri" panose="020F0502020204030204" pitchFamily="34" charset="0"/>
              </a:rPr>
              <a:t>Associate</a:t>
            </a:r>
            <a:r>
              <a:rPr lang="da-DK" dirty="0">
                <a:latin typeface="Calibri" panose="020F0502020204030204" pitchFamily="34" charset="0"/>
                <a:cs typeface="Calibri" panose="020F0502020204030204" pitchFamily="34" charset="0"/>
              </a:rPr>
              <a:t> Professor Jan Christian Brønd</a:t>
            </a: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Assistant Professor Kristian Traberg</a:t>
            </a: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Post doc Sofie Koch</a:t>
            </a: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Professor Jens Troelsen</a:t>
            </a:r>
          </a:p>
          <a:p>
            <a:pPr marL="285750" indent="-285750">
              <a:buFont typeface="Arial" panose="020B0604020202020204" pitchFamily="34" charset="0"/>
              <a:buChar char="•"/>
            </a:pPr>
            <a:r>
              <a:rPr lang="da-DK" dirty="0" err="1">
                <a:latin typeface="Calibri" panose="020F0502020204030204" pitchFamily="34" charset="0"/>
                <a:cs typeface="Calibri" panose="020F0502020204030204" pitchFamily="34" charset="0"/>
              </a:rPr>
              <a:t>Associate</a:t>
            </a:r>
            <a:r>
              <a:rPr lang="da-DK" dirty="0">
                <a:latin typeface="Calibri" panose="020F0502020204030204" pitchFamily="34" charset="0"/>
                <a:cs typeface="Calibri" panose="020F0502020204030204" pitchFamily="34" charset="0"/>
              </a:rPr>
              <a:t> Professor Thomas Skovgaard</a:t>
            </a:r>
          </a:p>
          <a:p>
            <a:pPr marL="285750" indent="-285750">
              <a:buFont typeface="Arial" panose="020B0604020202020204" pitchFamily="34" charset="0"/>
              <a:buChar char="•"/>
            </a:pPr>
            <a:r>
              <a:rPr lang="da-DK" dirty="0" err="1">
                <a:latin typeface="Calibri" panose="020F0502020204030204" pitchFamily="34" charset="0"/>
                <a:cs typeface="Calibri" panose="020F0502020204030204" pitchFamily="34" charset="0"/>
              </a:rPr>
              <a:t>Associate</a:t>
            </a:r>
            <a:r>
              <a:rPr lang="da-DK" dirty="0">
                <a:latin typeface="Calibri" panose="020F0502020204030204" pitchFamily="34" charset="0"/>
                <a:cs typeface="Calibri" panose="020F0502020204030204" pitchFamily="34" charset="0"/>
              </a:rPr>
              <a:t> Professor Birgit Debrabant</a:t>
            </a: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Professor Jacob Hjelmborg</a:t>
            </a: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Professor Jasper Schipperijn</a:t>
            </a:r>
          </a:p>
          <a:p>
            <a:pPr marL="285750" indent="-285750">
              <a:buFont typeface="Arial" panose="020B0604020202020204" pitchFamily="34" charset="0"/>
              <a:buChar char="•"/>
            </a:pPr>
            <a:r>
              <a:rPr lang="da-DK" dirty="0" err="1">
                <a:latin typeface="Calibri" panose="020F0502020204030204" pitchFamily="34" charset="0"/>
                <a:cs typeface="Calibri" panose="020F0502020204030204" pitchFamily="34" charset="0"/>
              </a:rPr>
              <a:t>Associate</a:t>
            </a:r>
            <a:r>
              <a:rPr lang="da-DK" dirty="0">
                <a:latin typeface="Calibri" panose="020F0502020204030204" pitchFamily="34" charset="0"/>
                <a:cs typeface="Calibri" panose="020F0502020204030204" pitchFamily="34" charset="0"/>
              </a:rPr>
              <a:t> Professor Lars Breum Christiansen</a:t>
            </a:r>
          </a:p>
          <a:p>
            <a:endParaRPr lang="da-DK" dirty="0">
              <a:latin typeface="Calibri" panose="020F0502020204030204" pitchFamily="34" charset="0"/>
              <a:cs typeface="Calibri" panose="020F0502020204030204" pitchFamily="34" charset="0"/>
            </a:endParaRPr>
          </a:p>
        </p:txBody>
      </p:sp>
      <p:sp>
        <p:nvSpPr>
          <p:cNvPr id="13" name="Tekstfelt 12">
            <a:extLst>
              <a:ext uri="{FF2B5EF4-FFF2-40B4-BE49-F238E27FC236}">
                <a16:creationId xmlns:a16="http://schemas.microsoft.com/office/drawing/2014/main" id="{A540C099-1D3C-1AB7-1F5A-EB34DC80CC19}"/>
              </a:ext>
            </a:extLst>
          </p:cNvPr>
          <p:cNvSpPr txBox="1"/>
          <p:nvPr/>
        </p:nvSpPr>
        <p:spPr>
          <a:xfrm>
            <a:off x="5632341" y="2541359"/>
            <a:ext cx="4590986" cy="4154984"/>
          </a:xfrm>
          <a:prstGeom prst="rect">
            <a:avLst/>
          </a:prstGeom>
          <a:noFill/>
        </p:spPr>
        <p:txBody>
          <a:bodyPr wrap="square" lIns="0" tIns="0" rIns="0" bIns="0" rtlCol="0">
            <a:spAutoFit/>
          </a:bodyPr>
          <a:lstStyle/>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Professor Søren Brage</a:t>
            </a: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Professor Niels Wedderkopp</a:t>
            </a:r>
          </a:p>
          <a:p>
            <a:pPr marL="285750" indent="-285750">
              <a:buFont typeface="Arial" panose="020B0604020202020204" pitchFamily="34" charset="0"/>
              <a:buChar char="•"/>
            </a:pPr>
            <a:r>
              <a:rPr lang="da-DK" dirty="0" err="1">
                <a:latin typeface="Calibri" panose="020F0502020204030204" pitchFamily="34" charset="0"/>
                <a:cs typeface="Calibri" panose="020F0502020204030204" pitchFamily="34" charset="0"/>
              </a:rPr>
              <a:t>Associate</a:t>
            </a:r>
            <a:r>
              <a:rPr lang="da-DK" dirty="0">
                <a:latin typeface="Calibri" panose="020F0502020204030204" pitchFamily="34" charset="0"/>
                <a:cs typeface="Calibri" panose="020F0502020204030204" pitchFamily="34" charset="0"/>
              </a:rPr>
              <a:t> Professor Mette Toftager</a:t>
            </a:r>
          </a:p>
          <a:p>
            <a:pPr marL="285750" indent="-285750">
              <a:buFont typeface="Arial" panose="020B0604020202020204" pitchFamily="34" charset="0"/>
              <a:buChar char="•"/>
            </a:pPr>
            <a:r>
              <a:rPr lang="da-DK" dirty="0" err="1">
                <a:latin typeface="Calibri" panose="020F0502020204030204" pitchFamily="34" charset="0"/>
                <a:cs typeface="Calibri" panose="020F0502020204030204" pitchFamily="34" charset="0"/>
              </a:rPr>
              <a:t>Associate</a:t>
            </a:r>
            <a:r>
              <a:rPr lang="da-DK" dirty="0">
                <a:latin typeface="Calibri" panose="020F0502020204030204" pitchFamily="34" charset="0"/>
                <a:cs typeface="Calibri" panose="020F0502020204030204" pitchFamily="34" charset="0"/>
              </a:rPr>
              <a:t> Professor Heidi Klakk Egebæk</a:t>
            </a: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PhD student Sofie Rath Mortensen</a:t>
            </a: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Medical Doctor, PhD, Malene Heidemann</a:t>
            </a:r>
          </a:p>
          <a:p>
            <a:pPr marL="285750" indent="-285750">
              <a:buFont typeface="Arial" panose="020B0604020202020204" pitchFamily="34" charset="0"/>
              <a:buChar char="•"/>
            </a:pP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err="1">
                <a:latin typeface="Calibri" panose="020F0502020204030204" pitchFamily="34" charset="0"/>
                <a:cs typeface="Calibri" panose="020F0502020204030204" pitchFamily="34" charset="0"/>
              </a:rPr>
              <a:t>TrygFonden</a:t>
            </a:r>
            <a:r>
              <a:rPr lang="da-DK" dirty="0">
                <a:latin typeface="Calibri" panose="020F0502020204030204" pitchFamily="34" charset="0"/>
                <a:cs typeface="Calibri" panose="020F0502020204030204" pitchFamily="34" charset="0"/>
              </a:rPr>
              <a:t> for </a:t>
            </a:r>
            <a:r>
              <a:rPr lang="da-DK" dirty="0" err="1">
                <a:latin typeface="Calibri" panose="020F0502020204030204" pitchFamily="34" charset="0"/>
                <a:cs typeface="Calibri" panose="020F0502020204030204" pitchFamily="34" charset="0"/>
              </a:rPr>
              <a:t>funding</a:t>
            </a: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err="1">
                <a:latin typeface="Calibri" panose="020F0502020204030204" pitchFamily="34" charset="0"/>
                <a:cs typeface="Calibri" panose="020F0502020204030204" pitchFamily="34" charset="0"/>
              </a:rPr>
              <a:t>Assessment</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Committee</a:t>
            </a: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All </a:t>
            </a:r>
            <a:r>
              <a:rPr lang="da-DK" dirty="0" err="1">
                <a:latin typeface="Calibri" panose="020F0502020204030204" pitchFamily="34" charset="0"/>
                <a:cs typeface="Calibri" panose="020F0502020204030204" pitchFamily="34" charset="0"/>
              </a:rPr>
              <a:t>my</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great</a:t>
            </a:r>
            <a:r>
              <a:rPr lang="da-DK" dirty="0">
                <a:latin typeface="Calibri" panose="020F0502020204030204" pitchFamily="34" charset="0"/>
                <a:cs typeface="Calibri" panose="020F0502020204030204" pitchFamily="34" charset="0"/>
              </a:rPr>
              <a:t> </a:t>
            </a:r>
            <a:r>
              <a:rPr lang="da-DK" dirty="0" err="1">
                <a:latin typeface="Calibri" panose="020F0502020204030204" pitchFamily="34" charset="0"/>
                <a:cs typeface="Calibri" panose="020F0502020204030204" pitchFamily="34" charset="0"/>
              </a:rPr>
              <a:t>colleagues</a:t>
            </a:r>
            <a:r>
              <a:rPr lang="da-DK" dirty="0">
                <a:latin typeface="Calibri" panose="020F0502020204030204" pitchFamily="34" charset="0"/>
                <a:cs typeface="Calibri" panose="020F0502020204030204" pitchFamily="34" charset="0"/>
              </a:rPr>
              <a:t> at </a:t>
            </a:r>
            <a:r>
              <a:rPr lang="da-DK" dirty="0" err="1">
                <a:latin typeface="Calibri" panose="020F0502020204030204" pitchFamily="34" charset="0"/>
                <a:cs typeface="Calibri" panose="020F0502020204030204" pitchFamily="34" charset="0"/>
              </a:rPr>
              <a:t>ExE</a:t>
            </a:r>
            <a:r>
              <a:rPr lang="da-DK"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All </a:t>
            </a:r>
            <a:r>
              <a:rPr lang="da-DK" dirty="0" err="1">
                <a:latin typeface="Calibri" panose="020F0502020204030204" pitchFamily="34" charset="0"/>
                <a:cs typeface="Calibri" panose="020F0502020204030204" pitchFamily="34" charset="0"/>
              </a:rPr>
              <a:t>participating</a:t>
            </a:r>
            <a:r>
              <a:rPr lang="da-DK" dirty="0">
                <a:latin typeface="Calibri" panose="020F0502020204030204" pitchFamily="34" charset="0"/>
                <a:cs typeface="Calibri" panose="020F0502020204030204" pitchFamily="34" charset="0"/>
              </a:rPr>
              <a:t> schools, </a:t>
            </a:r>
            <a:r>
              <a:rPr lang="da-DK" dirty="0" err="1">
                <a:latin typeface="Calibri" panose="020F0502020204030204" pitchFamily="34" charset="0"/>
                <a:cs typeface="Calibri" panose="020F0502020204030204" pitchFamily="34" charset="0"/>
              </a:rPr>
              <a:t>children</a:t>
            </a:r>
            <a:r>
              <a:rPr lang="da-DK" dirty="0">
                <a:latin typeface="Calibri" panose="020F0502020204030204" pitchFamily="34" charset="0"/>
                <a:cs typeface="Calibri" panose="020F0502020204030204" pitchFamily="34" charset="0"/>
              </a:rPr>
              <a:t> and </a:t>
            </a:r>
            <a:r>
              <a:rPr lang="da-DK" dirty="0" err="1">
                <a:latin typeface="Calibri" panose="020F0502020204030204" pitchFamily="34" charset="0"/>
                <a:cs typeface="Calibri" panose="020F0502020204030204" pitchFamily="34" charset="0"/>
              </a:rPr>
              <a:t>parents</a:t>
            </a: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err="1">
                <a:latin typeface="Calibri" panose="020F0502020204030204" pitchFamily="34" charset="0"/>
                <a:cs typeface="Calibri" panose="020F0502020204030204" pitchFamily="34" charset="0"/>
              </a:rPr>
              <a:t>Interns</a:t>
            </a:r>
            <a:r>
              <a:rPr lang="da-DK" dirty="0">
                <a:latin typeface="Calibri" panose="020F0502020204030204" pitchFamily="34" charset="0"/>
                <a:cs typeface="Calibri" panose="020F0502020204030204" pitchFamily="34" charset="0"/>
              </a:rPr>
              <a:t> and student </a:t>
            </a:r>
            <a:r>
              <a:rPr lang="da-DK" dirty="0" err="1">
                <a:latin typeface="Calibri" panose="020F0502020204030204" pitchFamily="34" charset="0"/>
                <a:cs typeface="Calibri" panose="020F0502020204030204" pitchFamily="34" charset="0"/>
              </a:rPr>
              <a:t>assistants</a:t>
            </a: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a-DK" dirty="0">
                <a:latin typeface="Calibri" panose="020F0502020204030204" pitchFamily="34" charset="0"/>
                <a:cs typeface="Calibri" panose="020F0502020204030204" pitchFamily="34" charset="0"/>
              </a:rPr>
              <a:t>Family and </a:t>
            </a:r>
            <a:r>
              <a:rPr lang="da-DK" dirty="0" err="1">
                <a:latin typeface="Calibri" panose="020F0502020204030204" pitchFamily="34" charset="0"/>
                <a:cs typeface="Calibri" panose="020F0502020204030204" pitchFamily="34" charset="0"/>
              </a:rPr>
              <a:t>friends</a:t>
            </a:r>
            <a:endParaRPr lang="da-DK"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da-DK" dirty="0">
              <a:latin typeface="Calibri" panose="020F0502020204030204" pitchFamily="34" charset="0"/>
              <a:cs typeface="Calibri" panose="020F0502020204030204" pitchFamily="34" charset="0"/>
            </a:endParaRPr>
          </a:p>
          <a:p>
            <a:endParaRPr lang="da-DK" dirty="0">
              <a:latin typeface="Calibri" panose="020F0502020204030204" pitchFamily="34" charset="0"/>
              <a:cs typeface="Calibri" panose="020F0502020204030204" pitchFamily="34" charset="0"/>
            </a:endParaRPr>
          </a:p>
        </p:txBody>
      </p:sp>
      <p:pic>
        <p:nvPicPr>
          <p:cNvPr id="15" name="Picture 2" descr="Billedresultat for pictogram applause">
            <a:extLst>
              <a:ext uri="{FF2B5EF4-FFF2-40B4-BE49-F238E27FC236}">
                <a16:creationId xmlns:a16="http://schemas.microsoft.com/office/drawing/2014/main" id="{3D5AA5F9-35BA-44C9-AE33-76EA5E5AEF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9246" y="5423770"/>
            <a:ext cx="1198802" cy="123823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Billedresultat for trygfonden logo">
            <a:extLst>
              <a:ext uri="{FF2B5EF4-FFF2-40B4-BE49-F238E27FC236}">
                <a16:creationId xmlns:a16="http://schemas.microsoft.com/office/drawing/2014/main" id="{FEB667F6-F326-F6DF-3AAD-E1ED45771F3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953" b="30013"/>
          <a:stretch/>
        </p:blipFill>
        <p:spPr bwMode="auto">
          <a:xfrm>
            <a:off x="1316857" y="6007831"/>
            <a:ext cx="1625870" cy="558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331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9141AF29-9797-9763-D0BA-4A0643D03CC3}"/>
              </a:ext>
            </a:extLst>
          </p:cNvPr>
          <p:cNvSpPr>
            <a:spLocks noGrp="1"/>
          </p:cNvSpPr>
          <p:nvPr>
            <p:ph type="dt" sz="half" idx="20"/>
          </p:nvPr>
        </p:nvSpPr>
        <p:spPr>
          <a:xfrm>
            <a:off x="0" y="6911999"/>
            <a:ext cx="0" cy="45719"/>
          </a:xfrm>
        </p:spPr>
        <p:txBody>
          <a:bodyPr/>
          <a:lstStyle/>
          <a:p>
            <a:fld id="{BA17B58C-41CA-4372-84E6-E868603AE416}" type="datetime1">
              <a:rPr lang="da-DK" smtClean="0"/>
              <a:t>19-01-2023</a:t>
            </a:fld>
            <a:endParaRPr lang="da-DK" dirty="0"/>
          </a:p>
        </p:txBody>
      </p:sp>
      <p:sp>
        <p:nvSpPr>
          <p:cNvPr id="5" name="Pladsholder til slidenummer 4">
            <a:extLst>
              <a:ext uri="{FF2B5EF4-FFF2-40B4-BE49-F238E27FC236}">
                <a16:creationId xmlns:a16="http://schemas.microsoft.com/office/drawing/2014/main" id="{B1D31335-5957-4965-39F9-A4B3EF55D9B0}"/>
              </a:ext>
            </a:extLst>
          </p:cNvPr>
          <p:cNvSpPr>
            <a:spLocks noGrp="1"/>
          </p:cNvSpPr>
          <p:nvPr>
            <p:ph type="sldNum" sz="quarter" idx="22"/>
          </p:nvPr>
        </p:nvSpPr>
        <p:spPr>
          <a:xfrm>
            <a:off x="0" y="6911999"/>
            <a:ext cx="0" cy="45719"/>
          </a:xfrm>
        </p:spPr>
        <p:txBody>
          <a:bodyPr/>
          <a:lstStyle/>
          <a:p>
            <a:fld id="{45D37B1E-C366-494F-A587-962AD9AABC83}" type="slidenum">
              <a:rPr lang="da-DK" smtClean="0"/>
              <a:pPr/>
              <a:t>7</a:t>
            </a:fld>
            <a:endParaRPr lang="da-DK" dirty="0"/>
          </a:p>
        </p:txBody>
      </p:sp>
      <p:sp>
        <p:nvSpPr>
          <p:cNvPr id="6" name="Rektangel 5">
            <a:extLst>
              <a:ext uri="{FF2B5EF4-FFF2-40B4-BE49-F238E27FC236}">
                <a16:creationId xmlns:a16="http://schemas.microsoft.com/office/drawing/2014/main" id="{DA54187A-87DD-6FDD-3601-8F7A91461C50}"/>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7" name="Picture 2" descr="Running Man Icon Black On White Stock Vector (Royalty Free) 1933476653 |  Shutterstock">
            <a:extLst>
              <a:ext uri="{FF2B5EF4-FFF2-40B4-BE49-F238E27FC236}">
                <a16:creationId xmlns:a16="http://schemas.microsoft.com/office/drawing/2014/main" id="{A7774B1F-4E0B-C08D-EAD6-F3E67572285E}"/>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8" name="Rektangel 7">
            <a:extLst>
              <a:ext uri="{FF2B5EF4-FFF2-40B4-BE49-F238E27FC236}">
                <a16:creationId xmlns:a16="http://schemas.microsoft.com/office/drawing/2014/main" id="{476DA352-980B-0E31-5C3A-F066FDAEBFE7}"/>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9" name="Tekstfelt 8">
            <a:extLst>
              <a:ext uri="{FF2B5EF4-FFF2-40B4-BE49-F238E27FC236}">
                <a16:creationId xmlns:a16="http://schemas.microsoft.com/office/drawing/2014/main" id="{7FB33319-16AA-1824-E435-DE205B19FCB2}"/>
              </a:ext>
            </a:extLst>
          </p:cNvPr>
          <p:cNvSpPr txBox="1"/>
          <p:nvPr/>
        </p:nvSpPr>
        <p:spPr>
          <a:xfrm>
            <a:off x="445169" y="664332"/>
            <a:ext cx="9475540" cy="492443"/>
          </a:xfrm>
          <a:prstGeom prst="rect">
            <a:avLst/>
          </a:prstGeom>
          <a:noFill/>
        </p:spPr>
        <p:txBody>
          <a:bodyPr wrap="square" lIns="0" tIns="0" rIns="0" bIns="0" rtlCol="0">
            <a:spAutoFit/>
          </a:bodyPr>
          <a:lstStyle/>
          <a:p>
            <a:r>
              <a:rPr lang="en-US" sz="3200" b="1" dirty="0">
                <a:latin typeface="Calibri" panose="020F0502020204030204" pitchFamily="34" charset="0"/>
                <a:cs typeface="Calibri" panose="020F0502020204030204" pitchFamily="34" charset="0"/>
              </a:rPr>
              <a:t>Promoting physical activity in schools</a:t>
            </a:r>
          </a:p>
        </p:txBody>
      </p:sp>
      <p:pic>
        <p:nvPicPr>
          <p:cNvPr id="7170" name="Picture 2" descr="School Pictogram Vector Art, Icons, and Graphics for Free Download">
            <a:extLst>
              <a:ext uri="{FF2B5EF4-FFF2-40B4-BE49-F238E27FC236}">
                <a16:creationId xmlns:a16="http://schemas.microsoft.com/office/drawing/2014/main" id="{E7BD2F3E-C365-7C9D-2B43-9BD50943B7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904" b="7847"/>
          <a:stretch/>
        </p:blipFill>
        <p:spPr bwMode="auto">
          <a:xfrm>
            <a:off x="7768058" y="2694009"/>
            <a:ext cx="3799974" cy="3201466"/>
          </a:xfrm>
          <a:prstGeom prst="rect">
            <a:avLst/>
          </a:prstGeom>
          <a:noFill/>
          <a:ln>
            <a:solidFill>
              <a:schemeClr val="accent5">
                <a:lumMod val="75000"/>
              </a:schemeClr>
            </a:solidFill>
          </a:ln>
          <a:extLst>
            <a:ext uri="{909E8E84-426E-40DD-AFC4-6F175D3DCCD1}">
              <a14:hiddenFill xmlns:a14="http://schemas.microsoft.com/office/drawing/2010/main">
                <a:solidFill>
                  <a:srgbClr val="FFFFFF"/>
                </a:solidFill>
              </a14:hiddenFill>
            </a:ext>
          </a:extLst>
        </p:spPr>
      </p:pic>
      <p:sp>
        <p:nvSpPr>
          <p:cNvPr id="11" name="Tekstfelt 10">
            <a:extLst>
              <a:ext uri="{FF2B5EF4-FFF2-40B4-BE49-F238E27FC236}">
                <a16:creationId xmlns:a16="http://schemas.microsoft.com/office/drawing/2014/main" id="{509D4E34-0AAF-3E8A-CA7E-2EAC5333313A}"/>
              </a:ext>
            </a:extLst>
          </p:cNvPr>
          <p:cNvSpPr txBox="1"/>
          <p:nvPr/>
        </p:nvSpPr>
        <p:spPr>
          <a:xfrm>
            <a:off x="348915" y="2694009"/>
            <a:ext cx="7146759" cy="2991588"/>
          </a:xfrm>
          <a:prstGeom prst="rect">
            <a:avLst/>
          </a:prstGeom>
          <a:noFill/>
        </p:spPr>
        <p:txBody>
          <a:bodyPr wrap="square" lIns="0" tIns="0" rIns="0" bIns="0" rtlCol="0">
            <a:spAutoFit/>
          </a:bodyPr>
          <a:lstStyle/>
          <a:p>
            <a:pPr marL="285750" indent="-285750">
              <a:lnSpc>
                <a:spcPct val="200000"/>
              </a:lnSpc>
              <a:buFont typeface="Arial" panose="020B0604020202020204" pitchFamily="34" charset="0"/>
              <a:buChar char="•"/>
            </a:pPr>
            <a:r>
              <a:rPr lang="da-DK" sz="2000" dirty="0" err="1">
                <a:latin typeface="Calibri" panose="020F0502020204030204" pitchFamily="34" charset="0"/>
                <a:cs typeface="Calibri" panose="020F0502020204030204" pitchFamily="34" charset="0"/>
              </a:rPr>
              <a:t>Popular</a:t>
            </a:r>
            <a:r>
              <a:rPr lang="da-DK" sz="2000" dirty="0">
                <a:latin typeface="Calibri" panose="020F0502020204030204" pitchFamily="34" charset="0"/>
                <a:cs typeface="Calibri" panose="020F0502020204030204" pitchFamily="34" charset="0"/>
              </a:rPr>
              <a:t> </a:t>
            </a:r>
            <a:r>
              <a:rPr lang="da-DK" sz="2000" dirty="0" err="1">
                <a:latin typeface="Calibri" panose="020F0502020204030204" pitchFamily="34" charset="0"/>
                <a:cs typeface="Calibri" panose="020F0502020204030204" pitchFamily="34" charset="0"/>
              </a:rPr>
              <a:t>setting</a:t>
            </a:r>
            <a:r>
              <a:rPr lang="da-DK" sz="2000" dirty="0">
                <a:latin typeface="Calibri" panose="020F0502020204030204" pitchFamily="34" charset="0"/>
                <a:cs typeface="Calibri" panose="020F0502020204030204" pitchFamily="34" charset="0"/>
              </a:rPr>
              <a:t> for </a:t>
            </a:r>
            <a:r>
              <a:rPr lang="da-DK" sz="2000" dirty="0" err="1">
                <a:latin typeface="Calibri" panose="020F0502020204030204" pitchFamily="34" charset="0"/>
                <a:cs typeface="Calibri" panose="020F0502020204030204" pitchFamily="34" charset="0"/>
              </a:rPr>
              <a:t>physical</a:t>
            </a:r>
            <a:r>
              <a:rPr lang="da-DK" sz="2000" dirty="0">
                <a:latin typeface="Calibri" panose="020F0502020204030204" pitchFamily="34" charset="0"/>
                <a:cs typeface="Calibri" panose="020F0502020204030204" pitchFamily="34" charset="0"/>
              </a:rPr>
              <a:t> </a:t>
            </a:r>
            <a:r>
              <a:rPr lang="da-DK" sz="2000" dirty="0" err="1">
                <a:latin typeface="Calibri" panose="020F0502020204030204" pitchFamily="34" charset="0"/>
                <a:cs typeface="Calibri" panose="020F0502020204030204" pitchFamily="34" charset="0"/>
              </a:rPr>
              <a:t>activity</a:t>
            </a:r>
            <a:r>
              <a:rPr lang="da-DK" sz="2000" dirty="0">
                <a:latin typeface="Calibri" panose="020F0502020204030204" pitchFamily="34" charset="0"/>
                <a:cs typeface="Calibri" panose="020F0502020204030204" pitchFamily="34" charset="0"/>
              </a:rPr>
              <a:t> promotion</a:t>
            </a:r>
          </a:p>
          <a:p>
            <a:pPr marL="285750" indent="-285750">
              <a:lnSpc>
                <a:spcPct val="200000"/>
              </a:lnSpc>
              <a:buFont typeface="Arial" panose="020B0604020202020204" pitchFamily="34" charset="0"/>
              <a:buChar char="•"/>
            </a:pPr>
            <a:r>
              <a:rPr lang="da-DK" sz="2000" dirty="0" err="1">
                <a:latin typeface="Calibri" panose="020F0502020204030204" pitchFamily="34" charset="0"/>
                <a:cs typeface="Calibri" panose="020F0502020204030204" pitchFamily="34" charset="0"/>
              </a:rPr>
              <a:t>Children</a:t>
            </a:r>
            <a:r>
              <a:rPr lang="da-DK" sz="2000" dirty="0">
                <a:latin typeface="Calibri" panose="020F0502020204030204" pitchFamily="34" charset="0"/>
                <a:cs typeface="Calibri" panose="020F0502020204030204" pitchFamily="34" charset="0"/>
              </a:rPr>
              <a:t> </a:t>
            </a:r>
            <a:r>
              <a:rPr lang="da-DK" sz="2000" dirty="0" err="1">
                <a:latin typeface="Calibri" panose="020F0502020204030204" pitchFamily="34" charset="0"/>
                <a:cs typeface="Calibri" panose="020F0502020204030204" pitchFamily="34" charset="0"/>
              </a:rPr>
              <a:t>spent</a:t>
            </a:r>
            <a:r>
              <a:rPr lang="da-DK" sz="2000" dirty="0">
                <a:latin typeface="Calibri" panose="020F0502020204030204" pitchFamily="34" charset="0"/>
                <a:cs typeface="Calibri" panose="020F0502020204030204" pitchFamily="34" charset="0"/>
              </a:rPr>
              <a:t> </a:t>
            </a:r>
            <a:r>
              <a:rPr lang="da-DK" sz="2000" dirty="0" err="1">
                <a:latin typeface="Calibri" panose="020F0502020204030204" pitchFamily="34" charset="0"/>
                <a:cs typeface="Calibri" panose="020F0502020204030204" pitchFamily="34" charset="0"/>
              </a:rPr>
              <a:t>almost</a:t>
            </a:r>
            <a:r>
              <a:rPr lang="da-DK" sz="2000" dirty="0">
                <a:latin typeface="Calibri" panose="020F0502020204030204" pitchFamily="34" charset="0"/>
                <a:cs typeface="Calibri" panose="020F0502020204030204" pitchFamily="34" charset="0"/>
              </a:rPr>
              <a:t> </a:t>
            </a:r>
            <a:r>
              <a:rPr lang="da-DK" sz="2000" dirty="0" err="1">
                <a:latin typeface="Calibri" panose="020F0502020204030204" pitchFamily="34" charset="0"/>
                <a:cs typeface="Calibri" panose="020F0502020204030204" pitchFamily="34" charset="0"/>
              </a:rPr>
              <a:t>half</a:t>
            </a:r>
            <a:r>
              <a:rPr lang="da-DK" sz="2000" dirty="0">
                <a:latin typeface="Calibri" panose="020F0502020204030204" pitchFamily="34" charset="0"/>
                <a:cs typeface="Calibri" panose="020F0502020204030204" pitchFamily="34" charset="0"/>
              </a:rPr>
              <a:t> of </a:t>
            </a:r>
            <a:r>
              <a:rPr lang="da-DK" sz="2000" dirty="0" err="1">
                <a:latin typeface="Calibri" panose="020F0502020204030204" pitchFamily="34" charset="0"/>
                <a:cs typeface="Calibri" panose="020F0502020204030204" pitchFamily="34" charset="0"/>
              </a:rPr>
              <a:t>their</a:t>
            </a:r>
            <a:r>
              <a:rPr lang="da-DK" sz="2000" dirty="0">
                <a:latin typeface="Calibri" panose="020F0502020204030204" pitchFamily="34" charset="0"/>
                <a:cs typeface="Calibri" panose="020F0502020204030204" pitchFamily="34" charset="0"/>
              </a:rPr>
              <a:t> </a:t>
            </a:r>
            <a:r>
              <a:rPr lang="da-DK" sz="2000" dirty="0" err="1">
                <a:latin typeface="Calibri" panose="020F0502020204030204" pitchFamily="34" charset="0"/>
                <a:cs typeface="Calibri" panose="020F0502020204030204" pitchFamily="34" charset="0"/>
              </a:rPr>
              <a:t>waking</a:t>
            </a:r>
            <a:r>
              <a:rPr lang="da-DK" sz="2000" dirty="0">
                <a:latin typeface="Calibri" panose="020F0502020204030204" pitchFamily="34" charset="0"/>
                <a:cs typeface="Calibri" panose="020F0502020204030204" pitchFamily="34" charset="0"/>
              </a:rPr>
              <a:t> time in school</a:t>
            </a:r>
          </a:p>
          <a:p>
            <a:pPr marL="285750" indent="-285750">
              <a:lnSpc>
                <a:spcPct val="200000"/>
              </a:lnSpc>
              <a:buFont typeface="Arial" panose="020B0604020202020204" pitchFamily="34" charset="0"/>
              <a:buChar char="•"/>
            </a:pPr>
            <a:r>
              <a:rPr lang="da-DK" sz="2000" dirty="0">
                <a:latin typeface="Calibri" panose="020F0502020204030204" pitchFamily="34" charset="0"/>
                <a:cs typeface="Calibri" panose="020F0502020204030204" pitchFamily="34" charset="0"/>
              </a:rPr>
              <a:t>In Denmark, school is mandatory from age 6-17 (0th-9th grade)</a:t>
            </a:r>
          </a:p>
          <a:p>
            <a:pPr marL="285750" indent="-285750">
              <a:lnSpc>
                <a:spcPct val="200000"/>
              </a:lnSpc>
              <a:buFont typeface="Arial" panose="020B0604020202020204" pitchFamily="34" charset="0"/>
              <a:buChar char="•"/>
            </a:pPr>
            <a:r>
              <a:rPr lang="da-DK" sz="2000" dirty="0" err="1">
                <a:latin typeface="Calibri" panose="020F0502020204030204" pitchFamily="34" charset="0"/>
                <a:cs typeface="Calibri" panose="020F0502020204030204" pitchFamily="34" charset="0"/>
              </a:rPr>
              <a:t>Children</a:t>
            </a:r>
            <a:r>
              <a:rPr lang="da-DK" sz="2000" dirty="0">
                <a:latin typeface="Calibri" panose="020F0502020204030204" pitchFamily="34" charset="0"/>
                <a:cs typeface="Calibri" panose="020F0502020204030204" pitchFamily="34" charset="0"/>
              </a:rPr>
              <a:t> from </a:t>
            </a:r>
            <a:r>
              <a:rPr lang="da-DK" sz="2000" dirty="0" err="1">
                <a:latin typeface="Calibri" panose="020F0502020204030204" pitchFamily="34" charset="0"/>
                <a:cs typeface="Calibri" panose="020F0502020204030204" pitchFamily="34" charset="0"/>
              </a:rPr>
              <a:t>different</a:t>
            </a:r>
            <a:r>
              <a:rPr lang="da-DK" sz="2000" dirty="0">
                <a:latin typeface="Calibri" panose="020F0502020204030204" pitchFamily="34" charset="0"/>
                <a:cs typeface="Calibri" panose="020F0502020204030204" pitchFamily="34" charset="0"/>
              </a:rPr>
              <a:t> </a:t>
            </a:r>
            <a:r>
              <a:rPr lang="da-DK" sz="2000" dirty="0" err="1">
                <a:latin typeface="Calibri" panose="020F0502020204030204" pitchFamily="34" charset="0"/>
                <a:cs typeface="Calibri" panose="020F0502020204030204" pitchFamily="34" charset="0"/>
              </a:rPr>
              <a:t>ethnic</a:t>
            </a:r>
            <a:r>
              <a:rPr lang="da-DK" sz="2000" dirty="0">
                <a:latin typeface="Calibri" panose="020F0502020204030204" pitchFamily="34" charset="0"/>
                <a:cs typeface="Calibri" panose="020F0502020204030204" pitchFamily="34" charset="0"/>
              </a:rPr>
              <a:t> and </a:t>
            </a:r>
            <a:r>
              <a:rPr lang="da-DK" sz="2000" dirty="0" err="1">
                <a:latin typeface="Calibri" panose="020F0502020204030204" pitchFamily="34" charset="0"/>
                <a:cs typeface="Calibri" panose="020F0502020204030204" pitchFamily="34" charset="0"/>
              </a:rPr>
              <a:t>socio-economic</a:t>
            </a:r>
            <a:r>
              <a:rPr lang="da-DK" sz="2000" dirty="0">
                <a:latin typeface="Calibri" panose="020F0502020204030204" pitchFamily="34" charset="0"/>
                <a:cs typeface="Calibri" panose="020F0502020204030204" pitchFamily="34" charset="0"/>
              </a:rPr>
              <a:t> strata</a:t>
            </a:r>
          </a:p>
          <a:p>
            <a:pPr marL="285750" indent="-285750">
              <a:lnSpc>
                <a:spcPct val="200000"/>
              </a:lnSpc>
              <a:buFont typeface="Arial" panose="020B0604020202020204" pitchFamily="34" charset="0"/>
              <a:buChar char="•"/>
            </a:pPr>
            <a:r>
              <a:rPr lang="da-DK" sz="2000" dirty="0">
                <a:latin typeface="Calibri" panose="020F0502020204030204" pitchFamily="34" charset="0"/>
                <a:cs typeface="Calibri" panose="020F0502020204030204" pitchFamily="34" charset="0"/>
              </a:rPr>
              <a:t>Provide </a:t>
            </a:r>
            <a:r>
              <a:rPr lang="da-DK" sz="2000" dirty="0" err="1">
                <a:latin typeface="Calibri" panose="020F0502020204030204" pitchFamily="34" charset="0"/>
                <a:cs typeface="Calibri" panose="020F0502020204030204" pitchFamily="34" charset="0"/>
              </a:rPr>
              <a:t>staff</a:t>
            </a:r>
            <a:r>
              <a:rPr lang="da-DK" sz="2000" dirty="0">
                <a:latin typeface="Calibri" panose="020F0502020204030204" pitchFamily="34" charset="0"/>
                <a:cs typeface="Calibri" panose="020F0502020204030204" pitchFamily="34" charset="0"/>
              </a:rPr>
              <a:t> and </a:t>
            </a:r>
            <a:r>
              <a:rPr lang="da-DK" sz="2000" dirty="0" err="1">
                <a:latin typeface="Calibri" panose="020F0502020204030204" pitchFamily="34" charset="0"/>
                <a:cs typeface="Calibri" panose="020F0502020204030204" pitchFamily="34" charset="0"/>
              </a:rPr>
              <a:t>facilities</a:t>
            </a:r>
            <a:endParaRPr lang="da-DK" sz="2000" dirty="0">
              <a:latin typeface="Calibri" panose="020F0502020204030204" pitchFamily="34" charset="0"/>
              <a:cs typeface="Calibri" panose="020F0502020204030204" pitchFamily="34" charset="0"/>
            </a:endParaRPr>
          </a:p>
        </p:txBody>
      </p:sp>
      <p:sp>
        <p:nvSpPr>
          <p:cNvPr id="2" name="Tekstfelt 1">
            <a:extLst>
              <a:ext uri="{FF2B5EF4-FFF2-40B4-BE49-F238E27FC236}">
                <a16:creationId xmlns:a16="http://schemas.microsoft.com/office/drawing/2014/main" id="{7F3D88F5-C1EF-E0D0-DCE9-7DA3AB449A8A}"/>
              </a:ext>
            </a:extLst>
          </p:cNvPr>
          <p:cNvSpPr txBox="1"/>
          <p:nvPr/>
        </p:nvSpPr>
        <p:spPr>
          <a:xfrm>
            <a:off x="445168" y="6580441"/>
            <a:ext cx="8413823" cy="169277"/>
          </a:xfrm>
          <a:prstGeom prst="rect">
            <a:avLst/>
          </a:prstGeom>
          <a:noFill/>
        </p:spPr>
        <p:txBody>
          <a:bodyPr wrap="square" lIns="0" tIns="0" rIns="0" bIns="0" rtlCol="0">
            <a:spAutoFit/>
          </a:bodyPr>
          <a:lstStyle/>
          <a:p>
            <a:r>
              <a:rPr lang="da-DK" sz="1100" dirty="0">
                <a:latin typeface="Calibri" panose="020F0502020204030204" pitchFamily="34" charset="0"/>
                <a:cs typeface="Calibri" panose="020F0502020204030204" pitchFamily="34" charset="0"/>
              </a:rPr>
              <a:t>(Hills et al., 2015; </a:t>
            </a:r>
            <a:r>
              <a:rPr lang="da-DK" sz="1100" dirty="0" err="1">
                <a:latin typeface="Calibri" panose="020F0502020204030204" pitchFamily="34" charset="0"/>
                <a:cs typeface="Calibri" panose="020F0502020204030204" pitchFamily="34" charset="0"/>
              </a:rPr>
              <a:t>Naylor</a:t>
            </a:r>
            <a:r>
              <a:rPr lang="da-DK" sz="1100" dirty="0">
                <a:latin typeface="Calibri" panose="020F0502020204030204" pitchFamily="34" charset="0"/>
                <a:cs typeface="Calibri" panose="020F0502020204030204" pitchFamily="34" charset="0"/>
              </a:rPr>
              <a:t> et al., 2009; </a:t>
            </a:r>
            <a:r>
              <a:rPr lang="da-DK" sz="1100" dirty="0" err="1">
                <a:latin typeface="Calibri" panose="020F0502020204030204" pitchFamily="34" charset="0"/>
                <a:cs typeface="Calibri" panose="020F0502020204030204" pitchFamily="34" charset="0"/>
              </a:rPr>
              <a:t>Beets</a:t>
            </a:r>
            <a:r>
              <a:rPr lang="da-DK" sz="1100" dirty="0">
                <a:latin typeface="Calibri" panose="020F0502020204030204" pitchFamily="34" charset="0"/>
                <a:cs typeface="Calibri" panose="020F0502020204030204" pitchFamily="34" charset="0"/>
              </a:rPr>
              <a:t> et al., 2019)</a:t>
            </a:r>
          </a:p>
        </p:txBody>
      </p:sp>
    </p:spTree>
    <p:extLst>
      <p:ext uri="{BB962C8B-B14F-4D97-AF65-F5344CB8AC3E}">
        <p14:creationId xmlns:p14="http://schemas.microsoft.com/office/powerpoint/2010/main" val="1776657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9141AF29-9797-9763-D0BA-4A0643D03CC3}"/>
              </a:ext>
            </a:extLst>
          </p:cNvPr>
          <p:cNvSpPr>
            <a:spLocks noGrp="1"/>
          </p:cNvSpPr>
          <p:nvPr>
            <p:ph type="dt" sz="half" idx="20"/>
          </p:nvPr>
        </p:nvSpPr>
        <p:spPr>
          <a:xfrm>
            <a:off x="0" y="6911999"/>
            <a:ext cx="0" cy="45719"/>
          </a:xfrm>
        </p:spPr>
        <p:txBody>
          <a:bodyPr/>
          <a:lstStyle/>
          <a:p>
            <a:fld id="{BA17B58C-41CA-4372-84E6-E868603AE416}" type="datetime1">
              <a:rPr lang="da-DK" smtClean="0"/>
              <a:t>19-01-2023</a:t>
            </a:fld>
            <a:endParaRPr lang="da-DK" dirty="0"/>
          </a:p>
        </p:txBody>
      </p:sp>
      <p:sp>
        <p:nvSpPr>
          <p:cNvPr id="5" name="Pladsholder til slidenummer 4">
            <a:extLst>
              <a:ext uri="{FF2B5EF4-FFF2-40B4-BE49-F238E27FC236}">
                <a16:creationId xmlns:a16="http://schemas.microsoft.com/office/drawing/2014/main" id="{B1D31335-5957-4965-39F9-A4B3EF55D9B0}"/>
              </a:ext>
            </a:extLst>
          </p:cNvPr>
          <p:cNvSpPr>
            <a:spLocks noGrp="1"/>
          </p:cNvSpPr>
          <p:nvPr>
            <p:ph type="sldNum" sz="quarter" idx="22"/>
          </p:nvPr>
        </p:nvSpPr>
        <p:spPr>
          <a:xfrm>
            <a:off x="0" y="6911999"/>
            <a:ext cx="0" cy="45719"/>
          </a:xfrm>
        </p:spPr>
        <p:txBody>
          <a:bodyPr/>
          <a:lstStyle/>
          <a:p>
            <a:fld id="{45D37B1E-C366-494F-A587-962AD9AABC83}" type="slidenum">
              <a:rPr lang="da-DK" smtClean="0"/>
              <a:pPr/>
              <a:t>8</a:t>
            </a:fld>
            <a:endParaRPr lang="da-DK" dirty="0"/>
          </a:p>
        </p:txBody>
      </p:sp>
      <p:sp>
        <p:nvSpPr>
          <p:cNvPr id="6" name="Rektangel 5">
            <a:extLst>
              <a:ext uri="{FF2B5EF4-FFF2-40B4-BE49-F238E27FC236}">
                <a16:creationId xmlns:a16="http://schemas.microsoft.com/office/drawing/2014/main" id="{DA54187A-87DD-6FDD-3601-8F7A91461C50}"/>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7" name="Picture 2" descr="Running Man Icon Black On White Stock Vector (Royalty Free) 1933476653 |  Shutterstock">
            <a:extLst>
              <a:ext uri="{FF2B5EF4-FFF2-40B4-BE49-F238E27FC236}">
                <a16:creationId xmlns:a16="http://schemas.microsoft.com/office/drawing/2014/main" id="{A7774B1F-4E0B-C08D-EAD6-F3E67572285E}"/>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8" name="Rektangel 7">
            <a:extLst>
              <a:ext uri="{FF2B5EF4-FFF2-40B4-BE49-F238E27FC236}">
                <a16:creationId xmlns:a16="http://schemas.microsoft.com/office/drawing/2014/main" id="{476DA352-980B-0E31-5C3A-F066FDAEBFE7}"/>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9" name="Tekstfelt 8">
            <a:extLst>
              <a:ext uri="{FF2B5EF4-FFF2-40B4-BE49-F238E27FC236}">
                <a16:creationId xmlns:a16="http://schemas.microsoft.com/office/drawing/2014/main" id="{7FB33319-16AA-1824-E435-DE205B19FCB2}"/>
              </a:ext>
            </a:extLst>
          </p:cNvPr>
          <p:cNvSpPr txBox="1"/>
          <p:nvPr/>
        </p:nvSpPr>
        <p:spPr>
          <a:xfrm>
            <a:off x="445169" y="664332"/>
            <a:ext cx="9475540" cy="492443"/>
          </a:xfrm>
          <a:prstGeom prst="rect">
            <a:avLst/>
          </a:prstGeom>
          <a:noFill/>
        </p:spPr>
        <p:txBody>
          <a:bodyPr wrap="square" lIns="0" tIns="0" rIns="0" bIns="0" rtlCol="0">
            <a:spAutoFit/>
          </a:bodyPr>
          <a:lstStyle/>
          <a:p>
            <a:r>
              <a:rPr lang="en-US" sz="3200" b="1" dirty="0">
                <a:latin typeface="Calibri" panose="020F0502020204030204" pitchFamily="34" charset="0"/>
                <a:cs typeface="Calibri" panose="020F0502020204030204" pitchFamily="34" charset="0"/>
              </a:rPr>
              <a:t>Promoting physical activity in schools</a:t>
            </a:r>
          </a:p>
        </p:txBody>
      </p:sp>
      <p:pic>
        <p:nvPicPr>
          <p:cNvPr id="7170" name="Picture 2" descr="School Pictogram Vector Art, Icons, and Graphics for Free Download">
            <a:extLst>
              <a:ext uri="{FF2B5EF4-FFF2-40B4-BE49-F238E27FC236}">
                <a16:creationId xmlns:a16="http://schemas.microsoft.com/office/drawing/2014/main" id="{E7BD2F3E-C365-7C9D-2B43-9BD50943B7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904" b="7847"/>
          <a:stretch/>
        </p:blipFill>
        <p:spPr bwMode="auto">
          <a:xfrm>
            <a:off x="7768058" y="2694009"/>
            <a:ext cx="3799974" cy="3201466"/>
          </a:xfrm>
          <a:prstGeom prst="rect">
            <a:avLst/>
          </a:prstGeom>
          <a:noFill/>
          <a:ln>
            <a:solidFill>
              <a:schemeClr val="accent5">
                <a:lumMod val="75000"/>
              </a:schemeClr>
            </a:solidFill>
          </a:ln>
          <a:extLst>
            <a:ext uri="{909E8E84-426E-40DD-AFC4-6F175D3DCCD1}">
              <a14:hiddenFill xmlns:a14="http://schemas.microsoft.com/office/drawing/2010/main">
                <a:solidFill>
                  <a:srgbClr val="FFFFFF"/>
                </a:solidFill>
              </a14:hiddenFill>
            </a:ext>
          </a:extLst>
        </p:spPr>
      </p:pic>
      <p:sp>
        <p:nvSpPr>
          <p:cNvPr id="10" name="Pil: højre 9">
            <a:extLst>
              <a:ext uri="{FF2B5EF4-FFF2-40B4-BE49-F238E27FC236}">
                <a16:creationId xmlns:a16="http://schemas.microsoft.com/office/drawing/2014/main" id="{7F51EFC1-B903-3DF3-1CC8-5A415EC2926A}"/>
              </a:ext>
            </a:extLst>
          </p:cNvPr>
          <p:cNvSpPr/>
          <p:nvPr/>
        </p:nvSpPr>
        <p:spPr>
          <a:xfrm>
            <a:off x="348914" y="2217543"/>
            <a:ext cx="7053966" cy="4465529"/>
          </a:xfrm>
          <a:prstGeom prst="rightArrow">
            <a:avLst/>
          </a:prstGeom>
          <a:solidFill>
            <a:schemeClr val="accent2">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13" name="Tekstfelt 12">
            <a:extLst>
              <a:ext uri="{FF2B5EF4-FFF2-40B4-BE49-F238E27FC236}">
                <a16:creationId xmlns:a16="http://schemas.microsoft.com/office/drawing/2014/main" id="{E4C39384-F11E-0174-90FF-94B6FFB3CAFE}"/>
              </a:ext>
            </a:extLst>
          </p:cNvPr>
          <p:cNvSpPr txBox="1"/>
          <p:nvPr/>
        </p:nvSpPr>
        <p:spPr>
          <a:xfrm>
            <a:off x="896105" y="3914613"/>
            <a:ext cx="4703029" cy="1323439"/>
          </a:xfrm>
          <a:prstGeom prst="rect">
            <a:avLst/>
          </a:prstGeom>
          <a:noFill/>
        </p:spPr>
        <p:txBody>
          <a:bodyPr wrap="square">
            <a:spAutoFit/>
          </a:bodyPr>
          <a:lstStyle/>
          <a:p>
            <a:r>
              <a:rPr lang="da-DK" sz="2000" dirty="0">
                <a:latin typeface="Calibri" panose="020F0502020204030204" pitchFamily="34" charset="0"/>
                <a:cs typeface="Calibri" panose="020F0502020204030204" pitchFamily="34" charset="0"/>
              </a:rPr>
              <a:t>Many </a:t>
            </a:r>
            <a:r>
              <a:rPr lang="da-DK" sz="2000" dirty="0" err="1">
                <a:latin typeface="Calibri" panose="020F0502020204030204" pitchFamily="34" charset="0"/>
                <a:cs typeface="Calibri" panose="020F0502020204030204" pitchFamily="34" charset="0"/>
              </a:rPr>
              <a:t>reviews</a:t>
            </a:r>
            <a:r>
              <a:rPr lang="da-DK" sz="2000" dirty="0">
                <a:latin typeface="Calibri" panose="020F0502020204030204" pitchFamily="34" charset="0"/>
                <a:cs typeface="Calibri" panose="020F0502020204030204" pitchFamily="34" charset="0"/>
              </a:rPr>
              <a:t> have </a:t>
            </a:r>
            <a:r>
              <a:rPr lang="da-DK" sz="2000" dirty="0" err="1">
                <a:latin typeface="Calibri" panose="020F0502020204030204" pitchFamily="34" charset="0"/>
                <a:cs typeface="Calibri" panose="020F0502020204030204" pitchFamily="34" charset="0"/>
              </a:rPr>
              <a:t>examined</a:t>
            </a:r>
            <a:r>
              <a:rPr lang="da-DK" sz="2000" dirty="0">
                <a:latin typeface="Calibri" panose="020F0502020204030204" pitchFamily="34" charset="0"/>
                <a:cs typeface="Calibri" panose="020F0502020204030204" pitchFamily="34" charset="0"/>
              </a:rPr>
              <a:t> the </a:t>
            </a:r>
            <a:r>
              <a:rPr lang="da-DK" sz="2000" dirty="0" err="1">
                <a:latin typeface="Calibri" panose="020F0502020204030204" pitchFamily="34" charset="0"/>
                <a:cs typeface="Calibri" panose="020F0502020204030204" pitchFamily="34" charset="0"/>
              </a:rPr>
              <a:t>effect</a:t>
            </a:r>
            <a:r>
              <a:rPr lang="da-DK" sz="2000" dirty="0">
                <a:latin typeface="Calibri" panose="020F0502020204030204" pitchFamily="34" charset="0"/>
                <a:cs typeface="Calibri" panose="020F0502020204030204" pitchFamily="34" charset="0"/>
              </a:rPr>
              <a:t> of </a:t>
            </a:r>
            <a:r>
              <a:rPr lang="da-DK" sz="2000" dirty="0" err="1">
                <a:latin typeface="Calibri" panose="020F0502020204030204" pitchFamily="34" charset="0"/>
                <a:cs typeface="Calibri" panose="020F0502020204030204" pitchFamily="34" charset="0"/>
              </a:rPr>
              <a:t>various</a:t>
            </a:r>
            <a:r>
              <a:rPr lang="da-DK" sz="2000" dirty="0">
                <a:latin typeface="Calibri" panose="020F0502020204030204" pitchFamily="34" charset="0"/>
                <a:cs typeface="Calibri" panose="020F0502020204030204" pitchFamily="34" charset="0"/>
              </a:rPr>
              <a:t> school-</a:t>
            </a:r>
            <a:r>
              <a:rPr lang="da-DK" sz="2000" dirty="0" err="1">
                <a:latin typeface="Calibri" panose="020F0502020204030204" pitchFamily="34" charset="0"/>
                <a:cs typeface="Calibri" panose="020F0502020204030204" pitchFamily="34" charset="0"/>
              </a:rPr>
              <a:t>based</a:t>
            </a:r>
            <a:r>
              <a:rPr lang="da-DK" sz="2000" dirty="0">
                <a:latin typeface="Calibri" panose="020F0502020204030204" pitchFamily="34" charset="0"/>
                <a:cs typeface="Calibri" panose="020F0502020204030204" pitchFamily="34" charset="0"/>
              </a:rPr>
              <a:t> interventions on </a:t>
            </a:r>
            <a:r>
              <a:rPr lang="da-DK" sz="2000" dirty="0" err="1">
                <a:latin typeface="Calibri" panose="020F0502020204030204" pitchFamily="34" charset="0"/>
                <a:cs typeface="Calibri" panose="020F0502020204030204" pitchFamily="34" charset="0"/>
              </a:rPr>
              <a:t>device-measured</a:t>
            </a:r>
            <a:r>
              <a:rPr lang="da-DK" sz="2000" dirty="0">
                <a:latin typeface="Calibri" panose="020F0502020204030204" pitchFamily="34" charset="0"/>
                <a:cs typeface="Calibri" panose="020F0502020204030204" pitchFamily="34" charset="0"/>
              </a:rPr>
              <a:t> </a:t>
            </a:r>
            <a:r>
              <a:rPr lang="da-DK" sz="2000" dirty="0" err="1">
                <a:latin typeface="Calibri" panose="020F0502020204030204" pitchFamily="34" charset="0"/>
                <a:cs typeface="Calibri" panose="020F0502020204030204" pitchFamily="34" charset="0"/>
              </a:rPr>
              <a:t>physical</a:t>
            </a:r>
            <a:r>
              <a:rPr lang="da-DK" sz="2000" dirty="0">
                <a:latin typeface="Calibri" panose="020F0502020204030204" pitchFamily="34" charset="0"/>
                <a:cs typeface="Calibri" panose="020F0502020204030204" pitchFamily="34" charset="0"/>
              </a:rPr>
              <a:t> </a:t>
            </a:r>
            <a:r>
              <a:rPr lang="da-DK" sz="2000" dirty="0" err="1">
                <a:latin typeface="Calibri" panose="020F0502020204030204" pitchFamily="34" charset="0"/>
                <a:cs typeface="Calibri" panose="020F0502020204030204" pitchFamily="34" charset="0"/>
              </a:rPr>
              <a:t>activity</a:t>
            </a:r>
            <a:r>
              <a:rPr lang="da-DK" sz="2000" dirty="0">
                <a:latin typeface="Calibri" panose="020F0502020204030204" pitchFamily="34" charset="0"/>
                <a:cs typeface="Calibri" panose="020F0502020204030204" pitchFamily="34" charset="0"/>
              </a:rPr>
              <a:t> </a:t>
            </a:r>
            <a:r>
              <a:rPr lang="da-DK" sz="2000" dirty="0" err="1">
                <a:latin typeface="Calibri" panose="020F0502020204030204" pitchFamily="34" charset="0"/>
                <a:cs typeface="Calibri" panose="020F0502020204030204" pitchFamily="34" charset="0"/>
              </a:rPr>
              <a:t>levels</a:t>
            </a:r>
            <a:r>
              <a:rPr lang="da-DK" sz="2000" dirty="0">
                <a:latin typeface="Calibri" panose="020F0502020204030204" pitchFamily="34" charset="0"/>
                <a:cs typeface="Calibri" panose="020F0502020204030204" pitchFamily="34" charset="0"/>
              </a:rPr>
              <a:t> and BMI </a:t>
            </a:r>
            <a:r>
              <a:rPr lang="da-DK" sz="2000" dirty="0">
                <a:latin typeface="Calibri" panose="020F0502020204030204" pitchFamily="34" charset="0"/>
                <a:cs typeface="Calibri" panose="020F0502020204030204" pitchFamily="34" charset="0"/>
                <a:sym typeface="Wingdings" panose="05000000000000000000" pitchFamily="2" charset="2"/>
              </a:rPr>
              <a:t> none or small </a:t>
            </a:r>
            <a:r>
              <a:rPr lang="da-DK" sz="2000" dirty="0" err="1">
                <a:latin typeface="Calibri" panose="020F0502020204030204" pitchFamily="34" charset="0"/>
                <a:cs typeface="Calibri" panose="020F0502020204030204" pitchFamily="34" charset="0"/>
                <a:sym typeface="Wingdings" panose="05000000000000000000" pitchFamily="2" charset="2"/>
              </a:rPr>
              <a:t>effects</a:t>
            </a:r>
            <a:endParaRPr lang="da-DK" sz="2000" dirty="0">
              <a:latin typeface="Calibri" panose="020F0502020204030204" pitchFamily="34" charset="0"/>
              <a:cs typeface="Calibri" panose="020F0502020204030204" pitchFamily="34" charset="0"/>
            </a:endParaRPr>
          </a:p>
        </p:txBody>
      </p:sp>
      <p:sp>
        <p:nvSpPr>
          <p:cNvPr id="14" name="Tekstfelt 13">
            <a:extLst>
              <a:ext uri="{FF2B5EF4-FFF2-40B4-BE49-F238E27FC236}">
                <a16:creationId xmlns:a16="http://schemas.microsoft.com/office/drawing/2014/main" id="{68B7D101-AFA9-B67A-CAF8-C7D67359078E}"/>
              </a:ext>
            </a:extLst>
          </p:cNvPr>
          <p:cNvSpPr txBox="1"/>
          <p:nvPr/>
        </p:nvSpPr>
        <p:spPr>
          <a:xfrm>
            <a:off x="89310" y="6683072"/>
            <a:ext cx="12102689" cy="169277"/>
          </a:xfrm>
          <a:prstGeom prst="rect">
            <a:avLst/>
          </a:prstGeom>
          <a:noFill/>
        </p:spPr>
        <p:txBody>
          <a:bodyPr wrap="square" lIns="0" tIns="0" rIns="0" bIns="0" rtlCol="0">
            <a:spAutoFit/>
          </a:bodyPr>
          <a:lstStyle/>
          <a:p>
            <a:r>
              <a:rPr lang="da-DK" sz="1100" dirty="0">
                <a:latin typeface="Calibri" panose="020F0502020204030204" pitchFamily="34" charset="0"/>
                <a:cs typeface="Calibri" panose="020F0502020204030204" pitchFamily="34" charset="0"/>
              </a:rPr>
              <a:t>(Borde et al., 2017; </a:t>
            </a:r>
            <a:r>
              <a:rPr lang="da-DK" sz="1100" dirty="0" err="1">
                <a:latin typeface="Calibri" panose="020F0502020204030204" pitchFamily="34" charset="0"/>
                <a:cs typeface="Calibri" panose="020F0502020204030204" pitchFamily="34" charset="0"/>
              </a:rPr>
              <a:t>Nally</a:t>
            </a:r>
            <a:r>
              <a:rPr lang="da-DK" sz="1100" dirty="0">
                <a:latin typeface="Calibri" panose="020F0502020204030204" pitchFamily="34" charset="0"/>
                <a:cs typeface="Calibri" panose="020F0502020204030204" pitchFamily="34" charset="0"/>
              </a:rPr>
              <a:t> et al., 2021; Neil-</a:t>
            </a:r>
            <a:r>
              <a:rPr lang="da-DK" sz="1100" dirty="0" err="1">
                <a:latin typeface="Calibri" panose="020F0502020204030204" pitchFamily="34" charset="0"/>
                <a:cs typeface="Calibri" panose="020F0502020204030204" pitchFamily="34" charset="0"/>
              </a:rPr>
              <a:t>Sztramko</a:t>
            </a:r>
            <a:r>
              <a:rPr lang="da-DK" sz="1100" dirty="0">
                <a:latin typeface="Calibri" panose="020F0502020204030204" pitchFamily="34" charset="0"/>
                <a:cs typeface="Calibri" panose="020F0502020204030204" pitchFamily="34" charset="0"/>
              </a:rPr>
              <a:t> et al., 2021; Love et al., 2019; </a:t>
            </a:r>
            <a:r>
              <a:rPr lang="da-DK" sz="1100" dirty="0" err="1">
                <a:latin typeface="Calibri" panose="020F0502020204030204" pitchFamily="34" charset="0"/>
                <a:cs typeface="Calibri" panose="020F0502020204030204" pitchFamily="34" charset="0"/>
              </a:rPr>
              <a:t>Metcalf</a:t>
            </a:r>
            <a:r>
              <a:rPr lang="da-DK" sz="1100" dirty="0">
                <a:latin typeface="Calibri" panose="020F0502020204030204" pitchFamily="34" charset="0"/>
                <a:cs typeface="Calibri" panose="020F0502020204030204" pitchFamily="34" charset="0"/>
              </a:rPr>
              <a:t> et al., 2012; </a:t>
            </a:r>
            <a:r>
              <a:rPr lang="da-DK" sz="1100" dirty="0" err="1">
                <a:latin typeface="Calibri" panose="020F0502020204030204" pitchFamily="34" charset="0"/>
                <a:cs typeface="Calibri" panose="020F0502020204030204" pitchFamily="34" charset="0"/>
              </a:rPr>
              <a:t>Cerrato-Carretero</a:t>
            </a:r>
            <a:r>
              <a:rPr lang="da-DK" sz="1100" dirty="0">
                <a:latin typeface="Calibri" panose="020F0502020204030204" pitchFamily="34" charset="0"/>
                <a:cs typeface="Calibri" panose="020F0502020204030204" pitchFamily="34" charset="0"/>
              </a:rPr>
              <a:t> et al., 2021; </a:t>
            </a:r>
            <a:r>
              <a:rPr lang="da-DK" sz="1100" dirty="0" err="1">
                <a:latin typeface="Calibri" panose="020F0502020204030204" pitchFamily="34" charset="0"/>
                <a:cs typeface="Calibri" panose="020F0502020204030204" pitchFamily="34" charset="0"/>
              </a:rPr>
              <a:t>Podnar</a:t>
            </a:r>
            <a:r>
              <a:rPr lang="da-DK" sz="1100" dirty="0">
                <a:latin typeface="Calibri" panose="020F0502020204030204" pitchFamily="34" charset="0"/>
                <a:cs typeface="Calibri" panose="020F0502020204030204" pitchFamily="34" charset="0"/>
              </a:rPr>
              <a:t> et al., 2021) </a:t>
            </a:r>
          </a:p>
        </p:txBody>
      </p:sp>
      <p:pic>
        <p:nvPicPr>
          <p:cNvPr id="1026" name="Picture 2">
            <a:extLst>
              <a:ext uri="{FF2B5EF4-FFF2-40B4-BE49-F238E27FC236}">
                <a16:creationId xmlns:a16="http://schemas.microsoft.com/office/drawing/2014/main" id="{A8B726F0-B8F1-5E54-34DA-9C106AB371C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1888" t="6393" r="26925" b="72202"/>
          <a:stretch/>
        </p:blipFill>
        <p:spPr bwMode="auto">
          <a:xfrm>
            <a:off x="8124281" y="2776111"/>
            <a:ext cx="3036410" cy="3067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79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a:extLst>
              <a:ext uri="{FF2B5EF4-FFF2-40B4-BE49-F238E27FC236}">
                <a16:creationId xmlns:a16="http://schemas.microsoft.com/office/drawing/2014/main" id="{9141AF29-9797-9763-D0BA-4A0643D03CC3}"/>
              </a:ext>
            </a:extLst>
          </p:cNvPr>
          <p:cNvSpPr>
            <a:spLocks noGrp="1"/>
          </p:cNvSpPr>
          <p:nvPr>
            <p:ph type="dt" sz="half" idx="20"/>
          </p:nvPr>
        </p:nvSpPr>
        <p:spPr>
          <a:xfrm>
            <a:off x="0" y="6911999"/>
            <a:ext cx="0" cy="45719"/>
          </a:xfrm>
        </p:spPr>
        <p:txBody>
          <a:bodyPr/>
          <a:lstStyle/>
          <a:p>
            <a:fld id="{BA17B58C-41CA-4372-84E6-E868603AE416}" type="datetime1">
              <a:rPr lang="da-DK" smtClean="0"/>
              <a:t>19-01-2023</a:t>
            </a:fld>
            <a:endParaRPr lang="da-DK" dirty="0"/>
          </a:p>
        </p:txBody>
      </p:sp>
      <p:sp>
        <p:nvSpPr>
          <p:cNvPr id="5" name="Pladsholder til slidenummer 4">
            <a:extLst>
              <a:ext uri="{FF2B5EF4-FFF2-40B4-BE49-F238E27FC236}">
                <a16:creationId xmlns:a16="http://schemas.microsoft.com/office/drawing/2014/main" id="{B1D31335-5957-4965-39F9-A4B3EF55D9B0}"/>
              </a:ext>
            </a:extLst>
          </p:cNvPr>
          <p:cNvSpPr>
            <a:spLocks noGrp="1"/>
          </p:cNvSpPr>
          <p:nvPr>
            <p:ph type="sldNum" sz="quarter" idx="22"/>
          </p:nvPr>
        </p:nvSpPr>
        <p:spPr>
          <a:xfrm>
            <a:off x="0" y="6911999"/>
            <a:ext cx="0" cy="45719"/>
          </a:xfrm>
        </p:spPr>
        <p:txBody>
          <a:bodyPr/>
          <a:lstStyle/>
          <a:p>
            <a:fld id="{45D37B1E-C366-494F-A587-962AD9AABC83}" type="slidenum">
              <a:rPr lang="da-DK" smtClean="0"/>
              <a:pPr/>
              <a:t>9</a:t>
            </a:fld>
            <a:endParaRPr lang="da-DK" dirty="0"/>
          </a:p>
        </p:txBody>
      </p:sp>
      <p:sp>
        <p:nvSpPr>
          <p:cNvPr id="6" name="Rektangel 5">
            <a:extLst>
              <a:ext uri="{FF2B5EF4-FFF2-40B4-BE49-F238E27FC236}">
                <a16:creationId xmlns:a16="http://schemas.microsoft.com/office/drawing/2014/main" id="{DA54187A-87DD-6FDD-3601-8F7A91461C50}"/>
              </a:ext>
            </a:extLst>
          </p:cNvPr>
          <p:cNvSpPr/>
          <p:nvPr/>
        </p:nvSpPr>
        <p:spPr>
          <a:xfrm>
            <a:off x="9668046" y="195993"/>
            <a:ext cx="2523953" cy="19215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pic>
        <p:nvPicPr>
          <p:cNvPr id="7" name="Picture 2" descr="Running Man Icon Black On White Stock Vector (Royalty Free) 1933476653 |  Shutterstock">
            <a:extLst>
              <a:ext uri="{FF2B5EF4-FFF2-40B4-BE49-F238E27FC236}">
                <a16:creationId xmlns:a16="http://schemas.microsoft.com/office/drawing/2014/main" id="{A7774B1F-4E0B-C08D-EAD6-F3E67572285E}"/>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10401" t="15838" r="7191" b="28012"/>
          <a:stretch/>
        </p:blipFill>
        <p:spPr bwMode="auto">
          <a:xfrm>
            <a:off x="9668047" y="195994"/>
            <a:ext cx="2523953" cy="1921564"/>
          </a:xfrm>
          <a:prstGeom prst="rect">
            <a:avLst/>
          </a:prstGeom>
          <a:noFill/>
          <a:extLst>
            <a:ext uri="{909E8E84-426E-40DD-AFC4-6F175D3DCCD1}">
              <a14:hiddenFill xmlns:a14="http://schemas.microsoft.com/office/drawing/2010/main">
                <a:solidFill>
                  <a:srgbClr val="FFFFFF"/>
                </a:solidFill>
              </a14:hiddenFill>
            </a:ext>
          </a:extLst>
        </p:spPr>
      </p:pic>
      <p:sp>
        <p:nvSpPr>
          <p:cNvPr id="8" name="Rektangel 7">
            <a:extLst>
              <a:ext uri="{FF2B5EF4-FFF2-40B4-BE49-F238E27FC236}">
                <a16:creationId xmlns:a16="http://schemas.microsoft.com/office/drawing/2014/main" id="{476DA352-980B-0E31-5C3A-F066FDAEBFE7}"/>
              </a:ext>
            </a:extLst>
          </p:cNvPr>
          <p:cNvSpPr/>
          <p:nvPr/>
        </p:nvSpPr>
        <p:spPr>
          <a:xfrm>
            <a:off x="0" y="195994"/>
            <a:ext cx="9668045" cy="19215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
        <p:nvSpPr>
          <p:cNvPr id="9" name="Tekstfelt 8">
            <a:extLst>
              <a:ext uri="{FF2B5EF4-FFF2-40B4-BE49-F238E27FC236}">
                <a16:creationId xmlns:a16="http://schemas.microsoft.com/office/drawing/2014/main" id="{7FB33319-16AA-1824-E435-DE205B19FCB2}"/>
              </a:ext>
            </a:extLst>
          </p:cNvPr>
          <p:cNvSpPr txBox="1"/>
          <p:nvPr/>
        </p:nvSpPr>
        <p:spPr>
          <a:xfrm>
            <a:off x="445169" y="664332"/>
            <a:ext cx="9475540" cy="492443"/>
          </a:xfrm>
          <a:prstGeom prst="rect">
            <a:avLst/>
          </a:prstGeom>
          <a:noFill/>
        </p:spPr>
        <p:txBody>
          <a:bodyPr wrap="square" lIns="0" tIns="0" rIns="0" bIns="0" rtlCol="0">
            <a:spAutoFit/>
          </a:bodyPr>
          <a:lstStyle/>
          <a:p>
            <a:r>
              <a:rPr lang="en-US" sz="3200" b="1" dirty="0">
                <a:latin typeface="Calibri" panose="020F0502020204030204" pitchFamily="34" charset="0"/>
                <a:cs typeface="Calibri" panose="020F0502020204030204" pitchFamily="34" charset="0"/>
              </a:rPr>
              <a:t>The 2014 school policy</a:t>
            </a:r>
          </a:p>
        </p:txBody>
      </p:sp>
      <p:pic>
        <p:nvPicPr>
          <p:cNvPr id="2" name="Picture 2" descr="School Pictogram Vector Art, Icons, and Graphics for Free Download">
            <a:extLst>
              <a:ext uri="{FF2B5EF4-FFF2-40B4-BE49-F238E27FC236}">
                <a16:creationId xmlns:a16="http://schemas.microsoft.com/office/drawing/2014/main" id="{DF5F7B17-2EE2-E33A-62FC-739CC0DA2D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904" b="7847"/>
          <a:stretch/>
        </p:blipFill>
        <p:spPr bwMode="auto">
          <a:xfrm>
            <a:off x="8274256" y="2609844"/>
            <a:ext cx="3799974" cy="320146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 name="Rektangel 2">
            <a:extLst>
              <a:ext uri="{FF2B5EF4-FFF2-40B4-BE49-F238E27FC236}">
                <a16:creationId xmlns:a16="http://schemas.microsoft.com/office/drawing/2014/main" id="{3CBF1292-67F8-5AAB-1B0D-D2E7C4F4A1C6}"/>
              </a:ext>
            </a:extLst>
          </p:cNvPr>
          <p:cNvSpPr/>
          <p:nvPr/>
        </p:nvSpPr>
        <p:spPr>
          <a:xfrm>
            <a:off x="429614" y="4057439"/>
            <a:ext cx="1734500" cy="9847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dirty="0">
                <a:solidFill>
                  <a:schemeClr val="tx1"/>
                </a:solidFill>
                <a:latin typeface="Calibri" panose="020F0502020204030204" pitchFamily="34" charset="0"/>
                <a:cs typeface="Calibri" panose="020F0502020204030204" pitchFamily="34" charset="0"/>
              </a:rPr>
              <a:t>Longer school days</a:t>
            </a:r>
          </a:p>
        </p:txBody>
      </p:sp>
      <p:sp>
        <p:nvSpPr>
          <p:cNvPr id="10" name="Rektangel 9">
            <a:extLst>
              <a:ext uri="{FF2B5EF4-FFF2-40B4-BE49-F238E27FC236}">
                <a16:creationId xmlns:a16="http://schemas.microsoft.com/office/drawing/2014/main" id="{D996CD7D-39C7-1FC8-93D0-FA6D83E0A735}"/>
              </a:ext>
            </a:extLst>
          </p:cNvPr>
          <p:cNvSpPr/>
          <p:nvPr/>
        </p:nvSpPr>
        <p:spPr>
          <a:xfrm>
            <a:off x="2441113" y="5203178"/>
            <a:ext cx="1734500" cy="9847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dirty="0">
                <a:solidFill>
                  <a:schemeClr val="tx1"/>
                </a:solidFill>
                <a:latin typeface="Calibri" panose="020F0502020204030204" pitchFamily="34" charset="0"/>
                <a:cs typeface="Calibri" panose="020F0502020204030204" pitchFamily="34" charset="0"/>
              </a:rPr>
              <a:t>Increased focus on math and Danish</a:t>
            </a:r>
          </a:p>
        </p:txBody>
      </p:sp>
      <p:sp>
        <p:nvSpPr>
          <p:cNvPr id="11" name="Rektangel 10">
            <a:extLst>
              <a:ext uri="{FF2B5EF4-FFF2-40B4-BE49-F238E27FC236}">
                <a16:creationId xmlns:a16="http://schemas.microsoft.com/office/drawing/2014/main" id="{52C7D0B5-DD3E-AD4C-1F15-99D2E57D25A9}"/>
              </a:ext>
            </a:extLst>
          </p:cNvPr>
          <p:cNvSpPr/>
          <p:nvPr/>
        </p:nvSpPr>
        <p:spPr>
          <a:xfrm>
            <a:off x="445169" y="2278557"/>
            <a:ext cx="7629686" cy="1617883"/>
          </a:xfrm>
          <a:prstGeom prst="rect">
            <a:avLst/>
          </a:prstGeom>
          <a:solidFill>
            <a:schemeClr val="accent5">
              <a:lumMod val="60000"/>
              <a:lumOff val="4000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b="1" dirty="0">
                <a:solidFill>
                  <a:schemeClr val="tx1"/>
                </a:solidFill>
                <a:latin typeface="Calibri" panose="020F0502020204030204" pitchFamily="34" charset="0"/>
              </a:rPr>
              <a:t>O</a:t>
            </a:r>
            <a:r>
              <a:rPr lang="en-US" sz="1800" b="1" i="0" u="none" strike="noStrike" baseline="0" dirty="0">
                <a:solidFill>
                  <a:schemeClr val="tx1"/>
                </a:solidFill>
                <a:latin typeface="Calibri" panose="020F0502020204030204" pitchFamily="34" charset="0"/>
              </a:rPr>
              <a:t>verall aims</a:t>
            </a:r>
          </a:p>
          <a:p>
            <a:pPr marL="285750" indent="-285750" algn="l">
              <a:buFontTx/>
              <a:buChar char="-"/>
            </a:pPr>
            <a:r>
              <a:rPr lang="en-US" dirty="0">
                <a:solidFill>
                  <a:schemeClr val="tx1"/>
                </a:solidFill>
                <a:latin typeface="Calibri" panose="020F0502020204030204" pitchFamily="34" charset="0"/>
              </a:rPr>
              <a:t>C</a:t>
            </a:r>
            <a:r>
              <a:rPr lang="en-US" sz="1800" b="0" i="0" u="none" strike="noStrike" baseline="0" dirty="0">
                <a:solidFill>
                  <a:schemeClr val="tx1"/>
                </a:solidFill>
                <a:latin typeface="Calibri" panose="020F0502020204030204" pitchFamily="34" charset="0"/>
              </a:rPr>
              <a:t>hallenge all children and allowing them to meet their full learning potential </a:t>
            </a:r>
          </a:p>
          <a:p>
            <a:pPr marL="285750" indent="-285750" algn="l">
              <a:buFontTx/>
              <a:buChar char="-"/>
            </a:pPr>
            <a:r>
              <a:rPr lang="en-US" dirty="0">
                <a:solidFill>
                  <a:schemeClr val="tx1"/>
                </a:solidFill>
                <a:latin typeface="Calibri" panose="020F0502020204030204" pitchFamily="34" charset="0"/>
              </a:rPr>
              <a:t>M</a:t>
            </a:r>
            <a:r>
              <a:rPr lang="en-US" sz="1800" b="0" i="0" u="none" strike="noStrike" baseline="0" dirty="0">
                <a:solidFill>
                  <a:schemeClr val="tx1"/>
                </a:solidFill>
                <a:latin typeface="Calibri" panose="020F0502020204030204" pitchFamily="34" charset="0"/>
              </a:rPr>
              <a:t>inimizing the influence of social background</a:t>
            </a:r>
          </a:p>
          <a:p>
            <a:pPr marL="285750" indent="-285750" algn="l">
              <a:buFontTx/>
              <a:buChar char="-"/>
            </a:pPr>
            <a:r>
              <a:rPr lang="en-US" dirty="0">
                <a:solidFill>
                  <a:schemeClr val="tx1"/>
                </a:solidFill>
                <a:latin typeface="Calibri" panose="020F0502020204030204" pitchFamily="34" charset="0"/>
              </a:rPr>
              <a:t>E</a:t>
            </a:r>
            <a:r>
              <a:rPr lang="en-US" sz="1800" b="0" i="0" u="none" strike="noStrike" baseline="0" dirty="0">
                <a:solidFill>
                  <a:schemeClr val="tx1"/>
                </a:solidFill>
                <a:latin typeface="Calibri" panose="020F0502020204030204" pitchFamily="34" charset="0"/>
              </a:rPr>
              <a:t>nsuring well-being and faith in the school system through professional knowledge and practice</a:t>
            </a:r>
            <a:endParaRPr lang="en-US" sz="1600" i="0" u="none" strike="noStrike" baseline="0" dirty="0">
              <a:solidFill>
                <a:schemeClr val="tx1"/>
              </a:solidFill>
              <a:latin typeface="Calibri" panose="020F0502020204030204" pitchFamily="34" charset="0"/>
            </a:endParaRPr>
          </a:p>
        </p:txBody>
      </p:sp>
      <p:sp>
        <p:nvSpPr>
          <p:cNvPr id="12" name="Rektangel 11">
            <a:extLst>
              <a:ext uri="{FF2B5EF4-FFF2-40B4-BE49-F238E27FC236}">
                <a16:creationId xmlns:a16="http://schemas.microsoft.com/office/drawing/2014/main" id="{CC1868FD-6E45-43F3-7188-21398DD451D3}"/>
              </a:ext>
            </a:extLst>
          </p:cNvPr>
          <p:cNvSpPr/>
          <p:nvPr/>
        </p:nvSpPr>
        <p:spPr>
          <a:xfrm>
            <a:off x="2415174" y="4057439"/>
            <a:ext cx="1734500" cy="9847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dirty="0">
                <a:solidFill>
                  <a:schemeClr val="tx1"/>
                </a:solidFill>
                <a:latin typeface="Calibri" panose="020F0502020204030204" pitchFamily="34" charset="0"/>
                <a:cs typeface="Calibri" panose="020F0502020204030204" pitchFamily="34" charset="0"/>
              </a:rPr>
              <a:t>Introducing languages earlier</a:t>
            </a:r>
          </a:p>
        </p:txBody>
      </p:sp>
      <p:sp>
        <p:nvSpPr>
          <p:cNvPr id="13" name="Rektangel 12">
            <a:extLst>
              <a:ext uri="{FF2B5EF4-FFF2-40B4-BE49-F238E27FC236}">
                <a16:creationId xmlns:a16="http://schemas.microsoft.com/office/drawing/2014/main" id="{DB677DD7-ABE4-81E0-0D24-F706292B563F}"/>
              </a:ext>
            </a:extLst>
          </p:cNvPr>
          <p:cNvSpPr/>
          <p:nvPr/>
        </p:nvSpPr>
        <p:spPr>
          <a:xfrm>
            <a:off x="4406454" y="5203178"/>
            <a:ext cx="1734500" cy="9847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dirty="0">
                <a:solidFill>
                  <a:schemeClr val="tx1"/>
                </a:solidFill>
                <a:latin typeface="Calibri" panose="020F0502020204030204" pitchFamily="34" charset="0"/>
                <a:cs typeface="Calibri" panose="020F0502020204030204" pitchFamily="34" charset="0"/>
              </a:rPr>
              <a:t>More optional subjects</a:t>
            </a:r>
          </a:p>
        </p:txBody>
      </p:sp>
      <p:sp>
        <p:nvSpPr>
          <p:cNvPr id="14" name="Rektangel 13">
            <a:extLst>
              <a:ext uri="{FF2B5EF4-FFF2-40B4-BE49-F238E27FC236}">
                <a16:creationId xmlns:a16="http://schemas.microsoft.com/office/drawing/2014/main" id="{B5931557-51E4-A103-44C2-130C6EFD9C82}"/>
              </a:ext>
            </a:extLst>
          </p:cNvPr>
          <p:cNvSpPr/>
          <p:nvPr/>
        </p:nvSpPr>
        <p:spPr>
          <a:xfrm>
            <a:off x="4406454" y="4057439"/>
            <a:ext cx="1734500" cy="9847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dirty="0">
                <a:solidFill>
                  <a:schemeClr val="tx1"/>
                </a:solidFill>
                <a:latin typeface="Calibri" panose="020F0502020204030204" pitchFamily="34" charset="0"/>
                <a:cs typeface="Calibri" panose="020F0502020204030204" pitchFamily="34" charset="0"/>
              </a:rPr>
              <a:t>More homework assistance</a:t>
            </a:r>
          </a:p>
        </p:txBody>
      </p:sp>
      <p:sp>
        <p:nvSpPr>
          <p:cNvPr id="15" name="Rektangel 14">
            <a:extLst>
              <a:ext uri="{FF2B5EF4-FFF2-40B4-BE49-F238E27FC236}">
                <a16:creationId xmlns:a16="http://schemas.microsoft.com/office/drawing/2014/main" id="{E4FEFF1A-4845-0469-05A9-9D5DF9181485}"/>
              </a:ext>
            </a:extLst>
          </p:cNvPr>
          <p:cNvSpPr/>
          <p:nvPr/>
        </p:nvSpPr>
        <p:spPr>
          <a:xfrm>
            <a:off x="6340355" y="4057439"/>
            <a:ext cx="1734500" cy="9847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dirty="0">
                <a:solidFill>
                  <a:schemeClr val="tx1"/>
                </a:solidFill>
                <a:latin typeface="Calibri" panose="020F0502020204030204" pitchFamily="34" charset="0"/>
                <a:cs typeface="Calibri" panose="020F0502020204030204" pitchFamily="34" charset="0"/>
              </a:rPr>
              <a:t>Open school</a:t>
            </a:r>
          </a:p>
        </p:txBody>
      </p:sp>
      <p:sp>
        <p:nvSpPr>
          <p:cNvPr id="16" name="Rektangel 15">
            <a:extLst>
              <a:ext uri="{FF2B5EF4-FFF2-40B4-BE49-F238E27FC236}">
                <a16:creationId xmlns:a16="http://schemas.microsoft.com/office/drawing/2014/main" id="{342BFCF9-93DB-DCF3-A5DB-DCC47E3E5A50}"/>
              </a:ext>
            </a:extLst>
          </p:cNvPr>
          <p:cNvSpPr/>
          <p:nvPr/>
        </p:nvSpPr>
        <p:spPr>
          <a:xfrm>
            <a:off x="6340355" y="5203178"/>
            <a:ext cx="1734500" cy="984740"/>
          </a:xfrm>
          <a:prstGeom prst="rect">
            <a:avLst/>
          </a:prstGeom>
          <a:solidFill>
            <a:schemeClr val="accent6">
              <a:lumMod val="40000"/>
              <a:lumOff val="60000"/>
            </a:schemeClr>
          </a:solidFill>
          <a:ln w="476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dirty="0">
                <a:solidFill>
                  <a:schemeClr val="tx1"/>
                </a:solidFill>
                <a:latin typeface="Calibri" panose="020F0502020204030204" pitchFamily="34" charset="0"/>
                <a:cs typeface="Calibri" panose="020F0502020204030204" pitchFamily="34" charset="0"/>
              </a:rPr>
              <a:t>An average of 45 minutes of physical activity </a:t>
            </a:r>
          </a:p>
        </p:txBody>
      </p:sp>
      <p:sp>
        <p:nvSpPr>
          <p:cNvPr id="17" name="Rektangel 16">
            <a:extLst>
              <a:ext uri="{FF2B5EF4-FFF2-40B4-BE49-F238E27FC236}">
                <a16:creationId xmlns:a16="http://schemas.microsoft.com/office/drawing/2014/main" id="{E388F992-086C-0CB3-0CBB-809B8DE28E6A}"/>
              </a:ext>
            </a:extLst>
          </p:cNvPr>
          <p:cNvSpPr/>
          <p:nvPr/>
        </p:nvSpPr>
        <p:spPr>
          <a:xfrm>
            <a:off x="429614" y="5203178"/>
            <a:ext cx="1734500" cy="9847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dirty="0">
                <a:solidFill>
                  <a:schemeClr val="tx1"/>
                </a:solidFill>
                <a:latin typeface="Calibri" panose="020F0502020204030204" pitchFamily="34" charset="0"/>
                <a:cs typeface="Calibri" panose="020F0502020204030204" pitchFamily="34" charset="0"/>
              </a:rPr>
              <a:t>Different activities </a:t>
            </a:r>
          </a:p>
        </p:txBody>
      </p:sp>
      <p:sp>
        <p:nvSpPr>
          <p:cNvPr id="18" name="Tekstfelt 17">
            <a:extLst>
              <a:ext uri="{FF2B5EF4-FFF2-40B4-BE49-F238E27FC236}">
                <a16:creationId xmlns:a16="http://schemas.microsoft.com/office/drawing/2014/main" id="{8EE39B3D-FD4D-A0E5-D450-E1DA7F86EC3E}"/>
              </a:ext>
            </a:extLst>
          </p:cNvPr>
          <p:cNvSpPr txBox="1"/>
          <p:nvPr/>
        </p:nvSpPr>
        <p:spPr>
          <a:xfrm>
            <a:off x="445168" y="6580441"/>
            <a:ext cx="8413823" cy="169277"/>
          </a:xfrm>
          <a:prstGeom prst="rect">
            <a:avLst/>
          </a:prstGeom>
          <a:noFill/>
        </p:spPr>
        <p:txBody>
          <a:bodyPr wrap="square" lIns="0" tIns="0" rIns="0" bIns="0" rtlCol="0">
            <a:spAutoFit/>
          </a:bodyPr>
          <a:lstStyle/>
          <a:p>
            <a:r>
              <a:rPr lang="da-DK" sz="1100" dirty="0">
                <a:latin typeface="Calibri" panose="020F0502020204030204" pitchFamily="34" charset="0"/>
                <a:cs typeface="Calibri" panose="020F0502020204030204" pitchFamily="34" charset="0"/>
              </a:rPr>
              <a:t>(Undervisningsministeriet, 2014)</a:t>
            </a:r>
          </a:p>
        </p:txBody>
      </p:sp>
      <p:sp>
        <p:nvSpPr>
          <p:cNvPr id="19" name="Rektangel 18">
            <a:extLst>
              <a:ext uri="{FF2B5EF4-FFF2-40B4-BE49-F238E27FC236}">
                <a16:creationId xmlns:a16="http://schemas.microsoft.com/office/drawing/2014/main" id="{24221BBD-DF9A-E3D4-F889-53D01FBC2C6A}"/>
              </a:ext>
            </a:extLst>
          </p:cNvPr>
          <p:cNvSpPr/>
          <p:nvPr/>
        </p:nvSpPr>
        <p:spPr>
          <a:xfrm>
            <a:off x="8274256" y="2278557"/>
            <a:ext cx="3812236" cy="3909361"/>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a-DK" sz="1600" dirty="0" err="1"/>
          </a:p>
        </p:txBody>
      </p:sp>
    </p:spTree>
    <p:extLst>
      <p:ext uri="{BB962C8B-B14F-4D97-AF65-F5344CB8AC3E}">
        <p14:creationId xmlns:p14="http://schemas.microsoft.com/office/powerpoint/2010/main" val="145269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2" grpId="0" animBg="1"/>
      <p:bldP spid="13" grpId="0" animBg="1"/>
      <p:bldP spid="14" grpId="0" animBg="1"/>
      <p:bldP spid="15" grpId="0" animBg="1"/>
      <p:bldP spid="16" grpId="0" animBg="1"/>
      <p:bldP spid="17" grpId="0" animBg="1"/>
    </p:bldLst>
  </p:timing>
</p:sld>
</file>

<file path=ppt/theme/theme1.xml><?xml version="1.0" encoding="utf-8"?>
<a:theme xmlns:a="http://schemas.openxmlformats.org/drawingml/2006/main" name="Blank">
  <a:themeElements>
    <a:clrScheme name="SDU">
      <a:dk1>
        <a:srgbClr val="000000"/>
      </a:dk1>
      <a:lt1>
        <a:sysClr val="window" lastClr="FFFFFF"/>
      </a:lt1>
      <a:dk2>
        <a:srgbClr val="7A6040"/>
      </a:dk2>
      <a:lt2>
        <a:srgbClr val="DDCBA4"/>
      </a:lt2>
      <a:accent1>
        <a:srgbClr val="AEB862"/>
      </a:accent1>
      <a:accent2>
        <a:srgbClr val="789D4A"/>
      </a:accent2>
      <a:accent3>
        <a:srgbClr val="F2C75C"/>
      </a:accent3>
      <a:accent4>
        <a:srgbClr val="E07E3C"/>
      </a:accent4>
      <a:accent5>
        <a:srgbClr val="E1BBB4"/>
      </a:accent5>
      <a:accent6>
        <a:srgbClr val="D05A57"/>
      </a:accent6>
      <a:hlink>
        <a:srgbClr val="0563C1"/>
      </a:hlink>
      <a:folHlink>
        <a:srgbClr val="954F72"/>
      </a:folHlink>
    </a:clrScheme>
    <a:fontScheme name="SD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solidFill>
            <a:schemeClr val="accent1"/>
          </a:solidFill>
        </a:ln>
      </a:spPr>
      <a:bodyPr lIns="72000" tIns="72000" rIns="72000" bIns="72000" rtlCol="0" anchor="ctr"/>
      <a:lstStyle>
        <a:defPPr algn="ctr">
          <a:defRPr sz="1600" dirty="0" err="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a:defPPr>
      </a:lstStyle>
    </a:txDef>
  </a:objectDefaults>
  <a:extraClrSchemeLst/>
  <a:custClrLst>
    <a:custClr name="Grøn 1">
      <a:srgbClr val="4E5B31"/>
    </a:custClr>
    <a:custClr name="Grøn 2">
      <a:srgbClr val="789D4A"/>
    </a:custClr>
    <a:custClr name="Grøn 3">
      <a:srgbClr val="AEB862"/>
    </a:custClr>
    <a:custClr name="Grøn 4">
      <a:srgbClr val="EAE7B9"/>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Orange 1">
      <a:srgbClr val="D38235"/>
    </a:custClr>
    <a:custClr name="Orange 2">
      <a:srgbClr val="E0A526"/>
    </a:custClr>
    <a:custClr name="Orange 3">
      <a:srgbClr val="EED484"/>
    </a:custClr>
    <a:custClr name="Orange 4">
      <a:srgbClr val="FCF0C4"/>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Rød 1">
      <a:srgbClr val="862633"/>
    </a:custClr>
    <a:custClr name="Rød 2">
      <a:srgbClr val="D05A57"/>
    </a:custClr>
    <a:custClr name="Rød 3">
      <a:srgbClr val="E1BBB4"/>
    </a:custClr>
    <a:custClr name="Rød 4">
      <a:srgbClr val="F4E2DE"/>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Brun 1">
      <a:srgbClr val="473729"/>
    </a:custClr>
    <a:custClr name="Brun 2">
      <a:srgbClr val="946037"/>
    </a:custClr>
    <a:custClr name="Brun 3">
      <a:srgbClr val="DDCBA4"/>
    </a:custClr>
    <a:custClr name="Brun 4">
      <a:srgbClr val="EFE5D1"/>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Sort">
      <a:srgbClr val="000000"/>
    </a:custClr>
    <a:custClr name="Hvid">
      <a:srgbClr val="FFFFFF"/>
    </a:custClr>
  </a:custClrLst>
  <a:extLst>
    <a:ext uri="{05A4C25C-085E-4340-85A3-A5531E510DB2}">
      <thm15:themeFamily xmlns:thm15="http://schemas.microsoft.com/office/thememl/2012/main" name="SDU widescreen.potx" id="{1C4F8E8D-0334-4267-96F7-9CAC143C1229}" vid="{6887ADA9-E5D5-4F4B-ACE2-43240691910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Grøn 1">
      <a:srgbClr val="4E5B31"/>
    </a:custClr>
    <a:custClr name="Grøn 2">
      <a:srgbClr val="789D4A"/>
    </a:custClr>
    <a:custClr name="Grøn 3">
      <a:srgbClr val="AEB862"/>
    </a:custClr>
    <a:custClr name="Grøn 4">
      <a:srgbClr val="EAE7B9"/>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Orange 1">
      <a:srgbClr val="D38235"/>
    </a:custClr>
    <a:custClr name="Orange 2">
      <a:srgbClr val="E0A526"/>
    </a:custClr>
    <a:custClr name="Orange 3">
      <a:srgbClr val="EED484"/>
    </a:custClr>
    <a:custClr name="Orange 4">
      <a:srgbClr val="FCF0C4"/>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Rød 1">
      <a:srgbClr val="862633"/>
    </a:custClr>
    <a:custClr name="Rød 2">
      <a:srgbClr val="D05A57"/>
    </a:custClr>
    <a:custClr name="Rød 3">
      <a:srgbClr val="E1BBB4"/>
    </a:custClr>
    <a:custClr name="Rød 4">
      <a:srgbClr val="F4E2DE"/>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Brun 1">
      <a:srgbClr val="473729"/>
    </a:custClr>
    <a:custClr name="Brun 2">
      <a:srgbClr val="946037"/>
    </a:custClr>
    <a:custClr name="Brun 3">
      <a:srgbClr val="DDCBA4"/>
    </a:custClr>
    <a:custClr name="Brun 4">
      <a:srgbClr val="EFE5D1"/>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Sort">
      <a:srgbClr val="000000"/>
    </a:custClr>
    <a:custClr name="Hvid">
      <a:srgbClr val="FFFFFF"/>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TemplafyFormConfiguration><![CDATA[{"formFields":[],"formDataEntries":[]}]]></TemplafyFormConfiguration>
</file>

<file path=customXml/item2.xml><?xml version="1.0" encoding="utf-8"?>
<TemplafyTemplateConfiguration><![CDATA[{"elementsMetadata":[],"transformationConfigurations":[{"language":"{{DocumentLanguage}}","disableUpdates":false,"type":"proofingLanguage"}],"templateName":"blank","templateDescription":"","enableDocumentContentUpdater":true,"version":"2.0"}]]></TemplafyTemplateConfiguration>
</file>

<file path=customXml/itemProps1.xml><?xml version="1.0" encoding="utf-8"?>
<ds:datastoreItem xmlns:ds="http://schemas.openxmlformats.org/officeDocument/2006/customXml" ds:itemID="{C5CD5A01-6378-494D-B71B-D23DEC9A120C}">
  <ds:schemaRefs/>
</ds:datastoreItem>
</file>

<file path=customXml/itemProps2.xml><?xml version="1.0" encoding="utf-8"?>
<ds:datastoreItem xmlns:ds="http://schemas.openxmlformats.org/officeDocument/2006/customXml" ds:itemID="{C484C70F-0F64-4774-853F-19FDF7E1F81D}">
  <ds:schemaRefs/>
</ds:datastoreItem>
</file>

<file path=docProps/app.xml><?xml version="1.0" encoding="utf-8"?>
<Properties xmlns="http://schemas.openxmlformats.org/officeDocument/2006/extended-properties" xmlns:vt="http://schemas.openxmlformats.org/officeDocument/2006/docPropsVTypes">
  <Template>SDU widescreen dateA</Template>
  <TotalTime>0</TotalTime>
  <Words>7536</Words>
  <Application>Microsoft Office PowerPoint</Application>
  <PresentationFormat>Widescreen</PresentationFormat>
  <Paragraphs>754</Paragraphs>
  <Slides>60</Slides>
  <Notes>58</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60</vt:i4>
      </vt:variant>
    </vt:vector>
  </HeadingPairs>
  <TitlesOfParts>
    <vt:vector size="64" baseType="lpstr">
      <vt:lpstr>Arial</vt:lpstr>
      <vt:lpstr>Calibri</vt:lpstr>
      <vt:lpstr>Wingdings</vt:lpstr>
      <vt:lpstr>Blank</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2022-08-23T09:59:43Z</dcterms:created>
  <dcterms:modified xsi:type="dcterms:W3CDTF">2023-01-19T11:50:22Z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2022-07-04T06:37:46</vt:lpwstr>
  </property>
  <property fmtid="{D5CDD505-2E9C-101B-9397-08002B2CF9AE}" pid="3" name="TemplafyTenantId">
    <vt:lpwstr>sdu</vt:lpwstr>
  </property>
  <property fmtid="{D5CDD505-2E9C-101B-9397-08002B2CF9AE}" pid="4" name="TemplafyTemplateId">
    <vt:lpwstr>637925134655816945</vt:lpwstr>
  </property>
  <property fmtid="{D5CDD505-2E9C-101B-9397-08002B2CF9AE}" pid="5" name="TemplafyUserProfileId">
    <vt:lpwstr>637830413161094560</vt:lpwstr>
  </property>
  <property fmtid="{D5CDD505-2E9C-101B-9397-08002B2CF9AE}" pid="6" name="TemplafyLanguageCode">
    <vt:lpwstr>da-DK</vt:lpwstr>
  </property>
  <property fmtid="{D5CDD505-2E9C-101B-9397-08002B2CF9AE}" pid="7" name="TemplafyFromBlank">
    <vt:bool>true</vt:bool>
  </property>
</Properties>
</file>