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sldIdLst>
    <p:sldId id="256" r:id="rId2"/>
    <p:sldId id="326" r:id="rId3"/>
    <p:sldId id="301" r:id="rId4"/>
    <p:sldId id="331" r:id="rId5"/>
    <p:sldId id="333" r:id="rId6"/>
    <p:sldId id="324" r:id="rId7"/>
    <p:sldId id="259" r:id="rId8"/>
    <p:sldId id="258" r:id="rId9"/>
    <p:sldId id="302" r:id="rId10"/>
    <p:sldId id="261" r:id="rId11"/>
    <p:sldId id="304" r:id="rId12"/>
    <p:sldId id="335" r:id="rId13"/>
    <p:sldId id="262" r:id="rId14"/>
    <p:sldId id="303" r:id="rId15"/>
    <p:sldId id="305" r:id="rId16"/>
    <p:sldId id="327" r:id="rId17"/>
    <p:sldId id="306" r:id="rId18"/>
    <p:sldId id="338" r:id="rId19"/>
    <p:sldId id="307" r:id="rId20"/>
    <p:sldId id="263" r:id="rId21"/>
    <p:sldId id="310" r:id="rId22"/>
    <p:sldId id="264" r:id="rId23"/>
    <p:sldId id="311" r:id="rId24"/>
    <p:sldId id="265" r:id="rId25"/>
    <p:sldId id="329" r:id="rId26"/>
    <p:sldId id="316" r:id="rId27"/>
    <p:sldId id="330" r:id="rId28"/>
    <p:sldId id="315" r:id="rId29"/>
    <p:sldId id="266" r:id="rId30"/>
    <p:sldId id="272" r:id="rId31"/>
    <p:sldId id="332" r:id="rId32"/>
    <p:sldId id="336" r:id="rId33"/>
    <p:sldId id="318" r:id="rId34"/>
    <p:sldId id="267" r:id="rId35"/>
    <p:sldId id="314" r:id="rId36"/>
    <p:sldId id="268" r:id="rId37"/>
    <p:sldId id="322" r:id="rId38"/>
    <p:sldId id="320" r:id="rId39"/>
    <p:sldId id="319" r:id="rId40"/>
    <p:sldId id="313" r:id="rId41"/>
    <p:sldId id="269" r:id="rId42"/>
    <p:sldId id="334" r:id="rId43"/>
    <p:sldId id="270" r:id="rId4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D62172-C060-29D3-8929-EE83D41CC47C}" name="Jesper Pedersen" initials="JP" userId="S::jespedersen@health.sdu.dk::8188d0ed-875e-4927-a105-b3929ff8043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E8DF1"/>
    <a:srgbClr val="DEFFE9"/>
    <a:srgbClr val="AA48F1"/>
    <a:srgbClr val="BFB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llemlayout 2 - Marker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yst layout 2 - Markering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llemlayout 1 - Markering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llemlayout 1 - Markerin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llemlayout 1 - Markering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yst layout 3 - Markering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llemlayout 2 - Markerin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294"/>
    <p:restoredTop sz="94255"/>
  </p:normalViewPr>
  <p:slideViewPr>
    <p:cSldViewPr snapToGrid="0" snapToObjects="1">
      <p:cViewPr>
        <p:scale>
          <a:sx n="77" d="100"/>
          <a:sy n="77" d="100"/>
        </p:scale>
        <p:origin x="1008"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BD12C-4896-3740-8C6D-4D96CA96CCAC}" type="datetimeFigureOut">
              <a:rPr lang="da-DK" smtClean="0"/>
              <a:t>12.10.2022</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83284-953A-6B45-8BBC-DBBBAD47541C}" type="slidenum">
              <a:rPr lang="da-DK" smtClean="0"/>
              <a:t>‹nr.›</a:t>
            </a:fld>
            <a:endParaRPr lang="da-DK"/>
          </a:p>
        </p:txBody>
      </p:sp>
    </p:spTree>
    <p:extLst>
      <p:ext uri="{BB962C8B-B14F-4D97-AF65-F5344CB8AC3E}">
        <p14:creationId xmlns:p14="http://schemas.microsoft.com/office/powerpoint/2010/main" val="33675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Thank</a:t>
            </a:r>
            <a:r>
              <a:rPr lang="da-DK" dirty="0"/>
              <a:t> </a:t>
            </a:r>
            <a:r>
              <a:rPr lang="da-DK" dirty="0" err="1"/>
              <a:t>you</a:t>
            </a:r>
            <a:r>
              <a:rPr lang="da-DK" dirty="0"/>
              <a:t> for the </a:t>
            </a:r>
            <a:r>
              <a:rPr lang="da-DK" dirty="0" err="1"/>
              <a:t>opportunity</a:t>
            </a:r>
            <a:r>
              <a:rPr lang="da-DK" dirty="0"/>
              <a:t> to </a:t>
            </a:r>
            <a:r>
              <a:rPr lang="da-DK" dirty="0" err="1"/>
              <a:t>defend</a:t>
            </a:r>
            <a:r>
              <a:rPr lang="da-DK" dirty="0"/>
              <a:t> </a:t>
            </a:r>
            <a:r>
              <a:rPr lang="da-DK" dirty="0" err="1"/>
              <a:t>my</a:t>
            </a:r>
            <a:r>
              <a:rPr lang="da-DK" dirty="0"/>
              <a:t> </a:t>
            </a:r>
            <a:r>
              <a:rPr lang="da-DK" dirty="0" err="1"/>
              <a:t>PhD</a:t>
            </a:r>
            <a:r>
              <a:rPr lang="da-DK" dirty="0"/>
              <a:t> </a:t>
            </a:r>
            <a:r>
              <a:rPr lang="da-DK" dirty="0" err="1"/>
              <a:t>thesis</a:t>
            </a:r>
            <a:r>
              <a:rPr lang="da-DK" dirty="0"/>
              <a:t> </a:t>
            </a:r>
            <a:r>
              <a:rPr lang="da-DK" dirty="0" err="1"/>
              <a:t>here</a:t>
            </a:r>
            <a:r>
              <a:rPr lang="da-DK" dirty="0"/>
              <a:t> </a:t>
            </a:r>
            <a:r>
              <a:rPr lang="da-DK" dirty="0" err="1"/>
              <a:t>today</a:t>
            </a:r>
            <a:r>
              <a:rPr lang="da-DK" dirty="0"/>
              <a:t>. </a:t>
            </a:r>
          </a:p>
          <a:p>
            <a:endParaRPr lang="da-DK" dirty="0"/>
          </a:p>
          <a:p>
            <a:r>
              <a:rPr lang="da-DK" dirty="0" err="1"/>
              <a:t>Thank</a:t>
            </a:r>
            <a:r>
              <a:rPr lang="da-DK" dirty="0"/>
              <a:t> </a:t>
            </a:r>
            <a:r>
              <a:rPr lang="da-DK" dirty="0" err="1"/>
              <a:t>you</a:t>
            </a:r>
            <a:r>
              <a:rPr lang="da-DK" dirty="0"/>
              <a:t> to the </a:t>
            </a:r>
            <a:r>
              <a:rPr lang="da-DK" dirty="0" err="1"/>
              <a:t>assessment</a:t>
            </a:r>
            <a:r>
              <a:rPr lang="da-DK" dirty="0"/>
              <a:t> </a:t>
            </a:r>
            <a:r>
              <a:rPr lang="da-DK" dirty="0" err="1"/>
              <a:t>committee</a:t>
            </a:r>
            <a:r>
              <a:rPr lang="da-DK" dirty="0"/>
              <a:t>.</a:t>
            </a:r>
          </a:p>
          <a:p>
            <a:endParaRPr lang="da-DK" dirty="0"/>
          </a:p>
          <a:p>
            <a:r>
              <a:rPr lang="da-DK" dirty="0"/>
              <a:t>The </a:t>
            </a:r>
            <a:r>
              <a:rPr lang="da-DK" dirty="0" err="1"/>
              <a:t>work</a:t>
            </a:r>
            <a:r>
              <a:rPr lang="da-DK" dirty="0"/>
              <a:t> </a:t>
            </a:r>
            <a:r>
              <a:rPr lang="da-DK" dirty="0" err="1"/>
              <a:t>conducted</a:t>
            </a:r>
            <a:r>
              <a:rPr lang="da-DK" dirty="0"/>
              <a:t> in </a:t>
            </a:r>
            <a:r>
              <a:rPr lang="da-DK" dirty="0" err="1"/>
              <a:t>this</a:t>
            </a:r>
            <a:r>
              <a:rPr lang="da-DK" dirty="0"/>
              <a:t> </a:t>
            </a:r>
            <a:r>
              <a:rPr lang="da-DK" dirty="0" err="1"/>
              <a:t>PhD</a:t>
            </a:r>
            <a:r>
              <a:rPr lang="da-DK" dirty="0"/>
              <a:t> </a:t>
            </a:r>
            <a:r>
              <a:rPr lang="da-DK" dirty="0" err="1"/>
              <a:t>was</a:t>
            </a:r>
            <a:r>
              <a:rPr lang="da-DK" dirty="0"/>
              <a:t> </a:t>
            </a:r>
            <a:r>
              <a:rPr lang="da-DK" dirty="0" err="1"/>
              <a:t>funded</a:t>
            </a:r>
            <a:r>
              <a:rPr lang="da-DK" dirty="0"/>
              <a:t> by the European Research Council. </a:t>
            </a:r>
          </a:p>
          <a:p>
            <a:r>
              <a:rPr lang="da-DK" dirty="0"/>
              <a:t>The grant </a:t>
            </a:r>
            <a:r>
              <a:rPr lang="da-DK" dirty="0" err="1"/>
              <a:t>was</a:t>
            </a:r>
            <a:r>
              <a:rPr lang="da-DK" dirty="0"/>
              <a:t> </a:t>
            </a:r>
            <a:r>
              <a:rPr lang="da-DK" dirty="0" err="1"/>
              <a:t>received</a:t>
            </a:r>
            <a:r>
              <a:rPr lang="da-DK" dirty="0"/>
              <a:t> by </a:t>
            </a:r>
            <a:r>
              <a:rPr lang="da-DK" dirty="0" err="1"/>
              <a:t>my</a:t>
            </a:r>
            <a:r>
              <a:rPr lang="da-DK" dirty="0"/>
              <a:t> supervisor Anders Grøntved.</a:t>
            </a: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1</a:t>
            </a:fld>
            <a:endParaRPr lang="da-DK"/>
          </a:p>
        </p:txBody>
      </p:sp>
    </p:spTree>
    <p:extLst>
      <p:ext uri="{BB962C8B-B14F-4D97-AF65-F5344CB8AC3E}">
        <p14:creationId xmlns:p14="http://schemas.microsoft.com/office/powerpoint/2010/main" val="423225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latin typeface="Garamond" panose="02020404030301010803" pitchFamily="18" charset="0"/>
              </a:rPr>
              <a:t>A cross-sectional population-based digital survey study on screen media behavior among Danish children</a:t>
            </a:r>
          </a:p>
          <a:p>
            <a:endParaRPr lang="en-US" dirty="0">
              <a:latin typeface="Garamond" panose="02020404030301010803" pitchFamily="18" charset="0"/>
            </a:endParaRPr>
          </a:p>
          <a:p>
            <a:r>
              <a:rPr lang="en-US" dirty="0">
                <a:latin typeface="Garamond" panose="02020404030301010803" pitchFamily="18" charset="0"/>
              </a:rPr>
              <a:t>The National Health Data Authority randomly chose one parent and one child in households with at least one child aged 6-10 years in ten different municipalities in the region of southern Denmark.</a:t>
            </a:r>
          </a:p>
          <a:p>
            <a:endParaRPr lang="en-US" dirty="0">
              <a:latin typeface="Garamond" panose="02020404030301010803" pitchFamily="18" charset="0"/>
            </a:endParaRPr>
          </a:p>
          <a:p>
            <a:r>
              <a:rPr lang="en-US" dirty="0">
                <a:latin typeface="Garamond" panose="02020404030301010803" pitchFamily="18" charset="0"/>
              </a:rPr>
              <a:t>Digital invitations were sent to 29.124 parents via e-Boks</a:t>
            </a:r>
          </a:p>
          <a:p>
            <a:endParaRPr lang="en-US" dirty="0">
              <a:latin typeface="Garamond" panose="02020404030301010803" pitchFamily="18" charset="0"/>
            </a:endParaRPr>
          </a:p>
          <a:p>
            <a:r>
              <a:rPr lang="en-US" dirty="0">
                <a:latin typeface="Garamond" panose="02020404030301010803" pitchFamily="18" charset="0"/>
              </a:rPr>
              <a:t>5.274 provided complete responses (18%)</a:t>
            </a: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10</a:t>
            </a:fld>
            <a:endParaRPr lang="da-DK"/>
          </a:p>
        </p:txBody>
      </p:sp>
    </p:spTree>
    <p:extLst>
      <p:ext uri="{BB962C8B-B14F-4D97-AF65-F5344CB8AC3E}">
        <p14:creationId xmlns:p14="http://schemas.microsoft.com/office/powerpoint/2010/main" val="87601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Generally </a:t>
            </a:r>
            <a:r>
              <a:rPr lang="da-DK" dirty="0" err="1"/>
              <a:t>similar</a:t>
            </a:r>
            <a:endParaRPr lang="da-DK" dirty="0"/>
          </a:p>
          <a:p>
            <a:endParaRPr lang="da-DK" dirty="0"/>
          </a:p>
          <a:p>
            <a:r>
              <a:rPr lang="da-DK" dirty="0" err="1"/>
              <a:t>Purple</a:t>
            </a:r>
            <a:r>
              <a:rPr lang="da-DK" dirty="0"/>
              <a:t> – </a:t>
            </a:r>
            <a:r>
              <a:rPr lang="da-DK" dirty="0" err="1"/>
              <a:t>Response</a:t>
            </a:r>
            <a:r>
              <a:rPr lang="da-DK" dirty="0"/>
              <a:t> proportion male and </a:t>
            </a:r>
            <a:r>
              <a:rPr lang="da-DK" dirty="0" err="1"/>
              <a:t>female</a:t>
            </a:r>
            <a:r>
              <a:rPr lang="da-DK" dirty="0"/>
              <a:t>.. </a:t>
            </a:r>
            <a:r>
              <a:rPr lang="da-DK" dirty="0" err="1"/>
              <a:t>Female</a:t>
            </a:r>
            <a:r>
              <a:rPr lang="da-DK" dirty="0"/>
              <a:t> </a:t>
            </a:r>
            <a:r>
              <a:rPr lang="da-DK" dirty="0" err="1"/>
              <a:t>parents</a:t>
            </a:r>
            <a:r>
              <a:rPr lang="da-DK" dirty="0"/>
              <a:t> </a:t>
            </a:r>
            <a:r>
              <a:rPr lang="da-DK" dirty="0" err="1"/>
              <a:t>were</a:t>
            </a:r>
            <a:r>
              <a:rPr lang="da-DK" dirty="0"/>
              <a:t> </a:t>
            </a:r>
            <a:r>
              <a:rPr lang="da-DK" dirty="0" err="1"/>
              <a:t>much</a:t>
            </a:r>
            <a:r>
              <a:rPr lang="da-DK" dirty="0"/>
              <a:t> more </a:t>
            </a:r>
            <a:r>
              <a:rPr lang="da-DK" dirty="0" err="1"/>
              <a:t>likely</a:t>
            </a:r>
            <a:r>
              <a:rPr lang="da-DK" dirty="0"/>
              <a:t> to </a:t>
            </a:r>
            <a:r>
              <a:rPr lang="da-DK" dirty="0" err="1"/>
              <a:t>answer</a:t>
            </a:r>
            <a:r>
              <a:rPr lang="da-DK" dirty="0"/>
              <a:t> the </a:t>
            </a:r>
            <a:r>
              <a:rPr lang="da-DK" dirty="0" err="1"/>
              <a:t>survey</a:t>
            </a:r>
            <a:r>
              <a:rPr lang="da-DK" dirty="0"/>
              <a:t>.</a:t>
            </a:r>
          </a:p>
        </p:txBody>
      </p:sp>
      <p:sp>
        <p:nvSpPr>
          <p:cNvPr id="4" name="Pladsholder til slidenummer 3"/>
          <p:cNvSpPr>
            <a:spLocks noGrp="1"/>
          </p:cNvSpPr>
          <p:nvPr>
            <p:ph type="sldNum" sz="quarter" idx="5"/>
          </p:nvPr>
        </p:nvSpPr>
        <p:spPr/>
        <p:txBody>
          <a:bodyPr/>
          <a:lstStyle/>
          <a:p>
            <a:fld id="{32183284-953A-6B45-8BBC-DBBBAD47541C}" type="slidenum">
              <a:rPr lang="da-DK" smtClean="0"/>
              <a:t>11</a:t>
            </a:fld>
            <a:endParaRPr lang="da-DK"/>
          </a:p>
        </p:txBody>
      </p:sp>
    </p:spTree>
    <p:extLst>
      <p:ext uri="{BB962C8B-B14F-4D97-AF65-F5344CB8AC3E}">
        <p14:creationId xmlns:p14="http://schemas.microsoft.com/office/powerpoint/2010/main" val="286937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Looking</a:t>
            </a:r>
            <a:r>
              <a:rPr lang="da-DK" dirty="0"/>
              <a:t> from a </a:t>
            </a:r>
            <a:r>
              <a:rPr lang="da-DK" dirty="0" err="1"/>
              <a:t>socio-ecological</a:t>
            </a:r>
            <a:r>
              <a:rPr lang="da-DK" dirty="0"/>
              <a:t> </a:t>
            </a:r>
            <a:r>
              <a:rPr lang="da-DK" dirty="0" err="1"/>
              <a:t>persperctive</a:t>
            </a:r>
            <a:r>
              <a:rPr lang="da-DK" dirty="0"/>
              <a:t>, </a:t>
            </a:r>
            <a:r>
              <a:rPr lang="da-DK" dirty="0" err="1"/>
              <a:t>this</a:t>
            </a:r>
            <a:r>
              <a:rPr lang="da-DK" dirty="0"/>
              <a:t> </a:t>
            </a:r>
            <a:r>
              <a:rPr lang="da-DK" dirty="0" err="1"/>
              <a:t>study</a:t>
            </a:r>
            <a:r>
              <a:rPr lang="da-DK" dirty="0"/>
              <a:t> </a:t>
            </a:r>
            <a:r>
              <a:rPr lang="da-DK" dirty="0" err="1"/>
              <a:t>describes</a:t>
            </a:r>
            <a:r>
              <a:rPr lang="da-DK" dirty="0"/>
              <a:t> screen media </a:t>
            </a:r>
            <a:r>
              <a:rPr lang="da-DK" dirty="0" err="1"/>
              <a:t>use</a:t>
            </a:r>
            <a:r>
              <a:rPr lang="da-DK" dirty="0"/>
              <a:t> on the an </a:t>
            </a:r>
            <a:r>
              <a:rPr lang="da-DK" dirty="0" err="1"/>
              <a:t>individual</a:t>
            </a:r>
            <a:r>
              <a:rPr lang="da-DK" dirty="0"/>
              <a:t> </a:t>
            </a:r>
            <a:r>
              <a:rPr lang="da-DK" dirty="0" err="1"/>
              <a:t>level</a:t>
            </a:r>
            <a:r>
              <a:rPr lang="da-DK" dirty="0"/>
              <a:t> and the home and </a:t>
            </a:r>
            <a:r>
              <a:rPr lang="da-DK" dirty="0" err="1"/>
              <a:t>interpersonal</a:t>
            </a:r>
            <a:r>
              <a:rPr lang="da-DK" dirty="0"/>
              <a:t> </a:t>
            </a:r>
            <a:r>
              <a:rPr lang="da-DK" dirty="0" err="1"/>
              <a:t>envrioment</a:t>
            </a:r>
            <a:r>
              <a:rPr lang="da-DK" dirty="0"/>
              <a:t>.</a:t>
            </a:r>
          </a:p>
        </p:txBody>
      </p:sp>
      <p:sp>
        <p:nvSpPr>
          <p:cNvPr id="4" name="Pladsholder til slidenummer 3"/>
          <p:cNvSpPr>
            <a:spLocks noGrp="1"/>
          </p:cNvSpPr>
          <p:nvPr>
            <p:ph type="sldNum" sz="quarter" idx="5"/>
          </p:nvPr>
        </p:nvSpPr>
        <p:spPr/>
        <p:txBody>
          <a:bodyPr/>
          <a:lstStyle/>
          <a:p>
            <a:fld id="{32183284-953A-6B45-8BBC-DBBBAD47541C}" type="slidenum">
              <a:rPr lang="da-DK" smtClean="0"/>
              <a:t>12</a:t>
            </a:fld>
            <a:endParaRPr lang="da-DK"/>
          </a:p>
        </p:txBody>
      </p:sp>
    </p:spTree>
    <p:extLst>
      <p:ext uri="{BB962C8B-B14F-4D97-AF65-F5344CB8AC3E}">
        <p14:creationId xmlns:p14="http://schemas.microsoft.com/office/powerpoint/2010/main" val="660731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10-11 årige..</a:t>
            </a:r>
          </a:p>
        </p:txBody>
      </p:sp>
      <p:sp>
        <p:nvSpPr>
          <p:cNvPr id="4" name="Pladsholder til slidenummer 3"/>
          <p:cNvSpPr>
            <a:spLocks noGrp="1"/>
          </p:cNvSpPr>
          <p:nvPr>
            <p:ph type="sldNum" sz="quarter" idx="5"/>
          </p:nvPr>
        </p:nvSpPr>
        <p:spPr/>
        <p:txBody>
          <a:bodyPr/>
          <a:lstStyle/>
          <a:p>
            <a:fld id="{32183284-953A-6B45-8BBC-DBBBAD47541C}" type="slidenum">
              <a:rPr lang="da-DK" smtClean="0"/>
              <a:t>13</a:t>
            </a:fld>
            <a:endParaRPr lang="da-DK"/>
          </a:p>
        </p:txBody>
      </p:sp>
    </p:spTree>
    <p:extLst>
      <p:ext uri="{BB962C8B-B14F-4D97-AF65-F5344CB8AC3E}">
        <p14:creationId xmlns:p14="http://schemas.microsoft.com/office/powerpoint/2010/main" val="429242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Large difference </a:t>
            </a:r>
            <a:r>
              <a:rPr lang="da-DK" dirty="0" err="1"/>
              <a:t>between</a:t>
            </a:r>
            <a:r>
              <a:rPr lang="da-DK" dirty="0"/>
              <a:t> </a:t>
            </a:r>
            <a:r>
              <a:rPr lang="da-DK" dirty="0" err="1"/>
              <a:t>weekdays</a:t>
            </a:r>
            <a:r>
              <a:rPr lang="da-DK" dirty="0"/>
              <a:t> and weekend </a:t>
            </a:r>
            <a:r>
              <a:rPr lang="da-DK" dirty="0" err="1"/>
              <a:t>days</a:t>
            </a:r>
            <a:r>
              <a:rPr lang="da-DK" dirty="0"/>
              <a:t> and boys and girls.</a:t>
            </a:r>
          </a:p>
        </p:txBody>
      </p:sp>
      <p:sp>
        <p:nvSpPr>
          <p:cNvPr id="4" name="Pladsholder til slidenummer 3"/>
          <p:cNvSpPr>
            <a:spLocks noGrp="1"/>
          </p:cNvSpPr>
          <p:nvPr>
            <p:ph type="sldNum" sz="quarter" idx="5"/>
          </p:nvPr>
        </p:nvSpPr>
        <p:spPr/>
        <p:txBody>
          <a:bodyPr/>
          <a:lstStyle/>
          <a:p>
            <a:fld id="{32183284-953A-6B45-8BBC-DBBBAD47541C}" type="slidenum">
              <a:rPr lang="da-DK" smtClean="0"/>
              <a:t>14</a:t>
            </a:fld>
            <a:endParaRPr lang="da-DK"/>
          </a:p>
        </p:txBody>
      </p:sp>
    </p:spTree>
    <p:extLst>
      <p:ext uri="{BB962C8B-B14F-4D97-AF65-F5344CB8AC3E}">
        <p14:creationId xmlns:p14="http://schemas.microsoft.com/office/powerpoint/2010/main" val="3501407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The </a:t>
            </a:r>
            <a:r>
              <a:rPr lang="da-DK" dirty="0" err="1"/>
              <a:t>figures</a:t>
            </a:r>
            <a:r>
              <a:rPr lang="da-DK" dirty="0"/>
              <a:t> present </a:t>
            </a:r>
            <a:r>
              <a:rPr lang="da-DK" dirty="0" err="1"/>
              <a:t>children’s</a:t>
            </a:r>
            <a:r>
              <a:rPr lang="da-DK" dirty="0"/>
              <a:t> screen media content </a:t>
            </a:r>
            <a:r>
              <a:rPr lang="da-DK" dirty="0" err="1"/>
              <a:t>according</a:t>
            </a:r>
            <a:r>
              <a:rPr lang="da-DK" dirty="0"/>
              <a:t> the parental </a:t>
            </a:r>
            <a:r>
              <a:rPr lang="da-DK" dirty="0" err="1"/>
              <a:t>reports</a:t>
            </a:r>
            <a:r>
              <a:rPr lang="da-DK" dirty="0"/>
              <a:t>. </a:t>
            </a:r>
            <a:r>
              <a:rPr lang="da-DK" dirty="0" err="1"/>
              <a:t>Their</a:t>
            </a:r>
            <a:r>
              <a:rPr lang="da-DK" dirty="0"/>
              <a:t> </a:t>
            </a:r>
            <a:r>
              <a:rPr lang="da-DK" dirty="0" err="1"/>
              <a:t>use</a:t>
            </a:r>
            <a:r>
              <a:rPr lang="da-DK" dirty="0"/>
              <a:t> is </a:t>
            </a:r>
            <a:r>
              <a:rPr lang="da-DK" dirty="0" err="1"/>
              <a:t>quite</a:t>
            </a:r>
            <a:r>
              <a:rPr lang="da-DK" dirty="0"/>
              <a:t> </a:t>
            </a:r>
            <a:r>
              <a:rPr lang="da-DK" dirty="0" err="1"/>
              <a:t>similar</a:t>
            </a:r>
            <a:r>
              <a:rPr lang="da-DK" dirty="0"/>
              <a:t> at </a:t>
            </a:r>
            <a:r>
              <a:rPr lang="da-DK" dirty="0" err="1"/>
              <a:t>this</a:t>
            </a:r>
            <a:r>
              <a:rPr lang="da-DK" dirty="0"/>
              <a:t> age, but boys generally </a:t>
            </a:r>
            <a:r>
              <a:rPr lang="da-DK" dirty="0" err="1"/>
              <a:t>spent</a:t>
            </a:r>
            <a:r>
              <a:rPr lang="da-DK" dirty="0"/>
              <a:t> </a:t>
            </a:r>
            <a:r>
              <a:rPr lang="da-DK" dirty="0" err="1"/>
              <a:t>less</a:t>
            </a:r>
            <a:r>
              <a:rPr lang="da-DK" dirty="0"/>
              <a:t> more time </a:t>
            </a:r>
            <a:r>
              <a:rPr lang="da-DK" dirty="0" err="1"/>
              <a:t>one</a:t>
            </a:r>
            <a:r>
              <a:rPr lang="da-DK" dirty="0"/>
              <a:t> screen media games. </a:t>
            </a:r>
          </a:p>
          <a:p>
            <a:endParaRPr lang="da-DK" dirty="0"/>
          </a:p>
          <a:p>
            <a:r>
              <a:rPr lang="da-DK" dirty="0"/>
              <a:t>The </a:t>
            </a:r>
            <a:r>
              <a:rPr lang="da-DK" dirty="0" err="1"/>
              <a:t>largest</a:t>
            </a:r>
            <a:r>
              <a:rPr lang="da-DK" dirty="0"/>
              <a:t> difference </a:t>
            </a:r>
            <a:r>
              <a:rPr lang="da-DK" dirty="0" err="1"/>
              <a:t>between</a:t>
            </a:r>
            <a:r>
              <a:rPr lang="da-DK" dirty="0"/>
              <a:t> </a:t>
            </a:r>
            <a:r>
              <a:rPr lang="da-DK" dirty="0" err="1"/>
              <a:t>weekdays</a:t>
            </a:r>
            <a:r>
              <a:rPr lang="da-DK" dirty="0"/>
              <a:t> and weekend </a:t>
            </a:r>
            <a:r>
              <a:rPr lang="da-DK" dirty="0" err="1"/>
              <a:t>days</a:t>
            </a:r>
            <a:r>
              <a:rPr lang="da-DK" dirty="0"/>
              <a:t> is </a:t>
            </a:r>
            <a:r>
              <a:rPr lang="da-DK" dirty="0" err="1"/>
              <a:t>that</a:t>
            </a:r>
            <a:r>
              <a:rPr lang="da-DK" dirty="0"/>
              <a:t> school-</a:t>
            </a:r>
            <a:r>
              <a:rPr lang="da-DK" dirty="0" err="1"/>
              <a:t>related</a:t>
            </a:r>
            <a:r>
              <a:rPr lang="da-DK" dirty="0"/>
              <a:t> </a:t>
            </a:r>
            <a:r>
              <a:rPr lang="da-DK" dirty="0" err="1"/>
              <a:t>activities</a:t>
            </a:r>
            <a:r>
              <a:rPr lang="da-DK" dirty="0"/>
              <a:t>  is </a:t>
            </a:r>
            <a:r>
              <a:rPr lang="da-DK" dirty="0" err="1"/>
              <a:t>less</a:t>
            </a:r>
            <a:r>
              <a:rPr lang="da-DK" dirty="0"/>
              <a:t> </a:t>
            </a:r>
            <a:r>
              <a:rPr lang="da-DK" dirty="0" err="1"/>
              <a:t>prevalent</a:t>
            </a:r>
            <a:r>
              <a:rPr lang="da-DK" dirty="0"/>
              <a:t> </a:t>
            </a:r>
            <a:r>
              <a:rPr lang="da-DK" dirty="0" err="1"/>
              <a:t>during</a:t>
            </a:r>
            <a:r>
              <a:rPr lang="da-DK" dirty="0"/>
              <a:t> weekend </a:t>
            </a:r>
            <a:r>
              <a:rPr lang="da-DK" dirty="0" err="1"/>
              <a:t>days</a:t>
            </a:r>
            <a:r>
              <a:rPr lang="da-DK" dirty="0"/>
              <a:t> </a:t>
            </a:r>
            <a:r>
              <a:rPr lang="da-DK" dirty="0" err="1"/>
              <a:t>compared</a:t>
            </a:r>
            <a:r>
              <a:rPr lang="da-DK" dirty="0"/>
              <a:t> to </a:t>
            </a:r>
            <a:r>
              <a:rPr lang="da-DK" dirty="0" err="1"/>
              <a:t>weekdays</a:t>
            </a:r>
            <a:r>
              <a:rPr lang="da-DK" dirty="0"/>
              <a:t>.</a:t>
            </a:r>
          </a:p>
        </p:txBody>
      </p:sp>
      <p:sp>
        <p:nvSpPr>
          <p:cNvPr id="4" name="Pladsholder til slidenummer 3"/>
          <p:cNvSpPr>
            <a:spLocks noGrp="1"/>
          </p:cNvSpPr>
          <p:nvPr>
            <p:ph type="sldNum" sz="quarter" idx="5"/>
          </p:nvPr>
        </p:nvSpPr>
        <p:spPr/>
        <p:txBody>
          <a:bodyPr/>
          <a:lstStyle/>
          <a:p>
            <a:fld id="{32183284-953A-6B45-8BBC-DBBBAD47541C}" type="slidenum">
              <a:rPr lang="da-DK" smtClean="0"/>
              <a:t>15</a:t>
            </a:fld>
            <a:endParaRPr lang="da-DK"/>
          </a:p>
        </p:txBody>
      </p:sp>
    </p:spTree>
    <p:extLst>
      <p:ext uri="{BB962C8B-B14F-4D97-AF65-F5344CB8AC3E}">
        <p14:creationId xmlns:p14="http://schemas.microsoft.com/office/powerpoint/2010/main" val="2682593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16</a:t>
            </a:fld>
            <a:endParaRPr lang="da-DK"/>
          </a:p>
        </p:txBody>
      </p:sp>
    </p:spTree>
    <p:extLst>
      <p:ext uri="{BB962C8B-B14F-4D97-AF65-F5344CB8AC3E}">
        <p14:creationId xmlns:p14="http://schemas.microsoft.com/office/powerpoint/2010/main" val="380981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Træk de centrale resultater ud af  figuren</a:t>
            </a:r>
          </a:p>
        </p:txBody>
      </p:sp>
      <p:sp>
        <p:nvSpPr>
          <p:cNvPr id="4" name="Pladsholder til slidenummer 3"/>
          <p:cNvSpPr>
            <a:spLocks noGrp="1"/>
          </p:cNvSpPr>
          <p:nvPr>
            <p:ph type="sldNum" sz="quarter" idx="5"/>
          </p:nvPr>
        </p:nvSpPr>
        <p:spPr/>
        <p:txBody>
          <a:bodyPr/>
          <a:lstStyle/>
          <a:p>
            <a:fld id="{32183284-953A-6B45-8BBC-DBBBAD47541C}" type="slidenum">
              <a:rPr lang="da-DK" smtClean="0"/>
              <a:t>17</a:t>
            </a:fld>
            <a:endParaRPr lang="da-DK"/>
          </a:p>
        </p:txBody>
      </p:sp>
    </p:spTree>
    <p:extLst>
      <p:ext uri="{BB962C8B-B14F-4D97-AF65-F5344CB8AC3E}">
        <p14:creationId xmlns:p14="http://schemas.microsoft.com/office/powerpoint/2010/main" val="2135313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Træk de centrale resultater ud af  figuren</a:t>
            </a:r>
          </a:p>
        </p:txBody>
      </p:sp>
      <p:sp>
        <p:nvSpPr>
          <p:cNvPr id="4" name="Pladsholder til slidenummer 3"/>
          <p:cNvSpPr>
            <a:spLocks noGrp="1"/>
          </p:cNvSpPr>
          <p:nvPr>
            <p:ph type="sldNum" sz="quarter" idx="5"/>
          </p:nvPr>
        </p:nvSpPr>
        <p:spPr/>
        <p:txBody>
          <a:bodyPr/>
          <a:lstStyle/>
          <a:p>
            <a:fld id="{32183284-953A-6B45-8BBC-DBBBAD47541C}" type="slidenum">
              <a:rPr lang="da-DK" smtClean="0"/>
              <a:t>18</a:t>
            </a:fld>
            <a:endParaRPr lang="da-DK"/>
          </a:p>
        </p:txBody>
      </p:sp>
    </p:spTree>
    <p:extLst>
      <p:ext uri="{BB962C8B-B14F-4D97-AF65-F5344CB8AC3E}">
        <p14:creationId xmlns:p14="http://schemas.microsoft.com/office/powerpoint/2010/main" val="4112538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Figure</a:t>
            </a:r>
            <a:r>
              <a:rPr lang="da-DK" dirty="0"/>
              <a:t> </a:t>
            </a:r>
            <a:r>
              <a:rPr lang="da-DK" dirty="0" err="1"/>
              <a:t>only</a:t>
            </a:r>
            <a:r>
              <a:rPr lang="da-DK" dirty="0"/>
              <a:t> present </a:t>
            </a:r>
            <a:r>
              <a:rPr lang="da-DK" dirty="0" err="1"/>
              <a:t>one</a:t>
            </a:r>
            <a:r>
              <a:rPr lang="da-DK" dirty="0"/>
              <a:t> of the </a:t>
            </a:r>
            <a:r>
              <a:rPr lang="da-DK" dirty="0" err="1"/>
              <a:t>investigated</a:t>
            </a:r>
            <a:r>
              <a:rPr lang="da-DK" dirty="0"/>
              <a:t> </a:t>
            </a:r>
            <a:r>
              <a:rPr lang="da-DK" dirty="0" err="1"/>
              <a:t>rules</a:t>
            </a:r>
            <a:r>
              <a:rPr lang="da-DK" dirty="0"/>
              <a:t>.</a:t>
            </a:r>
          </a:p>
        </p:txBody>
      </p:sp>
      <p:sp>
        <p:nvSpPr>
          <p:cNvPr id="4" name="Pladsholder til slidenummer 3"/>
          <p:cNvSpPr>
            <a:spLocks noGrp="1"/>
          </p:cNvSpPr>
          <p:nvPr>
            <p:ph type="sldNum" sz="quarter" idx="5"/>
          </p:nvPr>
        </p:nvSpPr>
        <p:spPr/>
        <p:txBody>
          <a:bodyPr/>
          <a:lstStyle/>
          <a:p>
            <a:fld id="{32183284-953A-6B45-8BBC-DBBBAD47541C}" type="slidenum">
              <a:rPr lang="da-DK" smtClean="0"/>
              <a:t>19</a:t>
            </a:fld>
            <a:endParaRPr lang="da-DK"/>
          </a:p>
        </p:txBody>
      </p:sp>
    </p:spTree>
    <p:extLst>
      <p:ext uri="{BB962C8B-B14F-4D97-AF65-F5344CB8AC3E}">
        <p14:creationId xmlns:p14="http://schemas.microsoft.com/office/powerpoint/2010/main" val="338412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To </a:t>
            </a:r>
            <a:r>
              <a:rPr lang="da-DK" dirty="0" err="1"/>
              <a:t>be</a:t>
            </a:r>
            <a:r>
              <a:rPr lang="da-DK" dirty="0"/>
              <a:t> clear, I </a:t>
            </a:r>
            <a:r>
              <a:rPr lang="da-DK" dirty="0" err="1"/>
              <a:t>would</a:t>
            </a:r>
            <a:r>
              <a:rPr lang="da-DK" dirty="0"/>
              <a:t> like to start with </a:t>
            </a:r>
            <a:r>
              <a:rPr lang="da-DK" dirty="0" err="1"/>
              <a:t>how</a:t>
            </a:r>
            <a:r>
              <a:rPr lang="da-DK" dirty="0"/>
              <a:t> I </a:t>
            </a:r>
            <a:r>
              <a:rPr lang="da-DK" dirty="0" err="1"/>
              <a:t>defined</a:t>
            </a:r>
            <a:r>
              <a:rPr lang="da-DK" dirty="0"/>
              <a:t> </a:t>
            </a:r>
            <a:r>
              <a:rPr lang="da-DK" dirty="0" err="1"/>
              <a:t>recreational</a:t>
            </a:r>
            <a:r>
              <a:rPr lang="da-DK" dirty="0"/>
              <a:t> screen media </a:t>
            </a:r>
            <a:r>
              <a:rPr lang="da-DK" dirty="0" err="1"/>
              <a:t>use</a:t>
            </a:r>
            <a:r>
              <a:rPr lang="da-DK" dirty="0"/>
              <a:t>. </a:t>
            </a:r>
            <a:br>
              <a:rPr lang="da-DK" dirty="0"/>
            </a:b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Any type of engagement with a screen-based device (e.g. tablet, smartphone, computer, television, Gameboy, E-reader etc.) outside school or work hours which is not related to school or work (except in Paper I where homework on screen devices were included).</a:t>
            </a:r>
            <a:endParaRPr lang="da-DK" dirty="0">
              <a:latin typeface="Garamond" panose="02020404030301010803" pitchFamily="18" charset="0"/>
            </a:endParaRPr>
          </a:p>
          <a:p>
            <a:endParaRPr lang="da-DK" dirty="0"/>
          </a:p>
          <a:p>
            <a:r>
              <a:rPr lang="da-DK" dirty="0"/>
              <a:t>Now </a:t>
            </a:r>
            <a:r>
              <a:rPr lang="da-DK" dirty="0" err="1"/>
              <a:t>we</a:t>
            </a:r>
            <a:r>
              <a:rPr lang="da-DK" dirty="0"/>
              <a:t> </a:t>
            </a:r>
            <a:r>
              <a:rPr lang="da-DK" dirty="0" err="1"/>
              <a:t>are</a:t>
            </a:r>
            <a:r>
              <a:rPr lang="da-DK" dirty="0"/>
              <a:t> on the same page..</a:t>
            </a: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a:t>
            </a:fld>
            <a:endParaRPr lang="da-DK"/>
          </a:p>
        </p:txBody>
      </p:sp>
    </p:spTree>
    <p:extLst>
      <p:ext uri="{BB962C8B-B14F-4D97-AF65-F5344CB8AC3E}">
        <p14:creationId xmlns:p14="http://schemas.microsoft.com/office/powerpoint/2010/main" val="4273442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latin typeface="Garamond" panose="02020404030301010803" pitchFamily="18" charset="0"/>
              </a:rPr>
              <a:t>Provides up to date knowledge on Danish children’s screen media habits </a:t>
            </a:r>
          </a:p>
          <a:p>
            <a:endParaRPr lang="en-US" dirty="0">
              <a:latin typeface="Garamond" panose="02020404030301010803" pitchFamily="18" charset="0"/>
            </a:endParaRPr>
          </a:p>
          <a:p>
            <a:r>
              <a:rPr lang="en-US" dirty="0">
                <a:latin typeface="Garamond" panose="02020404030301010803" pitchFamily="18" charset="0"/>
              </a:rPr>
              <a:t>Confirms that previously observed relationships among other populations are present among Danish children</a:t>
            </a:r>
          </a:p>
          <a:p>
            <a:pPr lvl="1"/>
            <a:r>
              <a:rPr lang="en-US" dirty="0">
                <a:latin typeface="Garamond" panose="02020404030301010803" pitchFamily="18" charset="0"/>
              </a:rPr>
              <a:t>Socioeconomic gradient in problematic screen media habits</a:t>
            </a:r>
          </a:p>
        </p:txBody>
      </p:sp>
      <p:sp>
        <p:nvSpPr>
          <p:cNvPr id="4" name="Pladsholder til slidenummer 3"/>
          <p:cNvSpPr>
            <a:spLocks noGrp="1"/>
          </p:cNvSpPr>
          <p:nvPr>
            <p:ph type="sldNum" sz="quarter" idx="5"/>
          </p:nvPr>
        </p:nvSpPr>
        <p:spPr/>
        <p:txBody>
          <a:bodyPr/>
          <a:lstStyle/>
          <a:p>
            <a:fld id="{32183284-953A-6B45-8BBC-DBBBAD47541C}" type="slidenum">
              <a:rPr lang="da-DK" smtClean="0"/>
              <a:t>20</a:t>
            </a:fld>
            <a:endParaRPr lang="da-DK"/>
          </a:p>
        </p:txBody>
      </p:sp>
    </p:spTree>
    <p:extLst>
      <p:ext uri="{BB962C8B-B14F-4D97-AF65-F5344CB8AC3E}">
        <p14:creationId xmlns:p14="http://schemas.microsoft.com/office/powerpoint/2010/main" val="3839250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nSpc>
                <a:spcPct val="100000"/>
              </a:lnSpc>
            </a:pPr>
            <a:r>
              <a:rPr lang="en-US" sz="3200" dirty="0">
                <a:latin typeface="Garamond" panose="02020404030301010803" pitchFamily="18" charset="0"/>
              </a:rPr>
              <a:t>Use of parent-reported screen media use</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Selection bias?</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Definition of problematic screen media habits?</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Associational analyses</a:t>
            </a:r>
          </a:p>
          <a:p>
            <a:pPr lvl="1">
              <a:lnSpc>
                <a:spcPct val="100000"/>
              </a:lnSpc>
            </a:pPr>
            <a:r>
              <a:rPr lang="en-US" sz="2800" dirty="0">
                <a:latin typeface="Garamond" panose="02020404030301010803" pitchFamily="18" charset="0"/>
              </a:rPr>
              <a:t>C</a:t>
            </a:r>
            <a:r>
              <a:rPr lang="en-US" dirty="0">
                <a:latin typeface="Garamond" panose="02020404030301010803" pitchFamily="18" charset="0"/>
              </a:rPr>
              <a:t>onfounding</a:t>
            </a:r>
          </a:p>
          <a:p>
            <a:pPr lvl="1">
              <a:lnSpc>
                <a:spcPct val="100000"/>
              </a:lnSpc>
            </a:pPr>
            <a:r>
              <a:rPr lang="en-US" dirty="0">
                <a:latin typeface="Garamond" panose="02020404030301010803" pitchFamily="18" charset="0"/>
              </a:rPr>
              <a:t>Reverse causation bias</a:t>
            </a:r>
          </a:p>
        </p:txBody>
      </p:sp>
      <p:sp>
        <p:nvSpPr>
          <p:cNvPr id="4" name="Pladsholder til slidenummer 3"/>
          <p:cNvSpPr>
            <a:spLocks noGrp="1"/>
          </p:cNvSpPr>
          <p:nvPr>
            <p:ph type="sldNum" sz="quarter" idx="5"/>
          </p:nvPr>
        </p:nvSpPr>
        <p:spPr/>
        <p:txBody>
          <a:bodyPr/>
          <a:lstStyle/>
          <a:p>
            <a:fld id="{32183284-953A-6B45-8BBC-DBBBAD47541C}" type="slidenum">
              <a:rPr lang="da-DK" smtClean="0"/>
              <a:t>21</a:t>
            </a:fld>
            <a:endParaRPr lang="da-DK"/>
          </a:p>
        </p:txBody>
      </p:sp>
    </p:spTree>
    <p:extLst>
      <p:ext uri="{BB962C8B-B14F-4D97-AF65-F5344CB8AC3E}">
        <p14:creationId xmlns:p14="http://schemas.microsoft.com/office/powerpoint/2010/main" val="2424882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latin typeface="Garamond" panose="02020404030301010803" pitchFamily="18" charset="0"/>
              </a:rPr>
              <a:t>So, </a:t>
            </a:r>
            <a:r>
              <a:rPr lang="da-DK" dirty="0" err="1">
                <a:latin typeface="Garamond" panose="02020404030301010803" pitchFamily="18" charset="0"/>
              </a:rPr>
              <a:t>now</a:t>
            </a:r>
            <a:r>
              <a:rPr lang="da-DK" dirty="0">
                <a:latin typeface="Garamond" panose="02020404030301010803" pitchFamily="18" charset="0"/>
              </a:rPr>
              <a:t> </a:t>
            </a:r>
            <a:r>
              <a:rPr lang="da-DK" dirty="0" err="1">
                <a:latin typeface="Garamond" panose="02020404030301010803" pitchFamily="18" charset="0"/>
              </a:rPr>
              <a:t>we</a:t>
            </a:r>
            <a:r>
              <a:rPr lang="da-DK" dirty="0">
                <a:latin typeface="Garamond" panose="02020404030301010803" pitchFamily="18" charset="0"/>
              </a:rPr>
              <a:t> </a:t>
            </a:r>
            <a:r>
              <a:rPr lang="da-DK" dirty="0" err="1">
                <a:latin typeface="Garamond" panose="02020404030301010803" pitchFamily="18" charset="0"/>
              </a:rPr>
              <a:t>know</a:t>
            </a:r>
            <a:r>
              <a:rPr lang="da-DK" dirty="0">
                <a:latin typeface="Garamond" panose="02020404030301010803" pitchFamily="18" charset="0"/>
              </a:rPr>
              <a:t> </a:t>
            </a:r>
            <a:r>
              <a:rPr lang="da-DK" dirty="0" err="1">
                <a:latin typeface="Garamond" panose="02020404030301010803" pitchFamily="18" charset="0"/>
              </a:rPr>
              <a:t>something</a:t>
            </a:r>
            <a:r>
              <a:rPr lang="da-DK" dirty="0">
                <a:latin typeface="Garamond" panose="02020404030301010803" pitchFamily="18" charset="0"/>
              </a:rPr>
              <a:t> </a:t>
            </a:r>
            <a:r>
              <a:rPr lang="da-DK" dirty="0" err="1">
                <a:latin typeface="Garamond" panose="02020404030301010803" pitchFamily="18" charset="0"/>
              </a:rPr>
              <a:t>about</a:t>
            </a:r>
            <a:r>
              <a:rPr lang="da-DK" dirty="0">
                <a:latin typeface="Garamond" panose="02020404030301010803" pitchFamily="18" charset="0"/>
              </a:rPr>
              <a:t> the </a:t>
            </a:r>
            <a:r>
              <a:rPr lang="da-DK" dirty="0" err="1">
                <a:latin typeface="Garamond" panose="02020404030301010803" pitchFamily="18" charset="0"/>
              </a:rPr>
              <a:t>prevalence</a:t>
            </a:r>
            <a:r>
              <a:rPr lang="da-DK" dirty="0">
                <a:latin typeface="Garamond" panose="02020404030301010803" pitchFamily="18" charset="0"/>
              </a:rPr>
              <a:t> of screen media </a:t>
            </a:r>
            <a:r>
              <a:rPr lang="da-DK" dirty="0" err="1">
                <a:latin typeface="Garamond" panose="02020404030301010803" pitchFamily="18" charset="0"/>
              </a:rPr>
              <a:t>use</a:t>
            </a:r>
            <a:r>
              <a:rPr lang="da-DK" dirty="0">
                <a:latin typeface="Garamond" panose="02020404030301010803" pitchFamily="18" charset="0"/>
              </a:rPr>
              <a:t> and </a:t>
            </a:r>
            <a:r>
              <a:rPr lang="da-DK" dirty="0" err="1">
                <a:latin typeface="Garamond" panose="02020404030301010803" pitchFamily="18" charset="0"/>
              </a:rPr>
              <a:t>its</a:t>
            </a:r>
            <a:r>
              <a:rPr lang="da-DK" dirty="0">
                <a:latin typeface="Garamond" panose="02020404030301010803" pitchFamily="18" charset="0"/>
              </a:rPr>
              <a:t> </a:t>
            </a:r>
            <a:r>
              <a:rPr lang="da-DK" dirty="0" err="1">
                <a:latin typeface="Garamond" panose="02020404030301010803" pitchFamily="18" charset="0"/>
              </a:rPr>
              <a:t>correlates</a:t>
            </a:r>
            <a:r>
              <a:rPr lang="da-DK" dirty="0">
                <a:latin typeface="Garamond" panose="02020404030301010803"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latin typeface="Garamond" panose="02020404030301010803" pitchFamily="18" charset="0"/>
              </a:rPr>
              <a:t>But, </a:t>
            </a:r>
            <a:r>
              <a:rPr lang="da-DK" dirty="0" err="1">
                <a:latin typeface="Garamond" panose="02020404030301010803" pitchFamily="18" charset="0"/>
              </a:rPr>
              <a:t>does</a:t>
            </a:r>
            <a:r>
              <a:rPr lang="da-DK" dirty="0">
                <a:latin typeface="Garamond" panose="02020404030301010803" pitchFamily="18" charset="0"/>
              </a:rPr>
              <a:t> Danish </a:t>
            </a:r>
            <a:r>
              <a:rPr lang="da-DK" dirty="0" err="1">
                <a:latin typeface="Garamond" panose="02020404030301010803" pitchFamily="18" charset="0"/>
              </a:rPr>
              <a:t>children’s</a:t>
            </a:r>
            <a:r>
              <a:rPr lang="da-DK" dirty="0">
                <a:latin typeface="Garamond" panose="02020404030301010803" pitchFamily="18" charset="0"/>
              </a:rPr>
              <a:t> screen media </a:t>
            </a:r>
            <a:r>
              <a:rPr lang="da-DK" dirty="0" err="1">
                <a:latin typeface="Garamond" panose="02020404030301010803" pitchFamily="18" charset="0"/>
              </a:rPr>
              <a:t>behaviors</a:t>
            </a:r>
            <a:r>
              <a:rPr lang="da-DK" dirty="0">
                <a:latin typeface="Garamond" panose="02020404030301010803" pitchFamily="18" charset="0"/>
              </a:rPr>
              <a:t> </a:t>
            </a:r>
            <a:r>
              <a:rPr lang="da-DK" dirty="0" err="1">
                <a:latin typeface="Garamond" panose="02020404030301010803" pitchFamily="18" charset="0"/>
              </a:rPr>
              <a:t>aactually</a:t>
            </a:r>
            <a:r>
              <a:rPr lang="da-DK" dirty="0">
                <a:latin typeface="Garamond" panose="02020404030301010803" pitchFamily="18" charset="0"/>
              </a:rPr>
              <a:t> </a:t>
            </a:r>
            <a:r>
              <a:rPr lang="da-DK" dirty="0" err="1">
                <a:latin typeface="Garamond" panose="02020404030301010803" pitchFamily="18" charset="0"/>
              </a:rPr>
              <a:t>affect</a:t>
            </a:r>
            <a:r>
              <a:rPr lang="da-DK" dirty="0">
                <a:latin typeface="Garamond" panose="02020404030301010803" pitchFamily="18" charset="0"/>
              </a:rPr>
              <a:t> </a:t>
            </a:r>
            <a:r>
              <a:rPr lang="da-DK" dirty="0" err="1">
                <a:latin typeface="Garamond" panose="02020404030301010803" pitchFamily="18" charset="0"/>
              </a:rPr>
              <a:t>their</a:t>
            </a:r>
            <a:r>
              <a:rPr lang="da-DK" dirty="0">
                <a:latin typeface="Garamond" panose="02020404030301010803" pitchFamily="18" charset="0"/>
              </a:rPr>
              <a:t> </a:t>
            </a:r>
            <a:r>
              <a:rPr lang="da-DK" dirty="0" err="1">
                <a:latin typeface="Garamond" panose="02020404030301010803" pitchFamily="18" charset="0"/>
              </a:rPr>
              <a:t>health</a:t>
            </a:r>
            <a:r>
              <a:rPr lang="da-DK" dirty="0">
                <a:latin typeface="Garamond" panose="02020404030301010803" pitchFamily="18" charset="0"/>
              </a:rPr>
              <a:t> </a:t>
            </a:r>
            <a:r>
              <a:rPr lang="da-DK" dirty="0" err="1">
                <a:latin typeface="Garamond" panose="02020404030301010803" pitchFamily="18" charset="0"/>
              </a:rPr>
              <a:t>behaviors</a:t>
            </a:r>
            <a:r>
              <a:rPr lang="da-DK" dirty="0">
                <a:latin typeface="Garamond" panose="02020404030301010803"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This </a:t>
            </a:r>
            <a:r>
              <a:rPr lang="da-DK" dirty="0" err="1"/>
              <a:t>question</a:t>
            </a:r>
            <a:r>
              <a:rPr lang="da-DK" dirty="0"/>
              <a:t> </a:t>
            </a:r>
            <a:r>
              <a:rPr lang="da-DK" dirty="0" err="1"/>
              <a:t>leads</a:t>
            </a:r>
            <a:r>
              <a:rPr lang="da-DK" dirty="0"/>
              <a:t> </a:t>
            </a:r>
            <a:r>
              <a:rPr lang="da-DK" dirty="0" err="1"/>
              <a:t>me</a:t>
            </a:r>
            <a:r>
              <a:rPr lang="da-DK" dirty="0"/>
              <a:t> to </a:t>
            </a:r>
            <a:r>
              <a:rPr lang="da-DK" dirty="0" err="1"/>
              <a:t>paper</a:t>
            </a:r>
            <a:r>
              <a:rPr lang="da-DK" dirty="0"/>
              <a:t> II and III of the </a:t>
            </a:r>
            <a:r>
              <a:rPr lang="da-DK" dirty="0" err="1"/>
              <a:t>thesis</a:t>
            </a:r>
            <a:r>
              <a:rPr lang="da-DK" dirty="0"/>
              <a:t>. </a:t>
            </a: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22</a:t>
            </a:fld>
            <a:endParaRPr lang="da-DK"/>
          </a:p>
        </p:txBody>
      </p:sp>
    </p:spTree>
    <p:extLst>
      <p:ext uri="{BB962C8B-B14F-4D97-AF65-F5344CB8AC3E}">
        <p14:creationId xmlns:p14="http://schemas.microsoft.com/office/powerpoint/2010/main" val="389401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23</a:t>
            </a:fld>
            <a:endParaRPr lang="da-DK"/>
          </a:p>
        </p:txBody>
      </p:sp>
    </p:spTree>
    <p:extLst>
      <p:ext uri="{BB962C8B-B14F-4D97-AF65-F5344CB8AC3E}">
        <p14:creationId xmlns:p14="http://schemas.microsoft.com/office/powerpoint/2010/main" val="3376762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nSpc>
                <a:spcPct val="150000"/>
              </a:lnSpc>
            </a:pPr>
            <a:r>
              <a:rPr lang="en-GB" sz="2400" dirty="0">
                <a:latin typeface="Garamond" panose="02020404030301010803" pitchFamily="18" charset="0"/>
              </a:rPr>
              <a:t>Large proportion of children and adults are do not meet recommendations for physical activity</a:t>
            </a:r>
            <a:br>
              <a:rPr lang="en-GB" sz="2400" dirty="0">
                <a:latin typeface="Garamond" panose="02020404030301010803" pitchFamily="18" charset="0"/>
              </a:rPr>
            </a:br>
            <a:r>
              <a:rPr lang="en-GB" sz="2400" dirty="0">
                <a:latin typeface="Garamond" panose="02020404030301010803" pitchFamily="18" charset="0"/>
              </a:rPr>
              <a:t>(</a:t>
            </a:r>
            <a:r>
              <a:rPr lang="da-DK" sz="2400" i="1" dirty="0" err="1">
                <a:latin typeface="Garamond" panose="02020404030301010803" pitchFamily="18" charset="0"/>
              </a:rPr>
              <a:t>Steene</a:t>
            </a:r>
            <a:r>
              <a:rPr lang="da-DK" sz="2400" i="1" dirty="0">
                <a:latin typeface="Garamond" panose="02020404030301010803" pitchFamily="18" charset="0"/>
              </a:rPr>
              <a:t>-Johannessen</a:t>
            </a:r>
            <a:r>
              <a:rPr lang="en-GB" sz="2400" i="1" dirty="0">
                <a:latin typeface="Garamond" panose="02020404030301010803" pitchFamily="18" charset="0"/>
              </a:rPr>
              <a:t>2020, </a:t>
            </a:r>
            <a:r>
              <a:rPr lang="en-GB" sz="2400" i="1" dirty="0" err="1">
                <a:latin typeface="Garamond" panose="02020404030301010803" pitchFamily="18" charset="0"/>
              </a:rPr>
              <a:t>Guthold</a:t>
            </a:r>
            <a:r>
              <a:rPr lang="en-GB" sz="2400" i="1" dirty="0">
                <a:latin typeface="Garamond" panose="02020404030301010803" pitchFamily="18" charset="0"/>
              </a:rPr>
              <a:t> 2018</a:t>
            </a:r>
            <a:r>
              <a:rPr lang="en-GB" sz="2400" dirty="0">
                <a:latin typeface="Garamond" panose="02020404030301010803" pitchFamily="18" charset="0"/>
              </a:rPr>
              <a:t>)</a:t>
            </a:r>
          </a:p>
          <a:p>
            <a:pPr>
              <a:lnSpc>
                <a:spcPct val="150000"/>
              </a:lnSpc>
            </a:pPr>
            <a:endParaRPr lang="en-GB" sz="2400" dirty="0">
              <a:latin typeface="Garamond" panose="02020404030301010803" pitchFamily="18" charset="0"/>
            </a:endParaRPr>
          </a:p>
          <a:p>
            <a:pPr>
              <a:lnSpc>
                <a:spcPct val="150000"/>
              </a:lnSpc>
            </a:pPr>
            <a:r>
              <a:rPr lang="en-GB" sz="2400" dirty="0">
                <a:latin typeface="Garamond" panose="02020404030301010803" pitchFamily="18" charset="0"/>
              </a:rPr>
              <a:t>16% young men and 23% young women report having sleep problems </a:t>
            </a:r>
            <a:r>
              <a:rPr lang="en-GB" sz="2400" i="1" dirty="0">
                <a:latin typeface="Garamond" panose="02020404030301010803" pitchFamily="18" charset="0"/>
              </a:rPr>
              <a:t>(Danish National Health Profile 2021)</a:t>
            </a:r>
            <a:endParaRPr lang="en-GB" sz="2400" dirty="0">
              <a:latin typeface="Garamond" panose="02020404030301010803" pitchFamily="18" charset="0"/>
            </a:endParaRPr>
          </a:p>
          <a:p>
            <a:pPr>
              <a:lnSpc>
                <a:spcPct val="150000"/>
              </a:lnSpc>
            </a:pPr>
            <a:endParaRPr lang="en-GB" sz="2400" dirty="0">
              <a:latin typeface="Garamond" panose="02020404030301010803" pitchFamily="18" charset="0"/>
            </a:endParaRPr>
          </a:p>
          <a:p>
            <a:pPr>
              <a:lnSpc>
                <a:spcPct val="150000"/>
              </a:lnSpc>
            </a:pPr>
            <a:r>
              <a:rPr lang="en-GB" sz="2400" dirty="0">
                <a:latin typeface="Garamond" panose="02020404030301010803" pitchFamily="18" charset="0"/>
              </a:rPr>
              <a:t>Mental health issues are increasing among Danish adults </a:t>
            </a:r>
            <a:r>
              <a:rPr lang="en-GB" sz="2400" i="1" dirty="0">
                <a:latin typeface="Garamond" panose="02020404030301010803" pitchFamily="18" charset="0"/>
              </a:rPr>
              <a:t>(Danish National Health Profile 2021)</a:t>
            </a:r>
            <a:endParaRPr lang="en-GB" sz="2400" dirty="0">
              <a:latin typeface="Garamond" panose="02020404030301010803" pitchFamily="18" charset="0"/>
            </a:endParaRPr>
          </a:p>
          <a:p>
            <a:pPr>
              <a:lnSpc>
                <a:spcPct val="150000"/>
              </a:lnSpc>
            </a:pPr>
            <a:endParaRPr lang="en-GB" sz="2400" dirty="0">
              <a:latin typeface="Garamond" panose="02020404030301010803" pitchFamily="18" charset="0"/>
            </a:endParaRPr>
          </a:p>
          <a:p>
            <a:pPr>
              <a:lnSpc>
                <a:spcPct val="150000"/>
              </a:lnSpc>
            </a:pPr>
            <a:r>
              <a:rPr lang="en-GB" sz="2400" dirty="0">
                <a:latin typeface="Garamond" panose="02020404030301010803" pitchFamily="18" charset="0"/>
              </a:rPr>
              <a:t>Few experimental studies aimed at reduced screen media use have been designed to investigate the causal relationship physical activity, sleep, and mental health measures in children and adults</a:t>
            </a:r>
          </a:p>
          <a:p>
            <a:pPr>
              <a:lnSpc>
                <a:spcPct val="150000"/>
              </a:lnSpc>
            </a:pPr>
            <a:r>
              <a:rPr lang="en-GB" sz="2400" dirty="0">
                <a:latin typeface="Garamond" panose="02020404030301010803" pitchFamily="18" charset="0"/>
              </a:rPr>
              <a:t>Important limitations of previous studies  (often lab-based or effectiveness)</a:t>
            </a:r>
          </a:p>
          <a:p>
            <a:pPr lvl="1">
              <a:lnSpc>
                <a:spcPct val="150000"/>
              </a:lnSpc>
            </a:pPr>
            <a:r>
              <a:rPr lang="en-GB" sz="1800" dirty="0">
                <a:latin typeface="Garamond" panose="02020404030301010803" pitchFamily="18" charset="0"/>
              </a:rPr>
              <a:t>Use of self-reported screen media use</a:t>
            </a:r>
          </a:p>
          <a:p>
            <a:pPr lvl="1">
              <a:lnSpc>
                <a:spcPct val="150000"/>
              </a:lnSpc>
            </a:pPr>
            <a:r>
              <a:rPr lang="en-GB" sz="1800" dirty="0">
                <a:latin typeface="Garamond" panose="02020404030301010803" pitchFamily="18" charset="0"/>
              </a:rPr>
              <a:t>Use of self-reported outcome measures </a:t>
            </a:r>
          </a:p>
          <a:p>
            <a:pPr lvl="1">
              <a:lnSpc>
                <a:spcPct val="150000"/>
              </a:lnSpc>
            </a:pPr>
            <a:r>
              <a:rPr lang="en-GB" sz="1800" dirty="0">
                <a:latin typeface="Garamond" panose="02020404030301010803" pitchFamily="18" charset="0"/>
              </a:rPr>
              <a:t>Lack of assessment of intervention compliance </a:t>
            </a:r>
          </a:p>
          <a:p>
            <a:pPr lvl="1">
              <a:lnSpc>
                <a:spcPct val="150000"/>
              </a:lnSpc>
            </a:pPr>
            <a:endParaRPr lang="en-GB" dirty="0">
              <a:latin typeface="Garamond" panose="02020404030301010803" pitchFamily="18" charset="0"/>
            </a:endParaRPr>
          </a:p>
          <a:p>
            <a:pPr>
              <a:lnSpc>
                <a:spcPct val="150000"/>
              </a:lnSpc>
            </a:pPr>
            <a:r>
              <a:rPr lang="en-GB" dirty="0">
                <a:latin typeface="Garamond" panose="02020404030301010803" pitchFamily="18" charset="0"/>
              </a:rPr>
              <a:t>The question still remains: </a:t>
            </a:r>
            <a:r>
              <a:rPr lang="en-GB" b="1" dirty="0">
                <a:solidFill>
                  <a:schemeClr val="accent2"/>
                </a:solidFill>
                <a:latin typeface="Garamond" panose="02020404030301010803" pitchFamily="18" charset="0"/>
              </a:rPr>
              <a:t>Is screen media use causally related to health outcomes?</a:t>
            </a:r>
          </a:p>
        </p:txBody>
      </p:sp>
      <p:sp>
        <p:nvSpPr>
          <p:cNvPr id="4" name="Pladsholder til slidenummer 3"/>
          <p:cNvSpPr>
            <a:spLocks noGrp="1"/>
          </p:cNvSpPr>
          <p:nvPr>
            <p:ph type="sldNum" sz="quarter" idx="5"/>
          </p:nvPr>
        </p:nvSpPr>
        <p:spPr/>
        <p:txBody>
          <a:bodyPr/>
          <a:lstStyle/>
          <a:p>
            <a:fld id="{32183284-953A-6B45-8BBC-DBBBAD47541C}" type="slidenum">
              <a:rPr lang="da-DK" smtClean="0"/>
              <a:t>24</a:t>
            </a:fld>
            <a:endParaRPr lang="da-DK"/>
          </a:p>
        </p:txBody>
      </p:sp>
    </p:spTree>
    <p:extLst>
      <p:ext uri="{BB962C8B-B14F-4D97-AF65-F5344CB8AC3E}">
        <p14:creationId xmlns:p14="http://schemas.microsoft.com/office/powerpoint/2010/main" val="3266613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But </a:t>
            </a:r>
            <a:r>
              <a:rPr lang="da-DK" dirty="0" err="1"/>
              <a:t>what</a:t>
            </a:r>
            <a:r>
              <a:rPr lang="da-DK" dirty="0"/>
              <a:t> </a:t>
            </a:r>
            <a:r>
              <a:rPr lang="da-DK" dirty="0" err="1"/>
              <a:t>are</a:t>
            </a:r>
            <a:r>
              <a:rPr lang="da-DK" dirty="0"/>
              <a:t> the </a:t>
            </a:r>
            <a:r>
              <a:rPr lang="da-DK" dirty="0" err="1"/>
              <a:t>pathways</a:t>
            </a:r>
            <a:r>
              <a:rPr lang="da-DK" dirty="0"/>
              <a:t> </a:t>
            </a:r>
            <a:r>
              <a:rPr lang="da-DK" dirty="0" err="1"/>
              <a:t>through</a:t>
            </a:r>
            <a:r>
              <a:rPr lang="da-DK" dirty="0"/>
              <a:t> </a:t>
            </a:r>
            <a:r>
              <a:rPr lang="da-DK" dirty="0" err="1"/>
              <a:t>which</a:t>
            </a:r>
            <a:r>
              <a:rPr lang="da-DK" dirty="0"/>
              <a:t> screen media </a:t>
            </a:r>
            <a:r>
              <a:rPr lang="da-DK" dirty="0" err="1"/>
              <a:t>use</a:t>
            </a:r>
            <a:r>
              <a:rPr lang="da-DK" dirty="0"/>
              <a:t> </a:t>
            </a:r>
            <a:r>
              <a:rPr lang="da-DK" dirty="0" err="1"/>
              <a:t>may</a:t>
            </a:r>
            <a:r>
              <a:rPr lang="da-DK" dirty="0"/>
              <a:t> </a:t>
            </a:r>
            <a:r>
              <a:rPr lang="da-DK" dirty="0" err="1"/>
              <a:t>affect</a:t>
            </a:r>
            <a:r>
              <a:rPr lang="da-DK" dirty="0"/>
              <a:t> </a:t>
            </a:r>
            <a:r>
              <a:rPr lang="da-DK" dirty="0" err="1"/>
              <a:t>different</a:t>
            </a:r>
            <a:r>
              <a:rPr lang="da-DK" dirty="0"/>
              <a:t> </a:t>
            </a:r>
            <a:r>
              <a:rPr lang="da-DK" dirty="0" err="1"/>
              <a:t>health</a:t>
            </a:r>
            <a:r>
              <a:rPr lang="da-DK" dirty="0"/>
              <a:t> </a:t>
            </a:r>
            <a:r>
              <a:rPr lang="da-DK" dirty="0" err="1"/>
              <a:t>behaviours</a:t>
            </a:r>
            <a:r>
              <a:rPr lang="da-DK" dirty="0"/>
              <a:t>? </a:t>
            </a:r>
            <a:br>
              <a:rPr lang="da-DK" dirty="0"/>
            </a:br>
            <a:endParaRPr lang="da-DK" dirty="0"/>
          </a:p>
          <a:p>
            <a:r>
              <a:rPr lang="da-DK" dirty="0">
                <a:latin typeface="Garamond" panose="02020404030301010803" pitchFamily="18" charset="0"/>
              </a:rPr>
              <a:t>Time </a:t>
            </a:r>
            <a:r>
              <a:rPr lang="da-DK" dirty="0" err="1">
                <a:latin typeface="Garamond" panose="02020404030301010803" pitchFamily="18" charset="0"/>
              </a:rPr>
              <a:t>displacement</a:t>
            </a:r>
            <a:r>
              <a:rPr lang="da-DK" dirty="0">
                <a:latin typeface="Garamond" panose="02020404030301010803" pitchFamily="18" charset="0"/>
              </a:rPr>
              <a:t>  (</a:t>
            </a:r>
            <a:r>
              <a:rPr lang="da-DK" dirty="0" err="1">
                <a:latin typeface="Garamond" panose="02020404030301010803" pitchFamily="18" charset="0"/>
              </a:rPr>
              <a:t>physical</a:t>
            </a:r>
            <a:r>
              <a:rPr lang="da-DK" dirty="0">
                <a:latin typeface="Garamond" panose="02020404030301010803" pitchFamily="18" charset="0"/>
              </a:rPr>
              <a:t> </a:t>
            </a:r>
            <a:r>
              <a:rPr lang="da-DK" dirty="0" err="1">
                <a:latin typeface="Garamond" panose="02020404030301010803" pitchFamily="18" charset="0"/>
              </a:rPr>
              <a:t>activity</a:t>
            </a:r>
            <a:r>
              <a:rPr lang="da-DK" dirty="0">
                <a:latin typeface="Garamond" panose="02020404030301010803" pitchFamily="18" charset="0"/>
              </a:rPr>
              <a:t>, </a:t>
            </a:r>
            <a:r>
              <a:rPr lang="da-DK" dirty="0" err="1">
                <a:latin typeface="Garamond" panose="02020404030301010803" pitchFamily="18" charset="0"/>
              </a:rPr>
              <a:t>delay</a:t>
            </a:r>
            <a:r>
              <a:rPr lang="da-DK" dirty="0">
                <a:latin typeface="Garamond" panose="02020404030301010803" pitchFamily="18" charset="0"/>
              </a:rPr>
              <a:t> </a:t>
            </a:r>
            <a:r>
              <a:rPr lang="da-DK" dirty="0" err="1">
                <a:latin typeface="Garamond" panose="02020404030301010803" pitchFamily="18" charset="0"/>
              </a:rPr>
              <a:t>bedtime</a:t>
            </a:r>
            <a:r>
              <a:rPr lang="da-DK" dirty="0">
                <a:latin typeface="Garamond" panose="02020404030301010803" pitchFamily="18" charset="0"/>
              </a:rPr>
              <a:t>)</a:t>
            </a:r>
          </a:p>
          <a:p>
            <a:endParaRPr lang="da-DK" dirty="0">
              <a:latin typeface="Garamond" panose="02020404030301010803" pitchFamily="18" charset="0"/>
            </a:endParaRPr>
          </a:p>
          <a:p>
            <a:r>
              <a:rPr lang="da-DK" dirty="0">
                <a:latin typeface="Garamond" panose="02020404030301010803" pitchFamily="18" charset="0"/>
              </a:rPr>
              <a:t>Light </a:t>
            </a:r>
            <a:r>
              <a:rPr lang="da-DK" dirty="0" err="1">
                <a:latin typeface="Garamond" panose="02020404030301010803" pitchFamily="18" charset="0"/>
              </a:rPr>
              <a:t>exposure</a:t>
            </a:r>
            <a:r>
              <a:rPr lang="da-DK" dirty="0">
                <a:latin typeface="Garamond" panose="02020404030301010803" pitchFamily="18" charset="0"/>
              </a:rPr>
              <a:t> (</a:t>
            </a:r>
            <a:r>
              <a:rPr lang="da-DK" dirty="0" err="1">
                <a:latin typeface="Garamond" panose="02020404030301010803" pitchFamily="18" charset="0"/>
              </a:rPr>
              <a:t>suppress</a:t>
            </a:r>
            <a:r>
              <a:rPr lang="da-DK" dirty="0">
                <a:latin typeface="Garamond" panose="02020404030301010803" pitchFamily="18" charset="0"/>
              </a:rPr>
              <a:t> </a:t>
            </a:r>
            <a:r>
              <a:rPr lang="da-DK" dirty="0" err="1">
                <a:latin typeface="Garamond" panose="02020404030301010803" pitchFamily="18" charset="0"/>
              </a:rPr>
              <a:t>sleepiness</a:t>
            </a:r>
            <a:r>
              <a:rPr lang="da-DK" dirty="0">
                <a:latin typeface="Garamond" panose="02020404030301010803" pitchFamily="18" charset="0"/>
              </a:rPr>
              <a:t>, </a:t>
            </a:r>
            <a:r>
              <a:rPr lang="da-DK" dirty="0" err="1">
                <a:latin typeface="Garamond" panose="02020404030301010803" pitchFamily="18" charset="0"/>
              </a:rPr>
              <a:t>delay</a:t>
            </a:r>
            <a:r>
              <a:rPr lang="da-DK" dirty="0">
                <a:latin typeface="Garamond" panose="02020404030301010803" pitchFamily="18" charset="0"/>
              </a:rPr>
              <a:t> </a:t>
            </a:r>
            <a:r>
              <a:rPr lang="da-DK" dirty="0" err="1">
                <a:latin typeface="Garamond" panose="02020404030301010803" pitchFamily="18" charset="0"/>
              </a:rPr>
              <a:t>circadian</a:t>
            </a:r>
            <a:r>
              <a:rPr lang="da-DK" dirty="0">
                <a:latin typeface="Garamond" panose="02020404030301010803" pitchFamily="18" charset="0"/>
              </a:rPr>
              <a:t> </a:t>
            </a:r>
            <a:r>
              <a:rPr lang="da-DK" dirty="0" err="1">
                <a:latin typeface="Garamond" panose="02020404030301010803" pitchFamily="18" charset="0"/>
              </a:rPr>
              <a:t>rhythm</a:t>
            </a:r>
            <a:r>
              <a:rPr lang="da-DK" dirty="0">
                <a:latin typeface="Garamond" panose="02020404030301010803" pitchFamily="18" charset="0"/>
              </a:rPr>
              <a:t>, </a:t>
            </a:r>
            <a:r>
              <a:rPr lang="da-DK" dirty="0" err="1">
                <a:latin typeface="Garamond" panose="02020404030301010803" pitchFamily="18" charset="0"/>
              </a:rPr>
              <a:t>altered</a:t>
            </a:r>
            <a:r>
              <a:rPr lang="da-DK" dirty="0">
                <a:latin typeface="Garamond" panose="02020404030301010803" pitchFamily="18" charset="0"/>
              </a:rPr>
              <a:t> </a:t>
            </a:r>
            <a:r>
              <a:rPr lang="da-DK" dirty="0" err="1">
                <a:latin typeface="Garamond" panose="02020404030301010803" pitchFamily="18" charset="0"/>
              </a:rPr>
              <a:t>sleep</a:t>
            </a:r>
            <a:r>
              <a:rPr lang="da-DK" dirty="0">
                <a:latin typeface="Garamond" panose="02020404030301010803" pitchFamily="18" charset="0"/>
              </a:rPr>
              <a:t> </a:t>
            </a:r>
            <a:r>
              <a:rPr lang="da-DK" dirty="0" err="1">
                <a:latin typeface="Garamond" panose="02020404030301010803" pitchFamily="18" charset="0"/>
              </a:rPr>
              <a:t>architecture</a:t>
            </a:r>
            <a:r>
              <a:rPr lang="da-DK" dirty="0">
                <a:latin typeface="Garamond" panose="02020404030301010803" pitchFamily="18" charset="0"/>
              </a:rPr>
              <a:t>)</a:t>
            </a:r>
          </a:p>
          <a:p>
            <a:r>
              <a:rPr lang="da-DK" dirty="0">
                <a:latin typeface="Garamond" panose="02020404030301010803" pitchFamily="18" charset="0"/>
              </a:rPr>
              <a:t>Screen content (</a:t>
            </a:r>
            <a:r>
              <a:rPr lang="da-DK" dirty="0" err="1">
                <a:latin typeface="Garamond" panose="02020404030301010803" pitchFamily="18" charset="0"/>
              </a:rPr>
              <a:t>increase</a:t>
            </a:r>
            <a:r>
              <a:rPr lang="da-DK" dirty="0">
                <a:latin typeface="Garamond" panose="02020404030301010803" pitchFamily="18" charset="0"/>
              </a:rPr>
              <a:t> </a:t>
            </a:r>
            <a:r>
              <a:rPr lang="da-DK" dirty="0" err="1">
                <a:latin typeface="Garamond" panose="02020404030301010803" pitchFamily="18" charset="0"/>
              </a:rPr>
              <a:t>arousal</a:t>
            </a:r>
            <a:r>
              <a:rPr lang="da-DK" dirty="0">
                <a:latin typeface="Garamond" panose="02020404030301010803" pitchFamily="18" charset="0"/>
              </a:rPr>
              <a:t> </a:t>
            </a:r>
            <a:r>
              <a:rPr lang="da-DK" dirty="0" err="1">
                <a:latin typeface="Garamond" panose="02020404030301010803" pitchFamily="18" charset="0"/>
              </a:rPr>
              <a:t>before</a:t>
            </a:r>
            <a:r>
              <a:rPr lang="da-DK" dirty="0">
                <a:latin typeface="Garamond" panose="02020404030301010803" pitchFamily="18" charset="0"/>
              </a:rPr>
              <a:t> </a:t>
            </a:r>
            <a:r>
              <a:rPr lang="da-DK" dirty="0" err="1">
                <a:latin typeface="Garamond" panose="02020404030301010803" pitchFamily="18" charset="0"/>
              </a:rPr>
              <a:t>sleep</a:t>
            </a:r>
            <a:r>
              <a:rPr lang="da-DK" dirty="0">
                <a:latin typeface="Garamond" panose="02020404030301010803" pitchFamily="18" charset="0"/>
              </a:rPr>
              <a:t>)</a:t>
            </a:r>
          </a:p>
          <a:p>
            <a:endParaRPr lang="da-DK" dirty="0">
              <a:latin typeface="Garamond" panose="02020404030301010803" pitchFamily="18" charset="0"/>
            </a:endParaRPr>
          </a:p>
          <a:p>
            <a:r>
              <a:rPr lang="da-DK" dirty="0" err="1">
                <a:latin typeface="Garamond" panose="02020404030301010803" pitchFamily="18" charset="0"/>
              </a:rPr>
              <a:t>Endless</a:t>
            </a:r>
            <a:r>
              <a:rPr lang="da-DK" dirty="0">
                <a:latin typeface="Garamond" panose="02020404030301010803" pitchFamily="18" charset="0"/>
              </a:rPr>
              <a:t> </a:t>
            </a:r>
            <a:r>
              <a:rPr lang="da-DK" dirty="0" err="1">
                <a:latin typeface="Garamond" panose="02020404030301010803" pitchFamily="18" charset="0"/>
              </a:rPr>
              <a:t>availability</a:t>
            </a:r>
            <a:r>
              <a:rPr lang="da-DK" dirty="0">
                <a:latin typeface="Garamond" panose="02020404030301010803" pitchFamily="18" charset="0"/>
              </a:rPr>
              <a:t> of screen media </a:t>
            </a:r>
            <a:r>
              <a:rPr lang="da-DK" dirty="0" err="1">
                <a:latin typeface="Garamond" panose="02020404030301010803" pitchFamily="18" charset="0"/>
              </a:rPr>
              <a:t>devices</a:t>
            </a:r>
            <a:r>
              <a:rPr lang="da-DK" dirty="0">
                <a:latin typeface="Garamond" panose="02020404030301010803" pitchFamily="18" charset="0"/>
              </a:rPr>
              <a:t> (</a:t>
            </a:r>
            <a:r>
              <a:rPr lang="da-DK" dirty="0" err="1">
                <a:latin typeface="Garamond" panose="02020404030301010803" pitchFamily="18" charset="0"/>
              </a:rPr>
              <a:t>feelings</a:t>
            </a:r>
            <a:r>
              <a:rPr lang="da-DK" dirty="0">
                <a:latin typeface="Garamond" panose="02020404030301010803" pitchFamily="18" charset="0"/>
              </a:rPr>
              <a:t> of stress and </a:t>
            </a:r>
            <a:r>
              <a:rPr lang="da-DK" dirty="0" err="1">
                <a:latin typeface="Garamond" panose="02020404030301010803" pitchFamily="18" charset="0"/>
              </a:rPr>
              <a:t>guilt</a:t>
            </a:r>
            <a:r>
              <a:rPr lang="da-DK" dirty="0">
                <a:latin typeface="Garamond" panose="02020404030301010803" pitchFamily="18" charset="0"/>
              </a:rPr>
              <a:t>)</a:t>
            </a:r>
          </a:p>
          <a:p>
            <a:endParaRPr lang="da-DK" dirty="0">
              <a:latin typeface="Garamond" panose="02020404030301010803" pitchFamily="18" charset="0"/>
            </a:endParaRPr>
          </a:p>
          <a:p>
            <a:r>
              <a:rPr lang="da-DK" dirty="0">
                <a:latin typeface="Garamond" panose="02020404030301010803" pitchFamily="18" charset="0"/>
              </a:rPr>
              <a:t>Disruption of fundamental </a:t>
            </a:r>
            <a:r>
              <a:rPr lang="da-DK" dirty="0" err="1">
                <a:latin typeface="Garamond" panose="02020404030301010803" pitchFamily="18" charset="0"/>
              </a:rPr>
              <a:t>behaviors</a:t>
            </a:r>
            <a:r>
              <a:rPr lang="da-DK" dirty="0">
                <a:latin typeface="Garamond" panose="02020404030301010803" pitchFamily="18" charset="0"/>
              </a:rPr>
              <a:t> (</a:t>
            </a:r>
            <a:r>
              <a:rPr lang="da-DK" dirty="0" err="1">
                <a:latin typeface="Garamond" panose="02020404030301010803" pitchFamily="18" charset="0"/>
              </a:rPr>
              <a:t>eating</a:t>
            </a:r>
            <a:r>
              <a:rPr lang="da-DK" dirty="0">
                <a:latin typeface="Garamond" panose="02020404030301010803" pitchFamily="18" charset="0"/>
              </a:rPr>
              <a:t>, </a:t>
            </a:r>
            <a:r>
              <a:rPr lang="da-DK" dirty="0" err="1">
                <a:latin typeface="Garamond" panose="02020404030301010803" pitchFamily="18" charset="0"/>
              </a:rPr>
              <a:t>exercise</a:t>
            </a:r>
            <a:r>
              <a:rPr lang="da-DK" dirty="0">
                <a:latin typeface="Garamond" panose="02020404030301010803" pitchFamily="18" charset="0"/>
              </a:rPr>
              <a:t>, </a:t>
            </a:r>
            <a:r>
              <a:rPr lang="da-DK" dirty="0" err="1">
                <a:latin typeface="Garamond" panose="02020404030301010803" pitchFamily="18" charset="0"/>
              </a:rPr>
              <a:t>sleep</a:t>
            </a:r>
            <a:r>
              <a:rPr lang="da-DK" dirty="0">
                <a:latin typeface="Garamond" panose="02020404030301010803" pitchFamily="18" charset="0"/>
              </a:rPr>
              <a:t> </a:t>
            </a:r>
            <a:r>
              <a:rPr lang="da-DK" dirty="0">
                <a:latin typeface="Garamond" panose="02020404030301010803" pitchFamily="18" charset="0"/>
                <a:sym typeface="Wingdings" pitchFamily="2" charset="2"/>
              </a:rPr>
              <a:t> </a:t>
            </a:r>
            <a:r>
              <a:rPr lang="da-DK" dirty="0" err="1">
                <a:latin typeface="Garamond" panose="02020404030301010803" pitchFamily="18" charset="0"/>
                <a:sym typeface="Wingdings" pitchFamily="2" charset="2"/>
              </a:rPr>
              <a:t>increased</a:t>
            </a:r>
            <a:r>
              <a:rPr lang="da-DK" dirty="0">
                <a:latin typeface="Garamond" panose="02020404030301010803" pitchFamily="18" charset="0"/>
              </a:rPr>
              <a:t> stress</a:t>
            </a:r>
          </a:p>
          <a:p>
            <a:br>
              <a:rPr lang="da-DK" dirty="0"/>
            </a:br>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25</a:t>
            </a:fld>
            <a:endParaRPr lang="da-DK"/>
          </a:p>
        </p:txBody>
      </p:sp>
    </p:spTree>
    <p:extLst>
      <p:ext uri="{BB962C8B-B14F-4D97-AF65-F5344CB8AC3E}">
        <p14:creationId xmlns:p14="http://schemas.microsoft.com/office/powerpoint/2010/main" val="1525277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latin typeface="Garamond" panose="02020404030301010803" pitchFamily="18" charset="0"/>
              </a:rPr>
              <a:t>The objective of Paper II was to investigate the effects of reducing recreational screen media use on physical activity and sleep parameters in children and adults</a:t>
            </a:r>
            <a:endParaRPr lang="da-DK" dirty="0">
              <a:latin typeface="Garamond" panose="02020404030301010803" pitchFamily="18" charset="0"/>
            </a:endParaRPr>
          </a:p>
          <a:p>
            <a:pPr marL="0" indent="0">
              <a:buNone/>
            </a:pPr>
            <a:r>
              <a:rPr lang="en-US" dirty="0">
                <a:latin typeface="Garamond" panose="02020404030301010803" pitchFamily="18" charset="0"/>
              </a:rPr>
              <a:t> </a:t>
            </a:r>
            <a:endParaRPr lang="da-DK" dirty="0">
              <a:latin typeface="Garamond" panose="02020404030301010803" pitchFamily="18" charset="0"/>
            </a:endParaRPr>
          </a:p>
          <a:p>
            <a:r>
              <a:rPr lang="en-US" dirty="0">
                <a:latin typeface="Garamond" panose="02020404030301010803" pitchFamily="18" charset="0"/>
              </a:rPr>
              <a:t>The objective of Paper III was to investigate the effects of reducing recreational screen media use on overall well-being, mood, and daily biomarkers of stress in adults</a:t>
            </a:r>
            <a:endParaRPr lang="da-DK" dirty="0">
              <a:latin typeface="Garamond" panose="02020404030301010803" pitchFamily="18" charset="0"/>
            </a:endParaRP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26</a:t>
            </a:fld>
            <a:endParaRPr lang="da-DK"/>
          </a:p>
        </p:txBody>
      </p:sp>
    </p:spTree>
    <p:extLst>
      <p:ext uri="{BB962C8B-B14F-4D97-AF65-F5344CB8AC3E}">
        <p14:creationId xmlns:p14="http://schemas.microsoft.com/office/powerpoint/2010/main" val="2095055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457200" indent="-457200">
              <a:buFont typeface="Arial" panose="020B0604020202020204" pitchFamily="34" charset="0"/>
              <a:buChar char="•"/>
            </a:pPr>
            <a:r>
              <a:rPr lang="da-DK" sz="1200" dirty="0">
                <a:latin typeface="Garamond" panose="02020404030301010803" pitchFamily="18" charset="0"/>
              </a:rPr>
              <a:t>”Lab </a:t>
            </a:r>
            <a:r>
              <a:rPr lang="da-DK" sz="1200" dirty="0" err="1">
                <a:latin typeface="Garamond" panose="02020404030301010803" pitchFamily="18" charset="0"/>
              </a:rPr>
              <a:t>study</a:t>
            </a:r>
            <a:r>
              <a:rPr lang="da-DK" sz="1200" dirty="0">
                <a:latin typeface="Garamond" panose="02020404030301010803" pitchFamily="18" charset="0"/>
              </a:rPr>
              <a:t> under real </a:t>
            </a:r>
            <a:r>
              <a:rPr lang="da-DK" sz="1200" dirty="0" err="1">
                <a:latin typeface="Garamond" panose="02020404030301010803" pitchFamily="18" charset="0"/>
              </a:rPr>
              <a:t>world</a:t>
            </a:r>
            <a:r>
              <a:rPr lang="da-DK" sz="1200" dirty="0">
                <a:latin typeface="Garamond" panose="02020404030301010803" pitchFamily="18" charset="0"/>
              </a:rPr>
              <a:t> </a:t>
            </a:r>
            <a:r>
              <a:rPr lang="da-DK" sz="1200" dirty="0" err="1">
                <a:latin typeface="Garamond" panose="02020404030301010803" pitchFamily="18" charset="0"/>
              </a:rPr>
              <a:t>conditions</a:t>
            </a:r>
            <a:r>
              <a:rPr lang="da-DK" sz="1200" dirty="0">
                <a:latin typeface="Garamond" panose="02020404030301010803" pitchFamily="18" charset="0"/>
              </a:rPr>
              <a:t>”</a:t>
            </a:r>
          </a:p>
          <a:p>
            <a:pPr marL="457200" indent="-457200">
              <a:buFont typeface="Arial" panose="020B0604020202020204" pitchFamily="34" charset="0"/>
              <a:buChar char="•"/>
            </a:pPr>
            <a:endParaRPr lang="da-DK" sz="1200" dirty="0">
              <a:latin typeface="Garamond" panose="02020404030301010803" pitchFamily="18" charset="0"/>
            </a:endParaRPr>
          </a:p>
          <a:p>
            <a:pPr marL="457200" indent="-457200">
              <a:buFont typeface="Arial" panose="020B0604020202020204" pitchFamily="34" charset="0"/>
              <a:buChar char="•"/>
            </a:pPr>
            <a:r>
              <a:rPr lang="da-DK" sz="1200" dirty="0" err="1">
                <a:latin typeface="Garamond" panose="02020404030301010803" pitchFamily="18" charset="0"/>
              </a:rPr>
              <a:t>Create</a:t>
            </a:r>
            <a:r>
              <a:rPr lang="da-DK" sz="1200" dirty="0">
                <a:latin typeface="Garamond" panose="02020404030301010803" pitchFamily="18" charset="0"/>
              </a:rPr>
              <a:t> </a:t>
            </a:r>
            <a:r>
              <a:rPr lang="da-DK" sz="1200" dirty="0" err="1">
                <a:latin typeface="Garamond" panose="02020404030301010803" pitchFamily="18" charset="0"/>
              </a:rPr>
              <a:t>contrast</a:t>
            </a:r>
            <a:r>
              <a:rPr lang="da-DK" sz="1200" dirty="0">
                <a:latin typeface="Garamond" panose="02020404030301010803" pitchFamily="18" charset="0"/>
              </a:rPr>
              <a:t> in </a:t>
            </a:r>
            <a:r>
              <a:rPr lang="da-DK" sz="1200" dirty="0" err="1">
                <a:latin typeface="Garamond" panose="02020404030301010803" pitchFamily="18" charset="0"/>
              </a:rPr>
              <a:t>recreational</a:t>
            </a:r>
            <a:r>
              <a:rPr lang="da-DK" sz="1200" dirty="0">
                <a:latin typeface="Garamond" panose="02020404030301010803" pitchFamily="18" charset="0"/>
              </a:rPr>
              <a:t> screen media </a:t>
            </a:r>
            <a:r>
              <a:rPr lang="da-DK" sz="1200" dirty="0" err="1">
                <a:latin typeface="Garamond" panose="02020404030301010803" pitchFamily="18" charset="0"/>
              </a:rPr>
              <a:t>use</a:t>
            </a:r>
            <a:r>
              <a:rPr lang="da-DK" sz="1200" dirty="0">
                <a:latin typeface="Garamond" panose="02020404030301010803" pitchFamily="18" charset="0"/>
              </a:rPr>
              <a:t> </a:t>
            </a:r>
            <a:r>
              <a:rPr lang="da-DK" sz="1200" dirty="0" err="1">
                <a:latin typeface="Garamond" panose="02020404030301010803" pitchFamily="18" charset="0"/>
              </a:rPr>
              <a:t>between</a:t>
            </a:r>
            <a:r>
              <a:rPr lang="da-DK" sz="1200" dirty="0">
                <a:latin typeface="Garamond" panose="02020404030301010803" pitchFamily="18" charset="0"/>
              </a:rPr>
              <a:t> </a:t>
            </a:r>
            <a:r>
              <a:rPr lang="da-DK" sz="1200" dirty="0" err="1">
                <a:latin typeface="Garamond" panose="02020404030301010803" pitchFamily="18" charset="0"/>
              </a:rPr>
              <a:t>two</a:t>
            </a:r>
            <a:r>
              <a:rPr lang="da-DK" sz="1200" dirty="0">
                <a:latin typeface="Garamond" panose="02020404030301010803" pitchFamily="18" charset="0"/>
              </a:rPr>
              <a:t> </a:t>
            </a:r>
            <a:r>
              <a:rPr lang="da-DK" sz="1200" dirty="0" err="1">
                <a:latin typeface="Garamond" panose="02020404030301010803" pitchFamily="18" charset="0"/>
              </a:rPr>
              <a:t>groups</a:t>
            </a:r>
            <a:r>
              <a:rPr lang="da-DK" sz="1200" dirty="0">
                <a:latin typeface="Garamond" panose="02020404030301010803" pitchFamily="18" charset="0"/>
              </a:rPr>
              <a:t> of families</a:t>
            </a:r>
          </a:p>
          <a:p>
            <a:pPr marL="457200" indent="-457200">
              <a:buFont typeface="Arial" panose="020B0604020202020204" pitchFamily="34" charset="0"/>
              <a:buChar char="•"/>
            </a:pPr>
            <a:endParaRPr lang="da-DK" sz="1200" dirty="0">
              <a:latin typeface="Garamond" panose="02020404030301010803" pitchFamily="18" charset="0"/>
            </a:endParaRPr>
          </a:p>
          <a:p>
            <a:pPr marL="457200" indent="-457200">
              <a:buFont typeface="Arial" panose="020B0604020202020204" pitchFamily="34" charset="0"/>
              <a:buChar char="•"/>
            </a:pPr>
            <a:r>
              <a:rPr lang="da-DK" sz="1200" dirty="0" err="1">
                <a:latin typeface="Garamond" panose="02020404030301010803" pitchFamily="18" charset="0"/>
              </a:rPr>
              <a:t>We</a:t>
            </a:r>
            <a:r>
              <a:rPr lang="da-DK" sz="1200" dirty="0">
                <a:latin typeface="Garamond" panose="02020404030301010803" pitchFamily="18" charset="0"/>
              </a:rPr>
              <a:t> did </a:t>
            </a:r>
            <a:r>
              <a:rPr lang="da-DK" sz="1200" b="1" u="sng" dirty="0">
                <a:latin typeface="Garamond" panose="02020404030301010803" pitchFamily="18" charset="0"/>
              </a:rPr>
              <a:t>not</a:t>
            </a:r>
            <a:r>
              <a:rPr lang="da-DK" sz="1200" dirty="0">
                <a:latin typeface="Garamond" panose="02020404030301010803" pitchFamily="18" charset="0"/>
              </a:rPr>
              <a:t> </a:t>
            </a:r>
            <a:r>
              <a:rPr lang="da-DK" sz="1200" dirty="0" err="1">
                <a:latin typeface="Garamond" panose="02020404030301010803" pitchFamily="18" charset="0"/>
              </a:rPr>
              <a:t>aim</a:t>
            </a:r>
            <a:r>
              <a:rPr lang="da-DK" sz="1200" dirty="0">
                <a:latin typeface="Garamond" panose="02020404030301010803" pitchFamily="18" charset="0"/>
              </a:rPr>
              <a:t> to </a:t>
            </a:r>
            <a:r>
              <a:rPr lang="da-DK" sz="1200" dirty="0" err="1">
                <a:latin typeface="Garamond" panose="02020404030301010803" pitchFamily="18" charset="0"/>
              </a:rPr>
              <a:t>investigate</a:t>
            </a:r>
            <a:r>
              <a:rPr lang="da-DK" sz="1200" dirty="0">
                <a:latin typeface="Garamond" panose="02020404030301010803" pitchFamily="18" charset="0"/>
              </a:rPr>
              <a:t> </a:t>
            </a:r>
            <a:r>
              <a:rPr lang="da-DK" sz="1200" dirty="0" err="1">
                <a:latin typeface="Garamond" panose="02020404030301010803" pitchFamily="18" charset="0"/>
              </a:rPr>
              <a:t>pragmatic</a:t>
            </a:r>
            <a:r>
              <a:rPr lang="da-DK" sz="1200" dirty="0">
                <a:latin typeface="Garamond" panose="02020404030301010803" pitchFamily="18" charset="0"/>
              </a:rPr>
              <a:t> </a:t>
            </a:r>
            <a:r>
              <a:rPr lang="da-DK" sz="1200" dirty="0" err="1">
                <a:latin typeface="Garamond" panose="02020404030301010803" pitchFamily="18" charset="0"/>
              </a:rPr>
              <a:t>effectiveness</a:t>
            </a:r>
            <a:r>
              <a:rPr lang="da-DK" sz="1200" dirty="0">
                <a:latin typeface="Garamond" panose="02020404030301010803" pitchFamily="18" charset="0"/>
              </a:rPr>
              <a:t> of the intervention...</a:t>
            </a:r>
            <a:endParaRPr lang="da-DK" sz="1200" dirty="0"/>
          </a:p>
          <a:p>
            <a:endParaRPr lang="da-DK" dirty="0"/>
          </a:p>
          <a:p>
            <a:r>
              <a:rPr lang="da-DK" dirty="0"/>
              <a:t>Særligt designet til at </a:t>
            </a:r>
            <a:r>
              <a:rPr lang="da-DK" dirty="0" err="1"/>
              <a:t>undeersøge</a:t>
            </a:r>
            <a:r>
              <a:rPr lang="da-DK" dirty="0"/>
              <a:t> fysisk aktivitet.</a:t>
            </a:r>
          </a:p>
          <a:p>
            <a:endParaRPr lang="da-DK" dirty="0"/>
          </a:p>
          <a:p>
            <a:r>
              <a:rPr lang="da-DK" dirty="0"/>
              <a:t>Vigtighed af compliance (Skema fra Anders)</a:t>
            </a:r>
          </a:p>
        </p:txBody>
      </p:sp>
      <p:sp>
        <p:nvSpPr>
          <p:cNvPr id="4" name="Pladsholder til slidenummer 3"/>
          <p:cNvSpPr>
            <a:spLocks noGrp="1"/>
          </p:cNvSpPr>
          <p:nvPr>
            <p:ph type="sldNum" sz="quarter" idx="5"/>
          </p:nvPr>
        </p:nvSpPr>
        <p:spPr/>
        <p:txBody>
          <a:bodyPr/>
          <a:lstStyle/>
          <a:p>
            <a:fld id="{32183284-953A-6B45-8BBC-DBBBAD47541C}" type="slidenum">
              <a:rPr lang="da-DK" smtClean="0"/>
              <a:t>27</a:t>
            </a:fld>
            <a:endParaRPr lang="da-DK"/>
          </a:p>
        </p:txBody>
      </p:sp>
    </p:spTree>
    <p:extLst>
      <p:ext uri="{BB962C8B-B14F-4D97-AF65-F5344CB8AC3E}">
        <p14:creationId xmlns:p14="http://schemas.microsoft.com/office/powerpoint/2010/main" val="2022802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Several intervention components, all aimed at increasing compliance to reduction of screen media use. </a:t>
            </a:r>
            <a:endParaRPr lang="da-DK" sz="1200" b="0" i="0" u="none" strike="noStrike" kern="1200" dirty="0">
              <a:solidFill>
                <a:schemeClr val="tx1"/>
              </a:solidFill>
              <a:effectLst/>
              <a:latin typeface="+mn-lt"/>
              <a:ea typeface="+mn-ea"/>
              <a:cs typeface="+mn-cs"/>
            </a:endParaRPr>
          </a:p>
          <a:p>
            <a:pPr rtl="0" eaLnBrk="1" fontAlgn="t" latinLnBrk="0" hangingPunct="1"/>
            <a:endParaRPr lang="en-US" sz="1200" b="1" i="0" u="none" strike="noStrike" kern="1200" dirty="0">
              <a:solidFill>
                <a:schemeClr val="tx1"/>
              </a:solidFill>
              <a:effectLst/>
              <a:latin typeface="+mn-lt"/>
              <a:ea typeface="+mn-ea"/>
              <a:cs typeface="+mn-cs"/>
            </a:endParaRPr>
          </a:p>
          <a:p>
            <a:pPr marL="285750" indent="-285750">
              <a:lnSpc>
                <a:spcPct val="150000"/>
              </a:lnSpc>
              <a:buFont typeface="Arial" panose="020B0604020202020204" pitchFamily="34" charset="0"/>
              <a:buChar char="•"/>
            </a:pPr>
            <a:r>
              <a:rPr lang="en-US" sz="1200" dirty="0">
                <a:latin typeface="Garamond" panose="02020404030301010803" pitchFamily="18" charset="0"/>
              </a:rPr>
              <a:t>Hand over smartphone and tablets </a:t>
            </a:r>
          </a:p>
          <a:p>
            <a:pPr marL="285750" indent="-285750">
              <a:lnSpc>
                <a:spcPct val="150000"/>
              </a:lnSpc>
              <a:buFont typeface="Arial" panose="020B0604020202020204" pitchFamily="34" charset="0"/>
              <a:buChar char="•"/>
            </a:pPr>
            <a:r>
              <a:rPr lang="en-US" sz="1200" dirty="0">
                <a:latin typeface="Garamond" panose="02020404030301010803" pitchFamily="18" charset="0"/>
              </a:rPr>
              <a:t>Reduce recreational screen media use to &lt;3 hours/week</a:t>
            </a:r>
            <a:endParaRPr lang="en-US" sz="1200" b="0" dirty="0">
              <a:effectLst/>
              <a:latin typeface="Garamond" panose="02020404030301010803" pitchFamily="18" charset="0"/>
            </a:endParaRPr>
          </a:p>
          <a:p>
            <a:pPr marL="285750" indent="-285750">
              <a:lnSpc>
                <a:spcPct val="150000"/>
              </a:lnSpc>
              <a:buFont typeface="Arial" panose="020B0604020202020204" pitchFamily="34" charset="0"/>
              <a:buChar char="•"/>
            </a:pPr>
            <a:r>
              <a:rPr lang="en-US" sz="1200" dirty="0">
                <a:latin typeface="Garamond" panose="02020404030301010803" pitchFamily="18" charset="0"/>
              </a:rPr>
              <a:t>Installation of screen media use monitors</a:t>
            </a:r>
          </a:p>
          <a:p>
            <a:pPr marL="285750" indent="-285750">
              <a:lnSpc>
                <a:spcPct val="150000"/>
              </a:lnSpc>
              <a:buFont typeface="Arial" panose="020B0604020202020204" pitchFamily="34" charset="0"/>
              <a:buChar char="•"/>
            </a:pPr>
            <a:r>
              <a:rPr lang="en-US" sz="1200" dirty="0">
                <a:latin typeface="Garamond" panose="02020404030301010803" pitchFamily="18" charset="0"/>
              </a:rPr>
              <a:t>Intervention reminders</a:t>
            </a:r>
          </a:p>
          <a:p>
            <a:pPr marL="285750" indent="-285750">
              <a:lnSpc>
                <a:spcPct val="150000"/>
              </a:lnSpc>
              <a:buFont typeface="Arial" panose="020B0604020202020204" pitchFamily="34" charset="0"/>
              <a:buChar char="•"/>
            </a:pPr>
            <a:r>
              <a:rPr lang="en-US" sz="1200" dirty="0">
                <a:latin typeface="Garamond" panose="02020404030301010803" pitchFamily="18" charset="0"/>
              </a:rPr>
              <a:t>Family planning </a:t>
            </a:r>
            <a:endParaRPr lang="en-US" sz="1200" dirty="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200" dirty="0">
                <a:latin typeface="Garamond" panose="02020404030301010803" pitchFamily="18" charset="0"/>
              </a:rPr>
              <a:t>Financial reimbursement (500 DDK/family)</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Theoretical underpinning</a:t>
            </a:r>
          </a:p>
          <a:p>
            <a:r>
              <a:rPr lang="da-DK" sz="1200" u="sng" kern="1200" dirty="0">
                <a:solidFill>
                  <a:schemeClr val="tx1"/>
                </a:solidFill>
                <a:effectLst/>
                <a:latin typeface="+mn-lt"/>
                <a:ea typeface="+mn-ea"/>
                <a:cs typeface="+mn-cs"/>
              </a:rPr>
              <a:t>Screen media </a:t>
            </a:r>
            <a:r>
              <a:rPr lang="da-DK" sz="1200" u="sng" kern="1200" dirty="0" err="1">
                <a:solidFill>
                  <a:schemeClr val="tx1"/>
                </a:solidFill>
                <a:effectLst/>
                <a:latin typeface="+mn-lt"/>
                <a:ea typeface="+mn-ea"/>
                <a:cs typeface="+mn-cs"/>
              </a:rPr>
              <a:t>restriction</a:t>
            </a:r>
            <a:r>
              <a:rPr lang="da-DK" sz="1200" u="sng" kern="1200" dirty="0">
                <a:solidFill>
                  <a:schemeClr val="tx1"/>
                </a:solidFill>
                <a:effectLst/>
                <a:latin typeface="+mn-lt"/>
                <a:ea typeface="+mn-ea"/>
                <a:cs typeface="+mn-cs"/>
              </a:rPr>
              <a:t> components </a:t>
            </a:r>
            <a:r>
              <a:rPr lang="da-DK" sz="1200" b="1" u="sng" kern="1200" dirty="0">
                <a:solidFill>
                  <a:schemeClr val="tx1"/>
                </a:solidFill>
                <a:effectLst/>
                <a:latin typeface="+mn-lt"/>
                <a:ea typeface="+mn-ea"/>
                <a:cs typeface="+mn-cs"/>
              </a:rPr>
              <a:t>SCT </a:t>
            </a:r>
            <a:r>
              <a:rPr lang="da-DK" sz="1200" b="1" u="sng" kern="1200" dirty="0" err="1">
                <a:solidFill>
                  <a:schemeClr val="tx1"/>
                </a:solidFill>
                <a:effectLst/>
                <a:latin typeface="+mn-lt"/>
                <a:ea typeface="+mn-ea"/>
                <a:cs typeface="+mn-cs"/>
              </a:rPr>
              <a:t>level</a:t>
            </a:r>
            <a:r>
              <a:rPr lang="da-DK" sz="1200" b="1" u="sng" kern="1200" dirty="0">
                <a:solidFill>
                  <a:schemeClr val="tx1"/>
                </a:solidFill>
                <a:effectLst/>
                <a:latin typeface="+mn-lt"/>
                <a:ea typeface="+mn-ea"/>
                <a:cs typeface="+mn-cs"/>
              </a:rPr>
              <a:t> </a:t>
            </a:r>
            <a:r>
              <a:rPr lang="da-DK" sz="1200" b="1" u="sng" kern="1200" dirty="0" err="1">
                <a:solidFill>
                  <a:schemeClr val="tx1"/>
                </a:solidFill>
                <a:effectLst/>
                <a:latin typeface="+mn-lt"/>
                <a:ea typeface="+mn-ea"/>
                <a:cs typeface="+mn-cs"/>
              </a:rPr>
              <a:t>targeted</a:t>
            </a:r>
            <a:r>
              <a:rPr lang="da-DK" sz="1200" b="1" u="sng" kern="1200" dirty="0">
                <a:solidFill>
                  <a:schemeClr val="tx1"/>
                </a:solidFill>
                <a:effectLst/>
                <a:latin typeface="+mn-lt"/>
                <a:ea typeface="+mn-ea"/>
                <a:cs typeface="+mn-cs"/>
              </a:rPr>
              <a:t> (</a:t>
            </a:r>
            <a:r>
              <a:rPr lang="da-DK" sz="1200" b="1" u="sng" kern="1200" dirty="0" err="1">
                <a:solidFill>
                  <a:schemeClr val="tx1"/>
                </a:solidFill>
                <a:effectLst/>
                <a:latin typeface="+mn-lt"/>
                <a:ea typeface="+mn-ea"/>
                <a:cs typeface="+mn-cs"/>
              </a:rPr>
              <a:t>Behavior</a:t>
            </a:r>
            <a:r>
              <a:rPr lang="da-DK" sz="1200" b="1" u="sng" kern="1200" dirty="0">
                <a:solidFill>
                  <a:schemeClr val="tx1"/>
                </a:solidFill>
                <a:effectLst/>
                <a:latin typeface="+mn-lt"/>
                <a:ea typeface="+mn-ea"/>
                <a:cs typeface="+mn-cs"/>
              </a:rPr>
              <a:t> element </a:t>
            </a:r>
            <a:r>
              <a:rPr lang="da-DK" sz="1200" b="1" u="sng" kern="1200" dirty="0" err="1">
                <a:solidFill>
                  <a:schemeClr val="tx1"/>
                </a:solidFill>
                <a:effectLst/>
                <a:latin typeface="+mn-lt"/>
                <a:ea typeface="+mn-ea"/>
                <a:cs typeface="+mn-cs"/>
              </a:rPr>
              <a:t>targeted</a:t>
            </a:r>
            <a:r>
              <a:rPr lang="da-DK" sz="1200" b="1" u="sng" kern="1200" dirty="0">
                <a:solidFill>
                  <a:schemeClr val="tx1"/>
                </a:solidFill>
                <a:effectLst/>
                <a:latin typeface="+mn-lt"/>
                <a:ea typeface="+mn-ea"/>
                <a:cs typeface="+mn-cs"/>
              </a:rPr>
              <a:t>)</a:t>
            </a:r>
          </a:p>
          <a:p>
            <a:r>
              <a:rPr lang="da-DK" sz="1200" kern="1200" dirty="0">
                <a:solidFill>
                  <a:schemeClr val="tx1"/>
                </a:solidFill>
                <a:effectLst/>
                <a:latin typeface="+mn-lt"/>
                <a:ea typeface="+mn-ea"/>
                <a:cs typeface="+mn-cs"/>
              </a:rPr>
              <a:t>Planning the </a:t>
            </a:r>
            <a:r>
              <a:rPr lang="da-DK" sz="1200" kern="1200" dirty="0" err="1">
                <a:solidFill>
                  <a:schemeClr val="tx1"/>
                </a:solidFill>
                <a:effectLst/>
                <a:latin typeface="+mn-lt"/>
                <a:ea typeface="+mn-ea"/>
                <a:cs typeface="+mn-cs"/>
              </a:rPr>
              <a:t>course</a:t>
            </a:r>
            <a:r>
              <a:rPr lang="da-DK" sz="1200" kern="1200" dirty="0">
                <a:solidFill>
                  <a:schemeClr val="tx1"/>
                </a:solidFill>
                <a:effectLst/>
                <a:latin typeface="+mn-lt"/>
                <a:ea typeface="+mn-ea"/>
                <a:cs typeface="+mn-cs"/>
              </a:rPr>
              <a:t> of the screen time </a:t>
            </a:r>
            <a:r>
              <a:rPr lang="da-DK" sz="1200" kern="1200" dirty="0" err="1">
                <a:solidFill>
                  <a:schemeClr val="tx1"/>
                </a:solidFill>
                <a:effectLst/>
                <a:latin typeface="+mn-lt"/>
                <a:ea typeface="+mn-ea"/>
                <a:cs typeface="+mn-cs"/>
              </a:rPr>
              <a:t>restriction</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period</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Hanging</a:t>
            </a:r>
            <a:r>
              <a:rPr lang="da-DK" sz="1200" kern="1200" dirty="0">
                <a:solidFill>
                  <a:schemeClr val="tx1"/>
                </a:solidFill>
                <a:effectLst/>
                <a:latin typeface="+mn-lt"/>
                <a:ea typeface="+mn-ea"/>
                <a:cs typeface="+mn-cs"/>
              </a:rPr>
              <a:t> notes </a:t>
            </a:r>
            <a:r>
              <a:rPr lang="da-DK" sz="1200" kern="1200" dirty="0" err="1">
                <a:solidFill>
                  <a:schemeClr val="tx1"/>
                </a:solidFill>
                <a:effectLst/>
                <a:latin typeface="+mn-lt"/>
                <a:ea typeface="+mn-ea"/>
                <a:cs typeface="+mn-cs"/>
              </a:rPr>
              <a:t>where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family</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members</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can</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see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them</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Personal / </a:t>
            </a:r>
            <a:r>
              <a:rPr lang="da-DK" sz="1200" b="1" kern="1200" dirty="0" err="1">
                <a:solidFill>
                  <a:schemeClr val="tx1"/>
                </a:solidFill>
                <a:effectLst/>
                <a:latin typeface="+mn-lt"/>
                <a:ea typeface="+mn-ea"/>
                <a:cs typeface="+mn-cs"/>
              </a:rPr>
              <a:t>environment</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Goal</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setting</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self-regulation</a:t>
            </a:r>
            <a:r>
              <a:rPr lang="da-DK" sz="1200" b="1" kern="1200" dirty="0">
                <a:solidFill>
                  <a:schemeClr val="tx1"/>
                </a:solidFill>
                <a:effectLst/>
                <a:latin typeface="+mn-lt"/>
                <a:ea typeface="+mn-ea"/>
                <a:cs typeface="+mn-cs"/>
              </a:rPr>
              <a:t>)</a:t>
            </a:r>
          </a:p>
          <a:p>
            <a:r>
              <a:rPr lang="da-DK" sz="1200" kern="1200" dirty="0">
                <a:solidFill>
                  <a:schemeClr val="tx1"/>
                </a:solidFill>
                <a:effectLst/>
                <a:latin typeface="+mn-lt"/>
                <a:ea typeface="+mn-ea"/>
                <a:cs typeface="+mn-cs"/>
              </a:rPr>
              <a:t>Meeting the same </a:t>
            </a:r>
            <a:r>
              <a:rPr lang="da-DK" sz="1200" kern="1200" dirty="0" err="1">
                <a:solidFill>
                  <a:schemeClr val="tx1"/>
                </a:solidFill>
                <a:effectLst/>
                <a:latin typeface="+mn-lt"/>
                <a:ea typeface="+mn-ea"/>
                <a:cs typeface="+mn-cs"/>
              </a:rPr>
              <a:t>individual</a:t>
            </a:r>
            <a:r>
              <a:rPr lang="da-DK" sz="1200" kern="1200" dirty="0">
                <a:solidFill>
                  <a:schemeClr val="tx1"/>
                </a:solidFill>
                <a:effectLst/>
                <a:latin typeface="+mn-lt"/>
                <a:ea typeface="+mn-ea"/>
                <a:cs typeface="+mn-cs"/>
              </a:rPr>
              <a:t> from the research team </a:t>
            </a:r>
            <a:r>
              <a:rPr lang="da-DK" sz="1200" kern="1200" dirty="0" err="1">
                <a:solidFill>
                  <a:schemeClr val="tx1"/>
                </a:solidFill>
                <a:effectLst/>
                <a:latin typeface="+mn-lt"/>
                <a:ea typeface="+mn-ea"/>
                <a:cs typeface="+mn-cs"/>
              </a:rPr>
              <a:t>during</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several</a:t>
            </a:r>
            <a:r>
              <a:rPr lang="da-DK" sz="1200" kern="1200" dirty="0">
                <a:solidFill>
                  <a:schemeClr val="tx1"/>
                </a:solidFill>
                <a:effectLst/>
                <a:latin typeface="+mn-lt"/>
                <a:ea typeface="+mn-ea"/>
                <a:cs typeface="+mn-cs"/>
              </a:rPr>
              <a:t> meetings </a:t>
            </a:r>
            <a:r>
              <a:rPr lang="da-DK" sz="1200" kern="1200" dirty="0" err="1">
                <a:solidFill>
                  <a:schemeClr val="tx1"/>
                </a:solidFill>
                <a:effectLst/>
                <a:latin typeface="+mn-lt"/>
                <a:ea typeface="+mn-ea"/>
                <a:cs typeface="+mn-cs"/>
              </a:rPr>
              <a:t>throughout</a:t>
            </a:r>
            <a:r>
              <a:rPr lang="da-DK" sz="1200" kern="1200" dirty="0">
                <a:solidFill>
                  <a:schemeClr val="tx1"/>
                </a:solidFill>
                <a:effectLst/>
                <a:latin typeface="+mn-lt"/>
                <a:ea typeface="+mn-ea"/>
                <a:cs typeface="+mn-cs"/>
              </a:rPr>
              <a:t> the SCREENS </a:t>
            </a:r>
            <a:r>
              <a:rPr lang="da-DK" sz="1200" kern="1200" dirty="0" err="1">
                <a:solidFill>
                  <a:schemeClr val="tx1"/>
                </a:solidFill>
                <a:effectLst/>
                <a:latin typeface="+mn-lt"/>
                <a:ea typeface="+mn-ea"/>
                <a:cs typeface="+mn-cs"/>
              </a:rPr>
              <a:t>trial</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Personal (Self-</a:t>
            </a:r>
            <a:r>
              <a:rPr lang="da-DK" sz="1200" b="1" kern="1200" dirty="0" err="1">
                <a:solidFill>
                  <a:schemeClr val="tx1"/>
                </a:solidFill>
                <a:effectLst/>
                <a:latin typeface="+mn-lt"/>
                <a:ea typeface="+mn-ea"/>
                <a:cs typeface="+mn-cs"/>
              </a:rPr>
              <a:t>regulation</a:t>
            </a:r>
            <a:r>
              <a:rPr lang="da-DK" sz="1200" b="1" kern="1200" dirty="0">
                <a:solidFill>
                  <a:schemeClr val="tx1"/>
                </a:solidFill>
                <a:effectLst/>
                <a:latin typeface="+mn-lt"/>
                <a:ea typeface="+mn-ea"/>
                <a:cs typeface="+mn-cs"/>
              </a:rPr>
              <a:t>)</a:t>
            </a:r>
          </a:p>
          <a:p>
            <a:r>
              <a:rPr lang="da-DK" sz="1200" kern="1200" dirty="0" err="1">
                <a:solidFill>
                  <a:schemeClr val="tx1"/>
                </a:solidFill>
                <a:effectLst/>
                <a:latin typeface="+mn-lt"/>
                <a:ea typeface="+mn-ea"/>
                <a:cs typeface="+mn-cs"/>
              </a:rPr>
              <a:t>Emphasizing</a:t>
            </a:r>
            <a:r>
              <a:rPr lang="da-DK" sz="1200" kern="1200" dirty="0">
                <a:solidFill>
                  <a:schemeClr val="tx1"/>
                </a:solidFill>
                <a:effectLst/>
                <a:latin typeface="+mn-lt"/>
                <a:ea typeface="+mn-ea"/>
                <a:cs typeface="+mn-cs"/>
              </a:rPr>
              <a:t> the </a:t>
            </a:r>
            <a:r>
              <a:rPr lang="da-DK" sz="1200" kern="1200" dirty="0" err="1">
                <a:solidFill>
                  <a:schemeClr val="tx1"/>
                </a:solidFill>
                <a:effectLst/>
                <a:latin typeface="+mn-lt"/>
                <a:ea typeface="+mn-ea"/>
                <a:cs typeface="+mn-cs"/>
              </a:rPr>
              <a:t>project</a:t>
            </a:r>
            <a:r>
              <a:rPr lang="da-DK" sz="1200" kern="1200" dirty="0">
                <a:solidFill>
                  <a:schemeClr val="tx1"/>
                </a:solidFill>
                <a:effectLst/>
                <a:latin typeface="+mn-lt"/>
                <a:ea typeface="+mn-ea"/>
                <a:cs typeface="+mn-cs"/>
              </a:rPr>
              <a:t> as a </a:t>
            </a:r>
            <a:r>
              <a:rPr lang="da-DK" sz="1200" kern="1200" dirty="0" err="1">
                <a:solidFill>
                  <a:schemeClr val="tx1"/>
                </a:solidFill>
                <a:effectLst/>
                <a:latin typeface="+mn-lt"/>
                <a:ea typeface="+mn-ea"/>
                <a:cs typeface="+mn-cs"/>
              </a:rPr>
              <a:t>family</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project</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including</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parents</a:t>
            </a:r>
            <a:r>
              <a:rPr lang="da-DK" sz="1200" kern="1200" dirty="0">
                <a:solidFill>
                  <a:schemeClr val="tx1"/>
                </a:solidFill>
                <a:effectLst/>
                <a:latin typeface="+mn-lt"/>
                <a:ea typeface="+mn-ea"/>
                <a:cs typeface="+mn-cs"/>
              </a:rPr>
              <a:t> as </a:t>
            </a:r>
            <a:r>
              <a:rPr lang="da-DK" sz="1200" kern="1200" dirty="0" err="1">
                <a:solidFill>
                  <a:schemeClr val="tx1"/>
                </a:solidFill>
                <a:effectLst/>
                <a:latin typeface="+mn-lt"/>
                <a:ea typeface="+mn-ea"/>
                <a:cs typeface="+mn-cs"/>
              </a:rPr>
              <a:t>role</a:t>
            </a:r>
            <a:r>
              <a:rPr lang="da-DK" sz="1200" kern="1200" dirty="0">
                <a:solidFill>
                  <a:schemeClr val="tx1"/>
                </a:solidFill>
                <a:effectLst/>
                <a:latin typeface="+mn-lt"/>
                <a:ea typeface="+mn-ea"/>
                <a:cs typeface="+mn-cs"/>
              </a:rPr>
              <a:t> models </a:t>
            </a:r>
            <a:r>
              <a:rPr lang="da-DK" sz="1200" b="1" kern="1200" dirty="0">
                <a:solidFill>
                  <a:schemeClr val="tx1"/>
                </a:solidFill>
                <a:effectLst/>
                <a:latin typeface="+mn-lt"/>
                <a:ea typeface="+mn-ea"/>
                <a:cs typeface="+mn-cs"/>
              </a:rPr>
              <a:t>Personal and </a:t>
            </a:r>
            <a:r>
              <a:rPr lang="da-DK" sz="1200" b="1" kern="1200" dirty="0" err="1">
                <a:solidFill>
                  <a:schemeClr val="tx1"/>
                </a:solidFill>
                <a:effectLst/>
                <a:latin typeface="+mn-lt"/>
                <a:ea typeface="+mn-ea"/>
                <a:cs typeface="+mn-cs"/>
              </a:rPr>
              <a:t>environment</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Modelling</a:t>
            </a:r>
            <a:r>
              <a:rPr lang="da-DK" sz="1200" b="1" kern="1200" dirty="0">
                <a:solidFill>
                  <a:schemeClr val="tx1"/>
                </a:solidFill>
                <a:effectLst/>
                <a:latin typeface="+mn-lt"/>
                <a:ea typeface="+mn-ea"/>
                <a:cs typeface="+mn-cs"/>
              </a:rPr>
              <a:t>)</a:t>
            </a:r>
          </a:p>
          <a:p>
            <a:r>
              <a:rPr lang="da-DK" sz="1200" kern="1200" dirty="0">
                <a:solidFill>
                  <a:schemeClr val="tx1"/>
                </a:solidFill>
                <a:effectLst/>
                <a:latin typeface="+mn-lt"/>
                <a:ea typeface="+mn-ea"/>
                <a:cs typeface="+mn-cs"/>
              </a:rPr>
              <a:t>Installation of screen time monitors on </a:t>
            </a:r>
            <a:r>
              <a:rPr lang="da-DK" sz="1200" kern="1200" dirty="0" err="1">
                <a:solidFill>
                  <a:schemeClr val="tx1"/>
                </a:solidFill>
                <a:effectLst/>
                <a:latin typeface="+mn-lt"/>
                <a:ea typeface="+mn-ea"/>
                <a:cs typeface="+mn-cs"/>
              </a:rPr>
              <a:t>household</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devices</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Environment (Self-</a:t>
            </a:r>
            <a:r>
              <a:rPr lang="da-DK" sz="1200" b="1" kern="1200" dirty="0" err="1">
                <a:solidFill>
                  <a:schemeClr val="tx1"/>
                </a:solidFill>
                <a:effectLst/>
                <a:latin typeface="+mn-lt"/>
                <a:ea typeface="+mn-ea"/>
                <a:cs typeface="+mn-cs"/>
              </a:rPr>
              <a:t>regulation</a:t>
            </a:r>
            <a:r>
              <a:rPr lang="da-DK" sz="1200" b="1" kern="1200" dirty="0">
                <a:solidFill>
                  <a:schemeClr val="tx1"/>
                </a:solidFill>
                <a:effectLst/>
                <a:latin typeface="+mn-lt"/>
                <a:ea typeface="+mn-ea"/>
                <a:cs typeface="+mn-cs"/>
              </a:rPr>
              <a:t>)</a:t>
            </a:r>
          </a:p>
          <a:p>
            <a:r>
              <a:rPr lang="da-DK" sz="1200" kern="1200" dirty="0" err="1">
                <a:solidFill>
                  <a:schemeClr val="tx1"/>
                </a:solidFill>
                <a:effectLst/>
                <a:latin typeface="+mn-lt"/>
                <a:ea typeface="+mn-ea"/>
                <a:cs typeface="+mn-cs"/>
              </a:rPr>
              <a:t>Placing</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three</a:t>
            </a:r>
            <a:r>
              <a:rPr lang="da-DK" sz="1200" kern="1200" dirty="0">
                <a:solidFill>
                  <a:schemeClr val="tx1"/>
                </a:solidFill>
                <a:effectLst/>
                <a:latin typeface="+mn-lt"/>
                <a:ea typeface="+mn-ea"/>
                <a:cs typeface="+mn-cs"/>
              </a:rPr>
              <a:t> to </a:t>
            </a:r>
            <a:r>
              <a:rPr lang="da-DK" sz="1200" kern="1200" dirty="0" err="1">
                <a:solidFill>
                  <a:schemeClr val="tx1"/>
                </a:solidFill>
                <a:effectLst/>
                <a:latin typeface="+mn-lt"/>
                <a:ea typeface="+mn-ea"/>
                <a:cs typeface="+mn-cs"/>
              </a:rPr>
              <a:t>five</a:t>
            </a:r>
            <a:r>
              <a:rPr lang="da-DK" sz="1200" kern="1200" dirty="0">
                <a:solidFill>
                  <a:schemeClr val="tx1"/>
                </a:solidFill>
                <a:effectLst/>
                <a:latin typeface="+mn-lt"/>
                <a:ea typeface="+mn-ea"/>
                <a:cs typeface="+mn-cs"/>
              </a:rPr>
              <a:t> ‘intervention reminders’ in the </a:t>
            </a:r>
            <a:r>
              <a:rPr lang="da-DK" sz="1200" kern="1200" dirty="0" err="1">
                <a:solidFill>
                  <a:schemeClr val="tx1"/>
                </a:solidFill>
                <a:effectLst/>
                <a:latin typeface="+mn-lt"/>
                <a:ea typeface="+mn-ea"/>
                <a:cs typeface="+mn-cs"/>
              </a:rPr>
              <a:t>household</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Environment (Self-</a:t>
            </a:r>
            <a:r>
              <a:rPr lang="da-DK" sz="1200" b="1" kern="1200" dirty="0" err="1">
                <a:solidFill>
                  <a:schemeClr val="tx1"/>
                </a:solidFill>
                <a:effectLst/>
                <a:latin typeface="+mn-lt"/>
                <a:ea typeface="+mn-ea"/>
                <a:cs typeface="+mn-cs"/>
              </a:rPr>
              <a:t>regulation</a:t>
            </a:r>
            <a:r>
              <a:rPr lang="da-DK" sz="1200" b="1" kern="1200" dirty="0">
                <a:solidFill>
                  <a:schemeClr val="tx1"/>
                </a:solidFill>
                <a:effectLst/>
                <a:latin typeface="+mn-lt"/>
                <a:ea typeface="+mn-ea"/>
                <a:cs typeface="+mn-cs"/>
              </a:rPr>
              <a:t>)</a:t>
            </a:r>
          </a:p>
          <a:p>
            <a:r>
              <a:rPr lang="da-DK" sz="1200" kern="1200" dirty="0">
                <a:solidFill>
                  <a:schemeClr val="tx1"/>
                </a:solidFill>
                <a:effectLst/>
                <a:latin typeface="+mn-lt"/>
                <a:ea typeface="+mn-ea"/>
                <a:cs typeface="+mn-cs"/>
              </a:rPr>
              <a:t>Motivation and </a:t>
            </a:r>
            <a:r>
              <a:rPr lang="da-DK" sz="1200" kern="1200" dirty="0" err="1">
                <a:solidFill>
                  <a:schemeClr val="tx1"/>
                </a:solidFill>
                <a:effectLst/>
                <a:latin typeface="+mn-lt"/>
                <a:ea typeface="+mn-ea"/>
                <a:cs typeface="+mn-cs"/>
              </a:rPr>
              <a:t>encouragement</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midway</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through</a:t>
            </a:r>
            <a:r>
              <a:rPr lang="da-DK" sz="1200" kern="1200" dirty="0">
                <a:solidFill>
                  <a:schemeClr val="tx1"/>
                </a:solidFill>
                <a:effectLst/>
                <a:latin typeface="+mn-lt"/>
                <a:ea typeface="+mn-ea"/>
                <a:cs typeface="+mn-cs"/>
              </a:rPr>
              <a:t> the </a:t>
            </a:r>
            <a:r>
              <a:rPr lang="da-DK" sz="1200" kern="1200" dirty="0" err="1">
                <a:solidFill>
                  <a:schemeClr val="tx1"/>
                </a:solidFill>
                <a:effectLst/>
                <a:latin typeface="+mn-lt"/>
                <a:ea typeface="+mn-ea"/>
                <a:cs typeface="+mn-cs"/>
              </a:rPr>
              <a:t>two-week</a:t>
            </a:r>
            <a:r>
              <a:rPr lang="da-DK" sz="1200" kern="1200" dirty="0">
                <a:solidFill>
                  <a:schemeClr val="tx1"/>
                </a:solidFill>
                <a:effectLst/>
                <a:latin typeface="+mn-lt"/>
                <a:ea typeface="+mn-ea"/>
                <a:cs typeface="+mn-cs"/>
              </a:rPr>
              <a:t> screen time </a:t>
            </a:r>
            <a:r>
              <a:rPr lang="da-DK" sz="1200" kern="1200" dirty="0" err="1">
                <a:solidFill>
                  <a:schemeClr val="tx1"/>
                </a:solidFill>
                <a:effectLst/>
                <a:latin typeface="+mn-lt"/>
                <a:ea typeface="+mn-ea"/>
                <a:cs typeface="+mn-cs"/>
              </a:rPr>
              <a:t>restriction</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Personal (Self-</a:t>
            </a:r>
            <a:r>
              <a:rPr lang="da-DK" sz="1200" b="1" kern="1200" dirty="0" err="1">
                <a:solidFill>
                  <a:schemeClr val="tx1"/>
                </a:solidFill>
                <a:effectLst/>
                <a:latin typeface="+mn-lt"/>
                <a:ea typeface="+mn-ea"/>
                <a:cs typeface="+mn-cs"/>
              </a:rPr>
              <a:t>regulation</a:t>
            </a:r>
            <a:r>
              <a:rPr lang="da-DK" sz="1200" b="1" kern="1200" dirty="0">
                <a:solidFill>
                  <a:schemeClr val="tx1"/>
                </a:solidFill>
                <a:effectLst/>
                <a:latin typeface="+mn-lt"/>
                <a:ea typeface="+mn-ea"/>
                <a:cs typeface="+mn-cs"/>
              </a:rPr>
              <a:t>)</a:t>
            </a:r>
          </a:p>
          <a:p>
            <a:r>
              <a:rPr lang="da-DK" sz="1200" kern="1200" dirty="0">
                <a:solidFill>
                  <a:schemeClr val="tx1"/>
                </a:solidFill>
                <a:effectLst/>
                <a:latin typeface="+mn-lt"/>
                <a:ea typeface="+mn-ea"/>
                <a:cs typeface="+mn-cs"/>
              </a:rPr>
              <a:t>Financial </a:t>
            </a:r>
            <a:r>
              <a:rPr lang="da-DK" sz="1200" kern="1200" dirty="0" err="1">
                <a:solidFill>
                  <a:schemeClr val="tx1"/>
                </a:solidFill>
                <a:effectLst/>
                <a:latin typeface="+mn-lt"/>
                <a:ea typeface="+mn-ea"/>
                <a:cs typeface="+mn-cs"/>
              </a:rPr>
              <a:t>incentive</a:t>
            </a:r>
            <a:r>
              <a:rPr lang="da-DK" sz="1200" kern="1200" dirty="0">
                <a:solidFill>
                  <a:schemeClr val="tx1"/>
                </a:solidFill>
                <a:effectLst/>
                <a:latin typeface="+mn-lt"/>
                <a:ea typeface="+mn-ea"/>
                <a:cs typeface="+mn-cs"/>
              </a:rPr>
              <a:t> upon </a:t>
            </a:r>
            <a:r>
              <a:rPr lang="da-DK" sz="1200" kern="1200" dirty="0" err="1">
                <a:solidFill>
                  <a:schemeClr val="tx1"/>
                </a:solidFill>
                <a:effectLst/>
                <a:latin typeface="+mn-lt"/>
                <a:ea typeface="+mn-ea"/>
                <a:cs typeface="+mn-cs"/>
              </a:rPr>
              <a:t>completion</a:t>
            </a:r>
            <a:r>
              <a:rPr lang="da-DK" sz="1200" kern="1200" dirty="0">
                <a:solidFill>
                  <a:schemeClr val="tx1"/>
                </a:solidFill>
                <a:effectLst/>
                <a:latin typeface="+mn-lt"/>
                <a:ea typeface="+mn-ea"/>
                <a:cs typeface="+mn-cs"/>
              </a:rPr>
              <a:t> of </a:t>
            </a:r>
            <a:r>
              <a:rPr lang="da-DK" sz="1200" kern="1200" dirty="0" err="1">
                <a:solidFill>
                  <a:schemeClr val="tx1"/>
                </a:solidFill>
                <a:effectLst/>
                <a:latin typeface="+mn-lt"/>
                <a:ea typeface="+mn-ea"/>
                <a:cs typeface="+mn-cs"/>
              </a:rPr>
              <a:t>study</a:t>
            </a:r>
            <a:r>
              <a:rPr lang="da-DK" sz="1200" kern="1200" dirty="0">
                <a:solidFill>
                  <a:schemeClr val="tx1"/>
                </a:solidFill>
                <a:effectLst/>
                <a:latin typeface="+mn-lt"/>
                <a:ea typeface="+mn-ea"/>
                <a:cs typeface="+mn-cs"/>
              </a:rPr>
              <a:t> </a:t>
            </a:r>
            <a:r>
              <a:rPr lang="da-DK" sz="1200" b="1" kern="1200" dirty="0">
                <a:solidFill>
                  <a:schemeClr val="tx1"/>
                </a:solidFill>
                <a:effectLst/>
                <a:latin typeface="+mn-lt"/>
                <a:ea typeface="+mn-ea"/>
                <a:cs typeface="+mn-cs"/>
              </a:rPr>
              <a:t>Personal (</a:t>
            </a:r>
            <a:r>
              <a:rPr lang="da-DK" sz="1200" b="1" kern="1200" dirty="0" err="1">
                <a:solidFill>
                  <a:schemeClr val="tx1"/>
                </a:solidFill>
                <a:effectLst/>
                <a:latin typeface="+mn-lt"/>
                <a:ea typeface="+mn-ea"/>
                <a:cs typeface="+mn-cs"/>
              </a:rPr>
              <a:t>Extrinsic</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reward</a:t>
            </a:r>
            <a:r>
              <a:rPr lang="da-DK" sz="1200" b="1" kern="1200" dirty="0">
                <a:solidFill>
                  <a:schemeClr val="tx1"/>
                </a:solidFill>
                <a:effectLst/>
                <a:latin typeface="+mn-lt"/>
                <a:ea typeface="+mn-ea"/>
                <a:cs typeface="+mn-cs"/>
              </a:rPr>
              <a:t>, </a:t>
            </a:r>
            <a:r>
              <a:rPr lang="da-DK" sz="1200" b="1" kern="1200" dirty="0" err="1">
                <a:solidFill>
                  <a:schemeClr val="tx1"/>
                </a:solidFill>
                <a:effectLst/>
                <a:latin typeface="+mn-lt"/>
                <a:ea typeface="+mn-ea"/>
                <a:cs typeface="+mn-cs"/>
              </a:rPr>
              <a:t>self-regulation</a:t>
            </a:r>
            <a:r>
              <a:rPr lang="da-DK" sz="1200" b="1" kern="1200" dirty="0">
                <a:solidFill>
                  <a:schemeClr val="tx1"/>
                </a:solidFill>
                <a:effectLst/>
                <a:latin typeface="+mn-lt"/>
                <a:ea typeface="+mn-ea"/>
                <a:cs typeface="+mn-cs"/>
              </a:rPr>
              <a:t>)</a:t>
            </a:r>
          </a:p>
          <a:p>
            <a:pPr rtl="0" eaLnBrk="1" fontAlgn="t" latinLnBrk="0" hangingPunct="1"/>
            <a:endParaRPr lang="da-DK" sz="1200" b="0" i="0" u="none" strike="noStrike" kern="1200" dirty="0">
              <a:solidFill>
                <a:schemeClr val="tx1"/>
              </a:solidFill>
              <a:effectLst/>
              <a:latin typeface="+mn-lt"/>
              <a:ea typeface="+mn-ea"/>
              <a:cs typeface="+mn-cs"/>
            </a:endParaRP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28</a:t>
            </a:fld>
            <a:endParaRPr lang="da-DK"/>
          </a:p>
        </p:txBody>
      </p:sp>
    </p:spTree>
    <p:extLst>
      <p:ext uri="{BB962C8B-B14F-4D97-AF65-F5344CB8AC3E}">
        <p14:creationId xmlns:p14="http://schemas.microsoft.com/office/powerpoint/2010/main" val="739934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Therefore</a:t>
            </a:r>
            <a:r>
              <a:rPr lang="da-DK" dirty="0"/>
              <a:t>, </a:t>
            </a:r>
            <a:r>
              <a:rPr lang="da-DK" dirty="0" err="1"/>
              <a:t>we</a:t>
            </a:r>
            <a:r>
              <a:rPr lang="da-DK" dirty="0"/>
              <a:t> </a:t>
            </a:r>
            <a:r>
              <a:rPr lang="da-DK" dirty="0" err="1"/>
              <a:t>conducted</a:t>
            </a:r>
            <a:r>
              <a:rPr lang="da-DK" dirty="0"/>
              <a:t> a cluster </a:t>
            </a:r>
            <a:r>
              <a:rPr lang="da-DK" dirty="0" err="1"/>
              <a:t>randomized</a:t>
            </a:r>
            <a:r>
              <a:rPr lang="da-DK" dirty="0"/>
              <a:t> </a:t>
            </a:r>
            <a:r>
              <a:rPr lang="da-DK" dirty="0" err="1"/>
              <a:t>controlled</a:t>
            </a:r>
            <a:r>
              <a:rPr lang="da-DK" dirty="0"/>
              <a:t> </a:t>
            </a:r>
            <a:r>
              <a:rPr lang="da-DK" dirty="0" err="1"/>
              <a:t>trial</a:t>
            </a:r>
            <a:r>
              <a:rPr lang="da-DK" dirty="0"/>
              <a:t>. </a:t>
            </a:r>
          </a:p>
          <a:p>
            <a:r>
              <a:rPr lang="da-DK" dirty="0" err="1"/>
              <a:t>We</a:t>
            </a:r>
            <a:r>
              <a:rPr lang="da-DK" dirty="0"/>
              <a:t> </a:t>
            </a:r>
            <a:r>
              <a:rPr lang="da-DK" dirty="0" err="1"/>
              <a:t>recruited</a:t>
            </a:r>
            <a:r>
              <a:rPr lang="da-DK" dirty="0"/>
              <a:t> participants </a:t>
            </a:r>
            <a:r>
              <a:rPr lang="da-DK" dirty="0" err="1"/>
              <a:t>thorugh</a:t>
            </a:r>
            <a:r>
              <a:rPr lang="da-DK" dirty="0"/>
              <a:t> the population -</a:t>
            </a:r>
            <a:r>
              <a:rPr lang="da-DK" dirty="0" err="1"/>
              <a:t>based</a:t>
            </a:r>
            <a:r>
              <a:rPr lang="da-DK" dirty="0"/>
              <a:t> </a:t>
            </a:r>
            <a:r>
              <a:rPr lang="da-DK" dirty="0" err="1"/>
              <a:t>survey</a:t>
            </a:r>
            <a:r>
              <a:rPr lang="da-DK" dirty="0"/>
              <a:t> </a:t>
            </a:r>
            <a:r>
              <a:rPr lang="da-DK" dirty="0" err="1"/>
              <a:t>described</a:t>
            </a:r>
            <a:r>
              <a:rPr lang="da-DK" dirty="0"/>
              <a:t> in </a:t>
            </a:r>
            <a:r>
              <a:rPr lang="da-DK" dirty="0" err="1"/>
              <a:t>paper</a:t>
            </a:r>
            <a:r>
              <a:rPr lang="da-DK" dirty="0"/>
              <a:t> I.</a:t>
            </a:r>
          </a:p>
          <a:p>
            <a:endParaRPr lang="da-DK" dirty="0"/>
          </a:p>
          <a:p>
            <a:endParaRPr lang="da-DK" dirty="0"/>
          </a:p>
          <a:p>
            <a:r>
              <a:rPr lang="da-DK" b="1" dirty="0" err="1"/>
              <a:t>Eligibility</a:t>
            </a:r>
            <a:r>
              <a:rPr lang="da-DK" b="1" dirty="0"/>
              <a:t> </a:t>
            </a:r>
            <a:r>
              <a:rPr lang="da-DK" b="1" dirty="0" err="1"/>
              <a:t>criteria</a:t>
            </a:r>
            <a:endParaRPr lang="da-DK" b="1" dirty="0"/>
          </a:p>
          <a:p>
            <a:r>
              <a:rPr lang="da-DK" sz="1200" kern="1200" dirty="0">
                <a:solidFill>
                  <a:schemeClr val="tx1"/>
                </a:solidFill>
                <a:effectLst/>
                <a:latin typeface="+mn-lt"/>
                <a:ea typeface="+mn-ea"/>
                <a:cs typeface="+mn-cs"/>
              </a:rPr>
              <a:t>• At </a:t>
            </a:r>
            <a:r>
              <a:rPr lang="da-DK" sz="1200" kern="1200" dirty="0" err="1">
                <a:solidFill>
                  <a:schemeClr val="tx1"/>
                </a:solidFill>
                <a:effectLst/>
                <a:latin typeface="+mn-lt"/>
                <a:ea typeface="+mn-ea"/>
                <a:cs typeface="+mn-cs"/>
              </a:rPr>
              <a:t>least</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one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adult</a:t>
            </a:r>
            <a:r>
              <a:rPr lang="da-DK" sz="1200" kern="1200" dirty="0">
                <a:solidFill>
                  <a:schemeClr val="tx1"/>
                </a:solidFill>
                <a:effectLst/>
                <a:latin typeface="+mn-lt"/>
                <a:ea typeface="+mn-ea"/>
                <a:cs typeface="+mn-cs"/>
              </a:rPr>
              <a:t> and </a:t>
            </a:r>
            <a:r>
              <a:rPr lang="da-DK" sz="1200" kern="1200" dirty="0" err="1">
                <a:solidFill>
                  <a:schemeClr val="tx1"/>
                </a:solidFill>
                <a:effectLst/>
                <a:latin typeface="+mn-lt"/>
                <a:ea typeface="+mn-ea"/>
                <a:cs typeface="+mn-cs"/>
              </a:rPr>
              <a:t>one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child</a:t>
            </a:r>
            <a:r>
              <a:rPr lang="da-DK" sz="1200" kern="1200" dirty="0">
                <a:solidFill>
                  <a:schemeClr val="tx1"/>
                </a:solidFill>
                <a:effectLst/>
                <a:latin typeface="+mn-lt"/>
                <a:ea typeface="+mn-ea"/>
                <a:cs typeface="+mn-cs"/>
              </a:rPr>
              <a:t> in the </a:t>
            </a:r>
            <a:r>
              <a:rPr lang="da-DK" sz="1200" kern="1200" dirty="0" err="1">
                <a:solidFill>
                  <a:schemeClr val="tx1"/>
                </a:solidFill>
                <a:effectLst/>
                <a:latin typeface="+mn-lt"/>
                <a:ea typeface="+mn-ea"/>
                <a:cs typeface="+mn-cs"/>
              </a:rPr>
              <a:t>household</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were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willing</a:t>
            </a:r>
            <a:r>
              <a:rPr lang="da-DK" sz="1200" kern="1200" dirty="0">
                <a:solidFill>
                  <a:schemeClr val="tx1"/>
                </a:solidFill>
                <a:effectLst/>
                <a:latin typeface="+mn-lt"/>
                <a:ea typeface="+mn-ea"/>
                <a:cs typeface="+mn-cs"/>
              </a:rPr>
              <a:t> to </a:t>
            </a:r>
            <a:r>
              <a:rPr lang="da-DK" sz="1200" kern="1200" dirty="0" err="1">
                <a:solidFill>
                  <a:schemeClr val="tx1"/>
                </a:solidFill>
                <a:effectLst/>
                <a:latin typeface="+mn-lt"/>
                <a:ea typeface="+mn-ea"/>
                <a:cs typeface="+mn-cs"/>
              </a:rPr>
              <a:t>participate</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 At </a:t>
            </a:r>
            <a:r>
              <a:rPr lang="da-DK" sz="1200" kern="1200" dirty="0" err="1">
                <a:solidFill>
                  <a:schemeClr val="tx1"/>
                </a:solidFill>
                <a:effectLst/>
                <a:latin typeface="+mn-lt"/>
                <a:ea typeface="+mn-ea"/>
                <a:cs typeface="+mn-cs"/>
              </a:rPr>
              <a:t>least</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one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participating</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adult</a:t>
            </a:r>
            <a:r>
              <a:rPr lang="da-DK" sz="1200" kern="1200" dirty="0">
                <a:solidFill>
                  <a:schemeClr val="tx1"/>
                </a:solidFill>
                <a:effectLst/>
                <a:latin typeface="+mn-lt"/>
                <a:ea typeface="+mn-ea"/>
                <a:cs typeface="+mn-cs"/>
              </a:rPr>
              <a:t> and all </a:t>
            </a:r>
            <a:r>
              <a:rPr lang="da-DK" sz="1200" kern="1200" dirty="0" err="1">
                <a:solidFill>
                  <a:schemeClr val="tx1"/>
                </a:solidFill>
                <a:effectLst/>
                <a:latin typeface="+mn-lt"/>
                <a:ea typeface="+mn-ea"/>
                <a:cs typeface="+mn-cs"/>
              </a:rPr>
              <a:t>participating</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children</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were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able</a:t>
            </a:r>
            <a:r>
              <a:rPr lang="da-DK" sz="1200" kern="1200" dirty="0">
                <a:solidFill>
                  <a:schemeClr val="tx1"/>
                </a:solidFill>
                <a:effectLst/>
                <a:latin typeface="+mn-lt"/>
                <a:ea typeface="+mn-ea"/>
                <a:cs typeface="+mn-cs"/>
              </a:rPr>
              <a:t> to handover </a:t>
            </a:r>
            <a:r>
              <a:rPr lang="da-DK" sz="1200" kern="1200" dirty="0" err="1">
                <a:solidFill>
                  <a:schemeClr val="tx1"/>
                </a:solidFill>
                <a:effectLst/>
                <a:latin typeface="+mn-lt"/>
                <a:ea typeface="+mn-ea"/>
                <a:cs typeface="+mn-cs"/>
              </a:rPr>
              <a:t>their</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smartphone(s) and tablet(s) </a:t>
            </a:r>
            <a:r>
              <a:rPr lang="da-DK" sz="1200" kern="1200" dirty="0" err="1">
                <a:solidFill>
                  <a:schemeClr val="tx1"/>
                </a:solidFill>
                <a:effectLst/>
                <a:latin typeface="+mn-lt"/>
                <a:ea typeface="+mn-ea"/>
                <a:cs typeface="+mn-cs"/>
              </a:rPr>
              <a:t>if</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allocated</a:t>
            </a:r>
            <a:r>
              <a:rPr lang="da-DK" sz="1200" kern="1200" dirty="0">
                <a:solidFill>
                  <a:schemeClr val="tx1"/>
                </a:solidFill>
                <a:effectLst/>
                <a:latin typeface="+mn-lt"/>
                <a:ea typeface="+mn-ea"/>
                <a:cs typeface="+mn-cs"/>
              </a:rPr>
              <a:t> to the intervention </a:t>
            </a:r>
            <a:r>
              <a:rPr lang="da-DK" sz="1200" kern="1200" dirty="0" err="1">
                <a:solidFill>
                  <a:schemeClr val="tx1"/>
                </a:solidFill>
                <a:effectLst/>
                <a:latin typeface="+mn-lt"/>
                <a:ea typeface="+mn-ea"/>
                <a:cs typeface="+mn-cs"/>
              </a:rPr>
              <a:t>group</a:t>
            </a:r>
            <a:endParaRPr lang="da-DK" sz="1200" kern="1200" dirty="0">
              <a:solidFill>
                <a:schemeClr val="tx1"/>
              </a:solidFill>
              <a:effectLst/>
              <a:latin typeface="+mn-lt"/>
              <a:ea typeface="+mn-ea"/>
              <a:cs typeface="+mn-cs"/>
            </a:endParaRPr>
          </a:p>
          <a:p>
            <a:r>
              <a:rPr lang="da-DK" sz="1200" kern="1200" dirty="0">
                <a:solidFill>
                  <a:schemeClr val="tx1"/>
                </a:solidFill>
                <a:effectLst/>
                <a:latin typeface="+mn-lt"/>
                <a:ea typeface="+mn-ea"/>
                <a:cs typeface="+mn-cs"/>
              </a:rPr>
              <a:t>• The </a:t>
            </a:r>
            <a:r>
              <a:rPr lang="da-DK" sz="1200" kern="1200" dirty="0" err="1">
                <a:solidFill>
                  <a:schemeClr val="tx1"/>
                </a:solidFill>
                <a:effectLst/>
                <a:latin typeface="+mn-lt"/>
                <a:ea typeface="+mn-ea"/>
                <a:cs typeface="+mn-cs"/>
              </a:rPr>
              <a:t>family</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members</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mostly</a:t>
            </a:r>
            <a:r>
              <a:rPr lang="da-DK" sz="1200" kern="1200" dirty="0">
                <a:solidFill>
                  <a:schemeClr val="tx1"/>
                </a:solidFill>
                <a:effectLst/>
                <a:latin typeface="+mn-lt"/>
                <a:ea typeface="+mn-ea"/>
                <a:cs typeface="+mn-cs"/>
              </a:rPr>
              <a:t> the </a:t>
            </a:r>
            <a:r>
              <a:rPr lang="da-DK" sz="1200" kern="1200" dirty="0" err="1">
                <a:solidFill>
                  <a:schemeClr val="tx1"/>
                </a:solidFill>
                <a:effectLst/>
                <a:latin typeface="+mn-lt"/>
                <a:ea typeface="+mn-ea"/>
                <a:cs typeface="+mn-cs"/>
              </a:rPr>
              <a:t>adults</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were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motivated</a:t>
            </a:r>
            <a:r>
              <a:rPr lang="da-DK" sz="1200" kern="1200" dirty="0">
                <a:solidFill>
                  <a:schemeClr val="tx1"/>
                </a:solidFill>
                <a:effectLst/>
                <a:latin typeface="+mn-lt"/>
                <a:ea typeface="+mn-ea"/>
                <a:cs typeface="+mn-cs"/>
              </a:rPr>
              <a:t> to </a:t>
            </a:r>
            <a:r>
              <a:rPr lang="da-DK" sz="1200" kern="1200" dirty="0" err="1">
                <a:solidFill>
                  <a:schemeClr val="tx1"/>
                </a:solidFill>
                <a:effectLst/>
                <a:latin typeface="+mn-lt"/>
                <a:ea typeface="+mn-ea"/>
                <a:cs typeface="+mn-cs"/>
              </a:rPr>
              <a:t>reduce</a:t>
            </a:r>
            <a:r>
              <a:rPr lang="da-DK" sz="1200" kern="1200" dirty="0">
                <a:solidFill>
                  <a:schemeClr val="tx1"/>
                </a:solidFill>
                <a:effectLst/>
                <a:latin typeface="+mn-lt"/>
                <a:ea typeface="+mn-ea"/>
                <a:cs typeface="+mn-cs"/>
              </a:rPr>
              <a:t> leisure screen media </a:t>
            </a:r>
            <a:r>
              <a:rPr lang="da-DK" sz="1200" kern="1200" dirty="0" err="1">
                <a:solidFill>
                  <a:schemeClr val="tx1"/>
                </a:solidFill>
                <a:effectLst/>
                <a:latin typeface="+mn-lt"/>
                <a:ea typeface="+mn-ea"/>
                <a:cs typeface="+mn-cs"/>
              </a:rPr>
              <a:t>use</a:t>
            </a:r>
            <a:r>
              <a:rPr lang="da-DK" sz="1200" kern="1200" dirty="0">
                <a:solidFill>
                  <a:schemeClr val="tx1"/>
                </a:solidFill>
                <a:effectLst/>
                <a:latin typeface="+mn-lt"/>
                <a:ea typeface="+mn-ea"/>
                <a:cs typeface="+mn-cs"/>
              </a:rPr>
              <a:t> for a</a:t>
            </a:r>
          </a:p>
          <a:p>
            <a:r>
              <a:rPr lang="da-DK" sz="1200" kern="1200" dirty="0" err="1">
                <a:solidFill>
                  <a:schemeClr val="tx1"/>
                </a:solidFill>
                <a:effectLst/>
                <a:latin typeface="+mn-lt"/>
                <a:ea typeface="+mn-ea"/>
                <a:cs typeface="+mn-cs"/>
              </a:rPr>
              <a:t>two-week</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period</a:t>
            </a:r>
            <a:endParaRPr lang="da-DK" sz="1200" kern="1200" dirty="0">
              <a:solidFill>
                <a:schemeClr val="tx1"/>
              </a:solidFill>
              <a:effectLst/>
              <a:latin typeface="+mn-lt"/>
              <a:ea typeface="+mn-ea"/>
              <a:cs typeface="+mn-cs"/>
            </a:endParaRPr>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29</a:t>
            </a:fld>
            <a:endParaRPr lang="da-DK"/>
          </a:p>
        </p:txBody>
      </p:sp>
    </p:spTree>
    <p:extLst>
      <p:ext uri="{BB962C8B-B14F-4D97-AF65-F5344CB8AC3E}">
        <p14:creationId xmlns:p14="http://schemas.microsoft.com/office/powerpoint/2010/main" val="118910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a:t>But, why even study recreational screen media use and how does it affect health?</a:t>
            </a:r>
            <a:br>
              <a:rPr lang="en-US" noProof="0" dirty="0"/>
            </a:br>
            <a:endParaRPr lang="en-US" noProof="0" dirty="0"/>
          </a:p>
          <a:p>
            <a:r>
              <a:rPr lang="en-US" noProof="0" dirty="0"/>
              <a:t>Technology panics were also present when movies, radios, and televisions were introduced.</a:t>
            </a:r>
          </a:p>
          <a:p>
            <a:br>
              <a:rPr lang="en-US" noProof="0" dirty="0"/>
            </a:br>
            <a:r>
              <a:rPr lang="en-US" noProof="0" dirty="0"/>
              <a:t>Nevertheless, todays new technologies like smartphones and tablets could affect people differently compared to television, radios and movies.</a:t>
            </a:r>
            <a:br>
              <a:rPr lang="en-US" noProof="0" dirty="0"/>
            </a:br>
            <a:br>
              <a:rPr lang="en-US" noProof="0" dirty="0"/>
            </a:br>
            <a:r>
              <a:rPr lang="en-US" noProof="0" dirty="0"/>
              <a:t>For example: You can bring your smartphone or tablets anywhere and it is constantly connected to the internet, and you can engage with other people. </a:t>
            </a:r>
          </a:p>
          <a:p>
            <a:endParaRPr lang="en-US" noProof="0" dirty="0"/>
          </a:p>
          <a:p>
            <a:r>
              <a:rPr lang="en-US" b="1" noProof="0" dirty="0"/>
              <a:t>This might not be a problem or unhealthy, but research is needed in order to know if concerns are relevant.</a:t>
            </a:r>
          </a:p>
        </p:txBody>
      </p:sp>
      <p:sp>
        <p:nvSpPr>
          <p:cNvPr id="4" name="Pladsholder til slidenummer 3"/>
          <p:cNvSpPr>
            <a:spLocks noGrp="1"/>
          </p:cNvSpPr>
          <p:nvPr>
            <p:ph type="sldNum" sz="quarter" idx="5"/>
          </p:nvPr>
        </p:nvSpPr>
        <p:spPr/>
        <p:txBody>
          <a:bodyPr/>
          <a:lstStyle/>
          <a:p>
            <a:fld id="{32183284-953A-6B45-8BBC-DBBBAD47541C}" type="slidenum">
              <a:rPr lang="da-DK" smtClean="0"/>
              <a:t>3</a:t>
            </a:fld>
            <a:endParaRPr lang="da-DK"/>
          </a:p>
        </p:txBody>
      </p:sp>
    </p:spTree>
    <p:extLst>
      <p:ext uri="{BB962C8B-B14F-4D97-AF65-F5344CB8AC3E}">
        <p14:creationId xmlns:p14="http://schemas.microsoft.com/office/powerpoint/2010/main" val="1862161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Block </a:t>
            </a:r>
            <a:r>
              <a:rPr lang="da-DK" dirty="0" err="1"/>
              <a:t>randomizartion</a:t>
            </a:r>
            <a:r>
              <a:rPr lang="da-DK" dirty="0"/>
              <a:t>, </a:t>
            </a:r>
            <a:r>
              <a:rPr lang="da-DK" dirty="0" err="1"/>
              <a:t>allocation</a:t>
            </a:r>
            <a:r>
              <a:rPr lang="da-DK" dirty="0"/>
              <a:t> </a:t>
            </a:r>
            <a:r>
              <a:rPr lang="da-DK" dirty="0" err="1"/>
              <a:t>concealment</a:t>
            </a:r>
            <a:r>
              <a:rPr lang="da-DK" dirty="0"/>
              <a:t>, </a:t>
            </a:r>
            <a:r>
              <a:rPr lang="da-DK" dirty="0" err="1"/>
              <a:t>sequence</a:t>
            </a:r>
            <a:r>
              <a:rPr lang="da-DK" dirty="0"/>
              <a:t> generation..</a:t>
            </a:r>
          </a:p>
        </p:txBody>
      </p:sp>
      <p:sp>
        <p:nvSpPr>
          <p:cNvPr id="4" name="Pladsholder til slidenummer 3"/>
          <p:cNvSpPr>
            <a:spLocks noGrp="1"/>
          </p:cNvSpPr>
          <p:nvPr>
            <p:ph type="sldNum" sz="quarter" idx="5"/>
          </p:nvPr>
        </p:nvSpPr>
        <p:spPr/>
        <p:txBody>
          <a:bodyPr/>
          <a:lstStyle/>
          <a:p>
            <a:fld id="{32183284-953A-6B45-8BBC-DBBBAD47541C}" type="slidenum">
              <a:rPr lang="da-DK" smtClean="0"/>
              <a:t>30</a:t>
            </a:fld>
            <a:endParaRPr lang="da-DK"/>
          </a:p>
        </p:txBody>
      </p:sp>
    </p:spTree>
    <p:extLst>
      <p:ext uri="{BB962C8B-B14F-4D97-AF65-F5344CB8AC3E}">
        <p14:creationId xmlns:p14="http://schemas.microsoft.com/office/powerpoint/2010/main" val="1175812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Two</a:t>
            </a:r>
            <a:r>
              <a:rPr lang="da-DK" dirty="0"/>
              <a:t> </a:t>
            </a:r>
            <a:r>
              <a:rPr lang="da-DK" dirty="0" err="1"/>
              <a:t>triaxial</a:t>
            </a:r>
            <a:r>
              <a:rPr lang="da-DK" dirty="0"/>
              <a:t> </a:t>
            </a:r>
            <a:r>
              <a:rPr lang="da-DK" dirty="0" err="1"/>
              <a:t>accelerometers</a:t>
            </a:r>
            <a:r>
              <a:rPr lang="da-DK" dirty="0"/>
              <a:t> in </a:t>
            </a:r>
            <a:r>
              <a:rPr lang="da-DK" dirty="0" err="1"/>
              <a:t>elastic</a:t>
            </a:r>
            <a:r>
              <a:rPr lang="da-DK" dirty="0"/>
              <a:t> </a:t>
            </a:r>
            <a:r>
              <a:rPr lang="da-DK" dirty="0" err="1"/>
              <a:t>belts</a:t>
            </a:r>
            <a:r>
              <a:rPr lang="da-DK" dirty="0"/>
              <a:t> for 7 </a:t>
            </a:r>
            <a:r>
              <a:rPr lang="da-DK" dirty="0" err="1"/>
              <a:t>days</a:t>
            </a:r>
            <a:r>
              <a:rPr lang="da-DK" dirty="0"/>
              <a:t> all 24 hours/</a:t>
            </a:r>
            <a:r>
              <a:rPr lang="da-DK" dirty="0" err="1"/>
              <a:t>day</a:t>
            </a:r>
            <a:endParaRPr lang="da-DK" dirty="0">
              <a:latin typeface="+mn-lt"/>
            </a:endParaRPr>
          </a:p>
          <a:p>
            <a:endParaRPr lang="da-DK" dirty="0">
              <a:latin typeface="+mn-lt"/>
            </a:endParaRPr>
          </a:p>
          <a:p>
            <a:r>
              <a:rPr lang="da-DK" dirty="0">
                <a:latin typeface="Garamond" panose="02020404030301010803" pitchFamily="18" charset="0"/>
              </a:rPr>
              <a:t>Single </a:t>
            </a:r>
            <a:r>
              <a:rPr lang="da-DK" dirty="0" err="1">
                <a:latin typeface="Garamond" panose="02020404030301010803" pitchFamily="18" charset="0"/>
              </a:rPr>
              <a:t>channel</a:t>
            </a:r>
            <a:r>
              <a:rPr lang="da-DK" dirty="0">
                <a:latin typeface="Garamond" panose="02020404030301010803" pitchFamily="18" charset="0"/>
              </a:rPr>
              <a:t> EEG 3 </a:t>
            </a:r>
            <a:r>
              <a:rPr lang="da-DK" dirty="0" err="1">
                <a:latin typeface="Garamond" panose="02020404030301010803" pitchFamily="18" charset="0"/>
              </a:rPr>
              <a:t>nights</a:t>
            </a:r>
            <a:endParaRPr lang="da-DK" dirty="0">
              <a:latin typeface="Garamond" panose="02020404030301010803" pitchFamily="18" charset="0"/>
            </a:endParaRPr>
          </a:p>
          <a:p>
            <a:endParaRPr lang="da-DK" dirty="0">
              <a:latin typeface="Garamond" panose="02020404030301010803" pitchFamily="18" charset="0"/>
            </a:endParaRPr>
          </a:p>
          <a:p>
            <a:r>
              <a:rPr lang="da-DK" dirty="0" err="1">
                <a:latin typeface="Garamond" panose="02020404030301010803" pitchFamily="18" charset="0"/>
              </a:rPr>
              <a:t>Diaries</a:t>
            </a:r>
            <a:r>
              <a:rPr lang="da-DK" dirty="0">
                <a:latin typeface="Garamond" panose="02020404030301010803" pitchFamily="18" charset="0"/>
              </a:rPr>
              <a:t> (</a:t>
            </a:r>
            <a:r>
              <a:rPr lang="da-DK" dirty="0" err="1">
                <a:latin typeface="Garamond" panose="02020404030301010803" pitchFamily="18" charset="0"/>
              </a:rPr>
              <a:t>awakening</a:t>
            </a:r>
            <a:r>
              <a:rPr lang="da-DK" dirty="0">
                <a:latin typeface="Garamond" panose="02020404030301010803" pitchFamily="18" charset="0"/>
              </a:rPr>
              <a:t>, </a:t>
            </a:r>
            <a:r>
              <a:rPr lang="da-DK" dirty="0" err="1">
                <a:latin typeface="Garamond" panose="02020404030301010803" pitchFamily="18" charset="0"/>
              </a:rPr>
              <a:t>bedtime</a:t>
            </a:r>
            <a:r>
              <a:rPr lang="da-DK" dirty="0">
                <a:latin typeface="Garamond" panose="02020404030301010803" pitchFamily="18" charset="0"/>
              </a:rPr>
              <a:t>, arrival and </a:t>
            </a:r>
            <a:r>
              <a:rPr lang="da-DK" dirty="0" err="1">
                <a:latin typeface="Garamond" panose="02020404030301010803" pitchFamily="18" charset="0"/>
              </a:rPr>
              <a:t>endtime</a:t>
            </a:r>
            <a:r>
              <a:rPr lang="da-DK" dirty="0">
                <a:latin typeface="Garamond" panose="02020404030301010803" pitchFamily="18" charset="0"/>
              </a:rPr>
              <a:t> of school/</a:t>
            </a:r>
            <a:r>
              <a:rPr lang="da-DK" dirty="0" err="1">
                <a:latin typeface="Garamond" panose="02020404030301010803" pitchFamily="18" charset="0"/>
              </a:rPr>
              <a:t>work</a:t>
            </a:r>
            <a:r>
              <a:rPr lang="da-DK" dirty="0">
                <a:latin typeface="Garamond" panose="02020404030301010803" pitchFamily="18" charset="0"/>
              </a:rPr>
              <a:t>)</a:t>
            </a:r>
          </a:p>
          <a:p>
            <a:endParaRPr lang="da-DK" dirty="0">
              <a:latin typeface="Garamond" panose="02020404030301010803" pitchFamily="18" charset="0"/>
            </a:endParaRPr>
          </a:p>
          <a:p>
            <a:r>
              <a:rPr lang="da-DK" dirty="0" err="1">
                <a:latin typeface="Garamond" panose="02020404030301010803" pitchFamily="18" charset="0"/>
              </a:rPr>
              <a:t>Questionnaires</a:t>
            </a:r>
            <a:r>
              <a:rPr lang="da-DK" dirty="0">
                <a:latin typeface="Garamond" panose="02020404030301010803" pitchFamily="18" charset="0"/>
              </a:rPr>
              <a:t> on Mental </a:t>
            </a:r>
            <a:r>
              <a:rPr lang="da-DK" dirty="0" err="1">
                <a:latin typeface="Garamond" panose="02020404030301010803" pitchFamily="18" charset="0"/>
              </a:rPr>
              <a:t>health</a:t>
            </a:r>
            <a:r>
              <a:rPr lang="da-DK" dirty="0">
                <a:latin typeface="Garamond" panose="02020404030301010803" pitchFamily="18" charset="0"/>
              </a:rPr>
              <a:t> </a:t>
            </a:r>
            <a:r>
              <a:rPr lang="da-DK" dirty="0" err="1">
                <a:latin typeface="Garamond" panose="02020404030301010803" pitchFamily="18" charset="0"/>
              </a:rPr>
              <a:t>outcomes</a:t>
            </a:r>
            <a:r>
              <a:rPr lang="da-DK" dirty="0">
                <a:latin typeface="Garamond" panose="02020404030301010803" pitchFamily="18" charset="0"/>
              </a:rPr>
              <a:t> (WHO-</a:t>
            </a:r>
            <a:r>
              <a:rPr lang="da-DK" dirty="0" err="1">
                <a:latin typeface="Garamond" panose="02020404030301010803" pitchFamily="18" charset="0"/>
              </a:rPr>
              <a:t>well</a:t>
            </a:r>
            <a:r>
              <a:rPr lang="da-DK" dirty="0">
                <a:latin typeface="Garamond" panose="02020404030301010803" pitchFamily="18" charset="0"/>
              </a:rPr>
              <a:t> </a:t>
            </a:r>
            <a:r>
              <a:rPr lang="da-DK" dirty="0" err="1">
                <a:latin typeface="Garamond" panose="02020404030301010803" pitchFamily="18" charset="0"/>
              </a:rPr>
              <a:t>being</a:t>
            </a:r>
            <a:r>
              <a:rPr lang="da-DK" dirty="0">
                <a:latin typeface="Garamond" panose="02020404030301010803" pitchFamily="18" charset="0"/>
              </a:rPr>
              <a:t> </a:t>
            </a:r>
            <a:r>
              <a:rPr lang="da-DK" dirty="0" err="1">
                <a:latin typeface="Garamond" panose="02020404030301010803" pitchFamily="18" charset="0"/>
              </a:rPr>
              <a:t>index</a:t>
            </a:r>
            <a:r>
              <a:rPr lang="da-DK" dirty="0">
                <a:latin typeface="Garamond" panose="02020404030301010803" pitchFamily="18" charset="0"/>
              </a:rPr>
              <a:t>, </a:t>
            </a:r>
            <a:r>
              <a:rPr lang="da-DK" dirty="0" err="1">
                <a:latin typeface="Garamond" panose="02020404030301010803" pitchFamily="18" charset="0"/>
              </a:rPr>
              <a:t>Profile</a:t>
            </a:r>
            <a:r>
              <a:rPr lang="da-DK" dirty="0">
                <a:latin typeface="Garamond" panose="02020404030301010803" pitchFamily="18" charset="0"/>
              </a:rPr>
              <a:t> of </a:t>
            </a:r>
            <a:r>
              <a:rPr lang="da-DK" dirty="0" err="1">
                <a:latin typeface="Garamond" panose="02020404030301010803" pitchFamily="18" charset="0"/>
              </a:rPr>
              <a:t>Moods</a:t>
            </a:r>
            <a:r>
              <a:rPr lang="da-DK" dirty="0">
                <a:latin typeface="Garamond" panose="02020404030301010803" pitchFamily="18" charset="0"/>
              </a:rPr>
              <a:t>, </a:t>
            </a:r>
            <a:r>
              <a:rPr lang="da-DK" dirty="0" err="1">
                <a:latin typeface="Garamond" panose="02020404030301010803" pitchFamily="18" charset="0"/>
              </a:rPr>
              <a:t>Strengths</a:t>
            </a:r>
            <a:r>
              <a:rPr lang="da-DK" dirty="0">
                <a:latin typeface="Garamond" panose="02020404030301010803" pitchFamily="18" charset="0"/>
              </a:rPr>
              <a:t> and </a:t>
            </a:r>
            <a:r>
              <a:rPr lang="da-DK" dirty="0" err="1">
                <a:latin typeface="Garamond" panose="02020404030301010803" pitchFamily="18" charset="0"/>
              </a:rPr>
              <a:t>difficulties</a:t>
            </a:r>
            <a:r>
              <a:rPr lang="da-DK" dirty="0">
                <a:latin typeface="Garamond" panose="02020404030301010803" pitchFamily="18" charset="0"/>
              </a:rPr>
              <a:t> </a:t>
            </a:r>
            <a:r>
              <a:rPr lang="da-DK" dirty="0" err="1">
                <a:latin typeface="Garamond" panose="02020404030301010803" pitchFamily="18" charset="0"/>
              </a:rPr>
              <a:t>questionnaire</a:t>
            </a:r>
            <a:r>
              <a:rPr lang="da-DK" dirty="0">
                <a:latin typeface="Garamond" panose="02020404030301010803" pitchFamily="18" charset="0"/>
              </a:rPr>
              <a:t>)</a:t>
            </a:r>
          </a:p>
          <a:p>
            <a:endParaRPr lang="da-DK" dirty="0"/>
          </a:p>
          <a:p>
            <a:endParaRPr lang="da-DK" dirty="0"/>
          </a:p>
          <a:p>
            <a:r>
              <a:rPr lang="da-DK" b="1" dirty="0"/>
              <a:t>Tilføj flere detaljer..</a:t>
            </a:r>
          </a:p>
        </p:txBody>
      </p:sp>
      <p:sp>
        <p:nvSpPr>
          <p:cNvPr id="4" name="Pladsholder til slidenummer 3"/>
          <p:cNvSpPr>
            <a:spLocks noGrp="1"/>
          </p:cNvSpPr>
          <p:nvPr>
            <p:ph type="sldNum" sz="quarter" idx="5"/>
          </p:nvPr>
        </p:nvSpPr>
        <p:spPr/>
        <p:txBody>
          <a:bodyPr/>
          <a:lstStyle/>
          <a:p>
            <a:fld id="{32183284-953A-6B45-8BBC-DBBBAD47541C}" type="slidenum">
              <a:rPr lang="da-DK" smtClean="0"/>
              <a:t>31</a:t>
            </a:fld>
            <a:endParaRPr lang="da-DK"/>
          </a:p>
        </p:txBody>
      </p:sp>
    </p:spTree>
    <p:extLst>
      <p:ext uri="{BB962C8B-B14F-4D97-AF65-F5344CB8AC3E}">
        <p14:creationId xmlns:p14="http://schemas.microsoft.com/office/powerpoint/2010/main" val="1902899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Overview of the timing of families </a:t>
            </a:r>
            <a:r>
              <a:rPr lang="da-DK" dirty="0" err="1"/>
              <a:t>participanting</a:t>
            </a:r>
            <a:r>
              <a:rPr lang="da-DK" dirty="0"/>
              <a:t> in the SCREENS </a:t>
            </a:r>
            <a:r>
              <a:rPr lang="da-DK" dirty="0" err="1"/>
              <a:t>trial</a:t>
            </a:r>
            <a:r>
              <a:rPr lang="da-DK" dirty="0"/>
              <a:t>. </a:t>
            </a:r>
          </a:p>
        </p:txBody>
      </p:sp>
      <p:sp>
        <p:nvSpPr>
          <p:cNvPr id="4" name="Pladsholder til slidenummer 3"/>
          <p:cNvSpPr>
            <a:spLocks noGrp="1"/>
          </p:cNvSpPr>
          <p:nvPr>
            <p:ph type="sldNum" sz="quarter" idx="5"/>
          </p:nvPr>
        </p:nvSpPr>
        <p:spPr/>
        <p:txBody>
          <a:bodyPr/>
          <a:lstStyle/>
          <a:p>
            <a:fld id="{32183284-953A-6B45-8BBC-DBBBAD47541C}" type="slidenum">
              <a:rPr lang="da-DK" smtClean="0"/>
              <a:t>33</a:t>
            </a:fld>
            <a:endParaRPr lang="da-DK"/>
          </a:p>
        </p:txBody>
      </p:sp>
    </p:spTree>
    <p:extLst>
      <p:ext uri="{BB962C8B-B14F-4D97-AF65-F5344CB8AC3E}">
        <p14:creationId xmlns:p14="http://schemas.microsoft.com/office/powerpoint/2010/main" val="1146076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Children</a:t>
            </a:r>
            <a:r>
              <a:rPr lang="da-DK" dirty="0"/>
              <a:t> in the sample </a:t>
            </a:r>
            <a:r>
              <a:rPr lang="da-DK" dirty="0" err="1"/>
              <a:t>were</a:t>
            </a:r>
            <a:r>
              <a:rPr lang="da-DK" dirty="0"/>
              <a:t> 9 </a:t>
            </a:r>
            <a:r>
              <a:rPr lang="da-DK" dirty="0" err="1"/>
              <a:t>years</a:t>
            </a:r>
            <a:r>
              <a:rPr lang="da-DK" dirty="0"/>
              <a:t> old on average and </a:t>
            </a:r>
            <a:r>
              <a:rPr lang="da-DK" dirty="0" err="1"/>
              <a:t>adult</a:t>
            </a:r>
            <a:r>
              <a:rPr lang="da-DK" dirty="0"/>
              <a:t> </a:t>
            </a:r>
            <a:r>
              <a:rPr lang="da-DK" dirty="0" err="1"/>
              <a:t>awere</a:t>
            </a:r>
            <a:r>
              <a:rPr lang="da-DK" dirty="0"/>
              <a:t> 41 </a:t>
            </a:r>
            <a:r>
              <a:rPr lang="da-DK" dirty="0" err="1"/>
              <a:t>years</a:t>
            </a:r>
            <a:r>
              <a:rPr lang="da-DK" dirty="0"/>
              <a:t> old. </a:t>
            </a:r>
            <a:br>
              <a:rPr lang="da-DK" dirty="0"/>
            </a:br>
            <a:r>
              <a:rPr lang="da-DK" dirty="0" err="1"/>
              <a:t>Slightly</a:t>
            </a:r>
            <a:r>
              <a:rPr lang="da-DK" dirty="0"/>
              <a:t> more </a:t>
            </a:r>
            <a:r>
              <a:rPr lang="da-DK" dirty="0" err="1"/>
              <a:t>females</a:t>
            </a:r>
            <a:r>
              <a:rPr lang="da-DK" dirty="0"/>
              <a:t> </a:t>
            </a:r>
            <a:r>
              <a:rPr lang="da-DK" dirty="0" err="1"/>
              <a:t>participated</a:t>
            </a:r>
            <a:r>
              <a:rPr lang="da-DK" dirty="0"/>
              <a:t> in the </a:t>
            </a:r>
            <a:r>
              <a:rPr lang="da-DK" dirty="0" err="1"/>
              <a:t>trial</a:t>
            </a:r>
            <a:r>
              <a:rPr lang="da-DK" dirty="0"/>
              <a:t>. </a:t>
            </a:r>
          </a:p>
          <a:p>
            <a:r>
              <a:rPr lang="da-DK" dirty="0"/>
              <a:t>28 % of the </a:t>
            </a:r>
            <a:r>
              <a:rPr lang="da-DK" dirty="0" err="1"/>
              <a:t>parent</a:t>
            </a:r>
            <a:r>
              <a:rPr lang="da-DK" dirty="0"/>
              <a:t> had a long </a:t>
            </a:r>
            <a:r>
              <a:rPr lang="da-DK" dirty="0" err="1"/>
              <a:t>education</a:t>
            </a:r>
            <a:endParaRPr lang="da-DK" dirty="0"/>
          </a:p>
          <a:p>
            <a:r>
              <a:rPr lang="da-DK" dirty="0" err="1"/>
              <a:t>Children</a:t>
            </a:r>
            <a:r>
              <a:rPr lang="da-DK" dirty="0"/>
              <a:t> </a:t>
            </a:r>
            <a:r>
              <a:rPr lang="da-DK" dirty="0" err="1"/>
              <a:t>used</a:t>
            </a:r>
            <a:r>
              <a:rPr lang="da-DK" dirty="0"/>
              <a:t> 16 hrs/</a:t>
            </a:r>
            <a:r>
              <a:rPr lang="da-DK" dirty="0" err="1"/>
              <a:t>week</a:t>
            </a:r>
            <a:r>
              <a:rPr lang="da-DK" dirty="0"/>
              <a:t> on </a:t>
            </a:r>
            <a:r>
              <a:rPr lang="da-DK" dirty="0" err="1"/>
              <a:t>recreational</a:t>
            </a:r>
            <a:r>
              <a:rPr lang="da-DK" dirty="0"/>
              <a:t> and </a:t>
            </a:r>
            <a:r>
              <a:rPr lang="da-DK" dirty="0" err="1"/>
              <a:t>adults</a:t>
            </a:r>
            <a:r>
              <a:rPr lang="da-DK" dirty="0"/>
              <a:t> </a:t>
            </a:r>
            <a:r>
              <a:rPr lang="da-DK" dirty="0" err="1"/>
              <a:t>used</a:t>
            </a:r>
            <a:r>
              <a:rPr lang="da-DK" dirty="0"/>
              <a:t> 23 hrs/</a:t>
            </a:r>
            <a:r>
              <a:rPr lang="da-DK" dirty="0" err="1"/>
              <a:t>week</a:t>
            </a:r>
            <a:r>
              <a:rPr lang="da-DK" dirty="0"/>
              <a:t>.</a:t>
            </a:r>
            <a:br>
              <a:rPr lang="da-DK" dirty="0"/>
            </a:br>
            <a:br>
              <a:rPr lang="da-DK" dirty="0"/>
            </a:br>
            <a:r>
              <a:rPr lang="da-DK" dirty="0"/>
              <a:t>The </a:t>
            </a:r>
            <a:r>
              <a:rPr lang="da-DK" dirty="0" err="1"/>
              <a:t>randomization</a:t>
            </a:r>
            <a:r>
              <a:rPr lang="da-DK" dirty="0"/>
              <a:t> procedure </a:t>
            </a:r>
            <a:r>
              <a:rPr lang="da-DK" dirty="0" err="1"/>
              <a:t>worked</a:t>
            </a:r>
            <a:r>
              <a:rPr lang="da-DK" dirty="0"/>
              <a:t> </a:t>
            </a:r>
            <a:r>
              <a:rPr lang="da-DK" dirty="0" err="1"/>
              <a:t>well</a:t>
            </a:r>
            <a:r>
              <a:rPr lang="da-DK" dirty="0"/>
              <a:t>, but </a:t>
            </a:r>
            <a:r>
              <a:rPr lang="da-DK" dirty="0" err="1"/>
              <a:t>there</a:t>
            </a:r>
            <a:r>
              <a:rPr lang="da-DK" dirty="0"/>
              <a:t> </a:t>
            </a:r>
            <a:r>
              <a:rPr lang="da-DK" dirty="0" err="1"/>
              <a:t>was</a:t>
            </a:r>
            <a:r>
              <a:rPr lang="da-DK" dirty="0"/>
              <a:t> a </a:t>
            </a:r>
            <a:r>
              <a:rPr lang="da-DK" dirty="0" err="1"/>
              <a:t>slight</a:t>
            </a:r>
            <a:r>
              <a:rPr lang="da-DK" dirty="0"/>
              <a:t> age </a:t>
            </a:r>
            <a:r>
              <a:rPr lang="da-DK" dirty="0" err="1"/>
              <a:t>imbalance</a:t>
            </a:r>
            <a:r>
              <a:rPr lang="da-DK" dirty="0"/>
              <a:t> </a:t>
            </a:r>
            <a:r>
              <a:rPr lang="da-DK" dirty="0" err="1"/>
              <a:t>between</a:t>
            </a:r>
            <a:r>
              <a:rPr lang="da-DK" dirty="0"/>
              <a:t> </a:t>
            </a:r>
            <a:r>
              <a:rPr lang="da-DK" dirty="0" err="1"/>
              <a:t>groups</a:t>
            </a:r>
            <a:r>
              <a:rPr lang="da-DK" dirty="0"/>
              <a:t>. </a:t>
            </a:r>
            <a:br>
              <a:rPr lang="da-DK" dirty="0"/>
            </a:br>
            <a:endParaRPr lang="da-DK" dirty="0"/>
          </a:p>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34</a:t>
            </a:fld>
            <a:endParaRPr lang="da-DK"/>
          </a:p>
        </p:txBody>
      </p:sp>
    </p:spTree>
    <p:extLst>
      <p:ext uri="{BB962C8B-B14F-4D97-AF65-F5344CB8AC3E}">
        <p14:creationId xmlns:p14="http://schemas.microsoft.com/office/powerpoint/2010/main" val="941536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35</a:t>
            </a:fld>
            <a:endParaRPr lang="da-DK"/>
          </a:p>
        </p:txBody>
      </p:sp>
    </p:spTree>
    <p:extLst>
      <p:ext uri="{BB962C8B-B14F-4D97-AF65-F5344CB8AC3E}">
        <p14:creationId xmlns:p14="http://schemas.microsoft.com/office/powerpoint/2010/main" val="1511784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36</a:t>
            </a:fld>
            <a:endParaRPr lang="da-DK"/>
          </a:p>
        </p:txBody>
      </p:sp>
    </p:spTree>
    <p:extLst>
      <p:ext uri="{BB962C8B-B14F-4D97-AF65-F5344CB8AC3E}">
        <p14:creationId xmlns:p14="http://schemas.microsoft.com/office/powerpoint/2010/main" val="679077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Methodological</a:t>
            </a:r>
            <a:r>
              <a:rPr lang="da-DK" dirty="0"/>
              <a:t> differences...</a:t>
            </a:r>
          </a:p>
        </p:txBody>
      </p:sp>
      <p:sp>
        <p:nvSpPr>
          <p:cNvPr id="4" name="Pladsholder til slidenummer 3"/>
          <p:cNvSpPr>
            <a:spLocks noGrp="1"/>
          </p:cNvSpPr>
          <p:nvPr>
            <p:ph type="sldNum" sz="quarter" idx="5"/>
          </p:nvPr>
        </p:nvSpPr>
        <p:spPr/>
        <p:txBody>
          <a:bodyPr/>
          <a:lstStyle/>
          <a:p>
            <a:fld id="{32183284-953A-6B45-8BBC-DBBBAD47541C}" type="slidenum">
              <a:rPr lang="da-DK" smtClean="0"/>
              <a:t>37</a:t>
            </a:fld>
            <a:endParaRPr lang="da-DK"/>
          </a:p>
        </p:txBody>
      </p:sp>
    </p:spTree>
    <p:extLst>
      <p:ext uri="{BB962C8B-B14F-4D97-AF65-F5344CB8AC3E}">
        <p14:creationId xmlns:p14="http://schemas.microsoft.com/office/powerpoint/2010/main" val="1197094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Lav en figur! </a:t>
            </a:r>
          </a:p>
        </p:txBody>
      </p:sp>
      <p:sp>
        <p:nvSpPr>
          <p:cNvPr id="4" name="Pladsholder til slidenummer 3"/>
          <p:cNvSpPr>
            <a:spLocks noGrp="1"/>
          </p:cNvSpPr>
          <p:nvPr>
            <p:ph type="sldNum" sz="quarter" idx="5"/>
          </p:nvPr>
        </p:nvSpPr>
        <p:spPr/>
        <p:txBody>
          <a:bodyPr/>
          <a:lstStyle/>
          <a:p>
            <a:fld id="{32183284-953A-6B45-8BBC-DBBBAD47541C}" type="slidenum">
              <a:rPr lang="da-DK" smtClean="0"/>
              <a:t>38</a:t>
            </a:fld>
            <a:endParaRPr lang="da-DK"/>
          </a:p>
        </p:txBody>
      </p:sp>
    </p:spTree>
    <p:extLst>
      <p:ext uri="{BB962C8B-B14F-4D97-AF65-F5344CB8AC3E}">
        <p14:creationId xmlns:p14="http://schemas.microsoft.com/office/powerpoint/2010/main" val="2525065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latin typeface="Garamond" panose="02020404030301010803" pitchFamily="18" charset="0"/>
              </a:rPr>
              <a:t>Evidence</a:t>
            </a:r>
            <a:r>
              <a:rPr lang="da-DK" dirty="0">
                <a:latin typeface="Garamond" panose="02020404030301010803" pitchFamily="18" charset="0"/>
              </a:rPr>
              <a:t> for a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media </a:t>
            </a:r>
            <a:r>
              <a:rPr lang="da-DK" dirty="0" err="1">
                <a:latin typeface="Garamond" panose="02020404030301010803" pitchFamily="18" charset="0"/>
              </a:rPr>
              <a:t>reduction</a:t>
            </a:r>
            <a:r>
              <a:rPr lang="da-DK" dirty="0">
                <a:latin typeface="Garamond" panose="02020404030301010803" pitchFamily="18" charset="0"/>
              </a:rPr>
              <a:t> in families and </a:t>
            </a:r>
            <a:r>
              <a:rPr lang="da-DK" dirty="0" err="1">
                <a:latin typeface="Garamond" panose="02020404030301010803" pitchFamily="18" charset="0"/>
              </a:rPr>
              <a:t>increased</a:t>
            </a:r>
            <a:r>
              <a:rPr lang="da-DK" dirty="0">
                <a:latin typeface="Garamond" panose="02020404030301010803" pitchFamily="18" charset="0"/>
              </a:rPr>
              <a:t> </a:t>
            </a:r>
            <a:r>
              <a:rPr lang="da-DK" dirty="0" err="1">
                <a:latin typeface="Garamond" panose="02020404030301010803" pitchFamily="18" charset="0"/>
              </a:rPr>
              <a:t>physical</a:t>
            </a:r>
            <a:r>
              <a:rPr lang="da-DK" dirty="0">
                <a:latin typeface="Garamond" panose="02020404030301010803" pitchFamily="18" charset="0"/>
              </a:rPr>
              <a:t> </a:t>
            </a:r>
            <a:r>
              <a:rPr lang="da-DK" dirty="0" err="1">
                <a:latin typeface="Garamond" panose="02020404030301010803" pitchFamily="18" charset="0"/>
              </a:rPr>
              <a:t>activity</a:t>
            </a:r>
            <a:r>
              <a:rPr lang="da-DK" dirty="0">
                <a:latin typeface="Garamond" panose="02020404030301010803" pitchFamily="18" charset="0"/>
              </a:rPr>
              <a:t> in </a:t>
            </a:r>
            <a:r>
              <a:rPr lang="da-DK" dirty="0" err="1">
                <a:latin typeface="Garamond" panose="02020404030301010803" pitchFamily="18" charset="0"/>
              </a:rPr>
              <a:t>children</a:t>
            </a:r>
            <a:r>
              <a:rPr lang="da-DK" dirty="0">
                <a:latin typeface="Garamond" panose="02020404030301010803" pitchFamily="18" charset="0"/>
              </a:rPr>
              <a:t> in the short term, but not </a:t>
            </a:r>
            <a:r>
              <a:rPr lang="da-DK" dirty="0" err="1">
                <a:latin typeface="Garamond" panose="02020404030301010803" pitchFamily="18" charset="0"/>
              </a:rPr>
              <a:t>adults</a:t>
            </a:r>
            <a:endParaRPr lang="da-DK" dirty="0">
              <a:latin typeface="Garamond" panose="02020404030301010803" pitchFamily="18" charset="0"/>
            </a:endParaRPr>
          </a:p>
          <a:p>
            <a:pPr lvl="1"/>
            <a:r>
              <a:rPr lang="da-DK" dirty="0">
                <a:latin typeface="Garamond" panose="02020404030301010803" pitchFamily="18" charset="0"/>
              </a:rPr>
              <a:t>Large </a:t>
            </a:r>
            <a:r>
              <a:rPr lang="da-DK" dirty="0" err="1">
                <a:latin typeface="Garamond" panose="02020404030301010803" pitchFamily="18" charset="0"/>
              </a:rPr>
              <a:t>effect</a:t>
            </a:r>
            <a:r>
              <a:rPr lang="da-DK" dirty="0">
                <a:latin typeface="Garamond" panose="02020404030301010803" pitchFamily="18" charset="0"/>
              </a:rPr>
              <a:t> </a:t>
            </a:r>
            <a:r>
              <a:rPr lang="da-DK" dirty="0" err="1">
                <a:latin typeface="Garamond" panose="02020404030301010803" pitchFamily="18" charset="0"/>
              </a:rPr>
              <a:t>size</a:t>
            </a:r>
            <a:r>
              <a:rPr lang="da-DK" dirty="0">
                <a:latin typeface="Garamond" panose="02020404030301010803" pitchFamily="18" charset="0"/>
              </a:rPr>
              <a:t> (screen media difference </a:t>
            </a:r>
            <a:r>
              <a:rPr lang="da-DK" dirty="0" err="1">
                <a:latin typeface="Garamond" panose="02020404030301010803" pitchFamily="18" charset="0"/>
              </a:rPr>
              <a:t>between</a:t>
            </a:r>
            <a:r>
              <a:rPr lang="da-DK" dirty="0">
                <a:latin typeface="Garamond" panose="02020404030301010803" pitchFamily="18" charset="0"/>
              </a:rPr>
              <a:t> </a:t>
            </a:r>
            <a:r>
              <a:rPr lang="da-DK" dirty="0" err="1">
                <a:latin typeface="Garamond" panose="02020404030301010803" pitchFamily="18" charset="0"/>
              </a:rPr>
              <a:t>groups</a:t>
            </a:r>
            <a:r>
              <a:rPr lang="da-DK" dirty="0">
                <a:latin typeface="Garamond" panose="02020404030301010803" pitchFamily="18" charset="0"/>
              </a:rPr>
              <a:t> 1,1 hours/</a:t>
            </a:r>
            <a:r>
              <a:rPr lang="da-DK" dirty="0" err="1">
                <a:latin typeface="Garamond" panose="02020404030301010803" pitchFamily="18" charset="0"/>
              </a:rPr>
              <a:t>day</a:t>
            </a:r>
            <a:r>
              <a:rPr lang="da-DK" dirty="0">
                <a:latin typeface="Garamond" panose="02020404030301010803" pitchFamily="18" charset="0"/>
              </a:rPr>
              <a:t> for </a:t>
            </a:r>
            <a:r>
              <a:rPr lang="da-DK" dirty="0" err="1">
                <a:latin typeface="Garamond" panose="02020404030301010803" pitchFamily="18" charset="0"/>
              </a:rPr>
              <a:t>children</a:t>
            </a:r>
            <a:r>
              <a:rPr lang="da-DK" dirty="0">
                <a:latin typeface="Garamond" panose="02020404030301010803" pitchFamily="18" charset="0"/>
              </a:rPr>
              <a:t>)</a:t>
            </a:r>
          </a:p>
          <a:p>
            <a:pPr lvl="1"/>
            <a:endParaRPr lang="da-DK" dirty="0">
              <a:latin typeface="Garamond" panose="02020404030301010803" pitchFamily="18" charset="0"/>
            </a:endParaRPr>
          </a:p>
          <a:p>
            <a:r>
              <a:rPr lang="da-DK" dirty="0" err="1">
                <a:latin typeface="Garamond" panose="02020404030301010803" pitchFamily="18" charset="0"/>
              </a:rPr>
              <a:t>Evidence</a:t>
            </a:r>
            <a:r>
              <a:rPr lang="da-DK" dirty="0">
                <a:latin typeface="Garamond" panose="02020404030301010803" pitchFamily="18" charset="0"/>
              </a:rPr>
              <a:t> for a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a:t>
            </a:r>
            <a:r>
              <a:rPr lang="da-DK" dirty="0" err="1">
                <a:latin typeface="Garamond" panose="02020404030301010803" pitchFamily="18" charset="0"/>
              </a:rPr>
              <a:t>reduction</a:t>
            </a:r>
            <a:r>
              <a:rPr lang="da-DK" dirty="0">
                <a:latin typeface="Garamond" panose="02020404030301010803" pitchFamily="18" charset="0"/>
              </a:rPr>
              <a:t> and </a:t>
            </a:r>
            <a:r>
              <a:rPr lang="da-DK" dirty="0" err="1">
                <a:latin typeface="Garamond" panose="02020404030301010803" pitchFamily="18" charset="0"/>
              </a:rPr>
              <a:t>better</a:t>
            </a:r>
            <a:r>
              <a:rPr lang="da-DK" dirty="0">
                <a:latin typeface="Garamond" panose="02020404030301010803" pitchFamily="18" charset="0"/>
              </a:rPr>
              <a:t> </a:t>
            </a:r>
            <a:r>
              <a:rPr lang="da-DK" dirty="0" err="1">
                <a:latin typeface="Garamond" panose="02020404030301010803" pitchFamily="18" charset="0"/>
              </a:rPr>
              <a:t>self-reported</a:t>
            </a:r>
            <a:r>
              <a:rPr lang="da-DK" dirty="0">
                <a:latin typeface="Garamond" panose="02020404030301010803" pitchFamily="18" charset="0"/>
              </a:rPr>
              <a:t> mental </a:t>
            </a:r>
            <a:r>
              <a:rPr lang="da-DK" dirty="0" err="1">
                <a:latin typeface="Garamond" panose="02020404030301010803" pitchFamily="18" charset="0"/>
              </a:rPr>
              <a:t>health</a:t>
            </a:r>
            <a:r>
              <a:rPr lang="da-DK" dirty="0">
                <a:latin typeface="Garamond" panose="02020404030301010803" pitchFamily="18" charset="0"/>
              </a:rPr>
              <a:t> and </a:t>
            </a:r>
            <a:r>
              <a:rPr lang="da-DK" dirty="0" err="1">
                <a:latin typeface="Garamond" panose="02020404030301010803" pitchFamily="18" charset="0"/>
              </a:rPr>
              <a:t>mood</a:t>
            </a:r>
            <a:endParaRPr lang="da-DK" dirty="0">
              <a:latin typeface="Garamond" panose="02020404030301010803" pitchFamily="18" charset="0"/>
            </a:endParaRPr>
          </a:p>
          <a:p>
            <a:pPr lvl="1"/>
            <a:r>
              <a:rPr lang="da-DK" dirty="0">
                <a:latin typeface="Garamond" panose="02020404030301010803" pitchFamily="18" charset="0"/>
              </a:rPr>
              <a:t>Large </a:t>
            </a:r>
            <a:r>
              <a:rPr lang="da-DK" dirty="0" err="1">
                <a:latin typeface="Garamond" panose="02020404030301010803" pitchFamily="18" charset="0"/>
              </a:rPr>
              <a:t>effect</a:t>
            </a:r>
            <a:r>
              <a:rPr lang="da-DK" dirty="0">
                <a:latin typeface="Garamond" panose="02020404030301010803" pitchFamily="18" charset="0"/>
              </a:rPr>
              <a:t> </a:t>
            </a:r>
            <a:r>
              <a:rPr lang="da-DK" dirty="0" err="1">
                <a:latin typeface="Garamond" panose="02020404030301010803" pitchFamily="18" charset="0"/>
              </a:rPr>
              <a:t>size</a:t>
            </a:r>
            <a:r>
              <a:rPr lang="da-DK" dirty="0">
                <a:latin typeface="Garamond" panose="02020404030301010803" pitchFamily="18" charset="0"/>
              </a:rPr>
              <a:t> (</a:t>
            </a:r>
            <a:r>
              <a:rPr lang="da-DK" dirty="0" err="1">
                <a:latin typeface="Garamond" panose="02020404030301010803" pitchFamily="18" charset="0"/>
              </a:rPr>
              <a:t>Cohen’s</a:t>
            </a:r>
            <a:r>
              <a:rPr lang="da-DK" dirty="0">
                <a:latin typeface="Garamond" panose="02020404030301010803" pitchFamily="18" charset="0"/>
              </a:rPr>
              <a:t> d = 0.72)</a:t>
            </a:r>
          </a:p>
          <a:p>
            <a:endParaRPr lang="da-DK" dirty="0">
              <a:latin typeface="Garamond" panose="02020404030301010803" pitchFamily="18" charset="0"/>
            </a:endParaRPr>
          </a:p>
          <a:p>
            <a:r>
              <a:rPr lang="da-DK" dirty="0">
                <a:latin typeface="Garamond" panose="02020404030301010803" pitchFamily="18" charset="0"/>
              </a:rPr>
              <a:t>No clear </a:t>
            </a:r>
            <a:r>
              <a:rPr lang="da-DK" dirty="0" err="1">
                <a:latin typeface="Garamond" panose="02020404030301010803" pitchFamily="18" charset="0"/>
              </a:rPr>
              <a:t>evidence</a:t>
            </a:r>
            <a:r>
              <a:rPr lang="da-DK" dirty="0">
                <a:latin typeface="Garamond" panose="02020404030301010803" pitchFamily="18" charset="0"/>
              </a:rPr>
              <a:t> for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media </a:t>
            </a:r>
            <a:r>
              <a:rPr lang="da-DK" dirty="0" err="1">
                <a:latin typeface="Garamond" panose="02020404030301010803" pitchFamily="18" charset="0"/>
              </a:rPr>
              <a:t>reduction</a:t>
            </a:r>
            <a:r>
              <a:rPr lang="da-DK" dirty="0">
                <a:latin typeface="Garamond" panose="02020404030301010803" pitchFamily="18" charset="0"/>
              </a:rPr>
              <a:t> and </a:t>
            </a:r>
            <a:r>
              <a:rPr lang="da-DK" dirty="0" err="1">
                <a:latin typeface="Garamond" panose="02020404030301010803" pitchFamily="18" charset="0"/>
              </a:rPr>
              <a:t>sleep</a:t>
            </a:r>
            <a:r>
              <a:rPr lang="da-DK" dirty="0">
                <a:latin typeface="Garamond" panose="02020404030301010803" pitchFamily="18" charset="0"/>
              </a:rPr>
              <a:t> in </a:t>
            </a:r>
            <a:r>
              <a:rPr lang="da-DK" dirty="0" err="1">
                <a:latin typeface="Garamond" panose="02020404030301010803" pitchFamily="18" charset="0"/>
              </a:rPr>
              <a:t>children</a:t>
            </a:r>
            <a:r>
              <a:rPr lang="da-DK" dirty="0">
                <a:latin typeface="Garamond" panose="02020404030301010803" pitchFamily="18" charset="0"/>
              </a:rPr>
              <a:t> or </a:t>
            </a:r>
            <a:r>
              <a:rPr lang="da-DK" dirty="0" err="1">
                <a:latin typeface="Garamond" panose="02020404030301010803" pitchFamily="18" charset="0"/>
              </a:rPr>
              <a:t>adults</a:t>
            </a:r>
            <a:endParaRPr lang="da-DK" dirty="0">
              <a:latin typeface="Garamond" panose="02020404030301010803" pitchFamily="18" charset="0"/>
            </a:endParaRPr>
          </a:p>
        </p:txBody>
      </p:sp>
      <p:sp>
        <p:nvSpPr>
          <p:cNvPr id="4" name="Pladsholder til slidenummer 3"/>
          <p:cNvSpPr>
            <a:spLocks noGrp="1"/>
          </p:cNvSpPr>
          <p:nvPr>
            <p:ph type="sldNum" sz="quarter" idx="5"/>
          </p:nvPr>
        </p:nvSpPr>
        <p:spPr/>
        <p:txBody>
          <a:bodyPr/>
          <a:lstStyle/>
          <a:p>
            <a:fld id="{32183284-953A-6B45-8BBC-DBBBAD47541C}" type="slidenum">
              <a:rPr lang="da-DK" smtClean="0"/>
              <a:t>39</a:t>
            </a:fld>
            <a:endParaRPr lang="da-DK"/>
          </a:p>
        </p:txBody>
      </p:sp>
    </p:spTree>
    <p:extLst>
      <p:ext uri="{BB962C8B-B14F-4D97-AF65-F5344CB8AC3E}">
        <p14:creationId xmlns:p14="http://schemas.microsoft.com/office/powerpoint/2010/main" val="4096362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40</a:t>
            </a:fld>
            <a:endParaRPr lang="da-DK"/>
          </a:p>
        </p:txBody>
      </p:sp>
    </p:spTree>
    <p:extLst>
      <p:ext uri="{BB962C8B-B14F-4D97-AF65-F5344CB8AC3E}">
        <p14:creationId xmlns:p14="http://schemas.microsoft.com/office/powerpoint/2010/main" val="21625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noProof="0" dirty="0"/>
              <a:t>Previous studies have found that screen media use is u</a:t>
            </a:r>
            <a:r>
              <a:rPr lang="da-DK" b="0" dirty="0" err="1">
                <a:latin typeface="Garamond" panose="02020404030301010803" pitchFamily="18" charset="0"/>
              </a:rPr>
              <a:t>nfavorably</a:t>
            </a:r>
            <a:r>
              <a:rPr lang="da-DK" b="0" dirty="0">
                <a:latin typeface="Garamond" panose="02020404030301010803" pitchFamily="18" charset="0"/>
              </a:rPr>
              <a:t> </a:t>
            </a:r>
            <a:r>
              <a:rPr lang="da-DK" b="0" dirty="0" err="1">
                <a:latin typeface="Garamond" panose="02020404030301010803" pitchFamily="18" charset="0"/>
              </a:rPr>
              <a:t>associated</a:t>
            </a:r>
            <a:r>
              <a:rPr lang="da-DK" b="0" dirty="0">
                <a:latin typeface="Garamond" panose="02020404030301010803" pitchFamily="18" charset="0"/>
              </a:rPr>
              <a:t> with </a:t>
            </a:r>
            <a:r>
              <a:rPr lang="da-DK" b="0" dirty="0" err="1">
                <a:latin typeface="Garamond" panose="02020404030301010803" pitchFamily="18" charset="0"/>
              </a:rPr>
              <a:t>several</a:t>
            </a:r>
            <a:r>
              <a:rPr lang="da-DK" b="0" dirty="0">
                <a:latin typeface="Garamond" panose="02020404030301010803" pitchFamily="18" charset="0"/>
              </a:rPr>
              <a:t> </a:t>
            </a:r>
            <a:r>
              <a:rPr lang="da-DK" b="0" dirty="0" err="1">
                <a:latin typeface="Garamond" panose="02020404030301010803" pitchFamily="18" charset="0"/>
              </a:rPr>
              <a:t>health</a:t>
            </a:r>
            <a:r>
              <a:rPr lang="da-DK" b="0" dirty="0">
                <a:latin typeface="Garamond" panose="02020404030301010803" pitchFamily="18" charset="0"/>
              </a:rPr>
              <a:t> </a:t>
            </a:r>
            <a:r>
              <a:rPr lang="da-DK" b="0" dirty="0" err="1">
                <a:latin typeface="Garamond" panose="02020404030301010803" pitchFamily="18" charset="0"/>
              </a:rPr>
              <a:t>outcomes</a:t>
            </a:r>
            <a:r>
              <a:rPr lang="da-DK" b="0" dirty="0">
                <a:latin typeface="Garamond" panose="02020404030301010803" pitchFamily="18" charset="0"/>
              </a:rPr>
              <a:t> </a:t>
            </a:r>
            <a:r>
              <a:rPr lang="da-DK" b="0" dirty="0" err="1">
                <a:latin typeface="Garamond" panose="02020404030301010803" pitchFamily="18" charset="0"/>
              </a:rPr>
              <a:t>including</a:t>
            </a:r>
            <a:r>
              <a:rPr lang="da-DK" b="0" dirty="0">
                <a:latin typeface="Garamond" panose="02020404030301010803" pitchFamily="18" charset="0"/>
              </a:rPr>
              <a:t>...</a:t>
            </a:r>
          </a:p>
          <a:p>
            <a:endParaRPr lang="da-DK" b="0" noProof="0" dirty="0">
              <a:latin typeface="Garamond" panose="02020404030301010803" pitchFamily="18" charset="0"/>
            </a:endParaRPr>
          </a:p>
          <a:p>
            <a:r>
              <a:rPr lang="da-DK" b="0" noProof="0" dirty="0" err="1">
                <a:latin typeface="Garamond" panose="02020404030301010803" pitchFamily="18" charset="0"/>
              </a:rPr>
              <a:t>Obesity</a:t>
            </a:r>
            <a:r>
              <a:rPr lang="da-DK" b="0" noProof="0" dirty="0">
                <a:latin typeface="Garamond" panose="02020404030301010803" pitchFamily="18" charset="0"/>
              </a:rPr>
              <a:t>, </a:t>
            </a:r>
            <a:r>
              <a:rPr lang="da-DK" b="0" noProof="0" dirty="0" err="1">
                <a:latin typeface="Garamond" panose="02020404030301010803" pitchFamily="18" charset="0"/>
              </a:rPr>
              <a:t>poorer</a:t>
            </a:r>
            <a:r>
              <a:rPr lang="da-DK" b="0" noProof="0" dirty="0">
                <a:latin typeface="Garamond" panose="02020404030301010803" pitchFamily="18" charset="0"/>
              </a:rPr>
              <a:t> </a:t>
            </a:r>
            <a:r>
              <a:rPr lang="da-DK" b="0" noProof="0" dirty="0" err="1">
                <a:latin typeface="Garamond" panose="02020404030301010803" pitchFamily="18" charset="0"/>
              </a:rPr>
              <a:t>cardiovascular</a:t>
            </a:r>
            <a:r>
              <a:rPr lang="da-DK" b="0" noProof="0" dirty="0">
                <a:latin typeface="Garamond" panose="02020404030301010803" pitchFamily="18" charset="0"/>
              </a:rPr>
              <a:t> </a:t>
            </a:r>
            <a:r>
              <a:rPr lang="da-DK" b="0" noProof="0" dirty="0" err="1">
                <a:latin typeface="Garamond" panose="02020404030301010803" pitchFamily="18" charset="0"/>
              </a:rPr>
              <a:t>health</a:t>
            </a:r>
            <a:r>
              <a:rPr lang="da-DK" b="0" noProof="0" dirty="0">
                <a:latin typeface="Garamond" panose="02020404030301010803" pitchFamily="18" charset="0"/>
              </a:rPr>
              <a:t>, </a:t>
            </a:r>
            <a:r>
              <a:rPr lang="da-DK" b="0" noProof="0" dirty="0" err="1">
                <a:latin typeface="Garamond" panose="02020404030301010803" pitchFamily="18" charset="0"/>
              </a:rPr>
              <a:t>Shorter</a:t>
            </a:r>
            <a:r>
              <a:rPr lang="da-DK" b="0" noProof="0" dirty="0">
                <a:latin typeface="Garamond" panose="02020404030301010803" pitchFamily="18" charset="0"/>
              </a:rPr>
              <a:t> </a:t>
            </a:r>
            <a:r>
              <a:rPr lang="da-DK" b="0" noProof="0" dirty="0" err="1">
                <a:latin typeface="Garamond" panose="02020404030301010803" pitchFamily="18" charset="0"/>
              </a:rPr>
              <a:t>sleep</a:t>
            </a:r>
            <a:r>
              <a:rPr lang="da-DK" b="0" noProof="0" dirty="0">
                <a:latin typeface="Garamond" panose="02020404030301010803" pitchFamily="18" charset="0"/>
              </a:rPr>
              <a:t> </a:t>
            </a:r>
            <a:r>
              <a:rPr lang="da-DK" b="0" noProof="0" dirty="0" err="1">
                <a:latin typeface="Garamond" panose="02020404030301010803" pitchFamily="18" charset="0"/>
              </a:rPr>
              <a:t>duration</a:t>
            </a:r>
            <a:r>
              <a:rPr lang="da-DK" b="0" noProof="0" dirty="0">
                <a:latin typeface="Garamond" panose="02020404030301010803" pitchFamily="18" charset="0"/>
              </a:rPr>
              <a:t>, </a:t>
            </a:r>
            <a:r>
              <a:rPr lang="da-DK" b="0" noProof="0" dirty="0" err="1">
                <a:latin typeface="Garamond" panose="02020404030301010803" pitchFamily="18" charset="0"/>
              </a:rPr>
              <a:t>poorer</a:t>
            </a:r>
            <a:r>
              <a:rPr lang="da-DK" b="0" noProof="0" dirty="0">
                <a:latin typeface="Garamond" panose="02020404030301010803" pitchFamily="18" charset="0"/>
              </a:rPr>
              <a:t> </a:t>
            </a:r>
            <a:r>
              <a:rPr lang="da-DK" b="0" noProof="0" dirty="0" err="1">
                <a:latin typeface="Garamond" panose="02020404030301010803" pitchFamily="18" charset="0"/>
              </a:rPr>
              <a:t>sleep</a:t>
            </a:r>
            <a:r>
              <a:rPr lang="da-DK" b="0" noProof="0" dirty="0">
                <a:latin typeface="Garamond" panose="02020404030301010803" pitchFamily="18" charset="0"/>
              </a:rPr>
              <a:t> </a:t>
            </a:r>
            <a:r>
              <a:rPr lang="da-DK" b="0" noProof="0" dirty="0" err="1">
                <a:latin typeface="Garamond" panose="02020404030301010803" pitchFamily="18" charset="0"/>
              </a:rPr>
              <a:t>quality</a:t>
            </a:r>
            <a:r>
              <a:rPr lang="da-DK" b="0" noProof="0" dirty="0">
                <a:latin typeface="Garamond" panose="02020404030301010803" pitchFamily="18" charset="0"/>
              </a:rPr>
              <a:t>, </a:t>
            </a:r>
            <a:r>
              <a:rPr lang="da-DK" b="0" noProof="0" dirty="0" err="1">
                <a:latin typeface="Garamond" panose="02020404030301010803" pitchFamily="18" charset="0"/>
              </a:rPr>
              <a:t>lower</a:t>
            </a:r>
            <a:r>
              <a:rPr lang="da-DK" b="0" noProof="0" dirty="0">
                <a:latin typeface="Garamond" panose="02020404030301010803" pitchFamily="18" charset="0"/>
              </a:rPr>
              <a:t> </a:t>
            </a:r>
            <a:r>
              <a:rPr lang="da-DK" b="0" noProof="0" dirty="0" err="1">
                <a:latin typeface="Garamond" panose="02020404030301010803" pitchFamily="18" charset="0"/>
              </a:rPr>
              <a:t>levels</a:t>
            </a:r>
            <a:r>
              <a:rPr lang="da-DK" b="0" noProof="0" dirty="0">
                <a:latin typeface="Garamond" panose="02020404030301010803" pitchFamily="18" charset="0"/>
              </a:rPr>
              <a:t> of </a:t>
            </a:r>
            <a:r>
              <a:rPr lang="da-DK" b="0" noProof="0" dirty="0" err="1">
                <a:latin typeface="Garamond" panose="02020404030301010803" pitchFamily="18" charset="0"/>
              </a:rPr>
              <a:t>physical</a:t>
            </a:r>
            <a:r>
              <a:rPr lang="da-DK" b="0" noProof="0" dirty="0">
                <a:latin typeface="Garamond" panose="02020404030301010803" pitchFamily="18" charset="0"/>
              </a:rPr>
              <a:t> </a:t>
            </a:r>
            <a:r>
              <a:rPr lang="da-DK" b="0" noProof="0" dirty="0" err="1">
                <a:latin typeface="Garamond" panose="02020404030301010803" pitchFamily="18" charset="0"/>
              </a:rPr>
              <a:t>activity</a:t>
            </a:r>
            <a:r>
              <a:rPr lang="da-DK" b="0" noProof="0" dirty="0">
                <a:latin typeface="Garamond" panose="02020404030301010803" pitchFamily="18" charset="0"/>
              </a:rPr>
              <a:t>, and </a:t>
            </a:r>
            <a:r>
              <a:rPr lang="da-DK" b="0" noProof="0" dirty="0" err="1">
                <a:latin typeface="Garamond" panose="02020404030301010803" pitchFamily="18" charset="0"/>
              </a:rPr>
              <a:t>Poorer</a:t>
            </a:r>
            <a:r>
              <a:rPr lang="da-DK" b="0" noProof="0" dirty="0">
                <a:latin typeface="Garamond" panose="02020404030301010803" pitchFamily="18" charset="0"/>
              </a:rPr>
              <a:t> mental </a:t>
            </a:r>
            <a:r>
              <a:rPr lang="da-DK" b="0" noProof="0" dirty="0" err="1">
                <a:latin typeface="Garamond" panose="02020404030301010803" pitchFamily="18" charset="0"/>
              </a:rPr>
              <a:t>health</a:t>
            </a:r>
            <a:r>
              <a:rPr lang="da-DK" b="0" noProof="0" dirty="0">
                <a:latin typeface="Garamond" panose="02020404030301010803" pitchFamily="18" charset="0"/>
              </a:rPr>
              <a:t>.</a:t>
            </a:r>
          </a:p>
          <a:p>
            <a:endParaRPr lang="da-DK" b="0" noProof="0" dirty="0">
              <a:latin typeface="Garamond" panose="02020404030301010803" pitchFamily="18" charset="0"/>
            </a:endParaRPr>
          </a:p>
          <a:p>
            <a:r>
              <a:rPr lang="da-DK" b="0" noProof="0" dirty="0">
                <a:latin typeface="Garamond" panose="02020404030301010803" pitchFamily="18" charset="0"/>
              </a:rPr>
              <a:t>But, </a:t>
            </a:r>
            <a:r>
              <a:rPr lang="da-DK" b="0" noProof="0" dirty="0" err="1">
                <a:latin typeface="Garamond" panose="02020404030301010803" pitchFamily="18" charset="0"/>
              </a:rPr>
              <a:t>are</a:t>
            </a:r>
            <a:r>
              <a:rPr lang="da-DK" b="0" noProof="0" dirty="0">
                <a:latin typeface="Garamond" panose="02020404030301010803" pitchFamily="18" charset="0"/>
              </a:rPr>
              <a:t> the </a:t>
            </a:r>
            <a:r>
              <a:rPr lang="da-DK" b="0" noProof="0" dirty="0" err="1">
                <a:latin typeface="Garamond" panose="02020404030301010803" pitchFamily="18" charset="0"/>
              </a:rPr>
              <a:t>observed</a:t>
            </a:r>
            <a:r>
              <a:rPr lang="da-DK" b="0" noProof="0" dirty="0">
                <a:latin typeface="Garamond" panose="02020404030301010803" pitchFamily="18" charset="0"/>
              </a:rPr>
              <a:t> </a:t>
            </a:r>
            <a:r>
              <a:rPr lang="da-DK" b="0" noProof="0" dirty="0" err="1">
                <a:latin typeface="Garamond" panose="02020404030301010803" pitchFamily="18" charset="0"/>
              </a:rPr>
              <a:t>assications</a:t>
            </a:r>
            <a:r>
              <a:rPr lang="da-DK" b="0" noProof="0" dirty="0">
                <a:latin typeface="Garamond" panose="02020404030301010803" pitchFamily="18" charset="0"/>
              </a:rPr>
              <a:t> </a:t>
            </a:r>
            <a:r>
              <a:rPr lang="da-DK" b="0" noProof="0" dirty="0" err="1">
                <a:latin typeface="Garamond" panose="02020404030301010803" pitchFamily="18" charset="0"/>
              </a:rPr>
              <a:t>causal</a:t>
            </a:r>
            <a:r>
              <a:rPr lang="da-DK" b="0" noProof="0" dirty="0">
                <a:latin typeface="Garamond" panose="02020404030301010803" pitchFamily="18" charset="0"/>
              </a:rPr>
              <a:t>?</a:t>
            </a:r>
          </a:p>
          <a:p>
            <a:endParaRPr lang="da-DK" b="0" noProof="0" dirty="0">
              <a:latin typeface="Garamond" panose="02020404030301010803" pitchFamily="18" charset="0"/>
            </a:endParaRPr>
          </a:p>
          <a:p>
            <a:r>
              <a:rPr lang="da-DK" b="0" noProof="0" dirty="0">
                <a:latin typeface="Garamond" panose="02020404030301010803" pitchFamily="18" charset="0"/>
              </a:rPr>
              <a:t>The </a:t>
            </a:r>
            <a:r>
              <a:rPr lang="da-DK" b="0" noProof="0" dirty="0" err="1">
                <a:latin typeface="Garamond" panose="02020404030301010803" pitchFamily="18" charset="0"/>
              </a:rPr>
              <a:t>oberved</a:t>
            </a:r>
            <a:r>
              <a:rPr lang="da-DK" b="0" noProof="0" dirty="0">
                <a:latin typeface="Garamond" panose="02020404030301010803" pitchFamily="18" charset="0"/>
              </a:rPr>
              <a:t> associations </a:t>
            </a:r>
            <a:r>
              <a:rPr lang="da-DK" b="0" noProof="0" dirty="0" err="1">
                <a:latin typeface="Garamond" panose="02020404030301010803" pitchFamily="18" charset="0"/>
              </a:rPr>
              <a:t>are</a:t>
            </a:r>
            <a:r>
              <a:rPr lang="da-DK" b="0" noProof="0" dirty="0">
                <a:latin typeface="Garamond" panose="02020404030301010803" pitchFamily="18" charset="0"/>
              </a:rPr>
              <a:t> </a:t>
            </a:r>
            <a:r>
              <a:rPr lang="da-DK" b="0" noProof="0" dirty="0" err="1">
                <a:latin typeface="Garamond" panose="02020404030301010803" pitchFamily="18" charset="0"/>
              </a:rPr>
              <a:t>mainly</a:t>
            </a:r>
            <a:r>
              <a:rPr lang="da-DK" b="0" noProof="0" dirty="0">
                <a:latin typeface="Garamond" panose="02020404030301010803" pitchFamily="18" charset="0"/>
              </a:rPr>
              <a:t> from </a:t>
            </a:r>
            <a:r>
              <a:rPr lang="da-DK" b="0" noProof="0" dirty="0" err="1">
                <a:latin typeface="Garamond" panose="02020404030301010803" pitchFamily="18" charset="0"/>
              </a:rPr>
              <a:t>observational</a:t>
            </a:r>
            <a:r>
              <a:rPr lang="da-DK" b="0" noProof="0" dirty="0">
                <a:latin typeface="Garamond" panose="02020404030301010803" pitchFamily="18" charset="0"/>
              </a:rPr>
              <a:t> studies (</a:t>
            </a:r>
            <a:r>
              <a:rPr lang="da-DK" b="0" noProof="0" dirty="0" err="1">
                <a:latin typeface="Garamond" panose="02020404030301010803" pitchFamily="18" charset="0"/>
              </a:rPr>
              <a:t>often</a:t>
            </a:r>
            <a:r>
              <a:rPr lang="da-DK" b="0" noProof="0" dirty="0">
                <a:latin typeface="Garamond" panose="02020404030301010803" pitchFamily="18" charset="0"/>
              </a:rPr>
              <a:t> cross-</a:t>
            </a:r>
            <a:r>
              <a:rPr lang="da-DK" b="0" noProof="0" dirty="0" err="1">
                <a:latin typeface="Garamond" panose="02020404030301010803" pitchFamily="18" charset="0"/>
              </a:rPr>
              <a:t>sectional</a:t>
            </a:r>
            <a:r>
              <a:rPr lang="da-DK" b="0" noProof="0" dirty="0">
                <a:latin typeface="Garamond" panose="02020404030301010803" pitchFamily="18" charset="0"/>
              </a:rPr>
              <a:t>), </a:t>
            </a:r>
            <a:r>
              <a:rPr lang="da-DK" b="0" noProof="0" dirty="0" err="1">
                <a:latin typeface="Garamond" panose="02020404030301010803" pitchFamily="18" charset="0"/>
              </a:rPr>
              <a:t>which</a:t>
            </a:r>
            <a:r>
              <a:rPr lang="da-DK" b="0" noProof="0" dirty="0">
                <a:latin typeface="Garamond" panose="02020404030301010803" pitchFamily="18" charset="0"/>
              </a:rPr>
              <a:t> </a:t>
            </a:r>
            <a:r>
              <a:rPr lang="da-DK" b="0" noProof="0" dirty="0" err="1">
                <a:latin typeface="Garamond" panose="02020404030301010803" pitchFamily="18" charset="0"/>
              </a:rPr>
              <a:t>may</a:t>
            </a:r>
            <a:r>
              <a:rPr lang="da-DK" b="0" noProof="0" dirty="0">
                <a:latin typeface="Garamond" panose="02020404030301010803" pitchFamily="18" charset="0"/>
              </a:rPr>
              <a:t> </a:t>
            </a:r>
            <a:r>
              <a:rPr lang="da-DK" b="0" noProof="0" dirty="0" err="1">
                <a:latin typeface="Garamond" panose="02020404030301010803" pitchFamily="18" charset="0"/>
              </a:rPr>
              <a:t>lead</a:t>
            </a:r>
            <a:r>
              <a:rPr lang="da-DK" b="0" noProof="0" dirty="0">
                <a:latin typeface="Garamond" panose="02020404030301010803" pitchFamily="18" charset="0"/>
              </a:rPr>
              <a:t> to </a:t>
            </a:r>
            <a:r>
              <a:rPr lang="da-DK" b="0" noProof="0" dirty="0" err="1">
                <a:latin typeface="Garamond" panose="02020404030301010803" pitchFamily="18" charset="0"/>
              </a:rPr>
              <a:t>reverve</a:t>
            </a:r>
            <a:r>
              <a:rPr lang="da-DK" b="0" noProof="0" dirty="0">
                <a:latin typeface="Garamond" panose="02020404030301010803" pitchFamily="18" charset="0"/>
              </a:rPr>
              <a:t> </a:t>
            </a:r>
            <a:r>
              <a:rPr lang="da-DK" b="0" noProof="0" dirty="0" err="1">
                <a:latin typeface="Garamond" panose="02020404030301010803" pitchFamily="18" charset="0"/>
              </a:rPr>
              <a:t>causation</a:t>
            </a:r>
            <a:r>
              <a:rPr lang="da-DK" b="0" noProof="0" dirty="0">
                <a:latin typeface="Garamond" panose="02020404030301010803" pitchFamily="18" charset="0"/>
              </a:rPr>
              <a:t> bias.</a:t>
            </a:r>
          </a:p>
          <a:p>
            <a:endParaRPr lang="da-DK" b="1" noProof="0" dirty="0">
              <a:latin typeface="Garamond" panose="02020404030301010803" pitchFamily="18" charset="0"/>
            </a:endParaRPr>
          </a:p>
          <a:p>
            <a:r>
              <a:rPr lang="da-DK" b="1" noProof="0" dirty="0" err="1">
                <a:latin typeface="Garamond" panose="02020404030301010803" pitchFamily="18" charset="0"/>
              </a:rPr>
              <a:t>Observationelt</a:t>
            </a:r>
            <a:r>
              <a:rPr lang="da-DK" b="1" noProof="0" dirty="0">
                <a:latin typeface="Garamond" panose="02020404030301010803" pitchFamily="18" charset="0"/>
              </a:rPr>
              <a:t>/cross-</a:t>
            </a:r>
            <a:r>
              <a:rPr lang="da-DK" b="1" noProof="0" dirty="0" err="1">
                <a:latin typeface="Garamond" panose="02020404030301010803" pitchFamily="18" charset="0"/>
              </a:rPr>
              <a:t>sectional</a:t>
            </a:r>
            <a:r>
              <a:rPr lang="da-DK" b="1" noProof="0" dirty="0">
                <a:latin typeface="Garamond" panose="02020404030301010803" pitchFamily="18" charset="0"/>
              </a:rPr>
              <a:t> </a:t>
            </a:r>
          </a:p>
          <a:p>
            <a:endParaRPr lang="da-DK" b="1" noProof="0" dirty="0">
              <a:latin typeface="Garamond" panose="02020404030301010803" pitchFamily="18" charset="0"/>
            </a:endParaRPr>
          </a:p>
          <a:p>
            <a:r>
              <a:rPr lang="da-DK" b="1" noProof="0" dirty="0" err="1">
                <a:latin typeface="Garamond" panose="02020404030301010803" pitchFamily="18" charset="0"/>
              </a:rPr>
              <a:t>Reverse</a:t>
            </a:r>
            <a:r>
              <a:rPr lang="da-DK" b="1" noProof="0" dirty="0">
                <a:latin typeface="Garamond" panose="02020404030301010803" pitchFamily="18" charset="0"/>
              </a:rPr>
              <a:t> </a:t>
            </a:r>
            <a:r>
              <a:rPr lang="da-DK" b="1" noProof="0" dirty="0" err="1">
                <a:latin typeface="Garamond" panose="02020404030301010803" pitchFamily="18" charset="0"/>
              </a:rPr>
              <a:t>causation</a:t>
            </a:r>
            <a:r>
              <a:rPr lang="da-DK" b="1" noProof="0" dirty="0">
                <a:latin typeface="Garamond" panose="02020404030301010803" pitchFamily="18" charset="0"/>
              </a:rPr>
              <a:t> bias</a:t>
            </a:r>
          </a:p>
        </p:txBody>
      </p:sp>
      <p:sp>
        <p:nvSpPr>
          <p:cNvPr id="4" name="Pladsholder til slidenummer 3"/>
          <p:cNvSpPr>
            <a:spLocks noGrp="1"/>
          </p:cNvSpPr>
          <p:nvPr>
            <p:ph type="sldNum" sz="quarter" idx="5"/>
          </p:nvPr>
        </p:nvSpPr>
        <p:spPr/>
        <p:txBody>
          <a:bodyPr/>
          <a:lstStyle/>
          <a:p>
            <a:fld id="{32183284-953A-6B45-8BBC-DBBBAD47541C}" type="slidenum">
              <a:rPr lang="da-DK" smtClean="0"/>
              <a:t>4</a:t>
            </a:fld>
            <a:endParaRPr lang="da-DK"/>
          </a:p>
        </p:txBody>
      </p:sp>
    </p:spTree>
    <p:extLst>
      <p:ext uri="{BB962C8B-B14F-4D97-AF65-F5344CB8AC3E}">
        <p14:creationId xmlns:p14="http://schemas.microsoft.com/office/powerpoint/2010/main" val="2161270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41</a:t>
            </a:fld>
            <a:endParaRPr lang="da-DK"/>
          </a:p>
        </p:txBody>
      </p:sp>
    </p:spTree>
    <p:extLst>
      <p:ext uri="{BB962C8B-B14F-4D97-AF65-F5344CB8AC3E}">
        <p14:creationId xmlns:p14="http://schemas.microsoft.com/office/powerpoint/2010/main" val="1231654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42</a:t>
            </a:fld>
            <a:endParaRPr lang="da-DK"/>
          </a:p>
        </p:txBody>
      </p:sp>
    </p:spTree>
    <p:extLst>
      <p:ext uri="{BB962C8B-B14F-4D97-AF65-F5344CB8AC3E}">
        <p14:creationId xmlns:p14="http://schemas.microsoft.com/office/powerpoint/2010/main" val="3014232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43</a:t>
            </a:fld>
            <a:endParaRPr lang="da-DK"/>
          </a:p>
        </p:txBody>
      </p:sp>
    </p:spTree>
    <p:extLst>
      <p:ext uri="{BB962C8B-B14F-4D97-AF65-F5344CB8AC3E}">
        <p14:creationId xmlns:p14="http://schemas.microsoft.com/office/powerpoint/2010/main" val="72280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Several</a:t>
            </a:r>
            <a:r>
              <a:rPr lang="da-DK" dirty="0"/>
              <a:t> organisations have </a:t>
            </a:r>
            <a:r>
              <a:rPr lang="da-DK" dirty="0" err="1"/>
              <a:t>acknowlegded</a:t>
            </a:r>
            <a:r>
              <a:rPr lang="da-DK" dirty="0"/>
              <a:t> screen media </a:t>
            </a:r>
            <a:r>
              <a:rPr lang="da-DK" dirty="0" err="1"/>
              <a:t>use</a:t>
            </a:r>
            <a:r>
              <a:rPr lang="da-DK" dirty="0"/>
              <a:t> as a public </a:t>
            </a:r>
            <a:r>
              <a:rPr lang="da-DK" dirty="0" err="1"/>
              <a:t>health</a:t>
            </a:r>
            <a:r>
              <a:rPr lang="da-DK" dirty="0"/>
              <a:t> </a:t>
            </a:r>
            <a:r>
              <a:rPr lang="da-DK" dirty="0" err="1"/>
              <a:t>concern</a:t>
            </a:r>
            <a:r>
              <a:rPr lang="da-DK" dirty="0"/>
              <a:t> and </a:t>
            </a:r>
            <a:r>
              <a:rPr lang="da-DK" dirty="0" err="1"/>
              <a:t>formulated</a:t>
            </a:r>
            <a:r>
              <a:rPr lang="da-DK" dirty="0"/>
              <a:t> </a:t>
            </a:r>
            <a:r>
              <a:rPr lang="da-DK" dirty="0" err="1"/>
              <a:t>recommendations</a:t>
            </a:r>
            <a:r>
              <a:rPr lang="da-DK" dirty="0"/>
              <a:t> for </a:t>
            </a:r>
            <a:r>
              <a:rPr lang="da-DK" dirty="0" err="1"/>
              <a:t>children’s</a:t>
            </a:r>
            <a:r>
              <a:rPr lang="da-DK" dirty="0"/>
              <a:t> screen media </a:t>
            </a:r>
            <a:r>
              <a:rPr lang="da-DK" dirty="0" err="1"/>
              <a:t>use</a:t>
            </a:r>
            <a:r>
              <a:rPr lang="da-DK" dirty="0"/>
              <a:t>. </a:t>
            </a:r>
          </a:p>
          <a:p>
            <a:endParaRPr lang="da-DK" dirty="0"/>
          </a:p>
          <a:p>
            <a:endParaRPr lang="da-DK" dirty="0"/>
          </a:p>
          <a:p>
            <a:r>
              <a:rPr lang="da-DK" dirty="0">
                <a:latin typeface="Garamond" panose="02020404030301010803" pitchFamily="18" charset="0"/>
              </a:rPr>
              <a:t>The Danish Health </a:t>
            </a:r>
            <a:r>
              <a:rPr lang="da-DK" dirty="0" err="1">
                <a:latin typeface="Garamond" panose="02020404030301010803" pitchFamily="18" charset="0"/>
              </a:rPr>
              <a:t>authority</a:t>
            </a:r>
            <a:r>
              <a:rPr lang="da-DK" dirty="0">
                <a:latin typeface="Garamond" panose="02020404030301010803" pitchFamily="18" charset="0"/>
              </a:rPr>
              <a:t> (</a:t>
            </a:r>
            <a:r>
              <a:rPr lang="da-DK" dirty="0" err="1">
                <a:latin typeface="Garamond" panose="02020404030301010803" pitchFamily="18" charset="0"/>
              </a:rPr>
              <a:t>parent</a:t>
            </a:r>
            <a:r>
              <a:rPr lang="da-DK" dirty="0">
                <a:latin typeface="Garamond" panose="02020404030301010803" pitchFamily="18" charset="0"/>
              </a:rPr>
              <a:t> </a:t>
            </a:r>
            <a:r>
              <a:rPr lang="da-DK" dirty="0" err="1">
                <a:latin typeface="Garamond" panose="02020404030301010803" pitchFamily="18" charset="0"/>
              </a:rPr>
              <a:t>should</a:t>
            </a:r>
            <a:r>
              <a:rPr lang="da-DK" dirty="0">
                <a:latin typeface="Garamond" panose="02020404030301010803" pitchFamily="18" charset="0"/>
              </a:rPr>
              <a:t> </a:t>
            </a:r>
            <a:r>
              <a:rPr lang="da-DK" dirty="0" err="1">
                <a:latin typeface="Garamond" panose="02020404030301010803" pitchFamily="18" charset="0"/>
              </a:rPr>
              <a:t>help</a:t>
            </a:r>
            <a:r>
              <a:rPr lang="da-DK" dirty="0">
                <a:latin typeface="Garamond" panose="02020404030301010803" pitchFamily="18" charset="0"/>
              </a:rPr>
              <a:t> </a:t>
            </a:r>
            <a:r>
              <a:rPr lang="da-DK" dirty="0" err="1">
                <a:latin typeface="Garamond" panose="02020404030301010803" pitchFamily="18" charset="0"/>
              </a:rPr>
              <a:t>children</a:t>
            </a:r>
            <a:r>
              <a:rPr lang="da-DK" dirty="0">
                <a:latin typeface="Garamond" panose="02020404030301010803" pitchFamily="18" charset="0"/>
              </a:rPr>
              <a:t> </a:t>
            </a:r>
            <a:r>
              <a:rPr lang="da-DK" dirty="0" err="1">
                <a:latin typeface="Garamond" panose="02020404030301010803" pitchFamily="18" charset="0"/>
              </a:rPr>
              <a:t>create</a:t>
            </a:r>
            <a:r>
              <a:rPr lang="da-DK" dirty="0">
                <a:latin typeface="Garamond" panose="02020404030301010803" pitchFamily="18" charset="0"/>
              </a:rPr>
              <a:t> </a:t>
            </a:r>
            <a:r>
              <a:rPr lang="da-DK" dirty="0" err="1">
                <a:latin typeface="Garamond" panose="02020404030301010803" pitchFamily="18" charset="0"/>
              </a:rPr>
              <a:t>varation</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a:t>
            </a:r>
            <a:r>
              <a:rPr lang="da-DK" dirty="0" err="1">
                <a:latin typeface="Garamond" panose="02020404030301010803" pitchFamily="18" charset="0"/>
              </a:rPr>
              <a:t>based</a:t>
            </a:r>
            <a:r>
              <a:rPr lang="da-DK" dirty="0">
                <a:latin typeface="Garamond" panose="02020404030301010803" pitchFamily="18" charset="0"/>
              </a:rPr>
              <a:t> </a:t>
            </a:r>
            <a:r>
              <a:rPr lang="da-DK" dirty="0" err="1">
                <a:latin typeface="Garamond" panose="02020404030301010803" pitchFamily="18" charset="0"/>
              </a:rPr>
              <a:t>beahaviors</a:t>
            </a:r>
            <a:r>
              <a:rPr lang="da-DK" dirty="0">
                <a:latin typeface="Garamond" panose="02020404030301010803" pitchFamily="18" charset="0"/>
              </a:rPr>
              <a:t> and </a:t>
            </a:r>
            <a:r>
              <a:rPr lang="da-DK" dirty="0" err="1">
                <a:latin typeface="Garamond" panose="02020404030301010803" pitchFamily="18" charset="0"/>
              </a:rPr>
              <a:t>other</a:t>
            </a:r>
            <a:r>
              <a:rPr lang="da-DK" dirty="0">
                <a:latin typeface="Garamond" panose="02020404030301010803" pitchFamily="18" charset="0"/>
              </a:rPr>
              <a:t> </a:t>
            </a:r>
            <a:r>
              <a:rPr lang="da-DK" dirty="0" err="1">
                <a:latin typeface="Garamond" panose="02020404030301010803" pitchFamily="18" charset="0"/>
              </a:rPr>
              <a:t>activities</a:t>
            </a:r>
            <a:r>
              <a:rPr lang="da-DK" dirty="0">
                <a:latin typeface="Garamond" panose="02020404030301010803" pitchFamily="18" charset="0"/>
              </a:rPr>
              <a:t>)</a:t>
            </a:r>
          </a:p>
          <a:p>
            <a:endParaRPr lang="da-DK" dirty="0">
              <a:latin typeface="Garamond" panose="02020404030301010803" pitchFamily="18" charset="0"/>
            </a:endParaRPr>
          </a:p>
          <a:p>
            <a:r>
              <a:rPr lang="da-DK" dirty="0">
                <a:latin typeface="Garamond" panose="02020404030301010803" pitchFamily="18" charset="0"/>
              </a:rPr>
              <a:t>WHO </a:t>
            </a:r>
            <a:r>
              <a:rPr lang="da-DK" dirty="0" err="1">
                <a:latin typeface="Garamond" panose="02020404030301010803" pitchFamily="18" charset="0"/>
              </a:rPr>
              <a:t>recommend</a:t>
            </a:r>
            <a:r>
              <a:rPr lang="da-DK" dirty="0">
                <a:latin typeface="Garamond" panose="02020404030301010803" pitchFamily="18" charset="0"/>
              </a:rPr>
              <a:t> limit </a:t>
            </a:r>
            <a:r>
              <a:rPr lang="da-DK" dirty="0" err="1">
                <a:latin typeface="Garamond" panose="02020404030301010803" pitchFamily="18" charset="0"/>
              </a:rPr>
              <a:t>sedentary</a:t>
            </a:r>
            <a:r>
              <a:rPr lang="da-DK" dirty="0">
                <a:latin typeface="Garamond" panose="02020404030301010803" pitchFamily="18" charset="0"/>
              </a:rPr>
              <a:t> time (</a:t>
            </a:r>
            <a:r>
              <a:rPr lang="da-DK" dirty="0" err="1">
                <a:latin typeface="Garamond" panose="02020404030301010803" pitchFamily="18" charset="0"/>
              </a:rPr>
              <a:t>particularly</a:t>
            </a:r>
            <a:r>
              <a:rPr lang="da-DK" dirty="0">
                <a:latin typeface="Garamond" panose="02020404030301010803" pitchFamily="18" charset="0"/>
              </a:rPr>
              <a:t> </a:t>
            </a:r>
            <a:r>
              <a:rPr lang="da-DK" dirty="0" err="1">
                <a:latin typeface="Garamond" panose="02020404030301010803" pitchFamily="18" charset="0"/>
              </a:rPr>
              <a:t>recreational</a:t>
            </a:r>
            <a:r>
              <a:rPr lang="da-DK" dirty="0">
                <a:latin typeface="Garamond" panose="02020404030301010803" pitchFamily="18" charset="0"/>
              </a:rPr>
              <a:t> screen time)</a:t>
            </a:r>
          </a:p>
          <a:p>
            <a:endParaRPr lang="da-DK" dirty="0">
              <a:latin typeface="Garamond" panose="02020404030301010803" pitchFamily="18" charset="0"/>
            </a:endParaRPr>
          </a:p>
          <a:p>
            <a:r>
              <a:rPr lang="da-DK" dirty="0">
                <a:latin typeface="Garamond" panose="02020404030301010803" pitchFamily="18" charset="0"/>
              </a:rPr>
              <a:t>The </a:t>
            </a:r>
            <a:r>
              <a:rPr lang="da-DK" dirty="0" err="1">
                <a:latin typeface="Garamond" panose="02020404030301010803" pitchFamily="18" charset="0"/>
              </a:rPr>
              <a:t>Australian</a:t>
            </a:r>
            <a:r>
              <a:rPr lang="da-DK" dirty="0">
                <a:latin typeface="Garamond" panose="02020404030301010803" pitchFamily="18" charset="0"/>
              </a:rPr>
              <a:t> and Canadian guidelines (&lt;2 hours/</a:t>
            </a:r>
            <a:r>
              <a:rPr lang="da-DK" dirty="0" err="1">
                <a:latin typeface="Garamond" panose="02020404030301010803" pitchFamily="18" charset="0"/>
              </a:rPr>
              <a:t>day</a:t>
            </a:r>
            <a:r>
              <a:rPr lang="da-DK" dirty="0">
                <a:latin typeface="Garamond" panose="02020404030301010803" pitchFamily="18" charset="0"/>
              </a:rPr>
              <a:t> for 5-17 </a:t>
            </a:r>
            <a:r>
              <a:rPr lang="da-DK" dirty="0" err="1">
                <a:latin typeface="Garamond" panose="02020404030301010803" pitchFamily="18" charset="0"/>
              </a:rPr>
              <a:t>year-olds</a:t>
            </a:r>
            <a:r>
              <a:rPr lang="da-DK" dirty="0">
                <a:latin typeface="Garamond" panose="02020404030301010803" pitchFamily="18" charset="0"/>
              </a:rPr>
              <a:t>)</a:t>
            </a:r>
          </a:p>
          <a:p>
            <a:endParaRPr lang="da-DK" dirty="0">
              <a:latin typeface="Garamond" panose="02020404030301010803" pitchFamily="18" charset="0"/>
            </a:endParaRPr>
          </a:p>
          <a:p>
            <a:r>
              <a:rPr lang="da-DK" b="1" dirty="0">
                <a:solidFill>
                  <a:schemeClr val="accent2"/>
                </a:solidFill>
                <a:latin typeface="Garamond" panose="02020404030301010803" pitchFamily="18" charset="0"/>
              </a:rPr>
              <a:t>All </a:t>
            </a:r>
            <a:r>
              <a:rPr lang="da-DK" b="1" dirty="0" err="1">
                <a:solidFill>
                  <a:schemeClr val="accent2"/>
                </a:solidFill>
                <a:latin typeface="Garamond" panose="02020404030301010803" pitchFamily="18" charset="0"/>
              </a:rPr>
              <a:t>recommendations</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are</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based</a:t>
            </a:r>
            <a:r>
              <a:rPr lang="da-DK" b="1" dirty="0">
                <a:solidFill>
                  <a:schemeClr val="accent2"/>
                </a:solidFill>
                <a:latin typeface="Garamond" panose="02020404030301010803" pitchFamily="18" charset="0"/>
              </a:rPr>
              <a:t> on low </a:t>
            </a:r>
            <a:r>
              <a:rPr lang="da-DK" b="1" dirty="0" err="1">
                <a:solidFill>
                  <a:schemeClr val="accent2"/>
                </a:solidFill>
                <a:latin typeface="Garamond" panose="02020404030301010803" pitchFamily="18" charset="0"/>
              </a:rPr>
              <a:t>certainty</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evidence</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We</a:t>
            </a:r>
            <a:r>
              <a:rPr lang="da-DK" b="1" dirty="0">
                <a:solidFill>
                  <a:schemeClr val="accent2"/>
                </a:solidFill>
                <a:latin typeface="Garamond" panose="02020404030301010803" pitchFamily="18" charset="0"/>
              </a:rPr>
              <a:t> do not </a:t>
            </a:r>
            <a:r>
              <a:rPr lang="da-DK" b="1" dirty="0" err="1">
                <a:solidFill>
                  <a:schemeClr val="accent2"/>
                </a:solidFill>
                <a:latin typeface="Garamond" panose="02020404030301010803" pitchFamily="18" charset="0"/>
              </a:rPr>
              <a:t>know</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how</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much</a:t>
            </a:r>
            <a:r>
              <a:rPr lang="da-DK" b="1" dirty="0">
                <a:solidFill>
                  <a:schemeClr val="accent2"/>
                </a:solidFill>
                <a:latin typeface="Garamond" panose="02020404030301010803" pitchFamily="18" charset="0"/>
              </a:rPr>
              <a:t> is </a:t>
            </a:r>
            <a:r>
              <a:rPr lang="da-DK" b="1" dirty="0" err="1">
                <a:solidFill>
                  <a:schemeClr val="accent2"/>
                </a:solidFill>
                <a:latin typeface="Garamond" panose="02020404030301010803" pitchFamily="18" charset="0"/>
              </a:rPr>
              <a:t>too</a:t>
            </a:r>
            <a:r>
              <a:rPr lang="da-DK" b="1" dirty="0">
                <a:solidFill>
                  <a:schemeClr val="accent2"/>
                </a:solidFill>
                <a:latin typeface="Garamond" panose="02020404030301010803" pitchFamily="18" charset="0"/>
              </a:rPr>
              <a:t> </a:t>
            </a:r>
            <a:r>
              <a:rPr lang="da-DK" b="1" dirty="0" err="1">
                <a:solidFill>
                  <a:schemeClr val="accent2"/>
                </a:solidFill>
                <a:latin typeface="Garamond" panose="02020404030301010803" pitchFamily="18" charset="0"/>
              </a:rPr>
              <a:t>much</a:t>
            </a:r>
            <a:r>
              <a:rPr lang="da-DK" b="1" dirty="0">
                <a:solidFill>
                  <a:schemeClr val="accent2"/>
                </a:solidFill>
                <a:latin typeface="Garamond" panose="02020404030301010803" pitchFamily="18" charset="0"/>
              </a:rPr>
              <a:t> screen time..</a:t>
            </a:r>
          </a:p>
          <a:p>
            <a:endParaRPr lang="da-DK" dirty="0"/>
          </a:p>
          <a:p>
            <a:r>
              <a:rPr lang="da-DK" dirty="0" err="1"/>
              <a:t>Which</a:t>
            </a:r>
            <a:r>
              <a:rPr lang="da-DK" dirty="0"/>
              <a:t> </a:t>
            </a:r>
            <a:r>
              <a:rPr lang="da-DK" dirty="0" err="1"/>
              <a:t>leads</a:t>
            </a:r>
            <a:r>
              <a:rPr lang="da-DK" dirty="0"/>
              <a:t> </a:t>
            </a:r>
            <a:r>
              <a:rPr lang="da-DK" dirty="0" err="1"/>
              <a:t>me</a:t>
            </a:r>
            <a:r>
              <a:rPr lang="da-DK" dirty="0"/>
              <a:t> to the overall </a:t>
            </a:r>
            <a:r>
              <a:rPr lang="da-DK" dirty="0" err="1"/>
              <a:t>objective</a:t>
            </a:r>
            <a:r>
              <a:rPr lang="da-DK" dirty="0"/>
              <a:t> of </a:t>
            </a:r>
            <a:r>
              <a:rPr lang="da-DK" dirty="0" err="1"/>
              <a:t>my</a:t>
            </a:r>
            <a:r>
              <a:rPr lang="da-DK" dirty="0"/>
              <a:t> </a:t>
            </a:r>
            <a:r>
              <a:rPr lang="da-DK" dirty="0" err="1"/>
              <a:t>thesis</a:t>
            </a:r>
            <a:endParaRPr lang="da-DK" dirty="0"/>
          </a:p>
        </p:txBody>
      </p:sp>
      <p:sp>
        <p:nvSpPr>
          <p:cNvPr id="4" name="Pladsholder til slidenummer 3"/>
          <p:cNvSpPr>
            <a:spLocks noGrp="1"/>
          </p:cNvSpPr>
          <p:nvPr>
            <p:ph type="sldNum" sz="quarter" idx="5"/>
          </p:nvPr>
        </p:nvSpPr>
        <p:spPr/>
        <p:txBody>
          <a:bodyPr/>
          <a:lstStyle/>
          <a:p>
            <a:fld id="{32183284-953A-6B45-8BBC-DBBBAD47541C}" type="slidenum">
              <a:rPr lang="da-DK" smtClean="0"/>
              <a:t>5</a:t>
            </a:fld>
            <a:endParaRPr lang="da-DK"/>
          </a:p>
        </p:txBody>
      </p:sp>
    </p:spTree>
    <p:extLst>
      <p:ext uri="{BB962C8B-B14F-4D97-AF65-F5344CB8AC3E}">
        <p14:creationId xmlns:p14="http://schemas.microsoft.com/office/powerpoint/2010/main" val="4149508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b="1" dirty="0">
                <a:latin typeface="Garamond" panose="02020404030301010803" pitchFamily="18" charset="0"/>
              </a:rPr>
              <a:t>Overall </a:t>
            </a:r>
            <a:r>
              <a:rPr lang="da-DK" b="1" dirty="0" err="1">
                <a:latin typeface="Garamond" panose="02020404030301010803" pitchFamily="18" charset="0"/>
              </a:rPr>
              <a:t>aim</a:t>
            </a:r>
            <a:r>
              <a:rPr lang="da-DK" b="1" dirty="0">
                <a:latin typeface="Garamond" panose="02020404030301010803" pitchFamily="18" charset="0"/>
              </a:rPr>
              <a:t> of the </a:t>
            </a:r>
            <a:r>
              <a:rPr lang="da-DK" b="1" dirty="0" err="1">
                <a:latin typeface="Garamond" panose="02020404030301010803" pitchFamily="18" charset="0"/>
              </a:rPr>
              <a:t>thesis</a:t>
            </a:r>
            <a:r>
              <a:rPr lang="da-DK" b="1" dirty="0">
                <a:latin typeface="Garamond" panose="02020404030301010803" pitchFamily="18" charset="0"/>
              </a:rPr>
              <a:t> </a:t>
            </a:r>
            <a:r>
              <a:rPr lang="da-DK" b="1" dirty="0" err="1">
                <a:latin typeface="Garamond" panose="02020404030301010803" pitchFamily="18" charset="0"/>
              </a:rPr>
              <a:t>was</a:t>
            </a:r>
            <a:r>
              <a:rPr lang="da-DK" b="1" dirty="0">
                <a:latin typeface="Garamond" panose="02020404030301010803"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aramond" panose="02020404030301010803"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ea typeface="Times New Roman" panose="02020603050405020304" pitchFamily="18" charset="0"/>
                <a:cs typeface="Times New Roman" panose="02020603050405020304" pitchFamily="18" charset="0"/>
              </a:rPr>
              <a:t>T</a:t>
            </a:r>
            <a:r>
              <a:rPr lang="en-US" sz="1200" dirty="0">
                <a:effectLst/>
                <a:latin typeface="Garamond" panose="02020404030301010803" pitchFamily="18" charset="0"/>
                <a:ea typeface="Times New Roman" panose="02020603050405020304" pitchFamily="18" charset="0"/>
                <a:cs typeface="Times New Roman" panose="02020603050405020304" pitchFamily="18" charset="0"/>
              </a:rPr>
              <a:t>o describe recreational screen media use among Danish school-aged children and explore the role of parental education, family structure, and household screen media rules, and to investigate the effects of limiting recreational screen media use on physical activity, sleep, mental well-being, and biomarkers of stress in families with children.</a:t>
            </a:r>
            <a:r>
              <a:rPr lang="da-DK" sz="1200" dirty="0">
                <a:effectLst/>
                <a:latin typeface="Garamond" panose="02020404030301010803" pitchFamily="18" charset="0"/>
              </a:rPr>
              <a:t> </a:t>
            </a:r>
            <a:endParaRPr lang="da-DK" sz="1200" dirty="0">
              <a:latin typeface="Garamond" panose="02020404030301010803" pitchFamily="18" charset="0"/>
            </a:endParaRPr>
          </a:p>
          <a:p>
            <a:endParaRPr lang="en-US" noProof="0" dirty="0"/>
          </a:p>
        </p:txBody>
      </p:sp>
      <p:sp>
        <p:nvSpPr>
          <p:cNvPr id="4" name="Pladsholder til slidenummer 3"/>
          <p:cNvSpPr>
            <a:spLocks noGrp="1"/>
          </p:cNvSpPr>
          <p:nvPr>
            <p:ph type="sldNum" sz="quarter" idx="5"/>
          </p:nvPr>
        </p:nvSpPr>
        <p:spPr/>
        <p:txBody>
          <a:bodyPr/>
          <a:lstStyle/>
          <a:p>
            <a:fld id="{32183284-953A-6B45-8BBC-DBBBAD47541C}" type="slidenum">
              <a:rPr lang="da-DK" smtClean="0"/>
              <a:t>6</a:t>
            </a:fld>
            <a:endParaRPr lang="da-DK"/>
          </a:p>
        </p:txBody>
      </p:sp>
    </p:spTree>
    <p:extLst>
      <p:ext uri="{BB962C8B-B14F-4D97-AF65-F5344CB8AC3E}">
        <p14:creationId xmlns:p14="http://schemas.microsoft.com/office/powerpoint/2010/main" val="2983481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Let’s</a:t>
            </a:r>
            <a:r>
              <a:rPr lang="da-DK" dirty="0"/>
              <a:t> start with the </a:t>
            </a:r>
            <a:r>
              <a:rPr lang="da-DK" dirty="0" err="1"/>
              <a:t>background</a:t>
            </a:r>
            <a:r>
              <a:rPr lang="da-DK" dirty="0"/>
              <a:t> for </a:t>
            </a:r>
            <a:r>
              <a:rPr lang="da-DK" dirty="0" err="1"/>
              <a:t>paper</a:t>
            </a:r>
            <a:r>
              <a:rPr lang="da-DK" dirty="0"/>
              <a:t> 1</a:t>
            </a:r>
          </a:p>
        </p:txBody>
      </p:sp>
      <p:sp>
        <p:nvSpPr>
          <p:cNvPr id="4" name="Pladsholder til slidenummer 3"/>
          <p:cNvSpPr>
            <a:spLocks noGrp="1"/>
          </p:cNvSpPr>
          <p:nvPr>
            <p:ph type="sldNum" sz="quarter" idx="5"/>
          </p:nvPr>
        </p:nvSpPr>
        <p:spPr/>
        <p:txBody>
          <a:bodyPr/>
          <a:lstStyle/>
          <a:p>
            <a:fld id="{32183284-953A-6B45-8BBC-DBBBAD47541C}" type="slidenum">
              <a:rPr lang="da-DK" smtClean="0"/>
              <a:t>7</a:t>
            </a:fld>
            <a:endParaRPr lang="da-DK"/>
          </a:p>
        </p:txBody>
      </p:sp>
    </p:spTree>
    <p:extLst>
      <p:ext uri="{BB962C8B-B14F-4D97-AF65-F5344CB8AC3E}">
        <p14:creationId xmlns:p14="http://schemas.microsoft.com/office/powerpoint/2010/main" val="254570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dirty="0">
                <a:latin typeface="Garamond" panose="02020404030301010803" pitchFamily="18" charset="0"/>
              </a:rPr>
              <a:t>Previous studies have found screen media use to be correlated with age, sex, socioeconomic status, family structure, and screen media rules </a:t>
            </a:r>
            <a:r>
              <a:rPr lang="en-GB" i="1" dirty="0">
                <a:latin typeface="Garamond" panose="02020404030301010803" pitchFamily="18" charset="0"/>
              </a:rPr>
              <a:t>(Rideout et al. 2021, </a:t>
            </a:r>
            <a:r>
              <a:rPr lang="en-GB" i="1" dirty="0" err="1">
                <a:latin typeface="Garamond" panose="02020404030301010803" pitchFamily="18" charset="0"/>
              </a:rPr>
              <a:t>Langøy</a:t>
            </a:r>
            <a:r>
              <a:rPr lang="en-GB" i="1" dirty="0">
                <a:latin typeface="Garamond" panose="02020404030301010803" pitchFamily="18" charset="0"/>
              </a:rPr>
              <a:t> et al. 2019, </a:t>
            </a:r>
            <a:r>
              <a:rPr lang="en-GB" i="1" dirty="0" err="1">
                <a:latin typeface="Garamond" panose="02020404030301010803" pitchFamily="18" charset="0"/>
              </a:rPr>
              <a:t>Lauricella</a:t>
            </a:r>
            <a:r>
              <a:rPr lang="en-GB" i="1" dirty="0">
                <a:latin typeface="Garamond" panose="02020404030301010803" pitchFamily="18" charset="0"/>
              </a:rPr>
              <a:t> et al. 2020)</a:t>
            </a:r>
          </a:p>
          <a:p>
            <a:endParaRPr lang="en-GB" dirty="0">
              <a:latin typeface="Garamond" panose="02020404030301010803" pitchFamily="18" charset="0"/>
            </a:endParaRPr>
          </a:p>
          <a:p>
            <a:r>
              <a:rPr lang="en-GB" dirty="0">
                <a:latin typeface="Garamond" panose="02020404030301010803" pitchFamily="18" charset="0"/>
              </a:rPr>
              <a:t>Lack of descriptive studies on modern screen media use among </a:t>
            </a:r>
            <a:r>
              <a:rPr lang="en-GB" b="1" dirty="0">
                <a:latin typeface="Garamond" panose="02020404030301010803" pitchFamily="18" charset="0"/>
              </a:rPr>
              <a:t>Danish children </a:t>
            </a:r>
            <a:r>
              <a:rPr lang="en-GB" dirty="0">
                <a:latin typeface="Garamond" panose="02020404030301010803" pitchFamily="18" charset="0"/>
              </a:rPr>
              <a:t>(only outdated or commercial reports are available)</a:t>
            </a:r>
          </a:p>
          <a:p>
            <a:endParaRPr lang="en-GB" dirty="0">
              <a:latin typeface="Garamond" panose="02020404030301010803" pitchFamily="18" charset="0"/>
            </a:endParaRPr>
          </a:p>
          <a:p>
            <a:r>
              <a:rPr lang="en-GB" dirty="0">
                <a:latin typeface="Garamond" panose="02020404030301010803" pitchFamily="18" charset="0"/>
              </a:rPr>
              <a:t>Lack of studies exploring correlates of screen media use among </a:t>
            </a:r>
            <a:r>
              <a:rPr lang="en-GB" b="1" dirty="0">
                <a:latin typeface="Garamond" panose="02020404030301010803" pitchFamily="18" charset="0"/>
              </a:rPr>
              <a:t>Danish children. Are correlates the same in a Danish context?</a:t>
            </a:r>
            <a:endParaRPr lang="en-GB" b="1" dirty="0"/>
          </a:p>
        </p:txBody>
      </p:sp>
      <p:sp>
        <p:nvSpPr>
          <p:cNvPr id="4" name="Pladsholder til slidenummer 3"/>
          <p:cNvSpPr>
            <a:spLocks noGrp="1"/>
          </p:cNvSpPr>
          <p:nvPr>
            <p:ph type="sldNum" sz="quarter" idx="5"/>
          </p:nvPr>
        </p:nvSpPr>
        <p:spPr/>
        <p:txBody>
          <a:bodyPr/>
          <a:lstStyle/>
          <a:p>
            <a:fld id="{32183284-953A-6B45-8BBC-DBBBAD47541C}" type="slidenum">
              <a:rPr lang="da-DK" smtClean="0"/>
              <a:t>8</a:t>
            </a:fld>
            <a:endParaRPr lang="da-DK"/>
          </a:p>
        </p:txBody>
      </p:sp>
    </p:spTree>
    <p:extLst>
      <p:ext uri="{BB962C8B-B14F-4D97-AF65-F5344CB8AC3E}">
        <p14:creationId xmlns:p14="http://schemas.microsoft.com/office/powerpoint/2010/main" val="221444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The </a:t>
            </a:r>
            <a:r>
              <a:rPr lang="da-DK" dirty="0" err="1"/>
              <a:t>aim</a:t>
            </a:r>
            <a:r>
              <a:rPr lang="da-DK" dirty="0"/>
              <a:t> </a:t>
            </a:r>
            <a:r>
              <a:rPr lang="da-DK" dirty="0" err="1"/>
              <a:t>was</a:t>
            </a:r>
            <a:r>
              <a:rPr lang="da-DK" dirty="0"/>
              <a:t> to </a:t>
            </a:r>
            <a:r>
              <a:rPr lang="da-DK" dirty="0" err="1">
                <a:latin typeface="Garamond" panose="02020404030301010803" pitchFamily="18" charset="0"/>
              </a:rPr>
              <a:t>describe</a:t>
            </a:r>
            <a:r>
              <a:rPr lang="da-DK" dirty="0">
                <a:latin typeface="Garamond" panose="02020404030301010803" pitchFamily="18" charset="0"/>
              </a:rPr>
              <a:t> Danish </a:t>
            </a:r>
            <a:r>
              <a:rPr lang="da-DK" dirty="0" err="1">
                <a:latin typeface="Garamond" panose="02020404030301010803" pitchFamily="18" charset="0"/>
              </a:rPr>
              <a:t>children’s</a:t>
            </a:r>
            <a:r>
              <a:rPr lang="da-DK" dirty="0">
                <a:latin typeface="Garamond" panose="02020404030301010803" pitchFamily="18" charset="0"/>
              </a:rPr>
              <a:t> </a:t>
            </a:r>
            <a:r>
              <a:rPr lang="da-DK" dirty="0" err="1">
                <a:latin typeface="Garamond" panose="02020404030301010803" pitchFamily="18" charset="0"/>
              </a:rPr>
              <a:t>use</a:t>
            </a:r>
            <a:r>
              <a:rPr lang="da-DK" dirty="0">
                <a:latin typeface="Garamond" panose="02020404030301010803" pitchFamily="18" charset="0"/>
              </a:rPr>
              <a:t> of </a:t>
            </a:r>
            <a:r>
              <a:rPr lang="da-DK" dirty="0" err="1">
                <a:latin typeface="Garamond" panose="02020404030301010803" pitchFamily="18" charset="0"/>
              </a:rPr>
              <a:t>recreational</a:t>
            </a:r>
            <a:r>
              <a:rPr lang="da-DK" dirty="0">
                <a:latin typeface="Garamond" panose="02020404030301010803" pitchFamily="18" charset="0"/>
              </a:rPr>
              <a:t> screen media </a:t>
            </a:r>
            <a:r>
              <a:rPr lang="da-DK" dirty="0" err="1">
                <a:latin typeface="Garamond" panose="02020404030301010803" pitchFamily="18" charset="0"/>
              </a:rPr>
              <a:t>devices</a:t>
            </a:r>
            <a:r>
              <a:rPr lang="da-DK" dirty="0">
                <a:latin typeface="Garamond" panose="02020404030301010803" pitchFamily="18" charset="0"/>
              </a:rPr>
              <a:t> and </a:t>
            </a:r>
            <a:r>
              <a:rPr lang="da-DK" dirty="0" err="1">
                <a:latin typeface="Garamond" panose="02020404030301010803" pitchFamily="18" charset="0"/>
              </a:rPr>
              <a:t>explore</a:t>
            </a:r>
            <a:r>
              <a:rPr lang="da-DK" dirty="0">
                <a:latin typeface="Garamond" panose="02020404030301010803" pitchFamily="18" charset="0"/>
              </a:rPr>
              <a:t> the </a:t>
            </a:r>
            <a:r>
              <a:rPr lang="da-DK" dirty="0" err="1">
                <a:latin typeface="Garamond" panose="02020404030301010803" pitchFamily="18" charset="0"/>
              </a:rPr>
              <a:t>role</a:t>
            </a:r>
            <a:r>
              <a:rPr lang="da-DK" dirty="0">
                <a:latin typeface="Garamond" panose="02020404030301010803" pitchFamily="18" charset="0"/>
              </a:rPr>
              <a:t> of parental </a:t>
            </a:r>
            <a:r>
              <a:rPr lang="da-DK" dirty="0" err="1">
                <a:latin typeface="Garamond" panose="02020404030301010803" pitchFamily="18" charset="0"/>
              </a:rPr>
              <a:t>educational</a:t>
            </a:r>
            <a:r>
              <a:rPr lang="da-DK" dirty="0">
                <a:latin typeface="Garamond" panose="02020404030301010803" pitchFamily="18" charset="0"/>
              </a:rPr>
              <a:t> </a:t>
            </a:r>
            <a:r>
              <a:rPr lang="da-DK" dirty="0" err="1">
                <a:latin typeface="Garamond" panose="02020404030301010803" pitchFamily="18" charset="0"/>
              </a:rPr>
              <a:t>level</a:t>
            </a:r>
            <a:r>
              <a:rPr lang="da-DK" dirty="0">
                <a:latin typeface="Garamond" panose="02020404030301010803" pitchFamily="18" charset="0"/>
              </a:rPr>
              <a:t>, </a:t>
            </a:r>
            <a:r>
              <a:rPr lang="da-DK" dirty="0" err="1">
                <a:latin typeface="Garamond" panose="02020404030301010803" pitchFamily="18" charset="0"/>
              </a:rPr>
              <a:t>family</a:t>
            </a:r>
            <a:r>
              <a:rPr lang="da-DK" dirty="0">
                <a:latin typeface="Garamond" panose="02020404030301010803" pitchFamily="18" charset="0"/>
              </a:rPr>
              <a:t> </a:t>
            </a:r>
            <a:r>
              <a:rPr lang="da-DK" dirty="0" err="1">
                <a:latin typeface="Garamond" panose="02020404030301010803" pitchFamily="18" charset="0"/>
              </a:rPr>
              <a:t>structure</a:t>
            </a:r>
            <a:r>
              <a:rPr lang="da-DK" dirty="0">
                <a:latin typeface="Garamond" panose="02020404030301010803" pitchFamily="18" charset="0"/>
              </a:rPr>
              <a:t>, and </a:t>
            </a:r>
            <a:r>
              <a:rPr lang="da-DK" dirty="0" err="1">
                <a:latin typeface="Garamond" panose="02020404030301010803" pitchFamily="18" charset="0"/>
              </a:rPr>
              <a:t>household</a:t>
            </a:r>
            <a:r>
              <a:rPr lang="da-DK" dirty="0">
                <a:latin typeface="Garamond" panose="02020404030301010803" pitchFamily="18" charset="0"/>
              </a:rPr>
              <a:t> screen media </a:t>
            </a:r>
            <a:r>
              <a:rPr lang="da-DK" dirty="0" err="1">
                <a:latin typeface="Garamond" panose="02020404030301010803" pitchFamily="18" charset="0"/>
              </a:rPr>
              <a:t>rules</a:t>
            </a:r>
            <a:endParaRPr lang="da-DK" dirty="0">
              <a:latin typeface="Garamond" panose="02020404030301010803" pitchFamily="18" charset="0"/>
            </a:endParaRPr>
          </a:p>
        </p:txBody>
      </p:sp>
      <p:sp>
        <p:nvSpPr>
          <p:cNvPr id="4" name="Pladsholder til slidenummer 3"/>
          <p:cNvSpPr>
            <a:spLocks noGrp="1"/>
          </p:cNvSpPr>
          <p:nvPr>
            <p:ph type="sldNum" sz="quarter" idx="5"/>
          </p:nvPr>
        </p:nvSpPr>
        <p:spPr/>
        <p:txBody>
          <a:bodyPr/>
          <a:lstStyle/>
          <a:p>
            <a:fld id="{32183284-953A-6B45-8BBC-DBBBAD47541C}" type="slidenum">
              <a:rPr lang="da-DK" smtClean="0"/>
              <a:t>9</a:t>
            </a:fld>
            <a:endParaRPr lang="da-DK"/>
          </a:p>
        </p:txBody>
      </p:sp>
    </p:spTree>
    <p:extLst>
      <p:ext uri="{BB962C8B-B14F-4D97-AF65-F5344CB8AC3E}">
        <p14:creationId xmlns:p14="http://schemas.microsoft.com/office/powerpoint/2010/main" val="361899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A0860D-401A-2C4E-8913-CEB500A083D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4E8BAA64-03A7-F64A-BB73-BFA13A0A1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BC80B4BA-C5A8-8344-8D35-1D8D92372C73}"/>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4BCEEE6F-6F27-AE4D-B1A5-B7167802DF7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86E1E75-4F18-4A4A-9F5C-9A6EC68621E5}"/>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422948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1006A6-E1D9-4A41-993F-316C44EAA883}"/>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AC6989F0-253F-5541-8C54-903A5D58003D}"/>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CAD51FB-6276-BD42-B6BF-51835146719B}"/>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AFA448A7-166B-D54F-A54D-64B4B3EAF54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F6F46A5-E988-6244-8DD5-728AEFB019FB}"/>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8333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09A35F25-BFF5-EF4B-BDFC-FF87D6C2811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6F2D243-B2B8-B242-A945-69EDDF422CAE}"/>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26B427E-F26C-0640-8D4A-77E0BB7B4B04}"/>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E4A23707-695F-9B46-88BD-49CF9766663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FEA5FD5-79E2-2742-A5F8-AE5BB7E86DE4}"/>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351595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2A2C73-C821-E143-921F-7A2BE3EB0E4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0E86DD9-260C-9245-97E9-F72189A4B180}"/>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208DD7-E34C-544B-A514-05096F904AC4}"/>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2EDEEA90-257D-A748-B598-AFB3F3AEE2E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7C90B3D-59A9-1142-A71E-E444FDC1AD86}"/>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375990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F1F881-52F3-B141-8F64-2806AD8D29A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BE911345-5509-5C4D-9836-2524BB935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E1639980-10C5-AF43-9A0D-A6C7784E07F5}"/>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85807041-2CC0-E34C-A58E-7BDCB0D075B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469019D-EEB6-FD4E-BAB4-39D9B2F635D8}"/>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154468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F920B1-FB29-9349-9044-5D62914CAB6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8E2B0EC4-0798-2A49-8AEB-B995DDF6A6F9}"/>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58420A79-B32C-F842-A397-1759049EBC20}"/>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F1D161B2-4787-0544-899D-A31B0190262C}"/>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6" name="Pladsholder til sidefod 5">
            <a:extLst>
              <a:ext uri="{FF2B5EF4-FFF2-40B4-BE49-F238E27FC236}">
                <a16:creationId xmlns:a16="http://schemas.microsoft.com/office/drawing/2014/main" id="{B3E4D7EF-3AA7-1F40-AD07-31880DA0E4D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4F1581A4-A039-F04F-893F-26E9DDBAFA69}"/>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287520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E1E6A-4AE4-DD4E-94DD-D6F18DC4FC6C}"/>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88D228B-B769-CD4B-9CA8-B5C055F93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A3B3B30F-EDC1-E345-8F04-7103CF6AE2E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5B1BF9DE-6CE8-6041-94B8-3913976E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BB206A6B-FA13-9D46-B84E-0B03238776EC}"/>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C75DD81-C952-8743-86D1-DBCBBD721082}"/>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8" name="Pladsholder til sidefod 7">
            <a:extLst>
              <a:ext uri="{FF2B5EF4-FFF2-40B4-BE49-F238E27FC236}">
                <a16:creationId xmlns:a16="http://schemas.microsoft.com/office/drawing/2014/main" id="{32D318A7-9F1F-9941-8771-6B343C8817B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360CDBC5-A5C8-5B41-A8D2-2FE2F924C36A}"/>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37655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76272-89E8-914F-AAC4-0FE097232D22}"/>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6E03749D-C384-C948-98E1-074DBCABE268}"/>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4" name="Pladsholder til sidefod 3">
            <a:extLst>
              <a:ext uri="{FF2B5EF4-FFF2-40B4-BE49-F238E27FC236}">
                <a16:creationId xmlns:a16="http://schemas.microsoft.com/office/drawing/2014/main" id="{D4A74133-F70D-4E41-834F-38675701AF28}"/>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91C8D52C-9464-A94B-8DEC-05798EF99E0F}"/>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23155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577B0CDA-ADE0-A847-8178-46158719B2A3}"/>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3" name="Pladsholder til sidefod 2">
            <a:extLst>
              <a:ext uri="{FF2B5EF4-FFF2-40B4-BE49-F238E27FC236}">
                <a16:creationId xmlns:a16="http://schemas.microsoft.com/office/drawing/2014/main" id="{82239AE9-0D46-1D4F-A961-36895E1F4DBA}"/>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8D402F9-65E1-9647-836B-50D4964254A8}"/>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11097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079FA-92A2-A94A-BFCD-1A8875FC7FF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E8F70C0-F616-3746-A393-40101DC34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03FEAB65-4F0F-EF41-B596-8DFEC7515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4B50E2AE-6BAA-5647-AFD4-28A5F0815D97}"/>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6" name="Pladsholder til sidefod 5">
            <a:extLst>
              <a:ext uri="{FF2B5EF4-FFF2-40B4-BE49-F238E27FC236}">
                <a16:creationId xmlns:a16="http://schemas.microsoft.com/office/drawing/2014/main" id="{FA5DF3E3-F850-D04A-AF97-5A2703291BA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359E9CD-039B-644B-9AD7-56FAEDB8EE24}"/>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404876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23A2C-A1BF-A643-922A-669ADEE70767}"/>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4C3518B8-0982-EA4C-9978-F1840978F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a:extLst>
              <a:ext uri="{FF2B5EF4-FFF2-40B4-BE49-F238E27FC236}">
                <a16:creationId xmlns:a16="http://schemas.microsoft.com/office/drawing/2014/main" id="{59F083CF-BD76-334E-B4D3-C3B6F2AB0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DAC2047-2793-FA4C-B0AD-5A1DF87A2D7A}"/>
              </a:ext>
            </a:extLst>
          </p:cNvPr>
          <p:cNvSpPr>
            <a:spLocks noGrp="1"/>
          </p:cNvSpPr>
          <p:nvPr>
            <p:ph type="dt" sz="half" idx="10"/>
          </p:nvPr>
        </p:nvSpPr>
        <p:spPr/>
        <p:txBody>
          <a:bodyPr/>
          <a:lstStyle/>
          <a:p>
            <a:fld id="{65AEDDC8-809C-C048-BEE0-02D38AABCE48}" type="datetimeFigureOut">
              <a:rPr lang="da-DK" smtClean="0"/>
              <a:t>12.10.2022</a:t>
            </a:fld>
            <a:endParaRPr lang="da-DK"/>
          </a:p>
        </p:txBody>
      </p:sp>
      <p:sp>
        <p:nvSpPr>
          <p:cNvPr id="6" name="Pladsholder til sidefod 5">
            <a:extLst>
              <a:ext uri="{FF2B5EF4-FFF2-40B4-BE49-F238E27FC236}">
                <a16:creationId xmlns:a16="http://schemas.microsoft.com/office/drawing/2014/main" id="{2E84D995-CF9B-5349-9398-05EB2FC2543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A3ADD9-EA6D-2444-B919-FEE5DC1DE1FA}"/>
              </a:ext>
            </a:extLst>
          </p:cNvPr>
          <p:cNvSpPr>
            <a:spLocks noGrp="1"/>
          </p:cNvSpPr>
          <p:nvPr>
            <p:ph type="sldNum" sz="quarter" idx="12"/>
          </p:nvPr>
        </p:nvSpPr>
        <p:spPr/>
        <p:txBody>
          <a:bodyPr/>
          <a:lstStyle/>
          <a:p>
            <a:fld id="{8D9CF848-2686-DE44-9468-7826FDF22A79}" type="slidenum">
              <a:rPr lang="da-DK" smtClean="0"/>
              <a:t>‹nr.›</a:t>
            </a:fld>
            <a:endParaRPr lang="da-DK"/>
          </a:p>
        </p:txBody>
      </p:sp>
    </p:spTree>
    <p:extLst>
      <p:ext uri="{BB962C8B-B14F-4D97-AF65-F5344CB8AC3E}">
        <p14:creationId xmlns:p14="http://schemas.microsoft.com/office/powerpoint/2010/main" val="389058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658D0C6D-18C1-B149-9F99-0A758BC7C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E123AEA-8FA1-5E4D-BAAF-0A0E8800FE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4D55E96-5B6C-A444-8E04-40229CCB0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EDDC8-809C-C048-BEE0-02D38AABCE48}" type="datetimeFigureOut">
              <a:rPr lang="da-DK" smtClean="0"/>
              <a:t>12.10.2022</a:t>
            </a:fld>
            <a:endParaRPr lang="da-DK"/>
          </a:p>
        </p:txBody>
      </p:sp>
      <p:sp>
        <p:nvSpPr>
          <p:cNvPr id="5" name="Pladsholder til sidefod 4">
            <a:extLst>
              <a:ext uri="{FF2B5EF4-FFF2-40B4-BE49-F238E27FC236}">
                <a16:creationId xmlns:a16="http://schemas.microsoft.com/office/drawing/2014/main" id="{E9E6FD21-AB5B-BA44-B6F8-B965E9E8B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B7EBFC18-3B09-E84F-8ADC-7F62DC2FA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CF848-2686-DE44-9468-7826FDF22A79}" type="slidenum">
              <a:rPr lang="da-DK" smtClean="0"/>
              <a:t>‹nr.›</a:t>
            </a:fld>
            <a:endParaRPr lang="da-DK"/>
          </a:p>
        </p:txBody>
      </p:sp>
    </p:spTree>
    <p:extLst>
      <p:ext uri="{BB962C8B-B14F-4D97-AF65-F5344CB8AC3E}">
        <p14:creationId xmlns:p14="http://schemas.microsoft.com/office/powerpoint/2010/main" val="31187975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png"/><Relationship Id="rId7" Type="http://schemas.openxmlformats.org/officeDocument/2006/relationships/image" Target="../media/image43.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png"/><Relationship Id="rId7" Type="http://schemas.openxmlformats.org/officeDocument/2006/relationships/image" Target="../media/image54.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57.svg"/><Relationship Id="rId12"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9.svg"/><Relationship Id="rId5" Type="http://schemas.openxmlformats.org/officeDocument/2006/relationships/image" Target="../media/image5.sv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58.sv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1.sv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5.sv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15.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69.svg"/><Relationship Id="rId2" Type="http://schemas.openxmlformats.org/officeDocument/2006/relationships/notesSlide" Target="../notesSlides/notesSlide28.xml"/><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67.svg"/><Relationship Id="rId1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9.svg"/><Relationship Id="rId12" Type="http://schemas.openxmlformats.org/officeDocument/2006/relationships/image" Target="../media/image12.png"/><Relationship Id="rId17" Type="http://schemas.openxmlformats.org/officeDocument/2006/relationships/image" Target="../media/image19.sv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7.svg"/><Relationship Id="rId15" Type="http://schemas.openxmlformats.org/officeDocument/2006/relationships/image" Target="../media/image5.sv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5.svg"/><Relationship Id="rId1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0.png"/><Relationship Id="rId7"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2.png"/><Relationship Id="rId4" Type="http://schemas.openxmlformats.org/officeDocument/2006/relationships/image" Target="../media/image71.jpeg"/><Relationship Id="rId9"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6.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82.svg"/><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4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png"/><Relationship Id="rId7" Type="http://schemas.openxmlformats.org/officeDocument/2006/relationships/image" Target="../media/image86.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svg"/><Relationship Id="rId4" Type="http://schemas.openxmlformats.org/officeDocument/2006/relationships/image" Target="../media/image83.png"/><Relationship Id="rId9" Type="http://schemas.openxmlformats.org/officeDocument/2006/relationships/image" Target="../media/image56.sv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8.svg"/><Relationship Id="rId4" Type="http://schemas.openxmlformats.org/officeDocument/2006/relationships/image" Target="../media/image87.png"/></Relationships>
</file>

<file path=ppt/slides/_rels/slide42.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89.emf"/><Relationship Id="rId7" Type="http://schemas.openxmlformats.org/officeDocument/2006/relationships/image" Target="../media/image92.png"/><Relationship Id="rId12" Type="http://schemas.openxmlformats.org/officeDocument/2006/relationships/image" Target="../media/image97.sv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91.sv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svg"/><Relationship Id="rId4" Type="http://schemas.openxmlformats.org/officeDocument/2006/relationships/image" Target="../media/image2.png"/><Relationship Id="rId9" Type="http://schemas.openxmlformats.org/officeDocument/2006/relationships/image" Target="../media/image94.png"/></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www.health.gov.au/" TargetMode="External"/><Relationship Id="rId3" Type="http://schemas.openxmlformats.org/officeDocument/2006/relationships/image" Target="../media/image28.png"/><Relationship Id="rId7" Type="http://schemas.openxmlformats.org/officeDocument/2006/relationships/hyperlink" Target="http://www.who.i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sst.dk/" TargetMode="External"/><Relationship Id="rId5" Type="http://schemas.openxmlformats.org/officeDocument/2006/relationships/image" Target="../media/image2.png"/><Relationship Id="rId4" Type="http://schemas.openxmlformats.org/officeDocument/2006/relationships/image" Target="../media/image29.svg"/><Relationship Id="rId9" Type="http://schemas.openxmlformats.org/officeDocument/2006/relationships/hyperlink" Target="http://www.csep.guidelines.c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lede 7">
            <a:extLst>
              <a:ext uri="{FF2B5EF4-FFF2-40B4-BE49-F238E27FC236}">
                <a16:creationId xmlns:a16="http://schemas.microsoft.com/office/drawing/2014/main" id="{802C6A36-BBD7-5738-6ED2-72A070231970}"/>
              </a:ext>
            </a:extLst>
          </p:cNvPr>
          <p:cNvPicPr>
            <a:picLocks noChangeAspect="1"/>
          </p:cNvPicPr>
          <p:nvPr/>
        </p:nvPicPr>
        <p:blipFill>
          <a:blip r:embed="rId3">
            <a:alphaModFix amt="50000"/>
          </a:blip>
          <a:stretch>
            <a:fillRect/>
          </a:stretch>
        </p:blipFill>
        <p:spPr>
          <a:xfrm rot="10800000">
            <a:off x="1" y="0"/>
            <a:ext cx="12192000" cy="6858001"/>
          </a:xfrm>
          <a:prstGeom prst="rect">
            <a:avLst/>
          </a:prstGeom>
        </p:spPr>
      </p:pic>
      <p:sp>
        <p:nvSpPr>
          <p:cNvPr id="2" name="Titel 1">
            <a:extLst>
              <a:ext uri="{FF2B5EF4-FFF2-40B4-BE49-F238E27FC236}">
                <a16:creationId xmlns:a16="http://schemas.microsoft.com/office/drawing/2014/main" id="{5EC8B34A-C3E3-39E9-EE32-AB78BAD1A916}"/>
              </a:ext>
            </a:extLst>
          </p:cNvPr>
          <p:cNvSpPr>
            <a:spLocks noGrp="1"/>
          </p:cNvSpPr>
          <p:nvPr>
            <p:ph type="ctrTitle"/>
          </p:nvPr>
        </p:nvSpPr>
        <p:spPr>
          <a:xfrm>
            <a:off x="840581" y="1952036"/>
            <a:ext cx="10510837" cy="1853153"/>
          </a:xfrm>
        </p:spPr>
        <p:style>
          <a:lnRef idx="2">
            <a:schemeClr val="accent3"/>
          </a:lnRef>
          <a:fillRef idx="1">
            <a:schemeClr val="lt1"/>
          </a:fillRef>
          <a:effectRef idx="0">
            <a:schemeClr val="accent3"/>
          </a:effectRef>
          <a:fontRef idx="minor">
            <a:schemeClr val="dk1"/>
          </a:fontRef>
        </p:style>
        <p:txBody>
          <a:bodyPr>
            <a:noAutofit/>
          </a:bodyPr>
          <a:lstStyle/>
          <a:p>
            <a:r>
              <a:rPr lang="da-DK" sz="4400" dirty="0" err="1">
                <a:latin typeface="Garamond" panose="02020404030301010803" pitchFamily="18" charset="0"/>
                <a:cs typeface="Arial" panose="020B0604020202020204" pitchFamily="34" charset="0"/>
              </a:rPr>
              <a:t>Recreational</a:t>
            </a:r>
            <a:r>
              <a:rPr lang="da-DK" sz="4400" dirty="0">
                <a:latin typeface="Garamond" panose="02020404030301010803" pitchFamily="18" charset="0"/>
                <a:cs typeface="Arial" panose="020B0604020202020204" pitchFamily="34" charset="0"/>
              </a:rPr>
              <a:t> screen media </a:t>
            </a:r>
            <a:r>
              <a:rPr lang="da-DK" sz="4400" dirty="0" err="1">
                <a:latin typeface="Garamond" panose="02020404030301010803" pitchFamily="18" charset="0"/>
                <a:cs typeface="Arial" panose="020B0604020202020204" pitchFamily="34" charset="0"/>
              </a:rPr>
              <a:t>use</a:t>
            </a:r>
            <a:r>
              <a:rPr lang="da-DK" sz="4400" dirty="0">
                <a:latin typeface="Garamond" panose="02020404030301010803" pitchFamily="18" charset="0"/>
                <a:cs typeface="Arial" panose="020B0604020202020204" pitchFamily="34" charset="0"/>
              </a:rPr>
              <a:t> and </a:t>
            </a:r>
            <a:r>
              <a:rPr lang="da-DK" sz="4400" dirty="0" err="1">
                <a:latin typeface="Garamond" panose="02020404030301010803" pitchFamily="18" charset="0"/>
                <a:cs typeface="Arial" panose="020B0604020202020204" pitchFamily="34" charset="0"/>
              </a:rPr>
              <a:t>its</a:t>
            </a:r>
            <a:r>
              <a:rPr lang="da-DK" sz="4400" dirty="0">
                <a:latin typeface="Garamond" panose="02020404030301010803" pitchFamily="18" charset="0"/>
                <a:cs typeface="Arial" panose="020B0604020202020204" pitchFamily="34" charset="0"/>
              </a:rPr>
              <a:t> </a:t>
            </a:r>
            <a:r>
              <a:rPr lang="da-DK" sz="4400" dirty="0" err="1">
                <a:latin typeface="Garamond" panose="02020404030301010803" pitchFamily="18" charset="0"/>
                <a:cs typeface="Arial" panose="020B0604020202020204" pitchFamily="34" charset="0"/>
              </a:rPr>
              <a:t>effect</a:t>
            </a:r>
            <a:r>
              <a:rPr lang="da-DK" sz="4400" dirty="0">
                <a:latin typeface="Garamond" panose="02020404030301010803" pitchFamily="18" charset="0"/>
                <a:cs typeface="Arial" panose="020B0604020202020204" pitchFamily="34" charset="0"/>
              </a:rPr>
              <a:t> on </a:t>
            </a:r>
            <a:r>
              <a:rPr lang="da-DK" sz="4400" dirty="0" err="1">
                <a:latin typeface="Garamond" panose="02020404030301010803" pitchFamily="18" charset="0"/>
                <a:cs typeface="Arial" panose="020B0604020202020204" pitchFamily="34" charset="0"/>
              </a:rPr>
              <a:t>physical</a:t>
            </a:r>
            <a:r>
              <a:rPr lang="da-DK" sz="4400" dirty="0">
                <a:latin typeface="Garamond" panose="02020404030301010803" pitchFamily="18" charset="0"/>
                <a:cs typeface="Arial" panose="020B0604020202020204" pitchFamily="34" charset="0"/>
              </a:rPr>
              <a:t> </a:t>
            </a:r>
            <a:r>
              <a:rPr lang="da-DK" sz="4400" dirty="0" err="1">
                <a:latin typeface="Garamond" panose="02020404030301010803" pitchFamily="18" charset="0"/>
                <a:cs typeface="Arial" panose="020B0604020202020204" pitchFamily="34" charset="0"/>
              </a:rPr>
              <a:t>activity</a:t>
            </a:r>
            <a:r>
              <a:rPr lang="da-DK" sz="4400" dirty="0">
                <a:latin typeface="Garamond" panose="02020404030301010803" pitchFamily="18" charset="0"/>
                <a:cs typeface="Arial" panose="020B0604020202020204" pitchFamily="34" charset="0"/>
              </a:rPr>
              <a:t>, </a:t>
            </a:r>
            <a:r>
              <a:rPr lang="da-DK" sz="4400" dirty="0" err="1">
                <a:latin typeface="Garamond" panose="02020404030301010803" pitchFamily="18" charset="0"/>
                <a:cs typeface="Arial" panose="020B0604020202020204" pitchFamily="34" charset="0"/>
              </a:rPr>
              <a:t>sleep</a:t>
            </a:r>
            <a:r>
              <a:rPr lang="da-DK" sz="4400" dirty="0">
                <a:latin typeface="Garamond" panose="02020404030301010803" pitchFamily="18" charset="0"/>
                <a:cs typeface="Arial" panose="020B0604020202020204" pitchFamily="34" charset="0"/>
              </a:rPr>
              <a:t>, and mental </a:t>
            </a:r>
            <a:r>
              <a:rPr lang="da-DK" sz="4400" dirty="0" err="1">
                <a:latin typeface="Garamond" panose="02020404030301010803" pitchFamily="18" charset="0"/>
                <a:cs typeface="Arial" panose="020B0604020202020204" pitchFamily="34" charset="0"/>
              </a:rPr>
              <a:t>health</a:t>
            </a:r>
            <a:r>
              <a:rPr lang="da-DK" sz="4400" dirty="0">
                <a:latin typeface="Garamond" panose="02020404030301010803" pitchFamily="18" charset="0"/>
                <a:cs typeface="Arial" panose="020B0604020202020204" pitchFamily="34" charset="0"/>
              </a:rPr>
              <a:t> in families with </a:t>
            </a:r>
            <a:r>
              <a:rPr lang="da-DK" sz="4400" dirty="0" err="1">
                <a:latin typeface="Garamond" panose="02020404030301010803" pitchFamily="18" charset="0"/>
                <a:cs typeface="Arial" panose="020B0604020202020204" pitchFamily="34" charset="0"/>
              </a:rPr>
              <a:t>children</a:t>
            </a:r>
            <a:endParaRPr lang="da-DK" sz="4400" dirty="0">
              <a:latin typeface="Garamond" panose="02020404030301010803" pitchFamily="18" charset="0"/>
              <a:cs typeface="Arial" panose="020B0604020202020204" pitchFamily="34" charset="0"/>
            </a:endParaRPr>
          </a:p>
        </p:txBody>
      </p:sp>
      <p:sp>
        <p:nvSpPr>
          <p:cNvPr id="3" name="Undertitel 2">
            <a:extLst>
              <a:ext uri="{FF2B5EF4-FFF2-40B4-BE49-F238E27FC236}">
                <a16:creationId xmlns:a16="http://schemas.microsoft.com/office/drawing/2014/main" id="{0F9E5B8C-D46E-767B-48BD-F6DA737C7AE9}"/>
              </a:ext>
            </a:extLst>
          </p:cNvPr>
          <p:cNvSpPr>
            <a:spLocks noGrp="1"/>
          </p:cNvSpPr>
          <p:nvPr>
            <p:ph type="subTitle" idx="1"/>
          </p:nvPr>
        </p:nvSpPr>
        <p:spPr>
          <a:xfrm>
            <a:off x="0" y="5797551"/>
            <a:ext cx="4216400" cy="1060449"/>
          </a:xfrm>
        </p:spPr>
        <p:txBody>
          <a:bodyPr>
            <a:normAutofit fontScale="77500" lnSpcReduction="20000"/>
          </a:bodyPr>
          <a:lstStyle/>
          <a:p>
            <a:r>
              <a:rPr lang="da-DK" sz="1600" dirty="0" err="1">
                <a:latin typeface="Garamond" panose="02020404030301010803" pitchFamily="18" charset="0"/>
                <a:cs typeface="Arial" panose="020B0604020202020204" pitchFamily="34" charset="0"/>
              </a:rPr>
              <a:t>PhD</a:t>
            </a:r>
            <a:r>
              <a:rPr lang="da-DK" sz="1600" dirty="0">
                <a:latin typeface="Garamond" panose="02020404030301010803" pitchFamily="18" charset="0"/>
                <a:cs typeface="Arial" panose="020B0604020202020204" pitchFamily="34" charset="0"/>
              </a:rPr>
              <a:t> </a:t>
            </a:r>
            <a:r>
              <a:rPr lang="da-DK" sz="1600" dirty="0" err="1">
                <a:latin typeface="Garamond" panose="02020404030301010803" pitchFamily="18" charset="0"/>
                <a:cs typeface="Arial" panose="020B0604020202020204" pitchFamily="34" charset="0"/>
              </a:rPr>
              <a:t>Defence</a:t>
            </a:r>
            <a:r>
              <a:rPr lang="da-DK" sz="1600" dirty="0">
                <a:latin typeface="Garamond" panose="02020404030301010803" pitchFamily="18" charset="0"/>
                <a:cs typeface="Arial" panose="020B0604020202020204" pitchFamily="34" charset="0"/>
              </a:rPr>
              <a:t> </a:t>
            </a:r>
          </a:p>
          <a:p>
            <a:r>
              <a:rPr lang="da-DK" sz="1600" dirty="0">
                <a:latin typeface="Garamond" panose="02020404030301010803" pitchFamily="18" charset="0"/>
                <a:cs typeface="Arial" panose="020B0604020202020204" pitchFamily="34" charset="0"/>
              </a:rPr>
              <a:t>Jesper Schmidt-Persson</a:t>
            </a:r>
          </a:p>
          <a:p>
            <a:r>
              <a:rPr lang="da-DK" sz="1600" dirty="0" err="1">
                <a:latin typeface="Garamond" panose="02020404030301010803" pitchFamily="18" charset="0"/>
                <a:cs typeface="Arial" panose="020B0604020202020204" pitchFamily="34" charset="0"/>
              </a:rPr>
              <a:t>Exercise</a:t>
            </a:r>
            <a:r>
              <a:rPr lang="da-DK" sz="1600" dirty="0">
                <a:latin typeface="Garamond" panose="02020404030301010803" pitchFamily="18" charset="0"/>
                <a:cs typeface="Arial" panose="020B0604020202020204" pitchFamily="34" charset="0"/>
              </a:rPr>
              <a:t> </a:t>
            </a:r>
            <a:r>
              <a:rPr lang="da-DK" sz="1600" dirty="0" err="1">
                <a:latin typeface="Garamond" panose="02020404030301010803" pitchFamily="18" charset="0"/>
                <a:cs typeface="Arial" panose="020B0604020202020204" pitchFamily="34" charset="0"/>
              </a:rPr>
              <a:t>Epidemiology</a:t>
            </a:r>
            <a:r>
              <a:rPr lang="da-DK" sz="1600" dirty="0">
                <a:latin typeface="Garamond" panose="02020404030301010803" pitchFamily="18" charset="0"/>
                <a:cs typeface="Arial" panose="020B0604020202020204" pitchFamily="34" charset="0"/>
              </a:rPr>
              <a:t>, Centre for Research in </a:t>
            </a:r>
            <a:r>
              <a:rPr lang="da-DK" sz="1600" dirty="0" err="1">
                <a:latin typeface="Garamond" panose="02020404030301010803" pitchFamily="18" charset="0"/>
                <a:cs typeface="Arial" panose="020B0604020202020204" pitchFamily="34" charset="0"/>
              </a:rPr>
              <a:t>Childhood</a:t>
            </a:r>
            <a:r>
              <a:rPr lang="da-DK" sz="1600" dirty="0">
                <a:latin typeface="Garamond" panose="02020404030301010803" pitchFamily="18" charset="0"/>
                <a:cs typeface="Arial" panose="020B0604020202020204" pitchFamily="34" charset="0"/>
              </a:rPr>
              <a:t> Health</a:t>
            </a:r>
          </a:p>
          <a:p>
            <a:r>
              <a:rPr lang="da-DK" sz="1600" dirty="0">
                <a:latin typeface="Garamond" panose="02020404030301010803" pitchFamily="18" charset="0"/>
                <a:cs typeface="Arial" panose="020B0604020202020204" pitchFamily="34" charset="0"/>
              </a:rPr>
              <a:t>University of Southern Denmark</a:t>
            </a:r>
          </a:p>
        </p:txBody>
      </p:sp>
      <p:pic>
        <p:nvPicPr>
          <p:cNvPr id="4" name="Billede 3">
            <a:extLst>
              <a:ext uri="{FF2B5EF4-FFF2-40B4-BE49-F238E27FC236}">
                <a16:creationId xmlns:a16="http://schemas.microsoft.com/office/drawing/2014/main" id="{D47E47CB-5E56-33EF-97B9-9683151CA125}"/>
              </a:ext>
            </a:extLst>
          </p:cNvPr>
          <p:cNvPicPr>
            <a:picLocks noChangeAspect="1"/>
          </p:cNvPicPr>
          <p:nvPr/>
        </p:nvPicPr>
        <p:blipFill>
          <a:blip r:embed="rId4"/>
          <a:stretch>
            <a:fillRect/>
          </a:stretch>
        </p:blipFill>
        <p:spPr>
          <a:xfrm>
            <a:off x="10553700" y="6124805"/>
            <a:ext cx="1366837" cy="365871"/>
          </a:xfrm>
          <a:prstGeom prst="rect">
            <a:avLst/>
          </a:prstGeom>
        </p:spPr>
      </p:pic>
      <p:pic>
        <p:nvPicPr>
          <p:cNvPr id="9" name="Billede 8">
            <a:extLst>
              <a:ext uri="{FF2B5EF4-FFF2-40B4-BE49-F238E27FC236}">
                <a16:creationId xmlns:a16="http://schemas.microsoft.com/office/drawing/2014/main" id="{34E9BCA6-2E77-C9C1-E85C-4655AE9CF05D}"/>
              </a:ext>
            </a:extLst>
          </p:cNvPr>
          <p:cNvPicPr>
            <a:picLocks noChangeAspect="1"/>
          </p:cNvPicPr>
          <p:nvPr/>
        </p:nvPicPr>
        <p:blipFill>
          <a:blip r:embed="rId5"/>
          <a:stretch>
            <a:fillRect/>
          </a:stretch>
        </p:blipFill>
        <p:spPr>
          <a:xfrm>
            <a:off x="10553699" y="4624084"/>
            <a:ext cx="1366837" cy="1366837"/>
          </a:xfrm>
          <a:prstGeom prst="rect">
            <a:avLst/>
          </a:prstGeom>
        </p:spPr>
      </p:pic>
    </p:spTree>
    <p:extLst>
      <p:ext uri="{BB962C8B-B14F-4D97-AF65-F5344CB8AC3E}">
        <p14:creationId xmlns:p14="http://schemas.microsoft.com/office/powerpoint/2010/main" val="199383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r>
              <a:rPr lang="da-DK" b="1" dirty="0">
                <a:latin typeface="Garamond" panose="02020404030301010803" pitchFamily="18" charset="0"/>
              </a:rPr>
              <a:t>Methods</a:t>
            </a:r>
          </a:p>
        </p:txBody>
      </p:sp>
      <p:sp>
        <p:nvSpPr>
          <p:cNvPr id="3" name="Pladsholder til indhold 2">
            <a:extLst>
              <a:ext uri="{FF2B5EF4-FFF2-40B4-BE49-F238E27FC236}">
                <a16:creationId xmlns:a16="http://schemas.microsoft.com/office/drawing/2014/main" id="{E226CEF5-8836-CC93-66D8-A6AA8A35EBEF}"/>
              </a:ext>
            </a:extLst>
          </p:cNvPr>
          <p:cNvSpPr>
            <a:spLocks noGrp="1"/>
          </p:cNvSpPr>
          <p:nvPr>
            <p:ph idx="1"/>
          </p:nvPr>
        </p:nvSpPr>
        <p:spPr>
          <a:xfrm>
            <a:off x="838200" y="1825625"/>
            <a:ext cx="5813323" cy="4351338"/>
          </a:xfrm>
        </p:spPr>
        <p:txBody>
          <a:bodyPr>
            <a:normAutofit fontScale="92500" lnSpcReduction="10000"/>
          </a:bodyPr>
          <a:lstStyle/>
          <a:p>
            <a:r>
              <a:rPr lang="en-US" dirty="0">
                <a:latin typeface="Garamond" panose="02020404030301010803" pitchFamily="18" charset="0"/>
              </a:rPr>
              <a:t>A cross-sectional population-based study on screen media behavior among Danish children</a:t>
            </a:r>
          </a:p>
          <a:p>
            <a:endParaRPr lang="en-US" dirty="0">
              <a:latin typeface="Garamond" panose="02020404030301010803" pitchFamily="18" charset="0"/>
            </a:endParaRPr>
          </a:p>
          <a:p>
            <a:r>
              <a:rPr lang="en-US" dirty="0">
                <a:latin typeface="Garamond" panose="02020404030301010803" pitchFamily="18" charset="0"/>
              </a:rPr>
              <a:t>One parent and one child in households with at least one child aged 6-10 years</a:t>
            </a:r>
          </a:p>
          <a:p>
            <a:endParaRPr lang="en-US" dirty="0">
              <a:latin typeface="Garamond" panose="02020404030301010803" pitchFamily="18" charset="0"/>
            </a:endParaRPr>
          </a:p>
          <a:p>
            <a:r>
              <a:rPr lang="en-US" dirty="0">
                <a:latin typeface="Garamond" panose="02020404030301010803" pitchFamily="18" charset="0"/>
              </a:rPr>
              <a:t>Digital invitations were sent to 29.124 parents via e-Boks</a:t>
            </a:r>
          </a:p>
          <a:p>
            <a:endParaRPr lang="en-US" dirty="0">
              <a:latin typeface="Garamond" panose="02020404030301010803" pitchFamily="18" charset="0"/>
            </a:endParaRPr>
          </a:p>
          <a:p>
            <a:r>
              <a:rPr lang="en-US" dirty="0">
                <a:latin typeface="Garamond" panose="02020404030301010803" pitchFamily="18" charset="0"/>
              </a:rPr>
              <a:t>5.274 provided complete responses (18%)</a:t>
            </a:r>
          </a:p>
          <a:p>
            <a:endParaRPr lang="en-US" dirty="0">
              <a:latin typeface="Garamond" panose="02020404030301010803" pitchFamily="18" charset="0"/>
            </a:endParaRPr>
          </a:p>
        </p:txBody>
      </p:sp>
      <p:pic>
        <p:nvPicPr>
          <p:cNvPr id="4" name="Billede 3">
            <a:extLst>
              <a:ext uri="{FF2B5EF4-FFF2-40B4-BE49-F238E27FC236}">
                <a16:creationId xmlns:a16="http://schemas.microsoft.com/office/drawing/2014/main" id="{CD36673B-D9B6-8C0F-D8B1-DC96917AFD66}"/>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19" name="Billede 18">
            <a:extLst>
              <a:ext uri="{FF2B5EF4-FFF2-40B4-BE49-F238E27FC236}">
                <a16:creationId xmlns:a16="http://schemas.microsoft.com/office/drawing/2014/main" id="{3819CA70-07E6-9BF5-8AF6-334621D5047A}"/>
              </a:ext>
            </a:extLst>
          </p:cNvPr>
          <p:cNvPicPr>
            <a:picLocks noChangeAspect="1"/>
          </p:cNvPicPr>
          <p:nvPr/>
        </p:nvPicPr>
        <p:blipFill>
          <a:blip r:embed="rId4"/>
          <a:stretch>
            <a:fillRect/>
          </a:stretch>
        </p:blipFill>
        <p:spPr>
          <a:xfrm>
            <a:off x="6513273" y="1690688"/>
            <a:ext cx="5678727" cy="4130497"/>
          </a:xfrm>
          <a:prstGeom prst="rect">
            <a:avLst/>
          </a:prstGeom>
        </p:spPr>
      </p:pic>
      <p:sp>
        <p:nvSpPr>
          <p:cNvPr id="5" name="Tekstrude 4">
            <a:extLst>
              <a:ext uri="{FF2B5EF4-FFF2-40B4-BE49-F238E27FC236}">
                <a16:creationId xmlns:a16="http://schemas.microsoft.com/office/drawing/2014/main" id="{649965FF-F001-6640-92F6-CB4F007314AE}"/>
              </a:ext>
            </a:extLst>
          </p:cNvPr>
          <p:cNvSpPr/>
          <p:nvPr/>
        </p:nvSpPr>
        <p:spPr>
          <a:xfrm>
            <a:off x="10086679" y="1825626"/>
            <a:ext cx="433633" cy="3471594"/>
          </a:xfrm>
          <a:prstGeom prst="frame">
            <a:avLst>
              <a:gd name="adj1" fmla="val 5978"/>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 name="Tekstfelt 5">
            <a:extLst>
              <a:ext uri="{FF2B5EF4-FFF2-40B4-BE49-F238E27FC236}">
                <a16:creationId xmlns:a16="http://schemas.microsoft.com/office/drawing/2014/main" id="{4A93CF8C-7D83-4B90-C428-7B3DC2E2810E}"/>
              </a:ext>
            </a:extLst>
          </p:cNvPr>
          <p:cNvSpPr txBox="1"/>
          <p:nvPr/>
        </p:nvSpPr>
        <p:spPr>
          <a:xfrm rot="18700770">
            <a:off x="9840415" y="1061534"/>
            <a:ext cx="1206631" cy="584775"/>
          </a:xfrm>
          <a:prstGeom prst="rect">
            <a:avLst/>
          </a:prstGeom>
          <a:noFill/>
        </p:spPr>
        <p:txBody>
          <a:bodyPr wrap="square" rtlCol="0">
            <a:spAutoFit/>
          </a:bodyPr>
          <a:lstStyle/>
          <a:p>
            <a:pPr algn="ctr"/>
            <a:r>
              <a:rPr lang="da-DK" sz="1600" dirty="0">
                <a:latin typeface="Garamond" panose="02020404030301010803" pitchFamily="18" charset="0"/>
              </a:rPr>
              <a:t>COVID-19 lockdown</a:t>
            </a:r>
            <a:endParaRPr lang="da-DK" dirty="0">
              <a:latin typeface="Garamond" panose="02020404030301010803" pitchFamily="18" charset="0"/>
            </a:endParaRPr>
          </a:p>
        </p:txBody>
      </p:sp>
    </p:spTree>
    <p:extLst>
      <p:ext uri="{BB962C8B-B14F-4D97-AF65-F5344CB8AC3E}">
        <p14:creationId xmlns:p14="http://schemas.microsoft.com/office/powerpoint/2010/main" val="11250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p:txBody>
          <a:bodyPr/>
          <a:lstStyle/>
          <a:p>
            <a:pPr algn="ctr"/>
            <a:r>
              <a:rPr lang="en-US" b="1" dirty="0">
                <a:latin typeface="Garamond" panose="02020404030301010803" pitchFamily="18" charset="0"/>
              </a:rPr>
              <a:t>Participant characteristics </a:t>
            </a:r>
          </a:p>
        </p:txBody>
      </p:sp>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3"/>
          <a:stretch>
            <a:fillRect/>
          </a:stretch>
        </p:blipFill>
        <p:spPr>
          <a:xfrm>
            <a:off x="10574538" y="6036889"/>
            <a:ext cx="1366837" cy="365871"/>
          </a:xfrm>
          <a:prstGeom prst="rect">
            <a:avLst/>
          </a:prstGeom>
        </p:spPr>
      </p:pic>
      <p:graphicFrame>
        <p:nvGraphicFramePr>
          <p:cNvPr id="8" name="Tabel 7">
            <a:extLst>
              <a:ext uri="{FF2B5EF4-FFF2-40B4-BE49-F238E27FC236}">
                <a16:creationId xmlns:a16="http://schemas.microsoft.com/office/drawing/2014/main" id="{61D0812C-0F93-2EDA-8FF1-74DEE8C9D7CF}"/>
              </a:ext>
            </a:extLst>
          </p:cNvPr>
          <p:cNvGraphicFramePr>
            <a:graphicFrameLocks noGrp="1"/>
          </p:cNvGraphicFramePr>
          <p:nvPr>
            <p:extLst>
              <p:ext uri="{D42A27DB-BD31-4B8C-83A1-F6EECF244321}">
                <p14:modId xmlns:p14="http://schemas.microsoft.com/office/powerpoint/2010/main" val="1872799684"/>
              </p:ext>
            </p:extLst>
          </p:nvPr>
        </p:nvGraphicFramePr>
        <p:xfrm>
          <a:off x="1110405" y="1752600"/>
          <a:ext cx="9971187" cy="3352800"/>
        </p:xfrm>
        <a:graphic>
          <a:graphicData uri="http://schemas.openxmlformats.org/drawingml/2006/table">
            <a:tbl>
              <a:tblPr firstRow="1" firstCol="1" bandRow="1">
                <a:tableStyleId>{9DCAF9ED-07DC-4A11-8D7F-57B35C25682E}</a:tableStyleId>
              </a:tblPr>
              <a:tblGrid>
                <a:gridCol w="4519713">
                  <a:extLst>
                    <a:ext uri="{9D8B030D-6E8A-4147-A177-3AD203B41FA5}">
                      <a16:colId xmlns:a16="http://schemas.microsoft.com/office/drawing/2014/main" val="1659314781"/>
                    </a:ext>
                  </a:extLst>
                </a:gridCol>
                <a:gridCol w="1757201">
                  <a:extLst>
                    <a:ext uri="{9D8B030D-6E8A-4147-A177-3AD203B41FA5}">
                      <a16:colId xmlns:a16="http://schemas.microsoft.com/office/drawing/2014/main" val="1668936095"/>
                    </a:ext>
                  </a:extLst>
                </a:gridCol>
                <a:gridCol w="1867501">
                  <a:extLst>
                    <a:ext uri="{9D8B030D-6E8A-4147-A177-3AD203B41FA5}">
                      <a16:colId xmlns:a16="http://schemas.microsoft.com/office/drawing/2014/main" val="2912740297"/>
                    </a:ext>
                  </a:extLst>
                </a:gridCol>
                <a:gridCol w="1826772">
                  <a:extLst>
                    <a:ext uri="{9D8B030D-6E8A-4147-A177-3AD203B41FA5}">
                      <a16:colId xmlns:a16="http://schemas.microsoft.com/office/drawing/2014/main" val="9957898"/>
                    </a:ext>
                  </a:extLst>
                </a:gridCol>
              </a:tblGrid>
              <a:tr h="828117">
                <a:tc>
                  <a:txBody>
                    <a:bodyPr/>
                    <a:lstStyle/>
                    <a:p>
                      <a:r>
                        <a:rPr lang="en-US" sz="2000" dirty="0">
                          <a:effectLst/>
                          <a:latin typeface="Garamond" panose="02020404030301010803" pitchFamily="18" charset="0"/>
                          <a:cs typeface="Times New Roman" panose="02020603050405020304" pitchFamily="18" charset="0"/>
                        </a:rPr>
                        <a:t> </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Non-responders</a:t>
                      </a:r>
                      <a:br>
                        <a:rPr lang="en-US" sz="2000" dirty="0">
                          <a:effectLst/>
                          <a:latin typeface="Garamond" panose="02020404030301010803" pitchFamily="18" charset="0"/>
                          <a:cs typeface="Times New Roman" panose="02020603050405020304" pitchFamily="18" charset="0"/>
                        </a:rPr>
                      </a:br>
                      <a:r>
                        <a:rPr lang="en-US" sz="2000" dirty="0">
                          <a:effectLst/>
                          <a:latin typeface="Garamond" panose="02020404030301010803" pitchFamily="18" charset="0"/>
                          <a:cs typeface="Times New Roman" panose="02020603050405020304" pitchFamily="18" charset="0"/>
                        </a:rPr>
                        <a:t>(n=22,304)</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Partial responders</a:t>
                      </a:r>
                      <a:br>
                        <a:rPr lang="en-US" sz="2000">
                          <a:effectLst/>
                          <a:latin typeface="Garamond" panose="02020404030301010803" pitchFamily="18" charset="0"/>
                          <a:cs typeface="Times New Roman" panose="02020603050405020304" pitchFamily="18" charset="0"/>
                        </a:rPr>
                      </a:br>
                      <a:r>
                        <a:rPr lang="en-US" sz="2000">
                          <a:effectLst/>
                          <a:latin typeface="Garamond" panose="02020404030301010803" pitchFamily="18" charset="0"/>
                          <a:cs typeface="Times New Roman" panose="02020603050405020304" pitchFamily="18" charset="0"/>
                        </a:rPr>
                        <a:t>(n=1,546)</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Responders</a:t>
                      </a:r>
                      <a:br>
                        <a:rPr lang="en-US" sz="2000" dirty="0">
                          <a:effectLst/>
                          <a:latin typeface="Garamond" panose="02020404030301010803" pitchFamily="18" charset="0"/>
                          <a:cs typeface="Times New Roman" panose="02020603050405020304" pitchFamily="18" charset="0"/>
                        </a:rPr>
                      </a:br>
                      <a:endParaRPr lang="en-US" sz="2000" dirty="0">
                        <a:effectLst/>
                        <a:latin typeface="Garamond" panose="02020404030301010803" pitchFamily="18" charset="0"/>
                        <a:cs typeface="Times New Roman" panose="02020603050405020304" pitchFamily="18" charset="0"/>
                      </a:endParaRPr>
                    </a:p>
                    <a:p>
                      <a:pPr algn="ctr"/>
                      <a:r>
                        <a:rPr lang="en-US" sz="2000" dirty="0">
                          <a:effectLst/>
                          <a:latin typeface="Garamond" panose="02020404030301010803" pitchFamily="18" charset="0"/>
                          <a:cs typeface="Times New Roman" panose="02020603050405020304" pitchFamily="18" charset="0"/>
                        </a:rPr>
                        <a:t>(n=5,274)</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274039"/>
                  </a:ext>
                </a:extLst>
              </a:tr>
              <a:tr h="298188">
                <a:tc>
                  <a:txBody>
                    <a:bodyPr/>
                    <a:lstStyle/>
                    <a:p>
                      <a:r>
                        <a:rPr lang="en-US" sz="2000">
                          <a:effectLst/>
                          <a:latin typeface="Garamond" panose="02020404030301010803" pitchFamily="18" charset="0"/>
                          <a:cs typeface="Times New Roman" panose="02020603050405020304" pitchFamily="18" charset="0"/>
                        </a:rPr>
                        <a:t>Children</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 </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 </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8014466"/>
                  </a:ext>
                </a:extLst>
              </a:tr>
              <a:tr h="276039">
                <a:tc>
                  <a:txBody>
                    <a:bodyPr/>
                    <a:lstStyle/>
                    <a:p>
                      <a:r>
                        <a:rPr lang="en-US" sz="2000" b="0" dirty="0">
                          <a:effectLst/>
                          <a:latin typeface="Garamond" panose="02020404030301010803" pitchFamily="18" charset="0"/>
                          <a:cs typeface="Times New Roman" panose="02020603050405020304" pitchFamily="18" charset="0"/>
                        </a:rPr>
                        <a:t>Biological sex, % Girls/Boys</a:t>
                      </a:r>
                      <a:endParaRPr lang="da-DK" sz="2000" b="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48.6/51.4</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50.3/49.7</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48.3/51.7</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4672556"/>
                  </a:ext>
                </a:extLst>
              </a:tr>
              <a:tr h="276039">
                <a:tc>
                  <a:txBody>
                    <a:bodyPr/>
                    <a:lstStyle/>
                    <a:p>
                      <a:r>
                        <a:rPr lang="en-US" sz="2000" b="0">
                          <a:effectLst/>
                          <a:latin typeface="Garamond" panose="02020404030301010803" pitchFamily="18" charset="0"/>
                          <a:cs typeface="Times New Roman" panose="02020603050405020304" pitchFamily="18" charset="0"/>
                        </a:rPr>
                        <a:t>Age, mean (sd)</a:t>
                      </a:r>
                      <a:endParaRPr lang="da-DK" sz="2000" b="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8.8 (1.4)</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8.7 (1.4)</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8.8 (1.4)</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6848612"/>
                  </a:ext>
                </a:extLst>
              </a:tr>
              <a:tr h="552078">
                <a:tc>
                  <a:txBody>
                    <a:bodyPr/>
                    <a:lstStyle/>
                    <a:p>
                      <a:r>
                        <a:rPr lang="en-US" sz="2000" b="0" dirty="0">
                          <a:effectLst/>
                          <a:latin typeface="Garamond" panose="02020404030301010803" pitchFamily="18" charset="0"/>
                          <a:cs typeface="Times New Roman" panose="02020603050405020304" pitchFamily="18" charset="0"/>
                        </a:rPr>
                        <a:t>Ethnicity </a:t>
                      </a:r>
                      <a:endParaRPr lang="da-DK" sz="2000" b="0" dirty="0">
                        <a:effectLst/>
                        <a:latin typeface="Garamond" panose="02020404030301010803" pitchFamily="18" charset="0"/>
                        <a:cs typeface="Times New Roman" panose="02020603050405020304" pitchFamily="18" charset="0"/>
                      </a:endParaRPr>
                    </a:p>
                    <a:p>
                      <a:r>
                        <a:rPr lang="en-US" sz="2000" b="0" dirty="0">
                          <a:effectLst/>
                          <a:latin typeface="Garamond" panose="02020404030301010803" pitchFamily="18" charset="0"/>
                          <a:cs typeface="Times New Roman" panose="02020603050405020304" pitchFamily="18" charset="0"/>
                        </a:rPr>
                        <a:t>(% Danish/Other Western/Non-Western)</a:t>
                      </a:r>
                      <a:endParaRPr lang="da-DK" sz="2000" b="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n-US" sz="2000" dirty="0">
                        <a:effectLst/>
                        <a:latin typeface="Garamond" panose="02020404030301010803" pitchFamily="18" charset="0"/>
                        <a:cs typeface="Times New Roman" panose="02020603050405020304" pitchFamily="18" charset="0"/>
                      </a:endParaRPr>
                    </a:p>
                    <a:p>
                      <a:pPr algn="ctr"/>
                      <a:r>
                        <a:rPr lang="en-US" sz="2000" dirty="0">
                          <a:effectLst/>
                          <a:latin typeface="Garamond" panose="02020404030301010803" pitchFamily="18" charset="0"/>
                          <a:cs typeface="Times New Roman" panose="02020603050405020304" pitchFamily="18" charset="0"/>
                        </a:rPr>
                        <a:t>87.1/2.6/10.3</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n-US" sz="2000" dirty="0">
                        <a:effectLst/>
                        <a:latin typeface="Garamond" panose="02020404030301010803" pitchFamily="18" charset="0"/>
                        <a:cs typeface="Times New Roman" panose="02020603050405020304" pitchFamily="18" charset="0"/>
                      </a:endParaRPr>
                    </a:p>
                    <a:p>
                      <a:pPr algn="ctr"/>
                      <a:r>
                        <a:rPr lang="en-US" sz="2000" dirty="0">
                          <a:effectLst/>
                          <a:latin typeface="Garamond" panose="02020404030301010803" pitchFamily="18" charset="0"/>
                          <a:cs typeface="Times New Roman" panose="02020603050405020304" pitchFamily="18" charset="0"/>
                        </a:rPr>
                        <a:t>75.1/4.3/20.6</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n-US" sz="2000" dirty="0">
                        <a:effectLst/>
                        <a:latin typeface="Garamond" panose="02020404030301010803" pitchFamily="18" charset="0"/>
                        <a:cs typeface="Times New Roman" panose="02020603050405020304" pitchFamily="18" charset="0"/>
                      </a:endParaRPr>
                    </a:p>
                    <a:p>
                      <a:pPr algn="ctr"/>
                      <a:r>
                        <a:rPr lang="en-US" sz="2000" dirty="0">
                          <a:effectLst/>
                          <a:latin typeface="Garamond" panose="02020404030301010803" pitchFamily="18" charset="0"/>
                          <a:cs typeface="Times New Roman" panose="02020603050405020304" pitchFamily="18" charset="0"/>
                        </a:rPr>
                        <a:t>91.6/1.9/6.5</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9710085"/>
                  </a:ext>
                </a:extLst>
              </a:tr>
              <a:tr h="298188">
                <a:tc>
                  <a:txBody>
                    <a:bodyPr/>
                    <a:lstStyle/>
                    <a:p>
                      <a:r>
                        <a:rPr lang="en-US" sz="2000" dirty="0">
                          <a:effectLst/>
                          <a:latin typeface="Garamond" panose="02020404030301010803" pitchFamily="18" charset="0"/>
                          <a:cs typeface="Times New Roman" panose="02020603050405020304" pitchFamily="18" charset="0"/>
                        </a:rPr>
                        <a:t>Parents</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 </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1955062"/>
                  </a:ext>
                </a:extLst>
              </a:tr>
              <a:tr h="276039">
                <a:tc>
                  <a:txBody>
                    <a:bodyPr/>
                    <a:lstStyle/>
                    <a:p>
                      <a:r>
                        <a:rPr lang="en-US" sz="2000" b="0" dirty="0">
                          <a:effectLst/>
                          <a:latin typeface="Garamond" panose="02020404030301010803" pitchFamily="18" charset="0"/>
                          <a:cs typeface="Times New Roman" panose="02020603050405020304" pitchFamily="18" charset="0"/>
                        </a:rPr>
                        <a:t>Biological sex, % Female/Male</a:t>
                      </a:r>
                      <a:endParaRPr lang="da-DK" sz="2000" b="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58.6/41.4</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64.1/35.9</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67.7/32.3</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3458368"/>
                  </a:ext>
                </a:extLst>
              </a:tr>
              <a:tr h="276039">
                <a:tc>
                  <a:txBody>
                    <a:bodyPr/>
                    <a:lstStyle/>
                    <a:p>
                      <a:r>
                        <a:rPr lang="en-US" sz="2000" b="0" dirty="0">
                          <a:effectLst/>
                          <a:latin typeface="Garamond" panose="02020404030301010803" pitchFamily="18" charset="0"/>
                          <a:cs typeface="Times New Roman" panose="02020603050405020304" pitchFamily="18" charset="0"/>
                        </a:rPr>
                        <a:t>Age, mean (</a:t>
                      </a:r>
                      <a:r>
                        <a:rPr lang="en-US" sz="2000" b="0" dirty="0" err="1">
                          <a:effectLst/>
                          <a:latin typeface="Garamond" panose="02020404030301010803" pitchFamily="18" charset="0"/>
                          <a:cs typeface="Times New Roman" panose="02020603050405020304" pitchFamily="18" charset="0"/>
                        </a:rPr>
                        <a:t>sd</a:t>
                      </a:r>
                      <a:r>
                        <a:rPr lang="en-US" sz="2000" b="0" dirty="0">
                          <a:effectLst/>
                          <a:latin typeface="Garamond" panose="02020404030301010803" pitchFamily="18" charset="0"/>
                          <a:cs typeface="Times New Roman" panose="02020603050405020304" pitchFamily="18" charset="0"/>
                        </a:rPr>
                        <a:t>)</a:t>
                      </a:r>
                      <a:endParaRPr lang="da-DK" sz="2000" b="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a:effectLst/>
                          <a:latin typeface="Garamond" panose="02020404030301010803" pitchFamily="18" charset="0"/>
                          <a:cs typeface="Times New Roman" panose="02020603050405020304" pitchFamily="18" charset="0"/>
                        </a:rPr>
                        <a:t>40.3 (5.9)</a:t>
                      </a:r>
                      <a:endParaRPr lang="da-DK" sz="20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40.4 (6.2)</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2000" dirty="0">
                          <a:effectLst/>
                          <a:latin typeface="Garamond" panose="02020404030301010803" pitchFamily="18" charset="0"/>
                          <a:cs typeface="Times New Roman" panose="02020603050405020304" pitchFamily="18" charset="0"/>
                        </a:rPr>
                        <a:t>41.0 (5.6)</a:t>
                      </a:r>
                      <a:endParaRPr lang="da-DK" sz="2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9239830"/>
                  </a:ext>
                </a:extLst>
              </a:tr>
            </a:tbl>
          </a:graphicData>
        </a:graphic>
      </p:graphicFrame>
      <p:sp>
        <p:nvSpPr>
          <p:cNvPr id="6" name="Tekstrude 5">
            <a:extLst>
              <a:ext uri="{FF2B5EF4-FFF2-40B4-BE49-F238E27FC236}">
                <a16:creationId xmlns:a16="http://schemas.microsoft.com/office/drawing/2014/main" id="{77EC125D-DA7D-7B81-AC74-2469B628FE2C}"/>
              </a:ext>
            </a:extLst>
          </p:cNvPr>
          <p:cNvSpPr/>
          <p:nvPr/>
        </p:nvSpPr>
        <p:spPr>
          <a:xfrm>
            <a:off x="1100669" y="4465320"/>
            <a:ext cx="9980923" cy="335280"/>
          </a:xfrm>
          <a:prstGeom prst="frame">
            <a:avLst>
              <a:gd name="adj1" fmla="val 7185"/>
            </a:avLst>
          </a:prstGeom>
          <a:solidFill>
            <a:srgbClr val="7030A0"/>
          </a:solid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solidFill>
                <a:schemeClr val="tx1"/>
              </a:solidFill>
            </a:endParaRPr>
          </a:p>
        </p:txBody>
      </p:sp>
    </p:spTree>
    <p:extLst>
      <p:ext uri="{BB962C8B-B14F-4D97-AF65-F5344CB8AC3E}">
        <p14:creationId xmlns:p14="http://schemas.microsoft.com/office/powerpoint/2010/main" val="295977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a:xfrm>
            <a:off x="838200" y="69703"/>
            <a:ext cx="10515600" cy="1325563"/>
          </a:xfrm>
        </p:spPr>
        <p:txBody>
          <a:bodyPr/>
          <a:lstStyle/>
          <a:p>
            <a:pPr algn="ctr"/>
            <a:r>
              <a:rPr lang="en-US" b="1" dirty="0">
                <a:latin typeface="Garamond" panose="02020404030301010803" pitchFamily="18" charset="0"/>
              </a:rPr>
              <a:t>Socio-ecological model</a:t>
            </a:r>
          </a:p>
        </p:txBody>
      </p:sp>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7" name="Billede 6">
            <a:extLst>
              <a:ext uri="{FF2B5EF4-FFF2-40B4-BE49-F238E27FC236}">
                <a16:creationId xmlns:a16="http://schemas.microsoft.com/office/drawing/2014/main" id="{D5F0DA99-F31F-B588-F84C-D0388F928918}"/>
              </a:ext>
            </a:extLst>
          </p:cNvPr>
          <p:cNvPicPr>
            <a:picLocks noChangeAspect="1"/>
          </p:cNvPicPr>
          <p:nvPr/>
        </p:nvPicPr>
        <p:blipFill>
          <a:blip r:embed="rId4"/>
          <a:stretch>
            <a:fillRect/>
          </a:stretch>
        </p:blipFill>
        <p:spPr>
          <a:xfrm>
            <a:off x="2790825" y="1224536"/>
            <a:ext cx="6610350" cy="5382857"/>
          </a:xfrm>
          <a:prstGeom prst="rect">
            <a:avLst/>
          </a:prstGeom>
        </p:spPr>
      </p:pic>
      <p:sp>
        <p:nvSpPr>
          <p:cNvPr id="8" name="Tekstfelt 7">
            <a:extLst>
              <a:ext uri="{FF2B5EF4-FFF2-40B4-BE49-F238E27FC236}">
                <a16:creationId xmlns:a16="http://schemas.microsoft.com/office/drawing/2014/main" id="{0AB6C467-8188-0273-2057-1EA68F7B23D6}"/>
              </a:ext>
            </a:extLst>
          </p:cNvPr>
          <p:cNvSpPr txBox="1"/>
          <p:nvPr/>
        </p:nvSpPr>
        <p:spPr>
          <a:xfrm>
            <a:off x="208622" y="6488668"/>
            <a:ext cx="2078689" cy="369332"/>
          </a:xfrm>
          <a:prstGeom prst="rect">
            <a:avLst/>
          </a:prstGeom>
          <a:noFill/>
        </p:spPr>
        <p:txBody>
          <a:bodyPr wrap="square" rtlCol="0">
            <a:spAutoFit/>
          </a:bodyPr>
          <a:lstStyle/>
          <a:p>
            <a:r>
              <a:rPr lang="da-DK" dirty="0">
                <a:latin typeface="Garamond" panose="02020404030301010803" pitchFamily="18" charset="0"/>
              </a:rPr>
              <a:t>(Klakk et al. 2020)</a:t>
            </a:r>
          </a:p>
        </p:txBody>
      </p:sp>
      <p:sp>
        <p:nvSpPr>
          <p:cNvPr id="13" name="Tekstrude 12">
            <a:extLst>
              <a:ext uri="{FF2B5EF4-FFF2-40B4-BE49-F238E27FC236}">
                <a16:creationId xmlns:a16="http://schemas.microsoft.com/office/drawing/2014/main" id="{AECD8302-DF62-B7B0-9884-D039B444DFF5}"/>
              </a:ext>
            </a:extLst>
          </p:cNvPr>
          <p:cNvSpPr/>
          <p:nvPr/>
        </p:nvSpPr>
        <p:spPr>
          <a:xfrm>
            <a:off x="4114800" y="4355432"/>
            <a:ext cx="842211" cy="352926"/>
          </a:xfrm>
          <a:prstGeom prst="frame">
            <a:avLst>
              <a:gd name="adj1" fmla="val 10227"/>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4" name="Tekstrude 13">
            <a:extLst>
              <a:ext uri="{FF2B5EF4-FFF2-40B4-BE49-F238E27FC236}">
                <a16:creationId xmlns:a16="http://schemas.microsoft.com/office/drawing/2014/main" id="{15FCA5EC-F64C-92F9-941D-C9BCDEA8CEF3}"/>
              </a:ext>
            </a:extLst>
          </p:cNvPr>
          <p:cNvSpPr/>
          <p:nvPr/>
        </p:nvSpPr>
        <p:spPr>
          <a:xfrm>
            <a:off x="4058653" y="4820653"/>
            <a:ext cx="721894" cy="296778"/>
          </a:xfrm>
          <a:prstGeom prst="frame">
            <a:avLst>
              <a:gd name="adj1" fmla="val 10227"/>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5" name="Tekstrude 14">
            <a:extLst>
              <a:ext uri="{FF2B5EF4-FFF2-40B4-BE49-F238E27FC236}">
                <a16:creationId xmlns:a16="http://schemas.microsoft.com/office/drawing/2014/main" id="{4DCA2614-29A5-5C42-3F46-2489CA3315C1}"/>
              </a:ext>
            </a:extLst>
          </p:cNvPr>
          <p:cNvSpPr/>
          <p:nvPr/>
        </p:nvSpPr>
        <p:spPr>
          <a:xfrm>
            <a:off x="4166964" y="5181430"/>
            <a:ext cx="552322" cy="378613"/>
          </a:xfrm>
          <a:prstGeom prst="frame">
            <a:avLst>
              <a:gd name="adj1" fmla="val 7187"/>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6" name="Tekstrude 15">
            <a:extLst>
              <a:ext uri="{FF2B5EF4-FFF2-40B4-BE49-F238E27FC236}">
                <a16:creationId xmlns:a16="http://schemas.microsoft.com/office/drawing/2014/main" id="{09DE1CF6-E348-B7C0-A19A-F4EFA1FD2A6F}"/>
              </a:ext>
            </a:extLst>
          </p:cNvPr>
          <p:cNvSpPr/>
          <p:nvPr/>
        </p:nvSpPr>
        <p:spPr>
          <a:xfrm>
            <a:off x="4909530" y="5400483"/>
            <a:ext cx="423339" cy="299671"/>
          </a:xfrm>
          <a:prstGeom prst="frame">
            <a:avLst>
              <a:gd name="adj1" fmla="val 9235"/>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7" name="Tekstrude 16">
            <a:extLst>
              <a:ext uri="{FF2B5EF4-FFF2-40B4-BE49-F238E27FC236}">
                <a16:creationId xmlns:a16="http://schemas.microsoft.com/office/drawing/2014/main" id="{2EC78792-3156-04DB-2156-4B6C8AC0EBF2}"/>
              </a:ext>
            </a:extLst>
          </p:cNvPr>
          <p:cNvSpPr/>
          <p:nvPr/>
        </p:nvSpPr>
        <p:spPr>
          <a:xfrm>
            <a:off x="5026132" y="5737218"/>
            <a:ext cx="354218" cy="299671"/>
          </a:xfrm>
          <a:prstGeom prst="frame">
            <a:avLst>
              <a:gd name="adj1" fmla="val 9235"/>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8" name="Tekstrude 17">
            <a:extLst>
              <a:ext uri="{FF2B5EF4-FFF2-40B4-BE49-F238E27FC236}">
                <a16:creationId xmlns:a16="http://schemas.microsoft.com/office/drawing/2014/main" id="{2D1BBD80-5E1B-F72B-84B3-3DEA731E7A0F}"/>
              </a:ext>
            </a:extLst>
          </p:cNvPr>
          <p:cNvSpPr/>
          <p:nvPr/>
        </p:nvSpPr>
        <p:spPr>
          <a:xfrm>
            <a:off x="4443125" y="3921265"/>
            <a:ext cx="842211" cy="352926"/>
          </a:xfrm>
          <a:prstGeom prst="frame">
            <a:avLst>
              <a:gd name="adj1" fmla="val 10227"/>
            </a:avLst>
          </a:prstGeom>
          <a:solidFill>
            <a:schemeClr val="accent5">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Tree>
    <p:extLst>
      <p:ext uri="{BB962C8B-B14F-4D97-AF65-F5344CB8AC3E}">
        <p14:creationId xmlns:p14="http://schemas.microsoft.com/office/powerpoint/2010/main" val="247025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17B79E5E-3A09-EC94-0B49-B64079BB1590}"/>
              </a:ext>
            </a:extLst>
          </p:cNvPr>
          <p:cNvPicPr>
            <a:picLocks noChangeAspect="1"/>
          </p:cNvPicPr>
          <p:nvPr/>
        </p:nvPicPr>
        <p:blipFill>
          <a:blip r:embed="rId3"/>
          <a:stretch>
            <a:fillRect/>
          </a:stretch>
        </p:blipFill>
        <p:spPr>
          <a:xfrm>
            <a:off x="1929902" y="1217295"/>
            <a:ext cx="8332196" cy="5554797"/>
          </a:xfrm>
          <a:prstGeom prst="rect">
            <a:avLst/>
          </a:prstGeom>
        </p:spPr>
      </p:pic>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p:txBody>
          <a:bodyPr/>
          <a:lstStyle/>
          <a:p>
            <a:pPr algn="ctr"/>
            <a:r>
              <a:rPr lang="da-DK" b="1" dirty="0">
                <a:latin typeface="Garamond" panose="02020404030301010803" pitchFamily="18" charset="0"/>
              </a:rPr>
              <a:t>Device </a:t>
            </a:r>
            <a:r>
              <a:rPr lang="da-DK" b="1" dirty="0" err="1">
                <a:latin typeface="Garamond" panose="02020404030301010803" pitchFamily="18" charset="0"/>
              </a:rPr>
              <a:t>ownership</a:t>
            </a:r>
            <a:endParaRPr lang="da-DK" b="1" dirty="0">
              <a:latin typeface="Garamond" panose="02020404030301010803" pitchFamily="18" charset="0"/>
            </a:endParaRPr>
          </a:p>
        </p:txBody>
      </p:sp>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8" name="Tekstfelt 7">
            <a:extLst>
              <a:ext uri="{FF2B5EF4-FFF2-40B4-BE49-F238E27FC236}">
                <a16:creationId xmlns:a16="http://schemas.microsoft.com/office/drawing/2014/main" id="{AB9C4A7C-C5A5-AFF8-2424-1EB44325DE56}"/>
              </a:ext>
            </a:extLst>
          </p:cNvPr>
          <p:cNvSpPr txBox="1"/>
          <p:nvPr/>
        </p:nvSpPr>
        <p:spPr>
          <a:xfrm>
            <a:off x="3625645" y="6492875"/>
            <a:ext cx="4940710" cy="369332"/>
          </a:xfrm>
          <a:prstGeom prst="rect">
            <a:avLst/>
          </a:prstGeom>
          <a:noFill/>
        </p:spPr>
        <p:txBody>
          <a:bodyPr wrap="square" rtlCol="0">
            <a:spAutoFit/>
          </a:bodyPr>
          <a:lstStyle/>
          <a:p>
            <a:pPr algn="ctr"/>
            <a:r>
              <a:rPr lang="da-DK" dirty="0">
                <a:latin typeface="Garamond" panose="02020404030301010803" pitchFamily="18" charset="0"/>
              </a:rPr>
              <a:t>Non-</a:t>
            </a:r>
            <a:r>
              <a:rPr lang="da-DK" dirty="0" err="1">
                <a:latin typeface="Garamond" panose="02020404030301010803" pitchFamily="18" charset="0"/>
              </a:rPr>
              <a:t>response</a:t>
            </a:r>
            <a:r>
              <a:rPr lang="da-DK" dirty="0">
                <a:latin typeface="Garamond" panose="02020404030301010803" pitchFamily="18" charset="0"/>
              </a:rPr>
              <a:t> </a:t>
            </a:r>
            <a:r>
              <a:rPr lang="da-DK" dirty="0" err="1">
                <a:latin typeface="Garamond" panose="02020404030301010803" pitchFamily="18" charset="0"/>
              </a:rPr>
              <a:t>weighted</a:t>
            </a:r>
            <a:r>
              <a:rPr lang="da-DK" dirty="0">
                <a:latin typeface="Garamond" panose="02020404030301010803" pitchFamily="18" charset="0"/>
              </a:rPr>
              <a:t> proportions</a:t>
            </a:r>
          </a:p>
        </p:txBody>
      </p:sp>
    </p:spTree>
    <p:extLst>
      <p:ext uri="{BB962C8B-B14F-4D97-AF65-F5344CB8AC3E}">
        <p14:creationId xmlns:p14="http://schemas.microsoft.com/office/powerpoint/2010/main" val="132930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ladsholder til indhold 7">
            <a:extLst>
              <a:ext uri="{FF2B5EF4-FFF2-40B4-BE49-F238E27FC236}">
                <a16:creationId xmlns:a16="http://schemas.microsoft.com/office/drawing/2014/main" id="{E8A42C45-BBFC-35A8-C2DA-91136BF4355F}"/>
              </a:ext>
            </a:extLst>
          </p:cNvPr>
          <p:cNvPicPr>
            <a:picLocks noGrp="1" noChangeAspect="1"/>
          </p:cNvPicPr>
          <p:nvPr>
            <p:ph idx="1"/>
          </p:nvPr>
        </p:nvPicPr>
        <p:blipFill>
          <a:blip r:embed="rId3"/>
          <a:stretch>
            <a:fillRect/>
          </a:stretch>
        </p:blipFill>
        <p:spPr>
          <a:xfrm>
            <a:off x="1557301" y="969492"/>
            <a:ext cx="8546453" cy="5694790"/>
          </a:xfrm>
        </p:spPr>
      </p:pic>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6" name="Titel 5">
            <a:extLst>
              <a:ext uri="{FF2B5EF4-FFF2-40B4-BE49-F238E27FC236}">
                <a16:creationId xmlns:a16="http://schemas.microsoft.com/office/drawing/2014/main" id="{0B5E326F-0413-8268-BAC5-F7075C0F278E}"/>
              </a:ext>
            </a:extLst>
          </p:cNvPr>
          <p:cNvSpPr>
            <a:spLocks noGrp="1"/>
          </p:cNvSpPr>
          <p:nvPr>
            <p:ph type="title"/>
          </p:nvPr>
        </p:nvSpPr>
        <p:spPr/>
        <p:txBody>
          <a:bodyPr/>
          <a:lstStyle/>
          <a:p>
            <a:pPr algn="ctr"/>
            <a:r>
              <a:rPr lang="da-DK" b="1" dirty="0" err="1">
                <a:latin typeface="Garamond" panose="02020404030301010803" pitchFamily="18" charset="0"/>
              </a:rPr>
              <a:t>Recreational</a:t>
            </a:r>
            <a:r>
              <a:rPr lang="da-DK" b="1" dirty="0">
                <a:latin typeface="Garamond" panose="02020404030301010803" pitchFamily="18" charset="0"/>
              </a:rPr>
              <a:t> screen media </a:t>
            </a:r>
            <a:r>
              <a:rPr lang="da-DK" b="1" dirty="0" err="1">
                <a:latin typeface="Garamond" panose="02020404030301010803" pitchFamily="18" charset="0"/>
              </a:rPr>
              <a:t>use</a:t>
            </a:r>
            <a:endParaRPr lang="da-DK" b="1" dirty="0">
              <a:latin typeface="Garamond" panose="02020404030301010803" pitchFamily="18" charset="0"/>
            </a:endParaRPr>
          </a:p>
        </p:txBody>
      </p:sp>
      <p:sp>
        <p:nvSpPr>
          <p:cNvPr id="7" name="Tekstfelt 6">
            <a:extLst>
              <a:ext uri="{FF2B5EF4-FFF2-40B4-BE49-F238E27FC236}">
                <a16:creationId xmlns:a16="http://schemas.microsoft.com/office/drawing/2014/main" id="{97602C67-6698-F682-7E35-0383FE3AB8FD}"/>
              </a:ext>
            </a:extLst>
          </p:cNvPr>
          <p:cNvSpPr txBox="1"/>
          <p:nvPr/>
        </p:nvSpPr>
        <p:spPr>
          <a:xfrm>
            <a:off x="3046771" y="6492875"/>
            <a:ext cx="6098458" cy="338554"/>
          </a:xfrm>
          <a:prstGeom prst="rect">
            <a:avLst/>
          </a:prstGeom>
          <a:noFill/>
        </p:spPr>
        <p:txBody>
          <a:bodyPr wrap="square">
            <a:spAutoFit/>
          </a:bodyPr>
          <a:lstStyle/>
          <a:p>
            <a:pPr algn="ctr"/>
            <a:r>
              <a:rPr lang="da-DK" sz="1600" dirty="0">
                <a:latin typeface="Garamond" panose="02020404030301010803" pitchFamily="18" charset="0"/>
              </a:rPr>
              <a:t>Non-</a:t>
            </a:r>
            <a:r>
              <a:rPr lang="da-DK" sz="1600" dirty="0" err="1">
                <a:latin typeface="Garamond" panose="02020404030301010803" pitchFamily="18" charset="0"/>
              </a:rPr>
              <a:t>response</a:t>
            </a:r>
            <a:r>
              <a:rPr lang="da-DK" sz="1600" dirty="0">
                <a:latin typeface="Garamond" panose="02020404030301010803" pitchFamily="18" charset="0"/>
              </a:rPr>
              <a:t> </a:t>
            </a:r>
            <a:r>
              <a:rPr lang="da-DK" sz="1600" dirty="0" err="1">
                <a:latin typeface="Garamond" panose="02020404030301010803" pitchFamily="18" charset="0"/>
              </a:rPr>
              <a:t>weighted</a:t>
            </a:r>
            <a:r>
              <a:rPr lang="da-DK" sz="1600" dirty="0">
                <a:latin typeface="Garamond" panose="02020404030301010803" pitchFamily="18" charset="0"/>
              </a:rPr>
              <a:t> proportions</a:t>
            </a:r>
          </a:p>
        </p:txBody>
      </p:sp>
    </p:spTree>
    <p:extLst>
      <p:ext uri="{BB962C8B-B14F-4D97-AF65-F5344CB8AC3E}">
        <p14:creationId xmlns:p14="http://schemas.microsoft.com/office/powerpoint/2010/main" val="865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CEF6720B-4599-3EBB-C789-0D6182E3D647}"/>
              </a:ext>
            </a:extLst>
          </p:cNvPr>
          <p:cNvPicPr>
            <a:picLocks noChangeAspect="1"/>
          </p:cNvPicPr>
          <p:nvPr/>
        </p:nvPicPr>
        <p:blipFill>
          <a:blip r:embed="rId3"/>
          <a:stretch>
            <a:fillRect/>
          </a:stretch>
        </p:blipFill>
        <p:spPr>
          <a:xfrm>
            <a:off x="1691064" y="1027906"/>
            <a:ext cx="8491817" cy="5661211"/>
          </a:xfrm>
          <a:prstGeom prst="rect">
            <a:avLst/>
          </a:prstGeom>
        </p:spPr>
      </p:pic>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6" name="Titel 5">
            <a:extLst>
              <a:ext uri="{FF2B5EF4-FFF2-40B4-BE49-F238E27FC236}">
                <a16:creationId xmlns:a16="http://schemas.microsoft.com/office/drawing/2014/main" id="{0B5E326F-0413-8268-BAC5-F7075C0F278E}"/>
              </a:ext>
            </a:extLst>
          </p:cNvPr>
          <p:cNvSpPr>
            <a:spLocks noGrp="1"/>
          </p:cNvSpPr>
          <p:nvPr>
            <p:ph type="title"/>
          </p:nvPr>
        </p:nvSpPr>
        <p:spPr/>
        <p:txBody>
          <a:bodyPr/>
          <a:lstStyle/>
          <a:p>
            <a:pPr algn="ctr"/>
            <a:r>
              <a:rPr lang="da-DK" b="1" dirty="0" err="1">
                <a:latin typeface="Garamond" panose="02020404030301010803" pitchFamily="18" charset="0"/>
              </a:rPr>
              <a:t>Recreational</a:t>
            </a:r>
            <a:r>
              <a:rPr lang="da-DK" b="1" dirty="0">
                <a:latin typeface="Garamond" panose="02020404030301010803" pitchFamily="18" charset="0"/>
              </a:rPr>
              <a:t> screen media content</a:t>
            </a:r>
          </a:p>
        </p:txBody>
      </p:sp>
      <p:sp>
        <p:nvSpPr>
          <p:cNvPr id="7" name="Tekstfelt 6">
            <a:extLst>
              <a:ext uri="{FF2B5EF4-FFF2-40B4-BE49-F238E27FC236}">
                <a16:creationId xmlns:a16="http://schemas.microsoft.com/office/drawing/2014/main" id="{B7C44157-EA4D-507E-E8CF-0602DD310353}"/>
              </a:ext>
            </a:extLst>
          </p:cNvPr>
          <p:cNvSpPr txBox="1"/>
          <p:nvPr/>
        </p:nvSpPr>
        <p:spPr>
          <a:xfrm>
            <a:off x="3046771" y="6488668"/>
            <a:ext cx="6098458" cy="338554"/>
          </a:xfrm>
          <a:prstGeom prst="rect">
            <a:avLst/>
          </a:prstGeom>
          <a:noFill/>
        </p:spPr>
        <p:txBody>
          <a:bodyPr wrap="square">
            <a:spAutoFit/>
          </a:bodyPr>
          <a:lstStyle/>
          <a:p>
            <a:pPr algn="ctr"/>
            <a:r>
              <a:rPr lang="da-DK" sz="1600" dirty="0">
                <a:latin typeface="Garamond" panose="02020404030301010803" pitchFamily="18" charset="0"/>
              </a:rPr>
              <a:t>Non-</a:t>
            </a:r>
            <a:r>
              <a:rPr lang="da-DK" sz="1600" dirty="0" err="1">
                <a:latin typeface="Garamond" panose="02020404030301010803" pitchFamily="18" charset="0"/>
              </a:rPr>
              <a:t>response</a:t>
            </a:r>
            <a:r>
              <a:rPr lang="da-DK" sz="1600" dirty="0">
                <a:latin typeface="Garamond" panose="02020404030301010803" pitchFamily="18" charset="0"/>
              </a:rPr>
              <a:t> </a:t>
            </a:r>
            <a:r>
              <a:rPr lang="da-DK" sz="1600" dirty="0" err="1">
                <a:latin typeface="Garamond" panose="02020404030301010803" pitchFamily="18" charset="0"/>
              </a:rPr>
              <a:t>weighted</a:t>
            </a:r>
            <a:r>
              <a:rPr lang="da-DK" sz="1600" dirty="0">
                <a:latin typeface="Garamond" panose="02020404030301010803" pitchFamily="18" charset="0"/>
              </a:rPr>
              <a:t> proportions</a:t>
            </a:r>
          </a:p>
        </p:txBody>
      </p:sp>
    </p:spTree>
    <p:extLst>
      <p:ext uri="{BB962C8B-B14F-4D97-AF65-F5344CB8AC3E}">
        <p14:creationId xmlns:p14="http://schemas.microsoft.com/office/powerpoint/2010/main" val="195534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CC8C7A-2C79-B824-88D4-35A55FC58B0A}"/>
              </a:ext>
            </a:extLst>
          </p:cNvPr>
          <p:cNvSpPr>
            <a:spLocks noGrp="1"/>
          </p:cNvSpPr>
          <p:nvPr>
            <p:ph type="title"/>
          </p:nvPr>
        </p:nvSpPr>
        <p:spPr/>
        <p:txBody>
          <a:bodyPr/>
          <a:lstStyle/>
          <a:p>
            <a:r>
              <a:rPr lang="da-DK" b="1" dirty="0" err="1">
                <a:latin typeface="Garamond" panose="02020404030301010803" pitchFamily="18" charset="0"/>
              </a:rPr>
              <a:t>Problematic</a:t>
            </a:r>
            <a:r>
              <a:rPr lang="da-DK" b="1" dirty="0">
                <a:latin typeface="Garamond" panose="02020404030301010803" pitchFamily="18" charset="0"/>
              </a:rPr>
              <a:t> screen media habits </a:t>
            </a:r>
          </a:p>
        </p:txBody>
      </p:sp>
      <p:sp>
        <p:nvSpPr>
          <p:cNvPr id="3" name="Pladsholder til indhold 2">
            <a:extLst>
              <a:ext uri="{FF2B5EF4-FFF2-40B4-BE49-F238E27FC236}">
                <a16:creationId xmlns:a16="http://schemas.microsoft.com/office/drawing/2014/main" id="{473A05D6-FD52-A18B-5922-62CF180BBD9A}"/>
              </a:ext>
            </a:extLst>
          </p:cNvPr>
          <p:cNvSpPr>
            <a:spLocks noGrp="1"/>
          </p:cNvSpPr>
          <p:nvPr>
            <p:ph idx="1"/>
          </p:nvPr>
        </p:nvSpPr>
        <p:spPr/>
        <p:txBody>
          <a:bodyPr/>
          <a:lstStyle/>
          <a:p>
            <a:r>
              <a:rPr lang="da-DK" dirty="0">
                <a:latin typeface="Garamond" panose="02020404030301010803" pitchFamily="18" charset="0"/>
              </a:rPr>
              <a:t>More </a:t>
            </a:r>
            <a:r>
              <a:rPr lang="da-DK" dirty="0" err="1">
                <a:latin typeface="Garamond" panose="02020404030301010803" pitchFamily="18" charset="0"/>
              </a:rPr>
              <a:t>than</a:t>
            </a:r>
            <a:r>
              <a:rPr lang="da-DK" dirty="0">
                <a:latin typeface="Garamond" panose="02020404030301010803" pitchFamily="18" charset="0"/>
              </a:rPr>
              <a:t> 4 hours/</a:t>
            </a:r>
            <a:r>
              <a:rPr lang="da-DK" dirty="0" err="1">
                <a:latin typeface="Garamond" panose="02020404030301010803" pitchFamily="18" charset="0"/>
              </a:rPr>
              <a:t>day</a:t>
            </a:r>
            <a:r>
              <a:rPr lang="da-DK" dirty="0">
                <a:latin typeface="Garamond" panose="02020404030301010803" pitchFamily="18" charset="0"/>
              </a:rPr>
              <a:t> of </a:t>
            </a:r>
            <a:r>
              <a:rPr lang="da-DK" dirty="0" err="1">
                <a:latin typeface="Garamond" panose="02020404030301010803" pitchFamily="18" charset="0"/>
              </a:rPr>
              <a:t>recreational</a:t>
            </a:r>
            <a:r>
              <a:rPr lang="da-DK" dirty="0">
                <a:latin typeface="Garamond" panose="02020404030301010803" pitchFamily="18" charset="0"/>
              </a:rPr>
              <a:t> screen media </a:t>
            </a:r>
            <a:r>
              <a:rPr lang="da-DK" dirty="0" err="1">
                <a:latin typeface="Garamond" panose="02020404030301010803" pitchFamily="18" charset="0"/>
              </a:rPr>
              <a:t>use</a:t>
            </a:r>
            <a:endParaRPr lang="da-DK" dirty="0">
              <a:latin typeface="Garamond" panose="02020404030301010803" pitchFamily="18" charset="0"/>
            </a:endParaRPr>
          </a:p>
          <a:p>
            <a:pPr lvl="1"/>
            <a:r>
              <a:rPr lang="da-DK" dirty="0" err="1">
                <a:latin typeface="Garamond" panose="02020404030301010803" pitchFamily="18" charset="0"/>
              </a:rPr>
              <a:t>Possible</a:t>
            </a:r>
            <a:r>
              <a:rPr lang="da-DK" dirty="0">
                <a:latin typeface="Garamond" panose="02020404030301010803" pitchFamily="18" charset="0"/>
              </a:rPr>
              <a:t> </a:t>
            </a:r>
            <a:r>
              <a:rPr lang="da-DK" dirty="0" err="1">
                <a:latin typeface="Garamond" panose="02020404030301010803" pitchFamily="18" charset="0"/>
              </a:rPr>
              <a:t>displacement</a:t>
            </a:r>
            <a:r>
              <a:rPr lang="da-DK" dirty="0">
                <a:latin typeface="Garamond" panose="02020404030301010803" pitchFamily="18" charset="0"/>
              </a:rPr>
              <a:t> of </a:t>
            </a:r>
            <a:r>
              <a:rPr lang="da-DK" dirty="0" err="1">
                <a:latin typeface="Garamond" panose="02020404030301010803" pitchFamily="18" charset="0"/>
              </a:rPr>
              <a:t>other</a:t>
            </a:r>
            <a:r>
              <a:rPr lang="da-DK" dirty="0">
                <a:latin typeface="Garamond" panose="02020404030301010803" pitchFamily="18" charset="0"/>
              </a:rPr>
              <a:t> </a:t>
            </a:r>
            <a:r>
              <a:rPr lang="da-DK" dirty="0" err="1">
                <a:latin typeface="Garamond" panose="02020404030301010803" pitchFamily="18" charset="0"/>
              </a:rPr>
              <a:t>activities</a:t>
            </a:r>
            <a:r>
              <a:rPr lang="da-DK" dirty="0">
                <a:latin typeface="Garamond" panose="02020404030301010803" pitchFamily="18" charset="0"/>
              </a:rPr>
              <a:t> (</a:t>
            </a:r>
            <a:r>
              <a:rPr lang="da-DK" dirty="0" err="1">
                <a:latin typeface="Garamond" panose="02020404030301010803" pitchFamily="18" charset="0"/>
              </a:rPr>
              <a:t>e.g</a:t>
            </a:r>
            <a:r>
              <a:rPr lang="da-DK" dirty="0">
                <a:latin typeface="Garamond" panose="02020404030301010803" pitchFamily="18" charset="0"/>
              </a:rPr>
              <a:t>. </a:t>
            </a:r>
            <a:r>
              <a:rPr lang="da-DK" dirty="0" err="1">
                <a:latin typeface="Garamond" panose="02020404030301010803" pitchFamily="18" charset="0"/>
              </a:rPr>
              <a:t>physical</a:t>
            </a:r>
            <a:r>
              <a:rPr lang="da-DK" dirty="0">
                <a:latin typeface="Garamond" panose="02020404030301010803" pitchFamily="18" charset="0"/>
              </a:rPr>
              <a:t> </a:t>
            </a:r>
            <a:r>
              <a:rPr lang="da-DK" dirty="0" err="1">
                <a:latin typeface="Garamond" panose="02020404030301010803" pitchFamily="18" charset="0"/>
              </a:rPr>
              <a:t>activity</a:t>
            </a:r>
            <a:r>
              <a:rPr lang="da-DK" dirty="0">
                <a:latin typeface="Garamond" panose="02020404030301010803" pitchFamily="18" charset="0"/>
              </a:rPr>
              <a:t> or social </a:t>
            </a:r>
            <a:r>
              <a:rPr lang="da-DK" dirty="0" err="1">
                <a:latin typeface="Garamond" panose="02020404030301010803" pitchFamily="18" charset="0"/>
              </a:rPr>
              <a:t>activities</a:t>
            </a:r>
            <a:r>
              <a:rPr lang="da-DK" dirty="0">
                <a:latin typeface="Garamond" panose="02020404030301010803" pitchFamily="18" charset="0"/>
              </a:rPr>
              <a:t>)</a:t>
            </a:r>
          </a:p>
          <a:p>
            <a:endParaRPr lang="da-DK" dirty="0">
              <a:latin typeface="Garamond" panose="02020404030301010803" pitchFamily="18" charset="0"/>
            </a:endParaRPr>
          </a:p>
          <a:p>
            <a:r>
              <a:rPr lang="da-DK" dirty="0">
                <a:latin typeface="Garamond" panose="02020404030301010803" pitchFamily="18" charset="0"/>
              </a:rPr>
              <a:t>Screen </a:t>
            </a:r>
            <a:r>
              <a:rPr lang="da-DK" dirty="0" err="1">
                <a:latin typeface="Garamond" panose="02020404030301010803" pitchFamily="18" charset="0"/>
              </a:rPr>
              <a:t>use</a:t>
            </a:r>
            <a:r>
              <a:rPr lang="da-DK" dirty="0">
                <a:latin typeface="Garamond" panose="02020404030301010803" pitchFamily="18" charset="0"/>
              </a:rPr>
              <a:t> </a:t>
            </a:r>
            <a:r>
              <a:rPr lang="da-DK" dirty="0" err="1">
                <a:latin typeface="Garamond" panose="02020404030301010803" pitchFamily="18" charset="0"/>
              </a:rPr>
              <a:t>within</a:t>
            </a:r>
            <a:r>
              <a:rPr lang="da-DK" dirty="0">
                <a:latin typeface="Garamond" panose="02020404030301010803" pitchFamily="18" charset="0"/>
              </a:rPr>
              <a:t> 30 </a:t>
            </a:r>
            <a:r>
              <a:rPr lang="da-DK" dirty="0" err="1">
                <a:latin typeface="Garamond" panose="02020404030301010803" pitchFamily="18" charset="0"/>
              </a:rPr>
              <a:t>minutes</a:t>
            </a:r>
            <a:r>
              <a:rPr lang="da-DK" dirty="0">
                <a:latin typeface="Garamond" panose="02020404030301010803" pitchFamily="18" charset="0"/>
              </a:rPr>
              <a:t> </a:t>
            </a:r>
            <a:r>
              <a:rPr lang="da-DK" dirty="0" err="1">
                <a:latin typeface="Garamond" panose="02020404030301010803" pitchFamily="18" charset="0"/>
              </a:rPr>
              <a:t>before</a:t>
            </a:r>
            <a:r>
              <a:rPr lang="da-DK" dirty="0">
                <a:latin typeface="Garamond" panose="02020404030301010803" pitchFamily="18" charset="0"/>
              </a:rPr>
              <a:t> </a:t>
            </a:r>
            <a:r>
              <a:rPr lang="da-DK" dirty="0" err="1">
                <a:latin typeface="Garamond" panose="02020404030301010803" pitchFamily="18" charset="0"/>
              </a:rPr>
              <a:t>bedtime</a:t>
            </a:r>
            <a:endParaRPr lang="da-DK" dirty="0">
              <a:latin typeface="Garamond" panose="02020404030301010803" pitchFamily="18" charset="0"/>
            </a:endParaRPr>
          </a:p>
          <a:p>
            <a:pPr lvl="1"/>
            <a:r>
              <a:rPr lang="da-DK" dirty="0" err="1">
                <a:latin typeface="Garamond" panose="02020404030301010803" pitchFamily="18" charset="0"/>
              </a:rPr>
              <a:t>Possible</a:t>
            </a:r>
            <a:r>
              <a:rPr lang="da-DK" dirty="0">
                <a:latin typeface="Garamond" panose="02020404030301010803" pitchFamily="18" charset="0"/>
              </a:rPr>
              <a:t> </a:t>
            </a:r>
            <a:r>
              <a:rPr lang="da-DK" dirty="0" err="1">
                <a:latin typeface="Garamond" panose="02020404030301010803" pitchFamily="18" charset="0"/>
              </a:rPr>
              <a:t>delayed</a:t>
            </a:r>
            <a:r>
              <a:rPr lang="da-DK" dirty="0">
                <a:latin typeface="Garamond" panose="02020404030301010803" pitchFamily="18" charset="0"/>
              </a:rPr>
              <a:t> </a:t>
            </a:r>
            <a:r>
              <a:rPr lang="da-DK" dirty="0" err="1">
                <a:latin typeface="Garamond" panose="02020404030301010803" pitchFamily="18" charset="0"/>
              </a:rPr>
              <a:t>bedtime</a:t>
            </a:r>
            <a:r>
              <a:rPr lang="da-DK" dirty="0">
                <a:latin typeface="Garamond" panose="02020404030301010803" pitchFamily="18" charset="0"/>
              </a:rPr>
              <a:t> </a:t>
            </a:r>
            <a:r>
              <a:rPr lang="da-DK" dirty="0" err="1">
                <a:latin typeface="Garamond" panose="02020404030301010803" pitchFamily="18" charset="0"/>
              </a:rPr>
              <a:t>leading</a:t>
            </a:r>
            <a:r>
              <a:rPr lang="da-DK" dirty="0">
                <a:latin typeface="Garamond" panose="02020404030301010803" pitchFamily="18" charset="0"/>
              </a:rPr>
              <a:t> to </a:t>
            </a:r>
            <a:r>
              <a:rPr lang="da-DK" dirty="0" err="1">
                <a:latin typeface="Garamond" panose="02020404030301010803" pitchFamily="18" charset="0"/>
              </a:rPr>
              <a:t>shorter</a:t>
            </a:r>
            <a:r>
              <a:rPr lang="da-DK" dirty="0">
                <a:latin typeface="Garamond" panose="02020404030301010803" pitchFamily="18" charset="0"/>
              </a:rPr>
              <a:t> </a:t>
            </a:r>
            <a:r>
              <a:rPr lang="da-DK" dirty="0" err="1">
                <a:latin typeface="Garamond" panose="02020404030301010803" pitchFamily="18" charset="0"/>
              </a:rPr>
              <a:t>sleep</a:t>
            </a:r>
            <a:r>
              <a:rPr lang="da-DK" dirty="0">
                <a:latin typeface="Garamond" panose="02020404030301010803" pitchFamily="18" charset="0"/>
              </a:rPr>
              <a:t> </a:t>
            </a:r>
            <a:r>
              <a:rPr lang="da-DK" dirty="0" err="1">
                <a:latin typeface="Garamond" panose="02020404030301010803" pitchFamily="18" charset="0"/>
              </a:rPr>
              <a:t>duration</a:t>
            </a:r>
            <a:endParaRPr lang="da-DK" dirty="0">
              <a:latin typeface="Garamond" panose="02020404030301010803" pitchFamily="18" charset="0"/>
            </a:endParaRPr>
          </a:p>
          <a:p>
            <a:pPr lvl="1"/>
            <a:endParaRPr lang="da-DK" dirty="0">
              <a:latin typeface="Garamond" panose="02020404030301010803" pitchFamily="18" charset="0"/>
            </a:endParaRPr>
          </a:p>
          <a:p>
            <a:r>
              <a:rPr lang="da-DK" dirty="0">
                <a:latin typeface="Garamond" panose="02020404030301010803" pitchFamily="18" charset="0"/>
              </a:rPr>
              <a:t>Screen </a:t>
            </a:r>
            <a:r>
              <a:rPr lang="da-DK" dirty="0" err="1">
                <a:latin typeface="Garamond" panose="02020404030301010803" pitchFamily="18" charset="0"/>
              </a:rPr>
              <a:t>use</a:t>
            </a:r>
            <a:r>
              <a:rPr lang="da-DK" dirty="0">
                <a:latin typeface="Garamond" panose="02020404030301010803" pitchFamily="18" charset="0"/>
              </a:rPr>
              <a:t> </a:t>
            </a:r>
            <a:r>
              <a:rPr lang="da-DK" dirty="0" err="1">
                <a:latin typeface="Garamond" panose="02020404030301010803" pitchFamily="18" charset="0"/>
              </a:rPr>
              <a:t>within</a:t>
            </a:r>
            <a:r>
              <a:rPr lang="da-DK" dirty="0">
                <a:latin typeface="Garamond" panose="02020404030301010803" pitchFamily="18" charset="0"/>
              </a:rPr>
              <a:t> 30 </a:t>
            </a:r>
            <a:r>
              <a:rPr lang="da-DK" dirty="0" err="1">
                <a:latin typeface="Garamond" panose="02020404030301010803" pitchFamily="18" charset="0"/>
              </a:rPr>
              <a:t>minutes</a:t>
            </a:r>
            <a:r>
              <a:rPr lang="da-DK" dirty="0">
                <a:latin typeface="Garamond" panose="02020404030301010803" pitchFamily="18" charset="0"/>
              </a:rPr>
              <a:t> </a:t>
            </a:r>
            <a:r>
              <a:rPr lang="da-DK" dirty="0" err="1">
                <a:latin typeface="Garamond" panose="02020404030301010803" pitchFamily="18" charset="0"/>
              </a:rPr>
              <a:t>after</a:t>
            </a:r>
            <a:r>
              <a:rPr lang="da-DK" dirty="0">
                <a:latin typeface="Garamond" panose="02020404030301010803" pitchFamily="18" charset="0"/>
              </a:rPr>
              <a:t> </a:t>
            </a:r>
            <a:r>
              <a:rPr lang="da-DK" dirty="0" err="1">
                <a:latin typeface="Garamond" panose="02020404030301010803" pitchFamily="18" charset="0"/>
              </a:rPr>
              <a:t>awakening</a:t>
            </a:r>
            <a:endParaRPr lang="da-DK" dirty="0">
              <a:latin typeface="Garamond" panose="02020404030301010803" pitchFamily="18" charset="0"/>
            </a:endParaRPr>
          </a:p>
          <a:p>
            <a:pPr lvl="1"/>
            <a:r>
              <a:rPr lang="da-DK" dirty="0" err="1">
                <a:latin typeface="Garamond" panose="02020404030301010803" pitchFamily="18" charset="0"/>
              </a:rPr>
              <a:t>Possible</a:t>
            </a:r>
            <a:r>
              <a:rPr lang="da-DK" dirty="0">
                <a:latin typeface="Garamond" panose="02020404030301010803" pitchFamily="18" charset="0"/>
              </a:rPr>
              <a:t> </a:t>
            </a:r>
            <a:r>
              <a:rPr lang="da-DK" dirty="0" err="1">
                <a:latin typeface="Garamond" panose="02020404030301010803" pitchFamily="18" charset="0"/>
              </a:rPr>
              <a:t>earlier</a:t>
            </a:r>
            <a:r>
              <a:rPr lang="da-DK" dirty="0">
                <a:latin typeface="Garamond" panose="02020404030301010803" pitchFamily="18" charset="0"/>
              </a:rPr>
              <a:t> </a:t>
            </a:r>
            <a:r>
              <a:rPr lang="da-DK" dirty="0" err="1">
                <a:latin typeface="Garamond" panose="02020404030301010803" pitchFamily="18" charset="0"/>
              </a:rPr>
              <a:t>awakening</a:t>
            </a:r>
            <a:r>
              <a:rPr lang="da-DK" dirty="0">
                <a:latin typeface="Garamond" panose="02020404030301010803" pitchFamily="18" charset="0"/>
              </a:rPr>
              <a:t> </a:t>
            </a:r>
            <a:r>
              <a:rPr lang="da-DK" dirty="0" err="1">
                <a:latin typeface="Garamond" panose="02020404030301010803" pitchFamily="18" charset="0"/>
              </a:rPr>
              <a:t>leading</a:t>
            </a:r>
            <a:r>
              <a:rPr lang="da-DK" dirty="0">
                <a:latin typeface="Garamond" panose="02020404030301010803" pitchFamily="18" charset="0"/>
              </a:rPr>
              <a:t> to </a:t>
            </a:r>
            <a:r>
              <a:rPr lang="da-DK" dirty="0" err="1">
                <a:latin typeface="Garamond" panose="02020404030301010803" pitchFamily="18" charset="0"/>
              </a:rPr>
              <a:t>shorter</a:t>
            </a:r>
            <a:r>
              <a:rPr lang="da-DK" dirty="0">
                <a:latin typeface="Garamond" panose="02020404030301010803" pitchFamily="18" charset="0"/>
              </a:rPr>
              <a:t> </a:t>
            </a:r>
            <a:r>
              <a:rPr lang="da-DK" dirty="0" err="1">
                <a:latin typeface="Garamond" panose="02020404030301010803" pitchFamily="18" charset="0"/>
              </a:rPr>
              <a:t>sleep</a:t>
            </a:r>
            <a:r>
              <a:rPr lang="da-DK" dirty="0">
                <a:latin typeface="Garamond" panose="02020404030301010803" pitchFamily="18" charset="0"/>
              </a:rPr>
              <a:t> </a:t>
            </a:r>
            <a:r>
              <a:rPr lang="da-DK" dirty="0" err="1">
                <a:latin typeface="Garamond" panose="02020404030301010803" pitchFamily="18" charset="0"/>
              </a:rPr>
              <a:t>duration</a:t>
            </a:r>
            <a:endParaRPr lang="da-DK" dirty="0">
              <a:latin typeface="Garamond" panose="02020404030301010803" pitchFamily="18" charset="0"/>
            </a:endParaRPr>
          </a:p>
          <a:p>
            <a:endParaRPr lang="da-DK" dirty="0"/>
          </a:p>
        </p:txBody>
      </p:sp>
      <p:pic>
        <p:nvPicPr>
          <p:cNvPr id="4" name="Billede 3">
            <a:extLst>
              <a:ext uri="{FF2B5EF4-FFF2-40B4-BE49-F238E27FC236}">
                <a16:creationId xmlns:a16="http://schemas.microsoft.com/office/drawing/2014/main" id="{7FDA2A29-E599-6E9F-7477-4E5A87B44FE1}"/>
              </a:ext>
            </a:extLst>
          </p:cNvPr>
          <p:cNvPicPr>
            <a:picLocks noChangeAspect="1"/>
          </p:cNvPicPr>
          <p:nvPr/>
        </p:nvPicPr>
        <p:blipFill>
          <a:blip r:embed="rId3"/>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1466522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lede 11">
            <a:extLst>
              <a:ext uri="{FF2B5EF4-FFF2-40B4-BE49-F238E27FC236}">
                <a16:creationId xmlns:a16="http://schemas.microsoft.com/office/drawing/2014/main" id="{01A86638-C83A-F598-BB85-6138E53DB3BE}"/>
              </a:ext>
            </a:extLst>
          </p:cNvPr>
          <p:cNvPicPr>
            <a:picLocks noChangeAspect="1"/>
          </p:cNvPicPr>
          <p:nvPr/>
        </p:nvPicPr>
        <p:blipFill rotWithShape="1">
          <a:blip r:embed="rId3"/>
          <a:srcRect l="3100" t="2898" r="2464" b="11973"/>
          <a:stretch/>
        </p:blipFill>
        <p:spPr>
          <a:xfrm>
            <a:off x="1119889" y="1198135"/>
            <a:ext cx="9952216" cy="5382866"/>
          </a:xfrm>
          <a:prstGeom prst="rect">
            <a:avLst/>
          </a:prstGeom>
        </p:spPr>
      </p:pic>
      <p:sp>
        <p:nvSpPr>
          <p:cNvPr id="6" name="Titel 5">
            <a:extLst>
              <a:ext uri="{FF2B5EF4-FFF2-40B4-BE49-F238E27FC236}">
                <a16:creationId xmlns:a16="http://schemas.microsoft.com/office/drawing/2014/main" id="{0B5E326F-0413-8268-BAC5-F7075C0F278E}"/>
              </a:ext>
            </a:extLst>
          </p:cNvPr>
          <p:cNvSpPr>
            <a:spLocks noGrp="1"/>
          </p:cNvSpPr>
          <p:nvPr>
            <p:ph type="title"/>
          </p:nvPr>
        </p:nvSpPr>
        <p:spPr>
          <a:xfrm>
            <a:off x="350603" y="0"/>
            <a:ext cx="11490790" cy="1325563"/>
          </a:xfrm>
        </p:spPr>
        <p:txBody>
          <a:bodyPr>
            <a:normAutofit/>
          </a:bodyPr>
          <a:lstStyle/>
          <a:p>
            <a:pPr algn="ctr"/>
            <a:r>
              <a:rPr lang="da-DK" sz="3200" b="1" dirty="0">
                <a:latin typeface="Garamond" panose="02020404030301010803" pitchFamily="18" charset="0"/>
              </a:rPr>
              <a:t>Parental </a:t>
            </a:r>
            <a:r>
              <a:rPr lang="da-DK" sz="3200" b="1" dirty="0" err="1">
                <a:latin typeface="Garamond" panose="02020404030301010803" pitchFamily="18" charset="0"/>
              </a:rPr>
              <a:t>educational</a:t>
            </a:r>
            <a:r>
              <a:rPr lang="da-DK" sz="3200" b="1" dirty="0">
                <a:latin typeface="Garamond" panose="02020404030301010803" pitchFamily="18" charset="0"/>
              </a:rPr>
              <a:t> </a:t>
            </a:r>
            <a:r>
              <a:rPr lang="da-DK" sz="3200" b="1" dirty="0" err="1">
                <a:latin typeface="Garamond" panose="02020404030301010803" pitchFamily="18" charset="0"/>
              </a:rPr>
              <a:t>level</a:t>
            </a:r>
            <a:r>
              <a:rPr lang="da-DK" sz="3200" b="1" dirty="0">
                <a:latin typeface="Garamond" panose="02020404030301010803" pitchFamily="18" charset="0"/>
              </a:rPr>
              <a:t> and </a:t>
            </a:r>
            <a:r>
              <a:rPr lang="da-DK" sz="3200" b="1" dirty="0" err="1">
                <a:latin typeface="Garamond" panose="02020404030301010803" pitchFamily="18" charset="0"/>
              </a:rPr>
              <a:t>problematic</a:t>
            </a:r>
            <a:r>
              <a:rPr lang="da-DK" sz="3200" b="1" dirty="0">
                <a:latin typeface="Garamond" panose="02020404030301010803" pitchFamily="18" charset="0"/>
              </a:rPr>
              <a:t> screen media habits</a:t>
            </a:r>
          </a:p>
        </p:txBody>
      </p:sp>
      <p:sp>
        <p:nvSpPr>
          <p:cNvPr id="5" name="Tekstfelt 4">
            <a:extLst>
              <a:ext uri="{FF2B5EF4-FFF2-40B4-BE49-F238E27FC236}">
                <a16:creationId xmlns:a16="http://schemas.microsoft.com/office/drawing/2014/main" id="{17B0395E-87D1-1061-4C31-55CC8BB1490B}"/>
              </a:ext>
            </a:extLst>
          </p:cNvPr>
          <p:cNvSpPr txBox="1"/>
          <p:nvPr/>
        </p:nvSpPr>
        <p:spPr>
          <a:xfrm>
            <a:off x="-2375563" y="6581001"/>
            <a:ext cx="9004041" cy="276999"/>
          </a:xfrm>
          <a:prstGeom prst="rect">
            <a:avLst/>
          </a:prstGeom>
          <a:noFill/>
        </p:spPr>
        <p:txBody>
          <a:bodyPr wrap="square" rtlCol="0">
            <a:spAutoFit/>
          </a:bodyPr>
          <a:lstStyle/>
          <a:p>
            <a:pPr algn="ctr"/>
            <a:r>
              <a:rPr lang="en-US" sz="1200" dirty="0">
                <a:latin typeface="Garamond" panose="02020404030301010803" pitchFamily="18" charset="0"/>
              </a:rPr>
              <a:t>Adjusted for children’s sex, age and ethnicity, and parental age and sex. </a:t>
            </a:r>
            <a:endParaRPr lang="da-DK" sz="1000" dirty="0">
              <a:latin typeface="Garamond" panose="02020404030301010803" pitchFamily="18" charset="0"/>
            </a:endParaRPr>
          </a:p>
        </p:txBody>
      </p:sp>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10" name="Tekstfelt 9">
            <a:extLst>
              <a:ext uri="{FF2B5EF4-FFF2-40B4-BE49-F238E27FC236}">
                <a16:creationId xmlns:a16="http://schemas.microsoft.com/office/drawing/2014/main" id="{D42B920B-1AB2-3A76-7E1D-34F74A79B27A}"/>
              </a:ext>
            </a:extLst>
          </p:cNvPr>
          <p:cNvSpPr txBox="1"/>
          <p:nvPr/>
        </p:nvSpPr>
        <p:spPr>
          <a:xfrm>
            <a:off x="7321313" y="1450747"/>
            <a:ext cx="3750792" cy="1569660"/>
          </a:xfrm>
          <a:prstGeom prst="rect">
            <a:avLst/>
          </a:prstGeom>
          <a:noFill/>
          <a:ln>
            <a:solidFill>
              <a:schemeClr val="accent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a-DK" sz="2400" b="1" dirty="0" err="1">
                <a:solidFill>
                  <a:schemeClr val="accent2"/>
                </a:solidFill>
                <a:latin typeface="Garamond" panose="02020404030301010803" pitchFamily="18" charset="0"/>
              </a:rPr>
              <a:t>Similar</a:t>
            </a:r>
            <a:r>
              <a:rPr lang="da-DK" sz="2400" b="1" dirty="0">
                <a:solidFill>
                  <a:schemeClr val="accent2"/>
                </a:solidFill>
                <a:latin typeface="Garamond" panose="02020404030301010803" pitchFamily="18" charset="0"/>
              </a:rPr>
              <a:t> </a:t>
            </a:r>
            <a:r>
              <a:rPr lang="da-DK" sz="2400" b="1" dirty="0" err="1">
                <a:solidFill>
                  <a:schemeClr val="accent2"/>
                </a:solidFill>
                <a:latin typeface="Garamond" panose="02020404030301010803" pitchFamily="18" charset="0"/>
              </a:rPr>
              <a:t>findings</a:t>
            </a:r>
            <a:r>
              <a:rPr lang="da-DK" sz="2400" b="1" dirty="0">
                <a:solidFill>
                  <a:schemeClr val="accent2"/>
                </a:solidFill>
                <a:latin typeface="Garamond" panose="02020404030301010803" pitchFamily="18" charset="0"/>
              </a:rPr>
              <a:t> for</a:t>
            </a:r>
            <a:br>
              <a:rPr lang="da-DK" sz="2400" b="1" dirty="0">
                <a:solidFill>
                  <a:schemeClr val="accent2"/>
                </a:solidFill>
                <a:latin typeface="Garamond" panose="02020404030301010803" pitchFamily="18" charset="0"/>
              </a:rPr>
            </a:br>
            <a:r>
              <a:rPr lang="da-DK" sz="2400" b="1" dirty="0">
                <a:solidFill>
                  <a:schemeClr val="accent2"/>
                </a:solidFill>
                <a:latin typeface="Garamond" panose="02020404030301010803" pitchFamily="18" charset="0"/>
              </a:rPr>
              <a:t>screen media </a:t>
            </a:r>
            <a:r>
              <a:rPr lang="da-DK" sz="2400" b="1" dirty="0" err="1">
                <a:solidFill>
                  <a:schemeClr val="accent2"/>
                </a:solidFill>
                <a:latin typeface="Garamond" panose="02020404030301010803" pitchFamily="18" charset="0"/>
              </a:rPr>
              <a:t>use</a:t>
            </a:r>
            <a:r>
              <a:rPr lang="da-DK" sz="2400" b="1" dirty="0">
                <a:solidFill>
                  <a:schemeClr val="accent2"/>
                </a:solidFill>
                <a:latin typeface="Garamond" panose="02020404030301010803" pitchFamily="18" charset="0"/>
              </a:rPr>
              <a:t> </a:t>
            </a:r>
            <a:r>
              <a:rPr lang="da-DK" sz="2400" b="1" dirty="0" err="1">
                <a:solidFill>
                  <a:schemeClr val="accent2"/>
                </a:solidFill>
                <a:latin typeface="Garamond" panose="02020404030301010803" pitchFamily="18" charset="0"/>
              </a:rPr>
              <a:t>before</a:t>
            </a:r>
            <a:r>
              <a:rPr lang="da-DK" sz="2400" b="1" dirty="0">
                <a:solidFill>
                  <a:schemeClr val="accent2"/>
                </a:solidFill>
                <a:latin typeface="Garamond" panose="02020404030301010803" pitchFamily="18" charset="0"/>
              </a:rPr>
              <a:t> </a:t>
            </a:r>
            <a:r>
              <a:rPr lang="da-DK" sz="2400" b="1" dirty="0" err="1">
                <a:solidFill>
                  <a:schemeClr val="accent2"/>
                </a:solidFill>
                <a:latin typeface="Garamond" panose="02020404030301010803" pitchFamily="18" charset="0"/>
              </a:rPr>
              <a:t>bedtime</a:t>
            </a:r>
            <a:r>
              <a:rPr lang="da-DK" sz="2400" b="1" dirty="0">
                <a:solidFill>
                  <a:schemeClr val="accent2"/>
                </a:solidFill>
                <a:latin typeface="Garamond" panose="02020404030301010803" pitchFamily="18" charset="0"/>
              </a:rPr>
              <a:t> and </a:t>
            </a:r>
            <a:r>
              <a:rPr lang="da-DK" sz="2400" b="1" dirty="0" err="1">
                <a:solidFill>
                  <a:schemeClr val="accent2"/>
                </a:solidFill>
                <a:latin typeface="Garamond" panose="02020404030301010803" pitchFamily="18" charset="0"/>
              </a:rPr>
              <a:t>after</a:t>
            </a:r>
            <a:r>
              <a:rPr lang="da-DK" sz="2400" b="1" dirty="0">
                <a:solidFill>
                  <a:schemeClr val="accent2"/>
                </a:solidFill>
                <a:latin typeface="Garamond" panose="02020404030301010803" pitchFamily="18" charset="0"/>
              </a:rPr>
              <a:t> </a:t>
            </a:r>
            <a:r>
              <a:rPr lang="da-DK" sz="2400" b="1" dirty="0" err="1">
                <a:solidFill>
                  <a:schemeClr val="accent2"/>
                </a:solidFill>
                <a:latin typeface="Garamond" panose="02020404030301010803" pitchFamily="18" charset="0"/>
              </a:rPr>
              <a:t>awakening</a:t>
            </a:r>
            <a:endParaRPr lang="da-DK" sz="2400" b="1" dirty="0">
              <a:solidFill>
                <a:schemeClr val="accent2"/>
              </a:solidFill>
              <a:latin typeface="Garamond" panose="02020404030301010803" pitchFamily="18" charset="0"/>
            </a:endParaRPr>
          </a:p>
        </p:txBody>
      </p:sp>
    </p:spTree>
    <p:extLst>
      <p:ext uri="{BB962C8B-B14F-4D97-AF65-F5344CB8AC3E}">
        <p14:creationId xmlns:p14="http://schemas.microsoft.com/office/powerpoint/2010/main" val="131106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B5E326F-0413-8268-BAC5-F7075C0F278E}"/>
              </a:ext>
            </a:extLst>
          </p:cNvPr>
          <p:cNvSpPr>
            <a:spLocks noGrp="1"/>
          </p:cNvSpPr>
          <p:nvPr>
            <p:ph type="title"/>
          </p:nvPr>
        </p:nvSpPr>
        <p:spPr>
          <a:xfrm>
            <a:off x="350605" y="96024"/>
            <a:ext cx="11490790" cy="1325563"/>
          </a:xfrm>
        </p:spPr>
        <p:txBody>
          <a:bodyPr>
            <a:normAutofit/>
          </a:bodyPr>
          <a:lstStyle/>
          <a:p>
            <a:pPr algn="ctr"/>
            <a:r>
              <a:rPr lang="en-US" sz="3600" b="1" dirty="0">
                <a:latin typeface="Garamond" panose="02020404030301010803" pitchFamily="18" charset="0"/>
              </a:rPr>
              <a:t>Family structure and problematic screen media habits</a:t>
            </a:r>
          </a:p>
        </p:txBody>
      </p:sp>
      <p:sp>
        <p:nvSpPr>
          <p:cNvPr id="5" name="Tekstfelt 4">
            <a:extLst>
              <a:ext uri="{FF2B5EF4-FFF2-40B4-BE49-F238E27FC236}">
                <a16:creationId xmlns:a16="http://schemas.microsoft.com/office/drawing/2014/main" id="{17B0395E-87D1-1061-4C31-55CC8BB1490B}"/>
              </a:ext>
            </a:extLst>
          </p:cNvPr>
          <p:cNvSpPr txBox="1"/>
          <p:nvPr/>
        </p:nvSpPr>
        <p:spPr>
          <a:xfrm>
            <a:off x="-2071702" y="6581001"/>
            <a:ext cx="9004041" cy="276999"/>
          </a:xfrm>
          <a:prstGeom prst="rect">
            <a:avLst/>
          </a:prstGeom>
          <a:noFill/>
        </p:spPr>
        <p:txBody>
          <a:bodyPr wrap="square" rtlCol="0">
            <a:spAutoFit/>
          </a:bodyPr>
          <a:lstStyle/>
          <a:p>
            <a:pPr algn="ctr"/>
            <a:r>
              <a:rPr lang="en-US" sz="1200" dirty="0">
                <a:latin typeface="Garamond" panose="02020404030301010803" pitchFamily="18" charset="0"/>
              </a:rPr>
              <a:t>Adjusted for children’s sex, age and ethnicity, and parental age and sex. </a:t>
            </a:r>
            <a:endParaRPr lang="da-DK" sz="1000" dirty="0">
              <a:latin typeface="Garamond" panose="02020404030301010803" pitchFamily="18" charset="0"/>
            </a:endParaRPr>
          </a:p>
        </p:txBody>
      </p:sp>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9" name="Pladsholder til indhold 2">
            <a:extLst>
              <a:ext uri="{FF2B5EF4-FFF2-40B4-BE49-F238E27FC236}">
                <a16:creationId xmlns:a16="http://schemas.microsoft.com/office/drawing/2014/main" id="{EBD3DDA5-1173-8747-2230-40307328A11C}"/>
              </a:ext>
            </a:extLst>
          </p:cNvPr>
          <p:cNvSpPr>
            <a:spLocks noGrp="1"/>
          </p:cNvSpPr>
          <p:nvPr>
            <p:ph idx="1"/>
          </p:nvPr>
        </p:nvSpPr>
        <p:spPr>
          <a:xfrm>
            <a:off x="838200" y="1825625"/>
            <a:ext cx="10515600" cy="4351338"/>
          </a:xfrm>
        </p:spPr>
        <p:txBody>
          <a:bodyPr/>
          <a:lstStyle/>
          <a:p>
            <a:r>
              <a:rPr lang="da-DK" dirty="0" err="1">
                <a:latin typeface="Garamond" panose="02020404030301010803" pitchFamily="18" charset="0"/>
              </a:rPr>
              <a:t>Children</a:t>
            </a:r>
            <a:r>
              <a:rPr lang="da-DK" dirty="0">
                <a:latin typeface="Garamond" panose="02020404030301010803" pitchFamily="18" charset="0"/>
              </a:rPr>
              <a:t> </a:t>
            </a:r>
            <a:r>
              <a:rPr lang="da-DK" dirty="0" err="1">
                <a:latin typeface="Garamond" panose="02020404030301010803" pitchFamily="18" charset="0"/>
              </a:rPr>
              <a:t>living</a:t>
            </a:r>
            <a:r>
              <a:rPr lang="da-DK" dirty="0">
                <a:latin typeface="Garamond" panose="02020404030301010803" pitchFamily="18" charset="0"/>
              </a:rPr>
              <a:t> with a single </a:t>
            </a:r>
            <a:r>
              <a:rPr lang="da-DK" dirty="0" err="1">
                <a:latin typeface="Garamond" panose="02020404030301010803" pitchFamily="18" charset="0"/>
              </a:rPr>
              <a:t>parent</a:t>
            </a:r>
            <a:r>
              <a:rPr lang="da-DK" dirty="0">
                <a:latin typeface="Garamond" panose="02020404030301010803" pitchFamily="18" charset="0"/>
              </a:rPr>
              <a:t> or </a:t>
            </a:r>
            <a:r>
              <a:rPr lang="da-DK" dirty="0" err="1">
                <a:latin typeface="Garamond" panose="02020404030301010803" pitchFamily="18" charset="0"/>
              </a:rPr>
              <a:t>who</a:t>
            </a:r>
            <a:r>
              <a:rPr lang="da-DK" dirty="0">
                <a:latin typeface="Garamond" panose="02020404030301010803" pitchFamily="18" charset="0"/>
              </a:rPr>
              <a:t> </a:t>
            </a:r>
            <a:r>
              <a:rPr lang="da-DK" dirty="0" err="1">
                <a:latin typeface="Garamond" panose="02020404030301010803" pitchFamily="18" charset="0"/>
              </a:rPr>
              <a:t>are</a:t>
            </a:r>
            <a:r>
              <a:rPr lang="da-DK" dirty="0">
                <a:latin typeface="Garamond" panose="02020404030301010803" pitchFamily="18" charset="0"/>
              </a:rPr>
              <a:t> an </a:t>
            </a:r>
            <a:r>
              <a:rPr lang="da-DK" dirty="0" err="1">
                <a:latin typeface="Garamond" panose="02020404030301010803" pitchFamily="18" charset="0"/>
              </a:rPr>
              <a:t>only</a:t>
            </a:r>
            <a:r>
              <a:rPr lang="da-DK" dirty="0">
                <a:latin typeface="Garamond" panose="02020404030301010803" pitchFamily="18" charset="0"/>
              </a:rPr>
              <a:t> </a:t>
            </a:r>
            <a:r>
              <a:rPr lang="da-DK" dirty="0" err="1">
                <a:latin typeface="Garamond" panose="02020404030301010803" pitchFamily="18" charset="0"/>
              </a:rPr>
              <a:t>child</a:t>
            </a:r>
            <a:endParaRPr lang="da-DK" dirty="0">
              <a:latin typeface="Garamond" panose="02020404030301010803" pitchFamily="18" charset="0"/>
            </a:endParaRPr>
          </a:p>
          <a:p>
            <a:endParaRPr lang="da-DK" dirty="0">
              <a:latin typeface="Garamond" panose="02020404030301010803" pitchFamily="18" charset="0"/>
            </a:endParaRPr>
          </a:p>
          <a:p>
            <a:pPr lvl="1"/>
            <a:r>
              <a:rPr lang="da-DK" dirty="0" err="1">
                <a:latin typeface="Garamond" panose="02020404030301010803" pitchFamily="18" charset="0"/>
              </a:rPr>
              <a:t>Higher</a:t>
            </a:r>
            <a:r>
              <a:rPr lang="da-DK" dirty="0">
                <a:latin typeface="Garamond" panose="02020404030301010803" pitchFamily="18" charset="0"/>
              </a:rPr>
              <a:t> odds (21-46%) of </a:t>
            </a:r>
            <a:r>
              <a:rPr lang="da-DK" dirty="0" err="1">
                <a:latin typeface="Garamond" panose="02020404030301010803" pitchFamily="18" charset="0"/>
              </a:rPr>
              <a:t>using</a:t>
            </a:r>
            <a:r>
              <a:rPr lang="da-DK" dirty="0">
                <a:latin typeface="Garamond" panose="02020404030301010803" pitchFamily="18" charset="0"/>
              </a:rPr>
              <a:t> screen media </a:t>
            </a:r>
            <a:r>
              <a:rPr lang="da-DK" dirty="0" err="1">
                <a:latin typeface="Garamond" panose="02020404030301010803" pitchFamily="18" charset="0"/>
              </a:rPr>
              <a:t>devices</a:t>
            </a:r>
            <a:r>
              <a:rPr lang="da-DK" dirty="0">
                <a:latin typeface="Garamond" panose="02020404030301010803" pitchFamily="18" charset="0"/>
              </a:rPr>
              <a:t> </a:t>
            </a:r>
            <a:r>
              <a:rPr lang="da-DK" dirty="0" err="1">
                <a:latin typeface="Garamond" panose="02020404030301010803" pitchFamily="18" charset="0"/>
              </a:rPr>
              <a:t>before</a:t>
            </a:r>
            <a:r>
              <a:rPr lang="da-DK" dirty="0">
                <a:latin typeface="Garamond" panose="02020404030301010803" pitchFamily="18" charset="0"/>
              </a:rPr>
              <a:t> </a:t>
            </a:r>
            <a:r>
              <a:rPr lang="da-DK" dirty="0" err="1">
                <a:latin typeface="Garamond" panose="02020404030301010803" pitchFamily="18" charset="0"/>
              </a:rPr>
              <a:t>bedtime</a:t>
            </a:r>
            <a:r>
              <a:rPr lang="da-DK" dirty="0">
                <a:latin typeface="Garamond" panose="02020404030301010803" pitchFamily="18" charset="0"/>
              </a:rPr>
              <a:t> </a:t>
            </a:r>
            <a:r>
              <a:rPr lang="da-DK" dirty="0" err="1">
                <a:latin typeface="Garamond" panose="02020404030301010803" pitchFamily="18" charset="0"/>
              </a:rPr>
              <a:t>everyday</a:t>
            </a:r>
            <a:endParaRPr lang="da-DK" dirty="0">
              <a:latin typeface="Garamond" panose="02020404030301010803" pitchFamily="18" charset="0"/>
            </a:endParaRPr>
          </a:p>
          <a:p>
            <a:pPr lvl="1"/>
            <a:endParaRPr lang="da-DK" dirty="0">
              <a:latin typeface="Garamond" panose="02020404030301010803" pitchFamily="18" charset="0"/>
            </a:endParaRPr>
          </a:p>
          <a:p>
            <a:pPr lvl="1"/>
            <a:r>
              <a:rPr lang="da-DK" dirty="0">
                <a:latin typeface="Garamond" panose="02020404030301010803" pitchFamily="18" charset="0"/>
              </a:rPr>
              <a:t>No </a:t>
            </a:r>
            <a:r>
              <a:rPr lang="da-DK" dirty="0" err="1">
                <a:latin typeface="Garamond" panose="02020404030301010803" pitchFamily="18" charset="0"/>
              </a:rPr>
              <a:t>consistent</a:t>
            </a:r>
            <a:r>
              <a:rPr lang="da-DK" dirty="0">
                <a:latin typeface="Garamond" panose="02020404030301010803" pitchFamily="18" charset="0"/>
              </a:rPr>
              <a:t> </a:t>
            </a:r>
            <a:r>
              <a:rPr lang="da-DK" dirty="0" err="1">
                <a:latin typeface="Garamond" panose="02020404030301010803" pitchFamily="18" charset="0"/>
              </a:rPr>
              <a:t>findings</a:t>
            </a:r>
            <a:r>
              <a:rPr lang="da-DK" dirty="0">
                <a:latin typeface="Garamond" panose="02020404030301010803" pitchFamily="18" charset="0"/>
              </a:rPr>
              <a:t> for the </a:t>
            </a:r>
            <a:r>
              <a:rPr lang="da-DK" dirty="0" err="1">
                <a:latin typeface="Garamond" panose="02020404030301010803" pitchFamily="18" charset="0"/>
              </a:rPr>
              <a:t>other</a:t>
            </a:r>
            <a:r>
              <a:rPr lang="da-DK" dirty="0">
                <a:latin typeface="Garamond" panose="02020404030301010803" pitchFamily="18" charset="0"/>
              </a:rPr>
              <a:t> </a:t>
            </a:r>
            <a:r>
              <a:rPr lang="da-DK" dirty="0" err="1">
                <a:latin typeface="Garamond" panose="02020404030301010803" pitchFamily="18" charset="0"/>
              </a:rPr>
              <a:t>problematic</a:t>
            </a:r>
            <a:r>
              <a:rPr lang="da-DK" dirty="0">
                <a:latin typeface="Garamond" panose="02020404030301010803" pitchFamily="18" charset="0"/>
              </a:rPr>
              <a:t> screen media habits</a:t>
            </a:r>
          </a:p>
        </p:txBody>
      </p:sp>
      <p:pic>
        <p:nvPicPr>
          <p:cNvPr id="13" name="Grafik 12" descr="Kvinde med barn med massiv udfyldning">
            <a:extLst>
              <a:ext uri="{FF2B5EF4-FFF2-40B4-BE49-F238E27FC236}">
                <a16:creationId xmlns:a16="http://schemas.microsoft.com/office/drawing/2014/main" id="{22E87811-7D4A-196F-5795-B6720A3A4F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1526" y="4478694"/>
            <a:ext cx="914400" cy="914400"/>
          </a:xfrm>
          <a:prstGeom prst="rect">
            <a:avLst/>
          </a:prstGeom>
        </p:spPr>
      </p:pic>
      <p:pic>
        <p:nvPicPr>
          <p:cNvPr id="17" name="Grafik 16" descr="Familie med pige med massiv udfyldning">
            <a:extLst>
              <a:ext uri="{FF2B5EF4-FFF2-40B4-BE49-F238E27FC236}">
                <a16:creationId xmlns:a16="http://schemas.microsoft.com/office/drawing/2014/main" id="{C9625238-D2BA-20D4-C3A9-58A47628EA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76180" y="5428141"/>
            <a:ext cx="914400" cy="914400"/>
          </a:xfrm>
          <a:prstGeom prst="rect">
            <a:avLst/>
          </a:prstGeom>
        </p:spPr>
      </p:pic>
      <p:pic>
        <p:nvPicPr>
          <p:cNvPr id="19" name="Grafik 18" descr="Familie med to børn med massiv udfyldning">
            <a:extLst>
              <a:ext uri="{FF2B5EF4-FFF2-40B4-BE49-F238E27FC236}">
                <a16:creationId xmlns:a16="http://schemas.microsoft.com/office/drawing/2014/main" id="{5940A022-601A-DBDD-B2D1-3C22029998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94448" y="4357134"/>
            <a:ext cx="1157519" cy="1157519"/>
          </a:xfrm>
          <a:prstGeom prst="rect">
            <a:avLst/>
          </a:prstGeom>
        </p:spPr>
      </p:pic>
      <p:pic>
        <p:nvPicPr>
          <p:cNvPr id="21" name="Grafik 20" descr="Mand med barn med massiv udfyldning">
            <a:extLst>
              <a:ext uri="{FF2B5EF4-FFF2-40B4-BE49-F238E27FC236}">
                <a16:creationId xmlns:a16="http://schemas.microsoft.com/office/drawing/2014/main" id="{E0CBFDD5-5248-E4F4-417B-72C1E4510A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20879" y="5428141"/>
            <a:ext cx="914400" cy="914400"/>
          </a:xfrm>
          <a:prstGeom prst="rect">
            <a:avLst/>
          </a:prstGeom>
        </p:spPr>
      </p:pic>
      <p:pic>
        <p:nvPicPr>
          <p:cNvPr id="22" name="Grafik 21" descr="Mand med barn med massiv udfyldning">
            <a:extLst>
              <a:ext uri="{FF2B5EF4-FFF2-40B4-BE49-F238E27FC236}">
                <a16:creationId xmlns:a16="http://schemas.microsoft.com/office/drawing/2014/main" id="{AB54EF45-E377-7985-4E97-50C1E53448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17939" y="4478694"/>
            <a:ext cx="914400" cy="914400"/>
          </a:xfrm>
          <a:prstGeom prst="rect">
            <a:avLst/>
          </a:prstGeom>
        </p:spPr>
      </p:pic>
      <p:pic>
        <p:nvPicPr>
          <p:cNvPr id="23" name="Grafik 22" descr="Mand med barn med massiv udfyldning">
            <a:extLst>
              <a:ext uri="{FF2B5EF4-FFF2-40B4-BE49-F238E27FC236}">
                <a16:creationId xmlns:a16="http://schemas.microsoft.com/office/drawing/2014/main" id="{728719E8-B74F-61EC-73DA-C247D7DCBE44}"/>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r="45435"/>
          <a:stretch/>
        </p:blipFill>
        <p:spPr>
          <a:xfrm>
            <a:off x="5723836" y="4478694"/>
            <a:ext cx="498936" cy="914400"/>
          </a:xfrm>
          <a:prstGeom prst="rect">
            <a:avLst/>
          </a:prstGeom>
        </p:spPr>
      </p:pic>
      <p:pic>
        <p:nvPicPr>
          <p:cNvPr id="2" name="Grafik 1" descr="Familie med to børn med massiv udfyldning">
            <a:extLst>
              <a:ext uri="{FF2B5EF4-FFF2-40B4-BE49-F238E27FC236}">
                <a16:creationId xmlns:a16="http://schemas.microsoft.com/office/drawing/2014/main" id="{7900AE79-85B1-B4DE-7C63-F785D730992B}"/>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46106"/>
          <a:stretch/>
        </p:blipFill>
        <p:spPr>
          <a:xfrm>
            <a:off x="7606873" y="5270121"/>
            <a:ext cx="667206" cy="1237997"/>
          </a:xfrm>
          <a:prstGeom prst="rect">
            <a:avLst/>
          </a:prstGeom>
        </p:spPr>
      </p:pic>
      <p:pic>
        <p:nvPicPr>
          <p:cNvPr id="3" name="Grafik 2" descr="Familie med to børn med massiv udfyldning">
            <a:extLst>
              <a:ext uri="{FF2B5EF4-FFF2-40B4-BE49-F238E27FC236}">
                <a16:creationId xmlns:a16="http://schemas.microsoft.com/office/drawing/2014/main" id="{C3A6A372-49B5-9C3E-16C1-949017AE2EB0}"/>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46106"/>
          <a:stretch/>
        </p:blipFill>
        <p:spPr>
          <a:xfrm flipH="1">
            <a:off x="7031481" y="5270121"/>
            <a:ext cx="664668" cy="1233286"/>
          </a:xfrm>
          <a:prstGeom prst="rect">
            <a:avLst/>
          </a:prstGeom>
        </p:spPr>
      </p:pic>
    </p:spTree>
    <p:extLst>
      <p:ext uri="{BB962C8B-B14F-4D97-AF65-F5344CB8AC3E}">
        <p14:creationId xmlns:p14="http://schemas.microsoft.com/office/powerpoint/2010/main" val="334762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DAEFB971-E65B-CD19-4E16-D3CAEBB7FA5D}"/>
              </a:ext>
            </a:extLst>
          </p:cNvPr>
          <p:cNvPicPr>
            <a:picLocks noChangeAspect="1"/>
          </p:cNvPicPr>
          <p:nvPr/>
        </p:nvPicPr>
        <p:blipFill rotWithShape="1">
          <a:blip r:embed="rId3"/>
          <a:srcRect l="1041" t="21682" r="2308" b="20658"/>
          <a:stretch/>
        </p:blipFill>
        <p:spPr>
          <a:xfrm>
            <a:off x="1586086" y="1977215"/>
            <a:ext cx="9019828" cy="4035828"/>
          </a:xfrm>
          <a:prstGeom prst="rect">
            <a:avLst/>
          </a:prstGeom>
        </p:spPr>
      </p:pic>
      <p:pic>
        <p:nvPicPr>
          <p:cNvPr id="4" name="Billede 3">
            <a:extLst>
              <a:ext uri="{FF2B5EF4-FFF2-40B4-BE49-F238E27FC236}">
                <a16:creationId xmlns:a16="http://schemas.microsoft.com/office/drawing/2014/main" id="{DB5D522B-0CB6-BE6E-5FE0-ECAE07F27E60}"/>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6" name="Titel 5">
            <a:extLst>
              <a:ext uri="{FF2B5EF4-FFF2-40B4-BE49-F238E27FC236}">
                <a16:creationId xmlns:a16="http://schemas.microsoft.com/office/drawing/2014/main" id="{0B5E326F-0413-8268-BAC5-F7075C0F278E}"/>
              </a:ext>
            </a:extLst>
          </p:cNvPr>
          <p:cNvSpPr>
            <a:spLocks noGrp="1"/>
          </p:cNvSpPr>
          <p:nvPr>
            <p:ph type="title"/>
          </p:nvPr>
        </p:nvSpPr>
        <p:spPr/>
        <p:txBody>
          <a:bodyPr/>
          <a:lstStyle/>
          <a:p>
            <a:pPr algn="ctr"/>
            <a:r>
              <a:rPr lang="da-DK" b="1" dirty="0" err="1">
                <a:latin typeface="Garamond" panose="02020404030301010803" pitchFamily="18" charset="0"/>
              </a:rPr>
              <a:t>Household</a:t>
            </a:r>
            <a:r>
              <a:rPr lang="da-DK" b="1" dirty="0">
                <a:latin typeface="Garamond" panose="02020404030301010803" pitchFamily="18" charset="0"/>
              </a:rPr>
              <a:t> screen media </a:t>
            </a:r>
            <a:r>
              <a:rPr lang="da-DK" b="1" dirty="0" err="1">
                <a:latin typeface="Garamond" panose="02020404030301010803" pitchFamily="18" charset="0"/>
              </a:rPr>
              <a:t>rules</a:t>
            </a:r>
            <a:endParaRPr lang="da-DK" b="1" dirty="0">
              <a:latin typeface="Garamond" panose="02020404030301010803" pitchFamily="18" charset="0"/>
            </a:endParaRPr>
          </a:p>
        </p:txBody>
      </p:sp>
      <p:sp>
        <p:nvSpPr>
          <p:cNvPr id="12" name="Tekstfelt 11">
            <a:extLst>
              <a:ext uri="{FF2B5EF4-FFF2-40B4-BE49-F238E27FC236}">
                <a16:creationId xmlns:a16="http://schemas.microsoft.com/office/drawing/2014/main" id="{2C3C60AA-EB31-F976-70F0-314BA43071F1}"/>
              </a:ext>
            </a:extLst>
          </p:cNvPr>
          <p:cNvSpPr txBox="1"/>
          <p:nvPr/>
        </p:nvSpPr>
        <p:spPr>
          <a:xfrm>
            <a:off x="3007499" y="1506022"/>
            <a:ext cx="6177001" cy="369332"/>
          </a:xfrm>
          <a:prstGeom prst="rect">
            <a:avLst/>
          </a:prstGeom>
          <a:noFill/>
        </p:spPr>
        <p:txBody>
          <a:bodyPr wrap="square" rtlCol="0">
            <a:spAutoFit/>
          </a:bodyPr>
          <a:lstStyle/>
          <a:p>
            <a:pPr algn="ctr"/>
            <a:r>
              <a:rPr lang="da-DK" dirty="0">
                <a:latin typeface="Garamond" panose="02020404030301010803" pitchFamily="18" charset="0"/>
              </a:rPr>
              <a:t>”Child must ask a </a:t>
            </a:r>
            <a:r>
              <a:rPr lang="da-DK" dirty="0" err="1">
                <a:latin typeface="Garamond" panose="02020404030301010803" pitchFamily="18" charset="0"/>
              </a:rPr>
              <a:t>parent</a:t>
            </a:r>
            <a:r>
              <a:rPr lang="da-DK" dirty="0">
                <a:latin typeface="Garamond" panose="02020404030301010803" pitchFamily="18" charset="0"/>
              </a:rPr>
              <a:t> </a:t>
            </a:r>
            <a:r>
              <a:rPr lang="da-DK" dirty="0" err="1">
                <a:latin typeface="Garamond" panose="02020404030301010803" pitchFamily="18" charset="0"/>
              </a:rPr>
              <a:t>before</a:t>
            </a:r>
            <a:r>
              <a:rPr lang="da-DK" dirty="0">
                <a:latin typeface="Garamond" panose="02020404030301010803" pitchFamily="18" charset="0"/>
              </a:rPr>
              <a:t> </a:t>
            </a:r>
            <a:r>
              <a:rPr lang="da-DK" dirty="0" err="1">
                <a:latin typeface="Garamond" panose="02020404030301010803" pitchFamily="18" charset="0"/>
              </a:rPr>
              <a:t>using</a:t>
            </a:r>
            <a:r>
              <a:rPr lang="da-DK" dirty="0">
                <a:latin typeface="Garamond" panose="02020404030301010803" pitchFamily="18" charset="0"/>
              </a:rPr>
              <a:t> screen media </a:t>
            </a:r>
            <a:r>
              <a:rPr lang="da-DK" dirty="0" err="1">
                <a:latin typeface="Garamond" panose="02020404030301010803" pitchFamily="18" charset="0"/>
              </a:rPr>
              <a:t>devices</a:t>
            </a:r>
            <a:r>
              <a:rPr lang="da-DK" dirty="0">
                <a:latin typeface="Garamond" panose="02020404030301010803" pitchFamily="18" charset="0"/>
              </a:rPr>
              <a:t>”</a:t>
            </a:r>
          </a:p>
        </p:txBody>
      </p:sp>
      <p:sp>
        <p:nvSpPr>
          <p:cNvPr id="2" name="Tekstfelt 1">
            <a:extLst>
              <a:ext uri="{FF2B5EF4-FFF2-40B4-BE49-F238E27FC236}">
                <a16:creationId xmlns:a16="http://schemas.microsoft.com/office/drawing/2014/main" id="{4DBC4F9C-E2C2-D5EB-A39F-F3623752022D}"/>
              </a:ext>
            </a:extLst>
          </p:cNvPr>
          <p:cNvSpPr txBox="1"/>
          <p:nvPr/>
        </p:nvSpPr>
        <p:spPr>
          <a:xfrm>
            <a:off x="-518438" y="6492875"/>
            <a:ext cx="9004041" cy="276999"/>
          </a:xfrm>
          <a:prstGeom prst="rect">
            <a:avLst/>
          </a:prstGeom>
          <a:noFill/>
        </p:spPr>
        <p:txBody>
          <a:bodyPr wrap="square" rtlCol="0">
            <a:spAutoFit/>
          </a:bodyPr>
          <a:lstStyle/>
          <a:p>
            <a:pPr algn="ctr"/>
            <a:r>
              <a:rPr lang="da-DK" sz="1200" dirty="0" err="1">
                <a:latin typeface="Garamond" panose="02020404030301010803" pitchFamily="18" charset="0"/>
              </a:rPr>
              <a:t>Adjusted</a:t>
            </a:r>
            <a:r>
              <a:rPr lang="da-DK" sz="1200" dirty="0">
                <a:latin typeface="Garamond" panose="02020404030301010803" pitchFamily="18" charset="0"/>
              </a:rPr>
              <a:t> for</a:t>
            </a:r>
            <a:r>
              <a:rPr lang="en-US" sz="1200" dirty="0">
                <a:latin typeface="Garamond" panose="02020404030301010803" pitchFamily="18" charset="0"/>
              </a:rPr>
              <a:t> parental educational level, parental screen media use, single-parent home (yes/no), children’s sex, age, and ethnicity.</a:t>
            </a:r>
            <a:endParaRPr lang="da-DK" sz="1200" dirty="0">
              <a:latin typeface="Garamond" panose="02020404030301010803" pitchFamily="18" charset="0"/>
            </a:endParaRPr>
          </a:p>
        </p:txBody>
      </p:sp>
      <p:sp>
        <p:nvSpPr>
          <p:cNvPr id="10" name="Tekstfelt 9">
            <a:extLst>
              <a:ext uri="{FF2B5EF4-FFF2-40B4-BE49-F238E27FC236}">
                <a16:creationId xmlns:a16="http://schemas.microsoft.com/office/drawing/2014/main" id="{B11D163C-9D77-0CA7-761D-5EA27C7BD4AB}"/>
              </a:ext>
            </a:extLst>
          </p:cNvPr>
          <p:cNvSpPr txBox="1"/>
          <p:nvPr/>
        </p:nvSpPr>
        <p:spPr>
          <a:xfrm>
            <a:off x="3729695" y="6004823"/>
            <a:ext cx="9004041" cy="276999"/>
          </a:xfrm>
          <a:prstGeom prst="rect">
            <a:avLst/>
          </a:prstGeom>
          <a:noFill/>
        </p:spPr>
        <p:txBody>
          <a:bodyPr wrap="square" rtlCol="0">
            <a:spAutoFit/>
          </a:bodyPr>
          <a:lstStyle/>
          <a:p>
            <a:pPr algn="ctr"/>
            <a:r>
              <a:rPr lang="da-DK" sz="1200" dirty="0">
                <a:latin typeface="Garamond" panose="02020404030301010803" pitchFamily="18" charset="0"/>
              </a:rPr>
              <a:t>Hours/</a:t>
            </a:r>
            <a:r>
              <a:rPr lang="da-DK" sz="1200" dirty="0" err="1">
                <a:latin typeface="Garamond" panose="02020404030301010803" pitchFamily="18" charset="0"/>
              </a:rPr>
              <a:t>day</a:t>
            </a:r>
            <a:r>
              <a:rPr lang="da-DK" sz="1200" dirty="0">
                <a:latin typeface="Garamond" panose="02020404030301010803" pitchFamily="18" charset="0"/>
              </a:rPr>
              <a:t> of screen media </a:t>
            </a:r>
            <a:r>
              <a:rPr lang="da-DK" sz="1200" dirty="0" err="1">
                <a:latin typeface="Garamond" panose="02020404030301010803" pitchFamily="18" charset="0"/>
              </a:rPr>
              <a:t>use</a:t>
            </a:r>
            <a:r>
              <a:rPr lang="da-DK" sz="1200" dirty="0">
                <a:latin typeface="Garamond" panose="02020404030301010803" pitchFamily="18" charset="0"/>
              </a:rPr>
              <a:t> (Beta </a:t>
            </a:r>
            <a:r>
              <a:rPr lang="da-DK" sz="1200" dirty="0" err="1">
                <a:latin typeface="Garamond" panose="02020404030301010803" pitchFamily="18" charset="0"/>
              </a:rPr>
              <a:t>Coefficient</a:t>
            </a:r>
            <a:r>
              <a:rPr lang="da-DK" sz="1200" dirty="0">
                <a:latin typeface="Garamond" panose="02020404030301010803" pitchFamily="18" charset="0"/>
              </a:rPr>
              <a:t> (95% CI))</a:t>
            </a:r>
          </a:p>
        </p:txBody>
      </p:sp>
    </p:spTree>
    <p:extLst>
      <p:ext uri="{BB962C8B-B14F-4D97-AF65-F5344CB8AC3E}">
        <p14:creationId xmlns:p14="http://schemas.microsoft.com/office/powerpoint/2010/main" val="220292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3770-F164-F472-C98A-BEE2C57F7891}"/>
              </a:ext>
            </a:extLst>
          </p:cNvPr>
          <p:cNvSpPr>
            <a:spLocks noGrp="1"/>
          </p:cNvSpPr>
          <p:nvPr>
            <p:ph type="title"/>
          </p:nvPr>
        </p:nvSpPr>
        <p:spPr/>
        <p:txBody>
          <a:bodyPr/>
          <a:lstStyle/>
          <a:p>
            <a:r>
              <a:rPr lang="da-DK" b="1" dirty="0" err="1">
                <a:latin typeface="Garamond" panose="02020404030301010803" pitchFamily="18" charset="0"/>
              </a:rPr>
              <a:t>What</a:t>
            </a:r>
            <a:r>
              <a:rPr lang="da-DK" b="1" dirty="0">
                <a:latin typeface="Garamond" panose="02020404030301010803" pitchFamily="18" charset="0"/>
              </a:rPr>
              <a:t> is </a:t>
            </a:r>
            <a:r>
              <a:rPr lang="da-DK" b="1" dirty="0" err="1">
                <a:latin typeface="Garamond" panose="02020404030301010803" pitchFamily="18" charset="0"/>
              </a:rPr>
              <a:t>recreational</a:t>
            </a:r>
            <a:r>
              <a:rPr lang="da-DK" b="1" dirty="0">
                <a:latin typeface="Garamond" panose="02020404030301010803" pitchFamily="18" charset="0"/>
              </a:rPr>
              <a:t> screen media </a:t>
            </a:r>
            <a:r>
              <a:rPr lang="da-DK" b="1" dirty="0" err="1">
                <a:latin typeface="Garamond" panose="02020404030301010803" pitchFamily="18" charset="0"/>
              </a:rPr>
              <a:t>use</a:t>
            </a:r>
            <a:r>
              <a:rPr lang="da-DK" b="1" dirty="0">
                <a:latin typeface="Garamond" panose="02020404030301010803" pitchFamily="18" charset="0"/>
              </a:rPr>
              <a:t>?</a:t>
            </a:r>
          </a:p>
        </p:txBody>
      </p:sp>
      <p:sp>
        <p:nvSpPr>
          <p:cNvPr id="3" name="Pladsholder til indhold 2">
            <a:extLst>
              <a:ext uri="{FF2B5EF4-FFF2-40B4-BE49-F238E27FC236}">
                <a16:creationId xmlns:a16="http://schemas.microsoft.com/office/drawing/2014/main" id="{2D9E5C20-E077-9BDE-203E-2464D6384506}"/>
              </a:ext>
            </a:extLst>
          </p:cNvPr>
          <p:cNvSpPr>
            <a:spLocks noGrp="1"/>
          </p:cNvSpPr>
          <p:nvPr>
            <p:ph idx="1"/>
          </p:nvPr>
        </p:nvSpPr>
        <p:spPr/>
        <p:txBody>
          <a:bodyPr/>
          <a:lstStyle/>
          <a:p>
            <a:r>
              <a:rPr lang="en-US" dirty="0">
                <a:latin typeface="Garamond" panose="02020404030301010803" pitchFamily="18" charset="0"/>
              </a:rPr>
              <a:t>Any type of engagement with a screen-based device outside school or work hours</a:t>
            </a:r>
            <a:endParaRPr lang="da-DK" dirty="0"/>
          </a:p>
        </p:txBody>
      </p:sp>
      <p:pic>
        <p:nvPicPr>
          <p:cNvPr id="4" name="Grafik 3" descr="Telefonvibration med massiv udfyldning">
            <a:extLst>
              <a:ext uri="{FF2B5EF4-FFF2-40B4-BE49-F238E27FC236}">
                <a16:creationId xmlns:a16="http://schemas.microsoft.com/office/drawing/2014/main" id="{BFAA09D7-5414-01F0-84DE-C2B129A60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1331577">
            <a:off x="6480302" y="5169030"/>
            <a:ext cx="843837" cy="843837"/>
          </a:xfrm>
          <a:prstGeom prst="rect">
            <a:avLst/>
          </a:prstGeom>
        </p:spPr>
      </p:pic>
      <p:pic>
        <p:nvPicPr>
          <p:cNvPr id="5" name="Grafik 4" descr="Tablet med massiv udfyldning">
            <a:extLst>
              <a:ext uri="{FF2B5EF4-FFF2-40B4-BE49-F238E27FC236}">
                <a16:creationId xmlns:a16="http://schemas.microsoft.com/office/drawing/2014/main" id="{289DC816-0F1F-33A4-D352-424A73CD5C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5788" y="5101024"/>
            <a:ext cx="1118800" cy="1118800"/>
          </a:xfrm>
          <a:prstGeom prst="rect">
            <a:avLst/>
          </a:prstGeom>
        </p:spPr>
      </p:pic>
      <p:pic>
        <p:nvPicPr>
          <p:cNvPr id="6" name="Grafik 5" descr="Fjernsyn med massiv udfyldning">
            <a:extLst>
              <a:ext uri="{FF2B5EF4-FFF2-40B4-BE49-F238E27FC236}">
                <a16:creationId xmlns:a16="http://schemas.microsoft.com/office/drawing/2014/main" id="{4FABA268-4A6D-D6FF-7E1B-F3C6E2310E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70244" y="3171220"/>
            <a:ext cx="2151828" cy="2151828"/>
          </a:xfrm>
          <a:prstGeom prst="rect">
            <a:avLst/>
          </a:prstGeom>
        </p:spPr>
      </p:pic>
      <p:pic>
        <p:nvPicPr>
          <p:cNvPr id="7" name="Grafik 6" descr="Internet med massiv udfyldning">
            <a:extLst>
              <a:ext uri="{FF2B5EF4-FFF2-40B4-BE49-F238E27FC236}">
                <a16:creationId xmlns:a16="http://schemas.microsoft.com/office/drawing/2014/main" id="{CC45677C-C35E-FCBF-B5B7-E1C5C35AB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6572" y="3468321"/>
            <a:ext cx="1557626" cy="1557626"/>
          </a:xfrm>
          <a:prstGeom prst="rect">
            <a:avLst/>
          </a:prstGeom>
        </p:spPr>
      </p:pic>
      <p:pic>
        <p:nvPicPr>
          <p:cNvPr id="8" name="Billede 7">
            <a:extLst>
              <a:ext uri="{FF2B5EF4-FFF2-40B4-BE49-F238E27FC236}">
                <a16:creationId xmlns:a16="http://schemas.microsoft.com/office/drawing/2014/main" id="{D5F85A47-F451-E84B-5663-B3E637A21788}"/>
              </a:ext>
            </a:extLst>
          </p:cNvPr>
          <p:cNvPicPr>
            <a:picLocks noChangeAspect="1"/>
          </p:cNvPicPr>
          <p:nvPr/>
        </p:nvPicPr>
        <p:blipFill>
          <a:blip r:embed="rId11"/>
          <a:stretch>
            <a:fillRect/>
          </a:stretch>
        </p:blipFill>
        <p:spPr>
          <a:xfrm>
            <a:off x="10574538" y="6036889"/>
            <a:ext cx="1366837" cy="365871"/>
          </a:xfrm>
          <a:prstGeom prst="rect">
            <a:avLst/>
          </a:prstGeom>
        </p:spPr>
      </p:pic>
      <p:pic>
        <p:nvPicPr>
          <p:cNvPr id="9" name="Grafik 8" descr="Spilcontroller med massiv udfyldning">
            <a:extLst>
              <a:ext uri="{FF2B5EF4-FFF2-40B4-BE49-F238E27FC236}">
                <a16:creationId xmlns:a16="http://schemas.microsoft.com/office/drawing/2014/main" id="{CFAC6B35-C265-4C24-AB38-8B72936849B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90667" y="3938349"/>
            <a:ext cx="914400" cy="914400"/>
          </a:xfrm>
          <a:prstGeom prst="rect">
            <a:avLst/>
          </a:prstGeom>
        </p:spPr>
      </p:pic>
      <p:sp>
        <p:nvSpPr>
          <p:cNvPr id="10" name="Tekstfelt 9">
            <a:extLst>
              <a:ext uri="{FF2B5EF4-FFF2-40B4-BE49-F238E27FC236}">
                <a16:creationId xmlns:a16="http://schemas.microsoft.com/office/drawing/2014/main" id="{B12FA8EA-FBFD-71E1-6755-1E137CC34290}"/>
              </a:ext>
            </a:extLst>
          </p:cNvPr>
          <p:cNvSpPr txBox="1"/>
          <p:nvPr/>
        </p:nvSpPr>
        <p:spPr>
          <a:xfrm>
            <a:off x="1018172" y="4731692"/>
            <a:ext cx="2059390" cy="369332"/>
          </a:xfrm>
          <a:prstGeom prst="rect">
            <a:avLst/>
          </a:prstGeom>
          <a:noFill/>
        </p:spPr>
        <p:txBody>
          <a:bodyPr wrap="square" rtlCol="0">
            <a:spAutoFit/>
          </a:bodyPr>
          <a:lstStyle/>
          <a:p>
            <a:pPr algn="ctr"/>
            <a:r>
              <a:rPr lang="da-DK" dirty="0">
                <a:latin typeface="Garamond" panose="02020404030301010803" pitchFamily="18" charset="0"/>
              </a:rPr>
              <a:t>Game </a:t>
            </a:r>
            <a:r>
              <a:rPr lang="da-DK" dirty="0" err="1">
                <a:latin typeface="Garamond" panose="02020404030301010803" pitchFamily="18" charset="0"/>
              </a:rPr>
              <a:t>consoles</a:t>
            </a:r>
            <a:endParaRPr lang="da-DK" dirty="0">
              <a:latin typeface="Garamond" panose="02020404030301010803" pitchFamily="18" charset="0"/>
            </a:endParaRPr>
          </a:p>
        </p:txBody>
      </p:sp>
      <p:sp>
        <p:nvSpPr>
          <p:cNvPr id="11" name="Tekstfelt 10">
            <a:extLst>
              <a:ext uri="{FF2B5EF4-FFF2-40B4-BE49-F238E27FC236}">
                <a16:creationId xmlns:a16="http://schemas.microsoft.com/office/drawing/2014/main" id="{6376469D-F958-8FDC-8503-CC821EE7764A}"/>
              </a:ext>
            </a:extLst>
          </p:cNvPr>
          <p:cNvSpPr txBox="1"/>
          <p:nvPr/>
        </p:nvSpPr>
        <p:spPr>
          <a:xfrm>
            <a:off x="2555493" y="5993581"/>
            <a:ext cx="2059390" cy="369332"/>
          </a:xfrm>
          <a:prstGeom prst="rect">
            <a:avLst/>
          </a:prstGeom>
          <a:noFill/>
        </p:spPr>
        <p:txBody>
          <a:bodyPr wrap="square" rtlCol="0">
            <a:spAutoFit/>
          </a:bodyPr>
          <a:lstStyle/>
          <a:p>
            <a:pPr algn="ctr"/>
            <a:r>
              <a:rPr lang="da-DK" dirty="0">
                <a:latin typeface="Garamond" panose="02020404030301010803" pitchFamily="18" charset="0"/>
              </a:rPr>
              <a:t>Tablets</a:t>
            </a:r>
          </a:p>
        </p:txBody>
      </p:sp>
      <p:sp>
        <p:nvSpPr>
          <p:cNvPr id="12" name="Tekstfelt 11">
            <a:extLst>
              <a:ext uri="{FF2B5EF4-FFF2-40B4-BE49-F238E27FC236}">
                <a16:creationId xmlns:a16="http://schemas.microsoft.com/office/drawing/2014/main" id="{916DB521-6ED7-EF5A-B9C9-9697A6354DE7}"/>
              </a:ext>
            </a:extLst>
          </p:cNvPr>
          <p:cNvSpPr txBox="1"/>
          <p:nvPr/>
        </p:nvSpPr>
        <p:spPr>
          <a:xfrm>
            <a:off x="5872525" y="5991346"/>
            <a:ext cx="2059390" cy="369332"/>
          </a:xfrm>
          <a:prstGeom prst="rect">
            <a:avLst/>
          </a:prstGeom>
          <a:noFill/>
        </p:spPr>
        <p:txBody>
          <a:bodyPr wrap="square" rtlCol="0">
            <a:spAutoFit/>
          </a:bodyPr>
          <a:lstStyle/>
          <a:p>
            <a:pPr algn="ctr"/>
            <a:r>
              <a:rPr lang="da-DK" dirty="0">
                <a:latin typeface="Garamond" panose="02020404030301010803" pitchFamily="18" charset="0"/>
              </a:rPr>
              <a:t>Smartphones</a:t>
            </a:r>
          </a:p>
        </p:txBody>
      </p:sp>
      <p:sp>
        <p:nvSpPr>
          <p:cNvPr id="13" name="Tekstfelt 12">
            <a:extLst>
              <a:ext uri="{FF2B5EF4-FFF2-40B4-BE49-F238E27FC236}">
                <a16:creationId xmlns:a16="http://schemas.microsoft.com/office/drawing/2014/main" id="{9CA657EB-B5D5-C4B6-B26B-C0549755E915}"/>
              </a:ext>
            </a:extLst>
          </p:cNvPr>
          <p:cNvSpPr txBox="1"/>
          <p:nvPr/>
        </p:nvSpPr>
        <p:spPr>
          <a:xfrm>
            <a:off x="4325690" y="4731692"/>
            <a:ext cx="2059390" cy="369332"/>
          </a:xfrm>
          <a:prstGeom prst="rect">
            <a:avLst/>
          </a:prstGeom>
          <a:noFill/>
        </p:spPr>
        <p:txBody>
          <a:bodyPr wrap="square" rtlCol="0">
            <a:spAutoFit/>
          </a:bodyPr>
          <a:lstStyle/>
          <a:p>
            <a:pPr algn="ctr"/>
            <a:r>
              <a:rPr lang="da-DK" dirty="0">
                <a:latin typeface="Garamond" panose="02020404030301010803" pitchFamily="18" charset="0"/>
              </a:rPr>
              <a:t>Computers</a:t>
            </a:r>
          </a:p>
        </p:txBody>
      </p:sp>
      <p:sp>
        <p:nvSpPr>
          <p:cNvPr id="14" name="Tekstfelt 13">
            <a:extLst>
              <a:ext uri="{FF2B5EF4-FFF2-40B4-BE49-F238E27FC236}">
                <a16:creationId xmlns:a16="http://schemas.microsoft.com/office/drawing/2014/main" id="{BF6C5403-A88A-800B-B606-D0E1BABC56C5}"/>
              </a:ext>
            </a:extLst>
          </p:cNvPr>
          <p:cNvSpPr txBox="1"/>
          <p:nvPr/>
        </p:nvSpPr>
        <p:spPr>
          <a:xfrm>
            <a:off x="7762682" y="5138382"/>
            <a:ext cx="2059390" cy="369332"/>
          </a:xfrm>
          <a:prstGeom prst="rect">
            <a:avLst/>
          </a:prstGeom>
          <a:noFill/>
        </p:spPr>
        <p:txBody>
          <a:bodyPr wrap="square" rtlCol="0">
            <a:spAutoFit/>
          </a:bodyPr>
          <a:lstStyle/>
          <a:p>
            <a:pPr algn="ctr"/>
            <a:r>
              <a:rPr lang="da-DK" dirty="0">
                <a:latin typeface="Garamond" panose="02020404030301010803" pitchFamily="18" charset="0"/>
              </a:rPr>
              <a:t>Televisions</a:t>
            </a:r>
          </a:p>
        </p:txBody>
      </p:sp>
    </p:spTree>
    <p:extLst>
      <p:ext uri="{BB962C8B-B14F-4D97-AF65-F5344CB8AC3E}">
        <p14:creationId xmlns:p14="http://schemas.microsoft.com/office/powerpoint/2010/main" val="20816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BDEE7-26F2-F466-ECBA-C8F4C3A87BBA}"/>
              </a:ext>
            </a:extLst>
          </p:cNvPr>
          <p:cNvSpPr>
            <a:spLocks noGrp="1"/>
          </p:cNvSpPr>
          <p:nvPr>
            <p:ph type="title"/>
          </p:nvPr>
        </p:nvSpPr>
        <p:spPr/>
        <p:txBody>
          <a:bodyPr>
            <a:normAutofit/>
          </a:bodyPr>
          <a:lstStyle/>
          <a:p>
            <a:r>
              <a:rPr lang="en-US" b="1" dirty="0">
                <a:latin typeface="Garamond" panose="02020404030301010803" pitchFamily="18" charset="0"/>
              </a:rPr>
              <a:t>Contributions of Paper I</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3FBA3994-CBEB-8C24-06AA-F34A0ED708DB}"/>
              </a:ext>
            </a:extLst>
          </p:cNvPr>
          <p:cNvSpPr>
            <a:spLocks noGrp="1"/>
          </p:cNvSpPr>
          <p:nvPr>
            <p:ph idx="1"/>
          </p:nvPr>
        </p:nvSpPr>
        <p:spPr>
          <a:xfrm>
            <a:off x="838200" y="1825625"/>
            <a:ext cx="8314509" cy="4351338"/>
          </a:xfrm>
        </p:spPr>
        <p:txBody>
          <a:bodyPr>
            <a:normAutofit lnSpcReduction="10000"/>
          </a:bodyPr>
          <a:lstStyle/>
          <a:p>
            <a:r>
              <a:rPr lang="en-US" dirty="0">
                <a:latin typeface="Garamond" panose="02020404030301010803" pitchFamily="18" charset="0"/>
              </a:rPr>
              <a:t>Provides up to date knowledge on Danish children’s screen media habits</a:t>
            </a:r>
          </a:p>
          <a:p>
            <a:pPr lvl="1"/>
            <a:r>
              <a:rPr lang="en-US" dirty="0">
                <a:latin typeface="Garamond" panose="02020404030301010803" pitchFamily="18" charset="0"/>
              </a:rPr>
              <a:t>Device ownership</a:t>
            </a:r>
          </a:p>
          <a:p>
            <a:pPr lvl="1"/>
            <a:r>
              <a:rPr lang="en-US" dirty="0">
                <a:latin typeface="Garamond" panose="02020404030301010803" pitchFamily="18" charset="0"/>
              </a:rPr>
              <a:t>Screen media use and content</a:t>
            </a:r>
          </a:p>
          <a:p>
            <a:endParaRPr lang="en-US" dirty="0">
              <a:latin typeface="Garamond" panose="02020404030301010803" pitchFamily="18" charset="0"/>
            </a:endParaRPr>
          </a:p>
          <a:p>
            <a:r>
              <a:rPr lang="en-US" dirty="0">
                <a:latin typeface="Garamond" panose="02020404030301010803" pitchFamily="18" charset="0"/>
              </a:rPr>
              <a:t>Confirms that previously observed relationships are present among Danish children</a:t>
            </a:r>
          </a:p>
          <a:p>
            <a:endParaRPr lang="en-US" dirty="0">
              <a:latin typeface="Garamond" panose="02020404030301010803" pitchFamily="18" charset="0"/>
            </a:endParaRPr>
          </a:p>
          <a:p>
            <a:r>
              <a:rPr lang="en-US" dirty="0">
                <a:latin typeface="Garamond" panose="02020404030301010803" pitchFamily="18" charset="0"/>
              </a:rPr>
              <a:t>Socioeconomic gradient in problematic screen media habits</a:t>
            </a:r>
          </a:p>
        </p:txBody>
      </p:sp>
      <p:pic>
        <p:nvPicPr>
          <p:cNvPr id="4" name="Billede 3">
            <a:extLst>
              <a:ext uri="{FF2B5EF4-FFF2-40B4-BE49-F238E27FC236}">
                <a16:creationId xmlns:a16="http://schemas.microsoft.com/office/drawing/2014/main" id="{CE93DA2A-9F7F-7C4A-791E-431E66B8120F}"/>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9" name="Grafik 8" descr="Åben bog kontur">
            <a:extLst>
              <a:ext uri="{FF2B5EF4-FFF2-40B4-BE49-F238E27FC236}">
                <a16:creationId xmlns:a16="http://schemas.microsoft.com/office/drawing/2014/main" id="{691F6EF9-19F5-CF12-F8D3-FC3C350C85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31347" y="2214154"/>
            <a:ext cx="2429691" cy="2429691"/>
          </a:xfrm>
          <a:prstGeom prst="rect">
            <a:avLst/>
          </a:prstGeom>
        </p:spPr>
      </p:pic>
    </p:spTree>
    <p:extLst>
      <p:ext uri="{BB962C8B-B14F-4D97-AF65-F5344CB8AC3E}">
        <p14:creationId xmlns:p14="http://schemas.microsoft.com/office/powerpoint/2010/main" val="392060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BDEE7-26F2-F466-ECBA-C8F4C3A87BBA}"/>
              </a:ext>
            </a:extLst>
          </p:cNvPr>
          <p:cNvSpPr>
            <a:spLocks noGrp="1"/>
          </p:cNvSpPr>
          <p:nvPr>
            <p:ph type="title"/>
          </p:nvPr>
        </p:nvSpPr>
        <p:spPr/>
        <p:txBody>
          <a:bodyPr/>
          <a:lstStyle/>
          <a:p>
            <a:r>
              <a:rPr lang="da-DK" b="1" dirty="0" err="1">
                <a:latin typeface="Garamond" panose="02020404030301010803" pitchFamily="18" charset="0"/>
              </a:rPr>
              <a:t>Discussion</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3FBA3994-CBEB-8C24-06AA-F34A0ED708DB}"/>
              </a:ext>
            </a:extLst>
          </p:cNvPr>
          <p:cNvSpPr>
            <a:spLocks noGrp="1"/>
          </p:cNvSpPr>
          <p:nvPr>
            <p:ph idx="1"/>
          </p:nvPr>
        </p:nvSpPr>
        <p:spPr/>
        <p:txBody>
          <a:bodyPr>
            <a:normAutofit fontScale="92500" lnSpcReduction="20000"/>
          </a:bodyPr>
          <a:lstStyle/>
          <a:p>
            <a:pPr>
              <a:lnSpc>
                <a:spcPct val="100000"/>
              </a:lnSpc>
            </a:pPr>
            <a:r>
              <a:rPr lang="en-US" sz="3200" dirty="0">
                <a:latin typeface="Garamond" panose="02020404030301010803" pitchFamily="18" charset="0"/>
              </a:rPr>
              <a:t>Use of parent-reported screen media use</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Selection bias?</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Definition of problematic screen media habits?</a:t>
            </a:r>
          </a:p>
          <a:p>
            <a:pPr>
              <a:lnSpc>
                <a:spcPct val="100000"/>
              </a:lnSpc>
            </a:pPr>
            <a:endParaRPr lang="en-US" sz="3200" dirty="0">
              <a:latin typeface="Garamond" panose="02020404030301010803" pitchFamily="18" charset="0"/>
            </a:endParaRPr>
          </a:p>
          <a:p>
            <a:pPr>
              <a:lnSpc>
                <a:spcPct val="100000"/>
              </a:lnSpc>
            </a:pPr>
            <a:r>
              <a:rPr lang="en-US" sz="3200" dirty="0">
                <a:latin typeface="Garamond" panose="02020404030301010803" pitchFamily="18" charset="0"/>
              </a:rPr>
              <a:t>Associational analyses</a:t>
            </a:r>
          </a:p>
          <a:p>
            <a:pPr lvl="1">
              <a:lnSpc>
                <a:spcPct val="100000"/>
              </a:lnSpc>
            </a:pPr>
            <a:r>
              <a:rPr lang="en-US" sz="2200" dirty="0">
                <a:latin typeface="Garamond" panose="02020404030301010803" pitchFamily="18" charset="0"/>
              </a:rPr>
              <a:t>Unknown or residual confounding</a:t>
            </a:r>
          </a:p>
          <a:p>
            <a:pPr lvl="1">
              <a:lnSpc>
                <a:spcPct val="100000"/>
              </a:lnSpc>
            </a:pPr>
            <a:r>
              <a:rPr lang="en-US" sz="2200" dirty="0">
                <a:latin typeface="Garamond" panose="02020404030301010803" pitchFamily="18" charset="0"/>
              </a:rPr>
              <a:t>Reverse causation bias</a:t>
            </a:r>
          </a:p>
          <a:p>
            <a:pPr>
              <a:lnSpc>
                <a:spcPct val="100000"/>
              </a:lnSpc>
            </a:pPr>
            <a:endParaRPr lang="en-US" dirty="0">
              <a:latin typeface="Garamond" panose="02020404030301010803" pitchFamily="18" charset="0"/>
            </a:endParaRPr>
          </a:p>
          <a:p>
            <a:pPr>
              <a:lnSpc>
                <a:spcPct val="100000"/>
              </a:lnSpc>
            </a:pPr>
            <a:endParaRPr lang="en-US" dirty="0">
              <a:latin typeface="Garamond" panose="02020404030301010803" pitchFamily="18" charset="0"/>
            </a:endParaRPr>
          </a:p>
          <a:p>
            <a:pPr>
              <a:lnSpc>
                <a:spcPct val="100000"/>
              </a:lnSpc>
            </a:pPr>
            <a:endParaRPr lang="en-US" dirty="0">
              <a:latin typeface="Garamond" panose="02020404030301010803" pitchFamily="18" charset="0"/>
            </a:endParaRPr>
          </a:p>
          <a:p>
            <a:pPr>
              <a:lnSpc>
                <a:spcPct val="100000"/>
              </a:lnSpc>
            </a:pPr>
            <a:endParaRPr lang="en-US" dirty="0">
              <a:latin typeface="Garamond" panose="02020404030301010803" pitchFamily="18" charset="0"/>
            </a:endParaRPr>
          </a:p>
        </p:txBody>
      </p:sp>
      <p:pic>
        <p:nvPicPr>
          <p:cNvPr id="4" name="Billede 3">
            <a:extLst>
              <a:ext uri="{FF2B5EF4-FFF2-40B4-BE49-F238E27FC236}">
                <a16:creationId xmlns:a16="http://schemas.microsoft.com/office/drawing/2014/main" id="{CE93DA2A-9F7F-7C4A-791E-431E66B8120F}"/>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6" name="Grafik 5" descr="Chat med massiv udfyldning">
            <a:extLst>
              <a:ext uri="{FF2B5EF4-FFF2-40B4-BE49-F238E27FC236}">
                <a16:creationId xmlns:a16="http://schemas.microsoft.com/office/drawing/2014/main" id="{BF28E3B3-1C5E-BA16-ED41-C437B1CD9B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9871" y="2083748"/>
            <a:ext cx="1001676" cy="1001676"/>
          </a:xfrm>
          <a:prstGeom prst="rect">
            <a:avLst/>
          </a:prstGeom>
        </p:spPr>
      </p:pic>
      <p:pic>
        <p:nvPicPr>
          <p:cNvPr id="8" name="Grafik 7" descr="Møde med massiv udfyldning">
            <a:extLst>
              <a:ext uri="{FF2B5EF4-FFF2-40B4-BE49-F238E27FC236}">
                <a16:creationId xmlns:a16="http://schemas.microsoft.com/office/drawing/2014/main" id="{F07E5F2E-9407-AB74-E0F6-98B309BE98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0624" y="2397937"/>
            <a:ext cx="2307995" cy="2307995"/>
          </a:xfrm>
          <a:prstGeom prst="rect">
            <a:avLst/>
          </a:prstGeom>
        </p:spPr>
      </p:pic>
      <p:pic>
        <p:nvPicPr>
          <p:cNvPr id="12" name="Grafik 11" descr="Tale med massiv udfyldning">
            <a:extLst>
              <a:ext uri="{FF2B5EF4-FFF2-40B4-BE49-F238E27FC236}">
                <a16:creationId xmlns:a16="http://schemas.microsoft.com/office/drawing/2014/main" id="{D30A42A2-AC45-AA27-08CC-0A5E5BCF30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082400" y="2351387"/>
            <a:ext cx="677471" cy="663649"/>
          </a:xfrm>
          <a:prstGeom prst="rect">
            <a:avLst/>
          </a:prstGeom>
        </p:spPr>
      </p:pic>
    </p:spTree>
    <p:extLst>
      <p:ext uri="{BB962C8B-B14F-4D97-AF65-F5344CB8AC3E}">
        <p14:creationId xmlns:p14="http://schemas.microsoft.com/office/powerpoint/2010/main" val="4076926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p:txBody>
          <a:bodyPr/>
          <a:lstStyle/>
          <a:p>
            <a:r>
              <a:rPr lang="da-DK" b="1" dirty="0" err="1">
                <a:latin typeface="Garamond" panose="02020404030301010803" pitchFamily="18" charset="0"/>
              </a:rPr>
              <a:t>Next</a:t>
            </a:r>
            <a:r>
              <a:rPr lang="da-DK" b="1" dirty="0">
                <a:latin typeface="Garamond" panose="02020404030301010803" pitchFamily="18" charset="0"/>
              </a:rPr>
              <a:t> step?</a:t>
            </a:r>
          </a:p>
        </p:txBody>
      </p:sp>
      <p:sp>
        <p:nvSpPr>
          <p:cNvPr id="3" name="Pladsholder til indhold 2">
            <a:extLst>
              <a:ext uri="{FF2B5EF4-FFF2-40B4-BE49-F238E27FC236}">
                <a16:creationId xmlns:a16="http://schemas.microsoft.com/office/drawing/2014/main" id="{F7635B31-C6C9-9049-F659-F1413931B9A2}"/>
              </a:ext>
            </a:extLst>
          </p:cNvPr>
          <p:cNvSpPr>
            <a:spLocks noGrp="1"/>
          </p:cNvSpPr>
          <p:nvPr>
            <p:ph idx="1"/>
          </p:nvPr>
        </p:nvSpPr>
        <p:spPr/>
        <p:txBody>
          <a:bodyPr/>
          <a:lstStyle/>
          <a:p>
            <a:r>
              <a:rPr lang="da-DK" dirty="0">
                <a:latin typeface="Garamond" panose="02020404030301010803" pitchFamily="18" charset="0"/>
              </a:rPr>
              <a:t>Are Danish </a:t>
            </a:r>
            <a:r>
              <a:rPr lang="da-DK" dirty="0" err="1">
                <a:latin typeface="Garamond" panose="02020404030301010803" pitchFamily="18" charset="0"/>
              </a:rPr>
              <a:t>children’s</a:t>
            </a:r>
            <a:r>
              <a:rPr lang="da-DK" dirty="0">
                <a:latin typeface="Garamond" panose="02020404030301010803" pitchFamily="18" charset="0"/>
              </a:rPr>
              <a:t> screen media </a:t>
            </a:r>
            <a:r>
              <a:rPr lang="da-DK" dirty="0" err="1">
                <a:latin typeface="Garamond" panose="02020404030301010803" pitchFamily="18" charset="0"/>
              </a:rPr>
              <a:t>behaviors</a:t>
            </a:r>
            <a:r>
              <a:rPr lang="da-DK" dirty="0">
                <a:latin typeface="Garamond" panose="02020404030301010803" pitchFamily="18" charset="0"/>
              </a:rPr>
              <a:t> </a:t>
            </a:r>
            <a:r>
              <a:rPr lang="da-DK" dirty="0" err="1">
                <a:latin typeface="Garamond" panose="02020404030301010803" pitchFamily="18" charset="0"/>
              </a:rPr>
              <a:t>affecting</a:t>
            </a:r>
            <a:r>
              <a:rPr lang="da-DK" dirty="0">
                <a:latin typeface="Garamond" panose="02020404030301010803" pitchFamily="18" charset="0"/>
              </a:rPr>
              <a:t> </a:t>
            </a:r>
            <a:r>
              <a:rPr lang="da-DK" dirty="0" err="1">
                <a:latin typeface="Garamond" panose="02020404030301010803" pitchFamily="18" charset="0"/>
              </a:rPr>
              <a:t>their</a:t>
            </a:r>
            <a:r>
              <a:rPr lang="da-DK" dirty="0">
                <a:latin typeface="Garamond" panose="02020404030301010803" pitchFamily="18" charset="0"/>
              </a:rPr>
              <a:t> </a:t>
            </a:r>
            <a:r>
              <a:rPr lang="da-DK" dirty="0" err="1">
                <a:latin typeface="Garamond" panose="02020404030301010803" pitchFamily="18" charset="0"/>
              </a:rPr>
              <a:t>health</a:t>
            </a:r>
            <a:r>
              <a:rPr lang="da-DK" dirty="0">
                <a:latin typeface="Garamond" panose="02020404030301010803" pitchFamily="18" charset="0"/>
              </a:rPr>
              <a:t> </a:t>
            </a:r>
            <a:r>
              <a:rPr lang="da-DK" dirty="0" err="1">
                <a:latin typeface="Garamond" panose="02020404030301010803" pitchFamily="18" charset="0"/>
              </a:rPr>
              <a:t>behaviors</a:t>
            </a:r>
            <a:r>
              <a:rPr lang="da-DK" dirty="0">
                <a:latin typeface="Garamond" panose="02020404030301010803" pitchFamily="18" charset="0"/>
              </a:rPr>
              <a:t>?</a:t>
            </a:r>
          </a:p>
          <a:p>
            <a:endParaRPr lang="da-DK" dirty="0">
              <a:latin typeface="Garamond" panose="02020404030301010803" pitchFamily="18" charset="0"/>
            </a:endParaRPr>
          </a:p>
          <a:p>
            <a:endParaRPr lang="da-DK" dirty="0">
              <a:latin typeface="Garamond" panose="02020404030301010803" pitchFamily="18" charset="0"/>
            </a:endParaRPr>
          </a:p>
          <a:p>
            <a:pPr marL="0" indent="0">
              <a:buNone/>
            </a:pPr>
            <a:endParaRPr lang="da-DK" dirty="0">
              <a:latin typeface="Garamond" panose="02020404030301010803" pitchFamily="18" charset="0"/>
            </a:endParaRPr>
          </a:p>
        </p:txBody>
      </p:sp>
      <p:pic>
        <p:nvPicPr>
          <p:cNvPr id="4" name="Billede 3">
            <a:extLst>
              <a:ext uri="{FF2B5EF4-FFF2-40B4-BE49-F238E27FC236}">
                <a16:creationId xmlns:a16="http://schemas.microsoft.com/office/drawing/2014/main" id="{5A03FFC5-6487-96FB-F327-100E7B06A214}"/>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5" name="Grafik 4" descr="Telefonvibration med massiv udfyldning">
            <a:extLst>
              <a:ext uri="{FF2B5EF4-FFF2-40B4-BE49-F238E27FC236}">
                <a16:creationId xmlns:a16="http://schemas.microsoft.com/office/drawing/2014/main" id="{566CC3F9-2143-0AA7-EFEF-E660B88451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2249" y="4066125"/>
            <a:ext cx="595412" cy="595412"/>
          </a:xfrm>
          <a:prstGeom prst="rect">
            <a:avLst/>
          </a:prstGeom>
        </p:spPr>
      </p:pic>
      <p:pic>
        <p:nvPicPr>
          <p:cNvPr id="6" name="Grafik 5" descr="Tablet med massiv udfyldning">
            <a:extLst>
              <a:ext uri="{FF2B5EF4-FFF2-40B4-BE49-F238E27FC236}">
                <a16:creationId xmlns:a16="http://schemas.microsoft.com/office/drawing/2014/main" id="{BD1F6AC4-200D-A132-B957-76EE737A15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9664" y="3804431"/>
            <a:ext cx="1118800" cy="1118800"/>
          </a:xfrm>
          <a:prstGeom prst="rect">
            <a:avLst/>
          </a:prstGeom>
        </p:spPr>
      </p:pic>
      <p:pic>
        <p:nvPicPr>
          <p:cNvPr id="7" name="Grafik 6" descr="Fjernsyn med massiv udfyldning">
            <a:extLst>
              <a:ext uri="{FF2B5EF4-FFF2-40B4-BE49-F238E27FC236}">
                <a16:creationId xmlns:a16="http://schemas.microsoft.com/office/drawing/2014/main" id="{600E8B86-7F4E-2BE2-D0DE-9C78ADCB31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26206" y="3287917"/>
            <a:ext cx="2151828" cy="2151828"/>
          </a:xfrm>
          <a:prstGeom prst="rect">
            <a:avLst/>
          </a:prstGeom>
        </p:spPr>
      </p:pic>
      <p:pic>
        <p:nvPicPr>
          <p:cNvPr id="8" name="Grafik 7" descr="Internet med massiv udfyldning">
            <a:extLst>
              <a:ext uri="{FF2B5EF4-FFF2-40B4-BE49-F238E27FC236}">
                <a16:creationId xmlns:a16="http://schemas.microsoft.com/office/drawing/2014/main" id="{0EE8CE76-F074-0F1C-B9D3-FDD9B886CC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26748" y="3585018"/>
            <a:ext cx="1557626" cy="1557626"/>
          </a:xfrm>
          <a:prstGeom prst="rect">
            <a:avLst/>
          </a:prstGeom>
        </p:spPr>
      </p:pic>
      <p:pic>
        <p:nvPicPr>
          <p:cNvPr id="11" name="Grafik 10" descr="Spilcontroller med massiv udfyldning">
            <a:extLst>
              <a:ext uri="{FF2B5EF4-FFF2-40B4-BE49-F238E27FC236}">
                <a16:creationId xmlns:a16="http://schemas.microsoft.com/office/drawing/2014/main" id="{CA05C813-2519-3062-FE94-B5F2C7CF8FD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6462" y="3906631"/>
            <a:ext cx="914400" cy="914400"/>
          </a:xfrm>
          <a:prstGeom prst="rect">
            <a:avLst/>
          </a:prstGeom>
        </p:spPr>
      </p:pic>
    </p:spTree>
    <p:extLst>
      <p:ext uri="{BB962C8B-B14F-4D97-AF65-F5344CB8AC3E}">
        <p14:creationId xmlns:p14="http://schemas.microsoft.com/office/powerpoint/2010/main" val="338545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20029CD5-5859-97B0-081B-93226038256F}"/>
              </a:ext>
            </a:extLst>
          </p:cNvPr>
          <p:cNvPicPr>
            <a:picLocks noChangeAspect="1"/>
          </p:cNvPicPr>
          <p:nvPr/>
        </p:nvPicPr>
        <p:blipFill>
          <a:blip r:embed="rId3">
            <a:alphaModFix amt="20000"/>
          </a:blip>
          <a:stretch>
            <a:fillRect/>
          </a:stretch>
        </p:blipFill>
        <p:spPr>
          <a:xfrm rot="10800000">
            <a:off x="1" y="0"/>
            <a:ext cx="12192000" cy="6858001"/>
          </a:xfrm>
          <a:prstGeom prst="rect">
            <a:avLst/>
          </a:prstGeom>
        </p:spPr>
      </p:pic>
      <p:pic>
        <p:nvPicPr>
          <p:cNvPr id="4" name="Billede 3">
            <a:extLst>
              <a:ext uri="{FF2B5EF4-FFF2-40B4-BE49-F238E27FC236}">
                <a16:creationId xmlns:a16="http://schemas.microsoft.com/office/drawing/2014/main" id="{5A03FFC5-6487-96FB-F327-100E7B06A214}"/>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8" name="Titel 1">
            <a:extLst>
              <a:ext uri="{FF2B5EF4-FFF2-40B4-BE49-F238E27FC236}">
                <a16:creationId xmlns:a16="http://schemas.microsoft.com/office/drawing/2014/main" id="{9361F3D7-7424-E414-3672-13599E243E26}"/>
              </a:ext>
            </a:extLst>
          </p:cNvPr>
          <p:cNvSpPr txBox="1">
            <a:spLocks/>
          </p:cNvSpPr>
          <p:nvPr/>
        </p:nvSpPr>
        <p:spPr>
          <a:xfrm>
            <a:off x="1028700" y="1669848"/>
            <a:ext cx="10134600" cy="351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a-DK" sz="2400" b="1" dirty="0">
                <a:latin typeface="Garamond" panose="02020404030301010803" pitchFamily="18" charset="0"/>
              </a:rPr>
              <a:t>Paper II</a:t>
            </a:r>
            <a:br>
              <a:rPr lang="da-DK" sz="2400" b="1" dirty="0">
                <a:latin typeface="Garamond" panose="02020404030301010803" pitchFamily="18" charset="0"/>
              </a:rPr>
            </a:br>
            <a:r>
              <a:rPr lang="da-DK" sz="2400" dirty="0" err="1">
                <a:latin typeface="Garamond" panose="02020404030301010803" pitchFamily="18" charset="0"/>
              </a:rPr>
              <a:t>Effects</a:t>
            </a:r>
            <a:r>
              <a:rPr lang="da-DK" sz="2400" dirty="0">
                <a:latin typeface="Garamond" panose="02020404030301010803" pitchFamily="18" charset="0"/>
              </a:rPr>
              <a:t> of </a:t>
            </a:r>
            <a:r>
              <a:rPr lang="da-DK" sz="2400" dirty="0" err="1">
                <a:latin typeface="Garamond" panose="02020404030301010803" pitchFamily="18" charset="0"/>
              </a:rPr>
              <a:t>limiting</a:t>
            </a:r>
            <a:r>
              <a:rPr lang="da-DK" sz="2400" dirty="0">
                <a:latin typeface="Garamond" panose="02020404030301010803" pitchFamily="18" charset="0"/>
              </a:rPr>
              <a:t> </a:t>
            </a:r>
            <a:r>
              <a:rPr lang="da-DK" sz="2400" dirty="0" err="1">
                <a:latin typeface="Garamond" panose="02020404030301010803" pitchFamily="18" charset="0"/>
              </a:rPr>
              <a:t>recreational</a:t>
            </a:r>
            <a:r>
              <a:rPr lang="da-DK" sz="2400" dirty="0">
                <a:latin typeface="Garamond" panose="02020404030301010803" pitchFamily="18" charset="0"/>
              </a:rPr>
              <a:t> screen media </a:t>
            </a:r>
            <a:r>
              <a:rPr lang="da-DK" sz="2400" dirty="0" err="1">
                <a:latin typeface="Garamond" panose="02020404030301010803" pitchFamily="18" charset="0"/>
              </a:rPr>
              <a:t>use</a:t>
            </a:r>
            <a:r>
              <a:rPr lang="da-DK" sz="2400" dirty="0">
                <a:latin typeface="Garamond" panose="02020404030301010803" pitchFamily="18" charset="0"/>
              </a:rPr>
              <a:t> on </a:t>
            </a:r>
            <a:r>
              <a:rPr lang="da-DK" sz="2400" dirty="0" err="1">
                <a:latin typeface="Garamond" panose="02020404030301010803" pitchFamily="18" charset="0"/>
              </a:rPr>
              <a:t>physical</a:t>
            </a:r>
            <a:r>
              <a:rPr lang="da-DK" sz="2400" dirty="0">
                <a:latin typeface="Garamond" panose="02020404030301010803" pitchFamily="18" charset="0"/>
              </a:rPr>
              <a:t> </a:t>
            </a:r>
            <a:r>
              <a:rPr lang="da-DK" sz="2400" dirty="0" err="1">
                <a:latin typeface="Garamond" panose="02020404030301010803" pitchFamily="18" charset="0"/>
              </a:rPr>
              <a:t>activity</a:t>
            </a:r>
            <a:r>
              <a:rPr lang="da-DK" sz="2400" dirty="0">
                <a:latin typeface="Garamond" panose="02020404030301010803" pitchFamily="18" charset="0"/>
              </a:rPr>
              <a:t> and </a:t>
            </a:r>
            <a:r>
              <a:rPr lang="da-DK" sz="2400" dirty="0" err="1">
                <a:latin typeface="Garamond" panose="02020404030301010803" pitchFamily="18" charset="0"/>
              </a:rPr>
              <a:t>sleep</a:t>
            </a:r>
            <a:r>
              <a:rPr lang="da-DK" sz="2400" dirty="0">
                <a:latin typeface="Garamond" panose="02020404030301010803" pitchFamily="18" charset="0"/>
              </a:rPr>
              <a:t> in families with </a:t>
            </a:r>
            <a:r>
              <a:rPr lang="da-DK" sz="2400" dirty="0" err="1">
                <a:latin typeface="Garamond" panose="02020404030301010803" pitchFamily="18" charset="0"/>
              </a:rPr>
              <a:t>children</a:t>
            </a:r>
            <a:r>
              <a:rPr lang="da-DK" sz="2400" dirty="0">
                <a:latin typeface="Garamond" panose="02020404030301010803" pitchFamily="18" charset="0"/>
              </a:rPr>
              <a:t>: A cluster </a:t>
            </a:r>
            <a:r>
              <a:rPr lang="da-DK" sz="2400" dirty="0" err="1">
                <a:latin typeface="Garamond" panose="02020404030301010803" pitchFamily="18" charset="0"/>
              </a:rPr>
              <a:t>randomized</a:t>
            </a:r>
            <a:r>
              <a:rPr lang="da-DK" sz="2400" dirty="0">
                <a:latin typeface="Garamond" panose="02020404030301010803" pitchFamily="18" charset="0"/>
              </a:rPr>
              <a:t> </a:t>
            </a:r>
            <a:r>
              <a:rPr lang="da-DK" sz="2400" dirty="0" err="1">
                <a:latin typeface="Garamond" panose="02020404030301010803" pitchFamily="18" charset="0"/>
              </a:rPr>
              <a:t>clinical</a:t>
            </a:r>
            <a:r>
              <a:rPr lang="da-DK" sz="2400" dirty="0">
                <a:latin typeface="Garamond" panose="02020404030301010803" pitchFamily="18" charset="0"/>
              </a:rPr>
              <a:t> </a:t>
            </a:r>
            <a:r>
              <a:rPr lang="da-DK" sz="2400" dirty="0" err="1">
                <a:latin typeface="Garamond" panose="02020404030301010803" pitchFamily="18" charset="0"/>
              </a:rPr>
              <a:t>trial</a:t>
            </a:r>
            <a:br>
              <a:rPr lang="da-DK" sz="2400" dirty="0">
                <a:latin typeface="Garamond" panose="02020404030301010803" pitchFamily="18" charset="0"/>
              </a:rPr>
            </a:br>
            <a:r>
              <a:rPr lang="da-DK" sz="2400" i="1" dirty="0">
                <a:latin typeface="Garamond" panose="02020404030301010803" pitchFamily="18" charset="0"/>
              </a:rPr>
              <a:t>JAMA </a:t>
            </a:r>
            <a:r>
              <a:rPr lang="da-DK" sz="2400" i="1" dirty="0" err="1">
                <a:latin typeface="Garamond" panose="02020404030301010803" pitchFamily="18" charset="0"/>
              </a:rPr>
              <a:t>Pediatrics</a:t>
            </a:r>
            <a:r>
              <a:rPr lang="da-DK" sz="2400" i="1" dirty="0">
                <a:latin typeface="Garamond" panose="02020404030301010803" pitchFamily="18" charset="0"/>
              </a:rPr>
              <a:t> (May 2022)</a:t>
            </a:r>
            <a:br>
              <a:rPr lang="da-DK" sz="2400" dirty="0">
                <a:latin typeface="Garamond" panose="02020404030301010803" pitchFamily="18" charset="0"/>
              </a:rPr>
            </a:br>
            <a:br>
              <a:rPr lang="da-DK" sz="2400" dirty="0">
                <a:latin typeface="Garamond" panose="02020404030301010803" pitchFamily="18" charset="0"/>
              </a:rPr>
            </a:br>
            <a:r>
              <a:rPr lang="da-DK" sz="2400" b="1" dirty="0">
                <a:latin typeface="Garamond" panose="02020404030301010803" pitchFamily="18" charset="0"/>
              </a:rPr>
              <a:t>Paper III</a:t>
            </a:r>
            <a:br>
              <a:rPr lang="da-DK" sz="2400" b="1" dirty="0">
                <a:latin typeface="Garamond" panose="02020404030301010803" pitchFamily="18" charset="0"/>
              </a:rPr>
            </a:br>
            <a:r>
              <a:rPr lang="da-DK" sz="2400" dirty="0" err="1">
                <a:latin typeface="Garamond" panose="02020404030301010803" pitchFamily="18" charset="0"/>
              </a:rPr>
              <a:t>Effects</a:t>
            </a:r>
            <a:r>
              <a:rPr lang="da-DK" sz="2400" dirty="0">
                <a:latin typeface="Garamond" panose="02020404030301010803" pitchFamily="18" charset="0"/>
              </a:rPr>
              <a:t> of </a:t>
            </a:r>
            <a:r>
              <a:rPr lang="da-DK" sz="2400" dirty="0" err="1">
                <a:latin typeface="Garamond" panose="02020404030301010803" pitchFamily="18" charset="0"/>
              </a:rPr>
              <a:t>limiting</a:t>
            </a:r>
            <a:r>
              <a:rPr lang="da-DK" sz="2400" dirty="0">
                <a:latin typeface="Garamond" panose="02020404030301010803" pitchFamily="18" charset="0"/>
              </a:rPr>
              <a:t> digital screen </a:t>
            </a:r>
            <a:r>
              <a:rPr lang="da-DK" sz="2400" dirty="0" err="1">
                <a:latin typeface="Garamond" panose="02020404030301010803" pitchFamily="18" charset="0"/>
              </a:rPr>
              <a:t>use</a:t>
            </a:r>
            <a:r>
              <a:rPr lang="da-DK" sz="2400" dirty="0">
                <a:latin typeface="Garamond" panose="02020404030301010803" pitchFamily="18" charset="0"/>
              </a:rPr>
              <a:t> on mental </a:t>
            </a:r>
            <a:r>
              <a:rPr lang="da-DK" sz="2400" dirty="0" err="1">
                <a:latin typeface="Garamond" panose="02020404030301010803" pitchFamily="18" charset="0"/>
              </a:rPr>
              <a:t>well-being</a:t>
            </a:r>
            <a:r>
              <a:rPr lang="da-DK" sz="2400" dirty="0">
                <a:latin typeface="Garamond" panose="02020404030301010803" pitchFamily="18" charset="0"/>
              </a:rPr>
              <a:t>, </a:t>
            </a:r>
            <a:r>
              <a:rPr lang="da-DK" sz="2400" dirty="0" err="1">
                <a:latin typeface="Garamond" panose="02020404030301010803" pitchFamily="18" charset="0"/>
              </a:rPr>
              <a:t>mood</a:t>
            </a:r>
            <a:r>
              <a:rPr lang="da-DK" sz="2400" dirty="0">
                <a:latin typeface="Garamond" panose="02020404030301010803" pitchFamily="18" charset="0"/>
              </a:rPr>
              <a:t>, and biomarkers of stress in </a:t>
            </a:r>
            <a:r>
              <a:rPr lang="da-DK" sz="2400" dirty="0" err="1">
                <a:latin typeface="Garamond" panose="02020404030301010803" pitchFamily="18" charset="0"/>
              </a:rPr>
              <a:t>adults</a:t>
            </a:r>
            <a:br>
              <a:rPr lang="da-DK" sz="2400" dirty="0">
                <a:latin typeface="Garamond" panose="02020404030301010803" pitchFamily="18" charset="0"/>
              </a:rPr>
            </a:br>
            <a:r>
              <a:rPr lang="da-DK" sz="2400" i="1" dirty="0" err="1">
                <a:latin typeface="Garamond" panose="02020404030301010803" pitchFamily="18" charset="0"/>
              </a:rPr>
              <a:t>npj</a:t>
            </a:r>
            <a:r>
              <a:rPr lang="da-DK" sz="2400" i="1" dirty="0">
                <a:latin typeface="Garamond" panose="02020404030301010803" pitchFamily="18" charset="0"/>
              </a:rPr>
              <a:t> Mental Health Research (September 2022 - </a:t>
            </a:r>
            <a:r>
              <a:rPr lang="da-DK" sz="2400" i="1" dirty="0" err="1">
                <a:latin typeface="Garamond" panose="02020404030301010803" pitchFamily="18" charset="0"/>
              </a:rPr>
              <a:t>accepted</a:t>
            </a:r>
            <a:r>
              <a:rPr lang="da-DK" sz="2400" i="1" dirty="0">
                <a:latin typeface="Garamond" panose="02020404030301010803" pitchFamily="18" charset="0"/>
              </a:rPr>
              <a:t>)</a:t>
            </a:r>
            <a:endParaRPr lang="da-DK" sz="2400" dirty="0">
              <a:latin typeface="Garamond" panose="02020404030301010803" pitchFamily="18" charset="0"/>
            </a:endParaRPr>
          </a:p>
        </p:txBody>
      </p:sp>
    </p:spTree>
    <p:extLst>
      <p:ext uri="{BB962C8B-B14F-4D97-AF65-F5344CB8AC3E}">
        <p14:creationId xmlns:p14="http://schemas.microsoft.com/office/powerpoint/2010/main" val="1493614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r>
              <a:rPr lang="da-DK" b="1" dirty="0">
                <a:latin typeface="Garamond" panose="02020404030301010803" pitchFamily="18" charset="0"/>
              </a:rPr>
              <a:t>Background</a:t>
            </a:r>
          </a:p>
        </p:txBody>
      </p:sp>
      <p:sp>
        <p:nvSpPr>
          <p:cNvPr id="3" name="Pladsholder til indhold 2">
            <a:extLst>
              <a:ext uri="{FF2B5EF4-FFF2-40B4-BE49-F238E27FC236}">
                <a16:creationId xmlns:a16="http://schemas.microsoft.com/office/drawing/2014/main" id="{E226CEF5-8836-CC93-66D8-A6AA8A35EBEF}"/>
              </a:ext>
            </a:extLst>
          </p:cNvPr>
          <p:cNvSpPr>
            <a:spLocks noGrp="1"/>
          </p:cNvSpPr>
          <p:nvPr>
            <p:ph idx="1"/>
          </p:nvPr>
        </p:nvSpPr>
        <p:spPr>
          <a:xfrm>
            <a:off x="838200" y="1578653"/>
            <a:ext cx="10515600" cy="4914222"/>
          </a:xfrm>
        </p:spPr>
        <p:txBody>
          <a:bodyPr>
            <a:noAutofit/>
          </a:bodyPr>
          <a:lstStyle/>
          <a:p>
            <a:r>
              <a:rPr lang="en-GB" sz="2400" dirty="0">
                <a:latin typeface="Garamond" panose="02020404030301010803" pitchFamily="18" charset="0"/>
              </a:rPr>
              <a:t>Large proportion of children and adults do not meet recommendations for physical activity (</a:t>
            </a:r>
            <a:r>
              <a:rPr lang="da-DK" sz="2400" i="1" dirty="0" err="1">
                <a:latin typeface="Garamond" panose="02020404030301010803" pitchFamily="18" charset="0"/>
              </a:rPr>
              <a:t>Steene</a:t>
            </a:r>
            <a:r>
              <a:rPr lang="da-DK" sz="2400" i="1" dirty="0">
                <a:latin typeface="Garamond" panose="02020404030301010803" pitchFamily="18" charset="0"/>
              </a:rPr>
              <a:t>-Johannessen</a:t>
            </a:r>
            <a:r>
              <a:rPr lang="en-GB" sz="2400" i="1" dirty="0">
                <a:latin typeface="Garamond" panose="02020404030301010803" pitchFamily="18" charset="0"/>
              </a:rPr>
              <a:t>2020, </a:t>
            </a:r>
            <a:r>
              <a:rPr lang="en-GB" sz="2400" i="1" dirty="0" err="1">
                <a:latin typeface="Garamond" panose="02020404030301010803" pitchFamily="18" charset="0"/>
              </a:rPr>
              <a:t>Guthold</a:t>
            </a:r>
            <a:r>
              <a:rPr lang="en-GB" sz="2400" i="1" dirty="0">
                <a:latin typeface="Garamond" panose="02020404030301010803" pitchFamily="18" charset="0"/>
              </a:rPr>
              <a:t> 2018</a:t>
            </a:r>
            <a:r>
              <a:rPr lang="en-GB" sz="2400" dirty="0">
                <a:latin typeface="Garamond" panose="02020404030301010803" pitchFamily="18" charset="0"/>
              </a:rPr>
              <a:t>)</a:t>
            </a:r>
          </a:p>
          <a:p>
            <a:r>
              <a:rPr lang="en-GB" sz="2400" dirty="0">
                <a:latin typeface="Garamond" panose="02020404030301010803" pitchFamily="18" charset="0"/>
              </a:rPr>
              <a:t>16% young men and 23% young women report having sleep problems </a:t>
            </a:r>
            <a:br>
              <a:rPr lang="en-GB" sz="2400" dirty="0">
                <a:latin typeface="Garamond" panose="02020404030301010803" pitchFamily="18" charset="0"/>
              </a:rPr>
            </a:br>
            <a:r>
              <a:rPr lang="en-GB" sz="2400" i="1" dirty="0">
                <a:latin typeface="Garamond" panose="02020404030301010803" pitchFamily="18" charset="0"/>
              </a:rPr>
              <a:t>(Danish National Health Profile 2021)</a:t>
            </a:r>
            <a:endParaRPr lang="en-GB" sz="2400" dirty="0">
              <a:latin typeface="Garamond" panose="02020404030301010803" pitchFamily="18" charset="0"/>
            </a:endParaRPr>
          </a:p>
          <a:p>
            <a:r>
              <a:rPr lang="en-GB" sz="2400" dirty="0">
                <a:latin typeface="Garamond" panose="02020404030301010803" pitchFamily="18" charset="0"/>
              </a:rPr>
              <a:t>Mental health issues are increasing among Danish young adults </a:t>
            </a:r>
            <a:br>
              <a:rPr lang="en-GB" sz="2400" dirty="0">
                <a:latin typeface="Garamond" panose="02020404030301010803" pitchFamily="18" charset="0"/>
              </a:rPr>
            </a:br>
            <a:r>
              <a:rPr lang="en-GB" sz="2400" i="1" dirty="0">
                <a:latin typeface="Garamond" panose="02020404030301010803" pitchFamily="18" charset="0"/>
              </a:rPr>
              <a:t>(Danish National Health Profile 2021)</a:t>
            </a:r>
          </a:p>
          <a:p>
            <a:endParaRPr lang="en-GB" sz="2400" i="1" dirty="0">
              <a:latin typeface="Garamond" panose="02020404030301010803" pitchFamily="18" charset="0"/>
            </a:endParaRPr>
          </a:p>
          <a:p>
            <a:r>
              <a:rPr lang="en-GB" sz="2400" dirty="0">
                <a:latin typeface="Garamond" panose="02020404030301010803" pitchFamily="18" charset="0"/>
              </a:rPr>
              <a:t>Few experimental studies have important limitations </a:t>
            </a:r>
          </a:p>
          <a:p>
            <a:pPr lvl="1"/>
            <a:r>
              <a:rPr lang="en-GB" sz="2000" dirty="0">
                <a:latin typeface="Garamond" panose="02020404030301010803" pitchFamily="18" charset="0"/>
              </a:rPr>
              <a:t>Often lab-based or effectiveness</a:t>
            </a:r>
          </a:p>
          <a:p>
            <a:pPr lvl="1"/>
            <a:r>
              <a:rPr lang="en-GB" sz="2000" dirty="0">
                <a:latin typeface="Garamond" panose="02020404030301010803" pitchFamily="18" charset="0"/>
              </a:rPr>
              <a:t>Use of self-reported screen media use</a:t>
            </a:r>
          </a:p>
          <a:p>
            <a:pPr lvl="1"/>
            <a:r>
              <a:rPr lang="en-GB" sz="2000" dirty="0">
                <a:latin typeface="Garamond" panose="02020404030301010803" pitchFamily="18" charset="0"/>
              </a:rPr>
              <a:t>Use of self-reported outcome measures </a:t>
            </a:r>
          </a:p>
          <a:p>
            <a:pPr lvl="1"/>
            <a:r>
              <a:rPr lang="en-GB" sz="2000" dirty="0">
                <a:latin typeface="Garamond" panose="02020404030301010803" pitchFamily="18" charset="0"/>
              </a:rPr>
              <a:t>Lack of assessment of intervention compliance </a:t>
            </a:r>
          </a:p>
          <a:p>
            <a:pPr lvl="1"/>
            <a:endParaRPr lang="en-GB" sz="1800" dirty="0">
              <a:latin typeface="Garamond" panose="02020404030301010803" pitchFamily="18" charset="0"/>
            </a:endParaRPr>
          </a:p>
        </p:txBody>
      </p:sp>
      <p:pic>
        <p:nvPicPr>
          <p:cNvPr id="4" name="Billede 3">
            <a:extLst>
              <a:ext uri="{FF2B5EF4-FFF2-40B4-BE49-F238E27FC236}">
                <a16:creationId xmlns:a16="http://schemas.microsoft.com/office/drawing/2014/main" id="{88B0EF77-2EE0-9312-F72C-6AB99F3D7DA9}"/>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5" name="Tekstfelt 4">
            <a:extLst>
              <a:ext uri="{FF2B5EF4-FFF2-40B4-BE49-F238E27FC236}">
                <a16:creationId xmlns:a16="http://schemas.microsoft.com/office/drawing/2014/main" id="{3E69928B-F2FD-D185-F3EF-1E3D3EDC88AE}"/>
              </a:ext>
            </a:extLst>
          </p:cNvPr>
          <p:cNvSpPr txBox="1"/>
          <p:nvPr/>
        </p:nvSpPr>
        <p:spPr>
          <a:xfrm>
            <a:off x="4605121" y="673917"/>
            <a:ext cx="6748679" cy="707886"/>
          </a:xfrm>
          <a:prstGeom prst="rect">
            <a:avLst/>
          </a:prstGeom>
          <a:solidFill>
            <a:schemeClr val="accent6">
              <a:lumMod val="60000"/>
              <a:lumOff val="40000"/>
            </a:schemeClr>
          </a:solidFill>
          <a:ln>
            <a:solidFill>
              <a:schemeClr val="accent6">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sz="2000" dirty="0">
                <a:solidFill>
                  <a:schemeClr val="bg1"/>
                </a:solidFill>
                <a:latin typeface="Garamond" panose="02020404030301010803" pitchFamily="18" charset="0"/>
              </a:rPr>
              <a:t>The question still remains: </a:t>
            </a:r>
          </a:p>
          <a:p>
            <a:pPr algn="ctr"/>
            <a:r>
              <a:rPr lang="en-GB" sz="2000" b="1" dirty="0">
                <a:solidFill>
                  <a:schemeClr val="bg1"/>
                </a:solidFill>
                <a:latin typeface="Garamond" panose="02020404030301010803" pitchFamily="18" charset="0"/>
              </a:rPr>
              <a:t>Is screen media use causally related to health outcomes?</a:t>
            </a:r>
            <a:endParaRPr lang="en-GB" sz="2000" dirty="0">
              <a:solidFill>
                <a:schemeClr val="bg1"/>
              </a:solidFill>
              <a:latin typeface="Garamond" panose="02020404030301010803" pitchFamily="18" charset="0"/>
            </a:endParaRPr>
          </a:p>
        </p:txBody>
      </p:sp>
      <p:pic>
        <p:nvPicPr>
          <p:cNvPr id="6" name="Grafik 5" descr="Clipboard med massiv udfyldning">
            <a:extLst>
              <a:ext uri="{FF2B5EF4-FFF2-40B4-BE49-F238E27FC236}">
                <a16:creationId xmlns:a16="http://schemas.microsoft.com/office/drawing/2014/main" id="{E10A7ADE-5DFE-85A8-C0A4-E4F5B0A61E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04959" y="3051695"/>
            <a:ext cx="1968137" cy="1968137"/>
          </a:xfrm>
          <a:prstGeom prst="rect">
            <a:avLst/>
          </a:prstGeom>
        </p:spPr>
      </p:pic>
    </p:spTree>
    <p:extLst>
      <p:ext uri="{BB962C8B-B14F-4D97-AF65-F5344CB8AC3E}">
        <p14:creationId xmlns:p14="http://schemas.microsoft.com/office/powerpoint/2010/main" val="15861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r>
              <a:rPr lang="da-DK" b="1" dirty="0" err="1">
                <a:latin typeface="Garamond" panose="02020404030301010803" pitchFamily="18" charset="0"/>
              </a:rPr>
              <a:t>Suggested</a:t>
            </a:r>
            <a:r>
              <a:rPr lang="da-DK" b="1" dirty="0">
                <a:latin typeface="Garamond" panose="02020404030301010803" pitchFamily="18" charset="0"/>
              </a:rPr>
              <a:t> </a:t>
            </a:r>
            <a:r>
              <a:rPr lang="da-DK" b="1" dirty="0" err="1">
                <a:latin typeface="Garamond" panose="02020404030301010803" pitchFamily="18" charset="0"/>
              </a:rPr>
              <a:t>mechanisms</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E226CEF5-8836-CC93-66D8-A6AA8A35EBEF}"/>
              </a:ext>
            </a:extLst>
          </p:cNvPr>
          <p:cNvSpPr>
            <a:spLocks noGrp="1"/>
          </p:cNvSpPr>
          <p:nvPr>
            <p:ph idx="1"/>
          </p:nvPr>
        </p:nvSpPr>
        <p:spPr>
          <a:xfrm>
            <a:off x="838200" y="1690688"/>
            <a:ext cx="10515600" cy="4914222"/>
          </a:xfrm>
        </p:spPr>
        <p:txBody>
          <a:bodyPr>
            <a:normAutofit/>
          </a:bodyPr>
          <a:lstStyle/>
          <a:p>
            <a:r>
              <a:rPr lang="da-DK" sz="2400" dirty="0">
                <a:latin typeface="Garamond" panose="02020404030301010803" pitchFamily="18" charset="0"/>
              </a:rPr>
              <a:t>Time </a:t>
            </a:r>
            <a:r>
              <a:rPr lang="da-DK" sz="2400" dirty="0" err="1">
                <a:latin typeface="Garamond" panose="02020404030301010803" pitchFamily="18" charset="0"/>
              </a:rPr>
              <a:t>displacement</a:t>
            </a:r>
            <a:r>
              <a:rPr lang="da-DK" sz="2400" dirty="0">
                <a:latin typeface="Garamond" panose="02020404030301010803" pitchFamily="18" charset="0"/>
              </a:rPr>
              <a:t> (</a:t>
            </a:r>
            <a:r>
              <a:rPr lang="da-DK" sz="2400" dirty="0" err="1">
                <a:latin typeface="Garamond" panose="02020404030301010803" pitchFamily="18" charset="0"/>
              </a:rPr>
              <a:t>physical</a:t>
            </a:r>
            <a:r>
              <a:rPr lang="da-DK" sz="2400" dirty="0">
                <a:latin typeface="Garamond" panose="02020404030301010803" pitchFamily="18" charset="0"/>
              </a:rPr>
              <a:t> </a:t>
            </a:r>
            <a:r>
              <a:rPr lang="da-DK" sz="2400" dirty="0" err="1">
                <a:latin typeface="Garamond" panose="02020404030301010803" pitchFamily="18" charset="0"/>
              </a:rPr>
              <a:t>activity</a:t>
            </a:r>
            <a:r>
              <a:rPr lang="da-DK" sz="2400" dirty="0">
                <a:latin typeface="Garamond" panose="02020404030301010803" pitchFamily="18" charset="0"/>
              </a:rPr>
              <a:t>, </a:t>
            </a:r>
            <a:r>
              <a:rPr lang="da-DK" sz="2400" dirty="0" err="1">
                <a:latin typeface="Garamond" panose="02020404030301010803" pitchFamily="18" charset="0"/>
              </a:rPr>
              <a:t>delay</a:t>
            </a:r>
            <a:r>
              <a:rPr lang="da-DK" sz="2400" dirty="0">
                <a:latin typeface="Garamond" panose="02020404030301010803" pitchFamily="18" charset="0"/>
              </a:rPr>
              <a:t> </a:t>
            </a:r>
            <a:r>
              <a:rPr lang="da-DK" sz="2400" dirty="0" err="1">
                <a:latin typeface="Garamond" panose="02020404030301010803" pitchFamily="18" charset="0"/>
              </a:rPr>
              <a:t>bedtime</a:t>
            </a:r>
            <a:r>
              <a:rPr lang="da-DK" sz="2400" dirty="0">
                <a:latin typeface="Garamond" panose="02020404030301010803" pitchFamily="18" charset="0"/>
              </a:rPr>
              <a:t>)</a:t>
            </a:r>
          </a:p>
          <a:p>
            <a:endParaRPr lang="da-DK" sz="2400" dirty="0">
              <a:latin typeface="Garamond" panose="02020404030301010803" pitchFamily="18" charset="0"/>
            </a:endParaRPr>
          </a:p>
          <a:p>
            <a:r>
              <a:rPr lang="da-DK" sz="2400" dirty="0">
                <a:latin typeface="Garamond" panose="02020404030301010803" pitchFamily="18" charset="0"/>
              </a:rPr>
              <a:t>Light </a:t>
            </a:r>
            <a:r>
              <a:rPr lang="da-DK" sz="2400" dirty="0" err="1">
                <a:latin typeface="Garamond" panose="02020404030301010803" pitchFamily="18" charset="0"/>
              </a:rPr>
              <a:t>exposure</a:t>
            </a:r>
            <a:r>
              <a:rPr lang="da-DK" sz="2400" dirty="0">
                <a:latin typeface="Garamond" panose="02020404030301010803" pitchFamily="18" charset="0"/>
              </a:rPr>
              <a:t> (</a:t>
            </a:r>
            <a:r>
              <a:rPr lang="da-DK" sz="2400" dirty="0" err="1">
                <a:latin typeface="Garamond" panose="02020404030301010803" pitchFamily="18" charset="0"/>
              </a:rPr>
              <a:t>suppress</a:t>
            </a:r>
            <a:r>
              <a:rPr lang="da-DK" sz="2400" dirty="0">
                <a:latin typeface="Garamond" panose="02020404030301010803" pitchFamily="18" charset="0"/>
              </a:rPr>
              <a:t> </a:t>
            </a:r>
            <a:r>
              <a:rPr lang="da-DK" sz="2400" dirty="0" err="1">
                <a:latin typeface="Garamond" panose="02020404030301010803" pitchFamily="18" charset="0"/>
              </a:rPr>
              <a:t>sleepiness</a:t>
            </a:r>
            <a:r>
              <a:rPr lang="da-DK" sz="2400" dirty="0">
                <a:latin typeface="Garamond" panose="02020404030301010803" pitchFamily="18" charset="0"/>
              </a:rPr>
              <a:t>, </a:t>
            </a:r>
            <a:r>
              <a:rPr lang="da-DK" sz="2400" dirty="0" err="1">
                <a:latin typeface="Garamond" panose="02020404030301010803" pitchFamily="18" charset="0"/>
              </a:rPr>
              <a:t>delay</a:t>
            </a:r>
            <a:r>
              <a:rPr lang="da-DK" sz="2400" dirty="0">
                <a:latin typeface="Garamond" panose="02020404030301010803" pitchFamily="18" charset="0"/>
              </a:rPr>
              <a:t> </a:t>
            </a:r>
            <a:r>
              <a:rPr lang="da-DK" sz="2400" dirty="0" err="1">
                <a:latin typeface="Garamond" panose="02020404030301010803" pitchFamily="18" charset="0"/>
              </a:rPr>
              <a:t>circadian</a:t>
            </a:r>
            <a:r>
              <a:rPr lang="da-DK" sz="2400" dirty="0">
                <a:latin typeface="Garamond" panose="02020404030301010803" pitchFamily="18" charset="0"/>
              </a:rPr>
              <a:t> </a:t>
            </a:r>
            <a:r>
              <a:rPr lang="da-DK" sz="2400" dirty="0" err="1">
                <a:latin typeface="Garamond" panose="02020404030301010803" pitchFamily="18" charset="0"/>
              </a:rPr>
              <a:t>rhythm</a:t>
            </a:r>
            <a:r>
              <a:rPr lang="da-DK" sz="2400" dirty="0">
                <a:latin typeface="Garamond" panose="02020404030301010803" pitchFamily="18" charset="0"/>
              </a:rPr>
              <a:t>, alter </a:t>
            </a:r>
            <a:r>
              <a:rPr lang="da-DK" sz="2400" dirty="0" err="1">
                <a:latin typeface="Garamond" panose="02020404030301010803" pitchFamily="18" charset="0"/>
              </a:rPr>
              <a:t>sleep</a:t>
            </a:r>
            <a:r>
              <a:rPr lang="da-DK" sz="2400" dirty="0">
                <a:latin typeface="Garamond" panose="02020404030301010803" pitchFamily="18" charset="0"/>
              </a:rPr>
              <a:t> </a:t>
            </a:r>
            <a:r>
              <a:rPr lang="da-DK" sz="2400" dirty="0" err="1">
                <a:latin typeface="Garamond" panose="02020404030301010803" pitchFamily="18" charset="0"/>
              </a:rPr>
              <a:t>architecture</a:t>
            </a:r>
            <a:r>
              <a:rPr lang="da-DK" sz="2400" dirty="0">
                <a:latin typeface="Garamond" panose="02020404030301010803" pitchFamily="18" charset="0"/>
              </a:rPr>
              <a:t>)</a:t>
            </a:r>
          </a:p>
          <a:p>
            <a:endParaRPr lang="da-DK" sz="2400" dirty="0">
              <a:latin typeface="Garamond" panose="02020404030301010803" pitchFamily="18" charset="0"/>
            </a:endParaRPr>
          </a:p>
          <a:p>
            <a:r>
              <a:rPr lang="da-DK" sz="2400" dirty="0">
                <a:latin typeface="Garamond" panose="02020404030301010803" pitchFamily="18" charset="0"/>
              </a:rPr>
              <a:t>Screen content (</a:t>
            </a:r>
            <a:r>
              <a:rPr lang="da-DK" sz="2400" dirty="0" err="1">
                <a:latin typeface="Garamond" panose="02020404030301010803" pitchFamily="18" charset="0"/>
              </a:rPr>
              <a:t>increase</a:t>
            </a:r>
            <a:r>
              <a:rPr lang="da-DK" sz="2400" dirty="0">
                <a:latin typeface="Garamond" panose="02020404030301010803" pitchFamily="18" charset="0"/>
              </a:rPr>
              <a:t> </a:t>
            </a:r>
            <a:r>
              <a:rPr lang="da-DK" sz="2400" dirty="0" err="1">
                <a:latin typeface="Garamond" panose="02020404030301010803" pitchFamily="18" charset="0"/>
              </a:rPr>
              <a:t>arousal</a:t>
            </a:r>
            <a:r>
              <a:rPr lang="da-DK" sz="2400" dirty="0">
                <a:latin typeface="Garamond" panose="02020404030301010803" pitchFamily="18" charset="0"/>
              </a:rPr>
              <a:t> </a:t>
            </a:r>
            <a:r>
              <a:rPr lang="da-DK" sz="2400" dirty="0" err="1">
                <a:latin typeface="Garamond" panose="02020404030301010803" pitchFamily="18" charset="0"/>
              </a:rPr>
              <a:t>before</a:t>
            </a:r>
            <a:r>
              <a:rPr lang="da-DK" sz="2400" dirty="0">
                <a:latin typeface="Garamond" panose="02020404030301010803" pitchFamily="18" charset="0"/>
              </a:rPr>
              <a:t> </a:t>
            </a:r>
            <a:r>
              <a:rPr lang="da-DK" sz="2400" dirty="0" err="1">
                <a:latin typeface="Garamond" panose="02020404030301010803" pitchFamily="18" charset="0"/>
              </a:rPr>
              <a:t>sleep</a:t>
            </a:r>
            <a:r>
              <a:rPr lang="da-DK" sz="2400" dirty="0">
                <a:latin typeface="Garamond" panose="02020404030301010803" pitchFamily="18" charset="0"/>
              </a:rPr>
              <a:t>)</a:t>
            </a:r>
          </a:p>
          <a:p>
            <a:endParaRPr lang="da-DK" sz="2400" dirty="0">
              <a:latin typeface="Garamond" panose="02020404030301010803" pitchFamily="18" charset="0"/>
            </a:endParaRPr>
          </a:p>
          <a:p>
            <a:r>
              <a:rPr lang="da-DK" sz="2400" dirty="0" err="1">
                <a:latin typeface="Garamond" panose="02020404030301010803" pitchFamily="18" charset="0"/>
              </a:rPr>
              <a:t>Endless</a:t>
            </a:r>
            <a:r>
              <a:rPr lang="da-DK" sz="2400" dirty="0">
                <a:latin typeface="Garamond" panose="02020404030301010803" pitchFamily="18" charset="0"/>
              </a:rPr>
              <a:t> </a:t>
            </a:r>
            <a:r>
              <a:rPr lang="da-DK" sz="2400" dirty="0" err="1">
                <a:latin typeface="Garamond" panose="02020404030301010803" pitchFamily="18" charset="0"/>
              </a:rPr>
              <a:t>availability</a:t>
            </a:r>
            <a:r>
              <a:rPr lang="da-DK" sz="2400" dirty="0">
                <a:latin typeface="Garamond" panose="02020404030301010803" pitchFamily="18" charset="0"/>
              </a:rPr>
              <a:t> of screen media </a:t>
            </a:r>
            <a:r>
              <a:rPr lang="da-DK" sz="2400" dirty="0" err="1">
                <a:latin typeface="Garamond" panose="02020404030301010803" pitchFamily="18" charset="0"/>
              </a:rPr>
              <a:t>devices</a:t>
            </a:r>
            <a:r>
              <a:rPr lang="da-DK" sz="2400" dirty="0">
                <a:latin typeface="Garamond" panose="02020404030301010803" pitchFamily="18" charset="0"/>
              </a:rPr>
              <a:t> (</a:t>
            </a:r>
            <a:r>
              <a:rPr lang="da-DK" sz="2400" dirty="0" err="1">
                <a:latin typeface="Garamond" panose="02020404030301010803" pitchFamily="18" charset="0"/>
              </a:rPr>
              <a:t>feelings</a:t>
            </a:r>
            <a:r>
              <a:rPr lang="da-DK" sz="2400" dirty="0">
                <a:latin typeface="Garamond" panose="02020404030301010803" pitchFamily="18" charset="0"/>
              </a:rPr>
              <a:t> of stress and </a:t>
            </a:r>
            <a:r>
              <a:rPr lang="da-DK" sz="2400" dirty="0" err="1">
                <a:latin typeface="Garamond" panose="02020404030301010803" pitchFamily="18" charset="0"/>
              </a:rPr>
              <a:t>guilt</a:t>
            </a:r>
            <a:r>
              <a:rPr lang="da-DK" sz="2400" dirty="0">
                <a:latin typeface="Garamond" panose="02020404030301010803" pitchFamily="18" charset="0"/>
              </a:rPr>
              <a:t>)</a:t>
            </a:r>
          </a:p>
          <a:p>
            <a:endParaRPr lang="da-DK" sz="2400" dirty="0">
              <a:latin typeface="Garamond" panose="02020404030301010803" pitchFamily="18" charset="0"/>
            </a:endParaRPr>
          </a:p>
          <a:p>
            <a:r>
              <a:rPr lang="da-DK" sz="2400" dirty="0">
                <a:latin typeface="Garamond" panose="02020404030301010803" pitchFamily="18" charset="0"/>
              </a:rPr>
              <a:t>Disruption of fundamental </a:t>
            </a:r>
            <a:r>
              <a:rPr lang="da-DK" sz="2400" dirty="0" err="1">
                <a:latin typeface="Garamond" panose="02020404030301010803" pitchFamily="18" charset="0"/>
              </a:rPr>
              <a:t>behaviors</a:t>
            </a:r>
            <a:r>
              <a:rPr lang="da-DK" sz="2400" dirty="0">
                <a:latin typeface="Garamond" panose="02020404030301010803" pitchFamily="18" charset="0"/>
              </a:rPr>
              <a:t> (</a:t>
            </a:r>
            <a:r>
              <a:rPr lang="da-DK" sz="2400" dirty="0" err="1">
                <a:latin typeface="Garamond" panose="02020404030301010803" pitchFamily="18" charset="0"/>
              </a:rPr>
              <a:t>eating</a:t>
            </a:r>
            <a:r>
              <a:rPr lang="da-DK" sz="2400" dirty="0">
                <a:latin typeface="Garamond" panose="02020404030301010803" pitchFamily="18" charset="0"/>
              </a:rPr>
              <a:t>, </a:t>
            </a:r>
            <a:r>
              <a:rPr lang="da-DK" sz="2400" dirty="0" err="1">
                <a:latin typeface="Garamond" panose="02020404030301010803" pitchFamily="18" charset="0"/>
              </a:rPr>
              <a:t>exercise</a:t>
            </a:r>
            <a:r>
              <a:rPr lang="da-DK" sz="2400" dirty="0">
                <a:latin typeface="Garamond" panose="02020404030301010803" pitchFamily="18" charset="0"/>
              </a:rPr>
              <a:t>, </a:t>
            </a:r>
            <a:r>
              <a:rPr lang="da-DK" sz="2400" dirty="0" err="1">
                <a:latin typeface="Garamond" panose="02020404030301010803" pitchFamily="18" charset="0"/>
              </a:rPr>
              <a:t>sleep</a:t>
            </a:r>
            <a:r>
              <a:rPr lang="da-DK" sz="2400" dirty="0">
                <a:latin typeface="Garamond" panose="02020404030301010803" pitchFamily="18" charset="0"/>
              </a:rPr>
              <a:t> </a:t>
            </a:r>
            <a:r>
              <a:rPr lang="da-DK" sz="2400" dirty="0" err="1">
                <a:latin typeface="Garamond" panose="02020404030301010803" pitchFamily="18" charset="0"/>
                <a:sym typeface="Wingdings" pitchFamily="2" charset="2"/>
              </a:rPr>
              <a:t>induce</a:t>
            </a:r>
            <a:r>
              <a:rPr lang="da-DK" sz="2400" dirty="0">
                <a:latin typeface="Garamond" panose="02020404030301010803" pitchFamily="18" charset="0"/>
                <a:sym typeface="Wingdings" pitchFamily="2" charset="2"/>
              </a:rPr>
              <a:t> </a:t>
            </a:r>
            <a:r>
              <a:rPr lang="da-DK" sz="2400" dirty="0">
                <a:latin typeface="Garamond" panose="02020404030301010803" pitchFamily="18" charset="0"/>
              </a:rPr>
              <a:t>stress)</a:t>
            </a:r>
            <a:endParaRPr lang="da-DK" dirty="0">
              <a:latin typeface="Garamond" panose="02020404030301010803" pitchFamily="18" charset="0"/>
            </a:endParaRPr>
          </a:p>
          <a:p>
            <a:pPr lvl="1"/>
            <a:endParaRPr lang="da-DK" dirty="0">
              <a:latin typeface="Garamond" panose="02020404030301010803" pitchFamily="18" charset="0"/>
            </a:endParaRPr>
          </a:p>
          <a:p>
            <a:endParaRPr lang="da-DK" dirty="0">
              <a:latin typeface="Garamond" panose="02020404030301010803" pitchFamily="18" charset="0"/>
            </a:endParaRPr>
          </a:p>
          <a:p>
            <a:endParaRPr lang="da-DK" dirty="0">
              <a:latin typeface="Garamond" panose="02020404030301010803" pitchFamily="18" charset="0"/>
            </a:endParaRPr>
          </a:p>
        </p:txBody>
      </p:sp>
      <p:pic>
        <p:nvPicPr>
          <p:cNvPr id="4" name="Billede 3">
            <a:extLst>
              <a:ext uri="{FF2B5EF4-FFF2-40B4-BE49-F238E27FC236}">
                <a16:creationId xmlns:a16="http://schemas.microsoft.com/office/drawing/2014/main" id="{88B0EF77-2EE0-9312-F72C-6AB99F3D7DA9}"/>
              </a:ext>
            </a:extLst>
          </p:cNvPr>
          <p:cNvPicPr>
            <a:picLocks noChangeAspect="1"/>
          </p:cNvPicPr>
          <p:nvPr/>
        </p:nvPicPr>
        <p:blipFill>
          <a:blip r:embed="rId3"/>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4248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25088-1E0E-D991-DDC7-AE3C7E0809A0}"/>
              </a:ext>
            </a:extLst>
          </p:cNvPr>
          <p:cNvSpPr>
            <a:spLocks noGrp="1"/>
          </p:cNvSpPr>
          <p:nvPr>
            <p:ph type="title"/>
          </p:nvPr>
        </p:nvSpPr>
        <p:spPr/>
        <p:txBody>
          <a:bodyPr/>
          <a:lstStyle/>
          <a:p>
            <a:r>
              <a:rPr lang="da-DK" b="1" dirty="0" err="1">
                <a:latin typeface="Garamond" panose="02020404030301010803" pitchFamily="18" charset="0"/>
              </a:rPr>
              <a:t>Objectives</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92CD8FFD-80F2-DAA6-CD3E-A6DCB7B8158F}"/>
              </a:ext>
            </a:extLst>
          </p:cNvPr>
          <p:cNvSpPr>
            <a:spLocks noGrp="1"/>
          </p:cNvSpPr>
          <p:nvPr>
            <p:ph idx="1"/>
          </p:nvPr>
        </p:nvSpPr>
        <p:spPr>
          <a:xfrm>
            <a:off x="838200" y="1436252"/>
            <a:ext cx="10515600" cy="4351338"/>
          </a:xfrm>
        </p:spPr>
        <p:txBody>
          <a:bodyPr>
            <a:normAutofit/>
          </a:bodyPr>
          <a:lstStyle/>
          <a:p>
            <a:pPr marL="0" indent="0">
              <a:buNone/>
            </a:pPr>
            <a:r>
              <a:rPr lang="en-US" dirty="0">
                <a:latin typeface="Garamond" panose="02020404030301010803" pitchFamily="18" charset="0"/>
              </a:rPr>
              <a:t>Paper II</a:t>
            </a:r>
          </a:p>
          <a:p>
            <a:r>
              <a:rPr lang="en-US" dirty="0">
                <a:latin typeface="Garamond" panose="02020404030301010803" pitchFamily="18" charset="0"/>
              </a:rPr>
              <a:t>To investigate the effects of reducing recreational screen media use on physical activity and sleep parameters in children and adults</a:t>
            </a:r>
            <a:endParaRPr lang="da-DK" dirty="0">
              <a:latin typeface="Garamond" panose="02020404030301010803" pitchFamily="18" charset="0"/>
            </a:endParaRP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 Paper III</a:t>
            </a:r>
            <a:endParaRPr lang="da-DK" dirty="0">
              <a:latin typeface="Garamond" panose="02020404030301010803" pitchFamily="18" charset="0"/>
            </a:endParaRPr>
          </a:p>
          <a:p>
            <a:r>
              <a:rPr lang="en-US" dirty="0">
                <a:latin typeface="Garamond" panose="02020404030301010803" pitchFamily="18" charset="0"/>
              </a:rPr>
              <a:t>To investigate the effects of reducing recreational screen media use on overall well-being, mood, and daily biomarkers of stress in adults</a:t>
            </a:r>
            <a:endParaRPr lang="da-DK" dirty="0">
              <a:latin typeface="Garamond" panose="02020404030301010803" pitchFamily="18" charset="0"/>
            </a:endParaRPr>
          </a:p>
        </p:txBody>
      </p:sp>
      <p:pic>
        <p:nvPicPr>
          <p:cNvPr id="5" name="Grafik 4" descr="Forstørrelsesglas med massiv udfyldning">
            <a:extLst>
              <a:ext uri="{FF2B5EF4-FFF2-40B4-BE49-F238E27FC236}">
                <a16:creationId xmlns:a16="http://schemas.microsoft.com/office/drawing/2014/main" id="{FE7F2B47-0B1C-C823-1608-D7928D7337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237" y="4658827"/>
            <a:ext cx="2257525" cy="2257525"/>
          </a:xfrm>
          <a:prstGeom prst="rect">
            <a:avLst/>
          </a:prstGeom>
        </p:spPr>
      </p:pic>
      <p:pic>
        <p:nvPicPr>
          <p:cNvPr id="6" name="Billede 5">
            <a:extLst>
              <a:ext uri="{FF2B5EF4-FFF2-40B4-BE49-F238E27FC236}">
                <a16:creationId xmlns:a16="http://schemas.microsoft.com/office/drawing/2014/main" id="{0F7CD45C-A7DF-14E4-B2C8-CA87EDD23473}"/>
              </a:ext>
            </a:extLst>
          </p:cNvPr>
          <p:cNvPicPr>
            <a:picLocks noChangeAspect="1"/>
          </p:cNvPicPr>
          <p:nvPr/>
        </p:nvPicPr>
        <p:blipFill>
          <a:blip r:embed="rId5"/>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339866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C772FF3-86B4-B00C-3C4E-76B513E2C50C}"/>
              </a:ext>
            </a:extLst>
          </p:cNvPr>
          <p:cNvSpPr txBox="1">
            <a:spLocks/>
          </p:cNvSpPr>
          <p:nvPr/>
        </p:nvSpPr>
        <p:spPr>
          <a:xfrm>
            <a:off x="838200" y="5337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b="1" dirty="0">
                <a:latin typeface="Garamond" panose="02020404030301010803" pitchFamily="18" charset="0"/>
              </a:rPr>
              <a:t>Methods</a:t>
            </a:r>
          </a:p>
        </p:txBody>
      </p:sp>
      <p:sp>
        <p:nvSpPr>
          <p:cNvPr id="6" name="Titel 1">
            <a:extLst>
              <a:ext uri="{FF2B5EF4-FFF2-40B4-BE49-F238E27FC236}">
                <a16:creationId xmlns:a16="http://schemas.microsoft.com/office/drawing/2014/main" id="{AD1E82E2-3C60-D39E-FD3A-1EFF454E8DFD}"/>
              </a:ext>
            </a:extLst>
          </p:cNvPr>
          <p:cNvSpPr txBox="1">
            <a:spLocks/>
          </p:cNvSpPr>
          <p:nvPr/>
        </p:nvSpPr>
        <p:spPr>
          <a:xfrm>
            <a:off x="838200" y="39931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da-DK" dirty="0">
              <a:latin typeface="Garamond" panose="02020404030301010803" pitchFamily="18" charset="0"/>
            </a:endParaRPr>
          </a:p>
        </p:txBody>
      </p:sp>
      <p:sp>
        <p:nvSpPr>
          <p:cNvPr id="7" name="Tekstfelt 6">
            <a:extLst>
              <a:ext uri="{FF2B5EF4-FFF2-40B4-BE49-F238E27FC236}">
                <a16:creationId xmlns:a16="http://schemas.microsoft.com/office/drawing/2014/main" id="{D2C07A7B-4FDF-AB8E-5117-04BB2236A5F0}"/>
              </a:ext>
            </a:extLst>
          </p:cNvPr>
          <p:cNvSpPr txBox="1"/>
          <p:nvPr/>
        </p:nvSpPr>
        <p:spPr>
          <a:xfrm>
            <a:off x="838200" y="1647645"/>
            <a:ext cx="10515600" cy="2062103"/>
          </a:xfrm>
          <a:prstGeom prst="rect">
            <a:avLst/>
          </a:prstGeom>
          <a:noFill/>
        </p:spPr>
        <p:txBody>
          <a:bodyPr wrap="square">
            <a:spAutoFit/>
          </a:bodyPr>
          <a:lstStyle/>
          <a:p>
            <a:pPr marL="457200" indent="-457200">
              <a:buFont typeface="Arial" panose="020B0604020202020204" pitchFamily="34" charset="0"/>
              <a:buChar char="•"/>
            </a:pPr>
            <a:r>
              <a:rPr lang="da-DK" sz="3200" dirty="0">
                <a:latin typeface="Garamond" panose="02020404030301010803" pitchFamily="18" charset="0"/>
              </a:rPr>
              <a:t>”Lab </a:t>
            </a:r>
            <a:r>
              <a:rPr lang="da-DK" sz="3200" dirty="0" err="1">
                <a:latin typeface="Garamond" panose="02020404030301010803" pitchFamily="18" charset="0"/>
              </a:rPr>
              <a:t>study</a:t>
            </a:r>
            <a:r>
              <a:rPr lang="da-DK" sz="3200" dirty="0">
                <a:latin typeface="Garamond" panose="02020404030301010803" pitchFamily="18" charset="0"/>
              </a:rPr>
              <a:t> under real </a:t>
            </a:r>
            <a:r>
              <a:rPr lang="da-DK" sz="3200" dirty="0" err="1">
                <a:latin typeface="Garamond" panose="02020404030301010803" pitchFamily="18" charset="0"/>
              </a:rPr>
              <a:t>world</a:t>
            </a:r>
            <a:r>
              <a:rPr lang="da-DK" sz="3200" dirty="0">
                <a:latin typeface="Garamond" panose="02020404030301010803" pitchFamily="18" charset="0"/>
              </a:rPr>
              <a:t> </a:t>
            </a:r>
            <a:r>
              <a:rPr lang="da-DK" sz="3200" dirty="0" err="1">
                <a:latin typeface="Garamond" panose="02020404030301010803" pitchFamily="18" charset="0"/>
              </a:rPr>
              <a:t>conditions</a:t>
            </a:r>
            <a:r>
              <a:rPr lang="da-DK" sz="3200" dirty="0">
                <a:latin typeface="Garamond" panose="02020404030301010803" pitchFamily="18" charset="0"/>
              </a:rPr>
              <a:t>”</a:t>
            </a:r>
          </a:p>
          <a:p>
            <a:endParaRPr lang="da-DK" sz="3200" dirty="0">
              <a:latin typeface="Garamond" panose="02020404030301010803" pitchFamily="18" charset="0"/>
            </a:endParaRPr>
          </a:p>
          <a:p>
            <a:pPr marL="457200" indent="-457200">
              <a:buFont typeface="Arial" panose="020B0604020202020204" pitchFamily="34" charset="0"/>
              <a:buChar char="•"/>
            </a:pPr>
            <a:r>
              <a:rPr lang="da-DK" sz="3200" dirty="0" err="1">
                <a:latin typeface="Garamond" panose="02020404030301010803" pitchFamily="18" charset="0"/>
              </a:rPr>
              <a:t>We</a:t>
            </a:r>
            <a:r>
              <a:rPr lang="da-DK" sz="3200" dirty="0">
                <a:latin typeface="Garamond" panose="02020404030301010803" pitchFamily="18" charset="0"/>
              </a:rPr>
              <a:t> did </a:t>
            </a:r>
            <a:r>
              <a:rPr lang="da-DK" sz="3200" b="1" u="sng" dirty="0">
                <a:latin typeface="Garamond" panose="02020404030301010803" pitchFamily="18" charset="0"/>
              </a:rPr>
              <a:t>not</a:t>
            </a:r>
            <a:r>
              <a:rPr lang="da-DK" sz="3200" dirty="0">
                <a:latin typeface="Garamond" panose="02020404030301010803" pitchFamily="18" charset="0"/>
              </a:rPr>
              <a:t> </a:t>
            </a:r>
            <a:r>
              <a:rPr lang="da-DK" sz="3200" dirty="0" err="1">
                <a:latin typeface="Garamond" panose="02020404030301010803" pitchFamily="18" charset="0"/>
              </a:rPr>
              <a:t>aim</a:t>
            </a:r>
            <a:r>
              <a:rPr lang="da-DK" sz="3200" dirty="0">
                <a:latin typeface="Garamond" panose="02020404030301010803" pitchFamily="18" charset="0"/>
              </a:rPr>
              <a:t> to </a:t>
            </a:r>
            <a:r>
              <a:rPr lang="da-DK" sz="3200" dirty="0" err="1">
                <a:latin typeface="Garamond" panose="02020404030301010803" pitchFamily="18" charset="0"/>
              </a:rPr>
              <a:t>investigate</a:t>
            </a:r>
            <a:r>
              <a:rPr lang="da-DK" sz="3200" dirty="0">
                <a:latin typeface="Garamond" panose="02020404030301010803" pitchFamily="18" charset="0"/>
              </a:rPr>
              <a:t> </a:t>
            </a:r>
            <a:r>
              <a:rPr lang="da-DK" sz="3200" dirty="0" err="1">
                <a:latin typeface="Garamond" panose="02020404030301010803" pitchFamily="18" charset="0"/>
              </a:rPr>
              <a:t>pragmatic</a:t>
            </a:r>
            <a:r>
              <a:rPr lang="da-DK" sz="3200" dirty="0">
                <a:latin typeface="Garamond" panose="02020404030301010803" pitchFamily="18" charset="0"/>
              </a:rPr>
              <a:t> </a:t>
            </a:r>
            <a:r>
              <a:rPr lang="da-DK" sz="3200" dirty="0" err="1">
                <a:latin typeface="Garamond" panose="02020404030301010803" pitchFamily="18" charset="0"/>
              </a:rPr>
              <a:t>effectiveness</a:t>
            </a:r>
            <a:r>
              <a:rPr lang="da-DK" sz="3200" dirty="0">
                <a:latin typeface="Garamond" panose="02020404030301010803" pitchFamily="18" charset="0"/>
              </a:rPr>
              <a:t> of the intervention</a:t>
            </a:r>
            <a:endParaRPr lang="da-DK" sz="3200" dirty="0"/>
          </a:p>
        </p:txBody>
      </p:sp>
      <p:pic>
        <p:nvPicPr>
          <p:cNvPr id="8" name="Billede 7">
            <a:extLst>
              <a:ext uri="{FF2B5EF4-FFF2-40B4-BE49-F238E27FC236}">
                <a16:creationId xmlns:a16="http://schemas.microsoft.com/office/drawing/2014/main" id="{1741FCBE-F8B9-2F6B-D9DD-7EA7DB4B05A0}"/>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9" name="Grafik 8" descr="Hus med massiv udfyldning">
            <a:extLst>
              <a:ext uri="{FF2B5EF4-FFF2-40B4-BE49-F238E27FC236}">
                <a16:creationId xmlns:a16="http://schemas.microsoft.com/office/drawing/2014/main" id="{EF3FCFDC-CC74-0259-DCF4-EB4604E908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5400" y="4055690"/>
            <a:ext cx="1981199" cy="1981199"/>
          </a:xfrm>
          <a:prstGeom prst="rect">
            <a:avLst/>
          </a:prstGeom>
        </p:spPr>
      </p:pic>
      <p:sp>
        <p:nvSpPr>
          <p:cNvPr id="10" name="Tekstrude 9">
            <a:extLst>
              <a:ext uri="{FF2B5EF4-FFF2-40B4-BE49-F238E27FC236}">
                <a16:creationId xmlns:a16="http://schemas.microsoft.com/office/drawing/2014/main" id="{D2AFDF5A-4A3E-F523-E7D3-A2AB7B96F098}"/>
              </a:ext>
            </a:extLst>
          </p:cNvPr>
          <p:cNvSpPr/>
          <p:nvPr/>
        </p:nvSpPr>
        <p:spPr>
          <a:xfrm>
            <a:off x="4871736" y="3933932"/>
            <a:ext cx="2448525" cy="2224713"/>
          </a:xfrm>
          <a:prstGeom prst="frame">
            <a:avLst>
              <a:gd name="adj1" fmla="val 5786"/>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6" name="Tekstfelt 15">
            <a:extLst>
              <a:ext uri="{FF2B5EF4-FFF2-40B4-BE49-F238E27FC236}">
                <a16:creationId xmlns:a16="http://schemas.microsoft.com/office/drawing/2014/main" id="{CBEEEC6F-1B6F-E216-C8C3-833AE2FB310B}"/>
              </a:ext>
            </a:extLst>
          </p:cNvPr>
          <p:cNvSpPr txBox="1"/>
          <p:nvPr/>
        </p:nvSpPr>
        <p:spPr>
          <a:xfrm>
            <a:off x="5007835" y="4055690"/>
            <a:ext cx="743484" cy="369332"/>
          </a:xfrm>
          <a:prstGeom prst="rect">
            <a:avLst/>
          </a:prstGeom>
          <a:noFill/>
        </p:spPr>
        <p:txBody>
          <a:bodyPr wrap="square" rtlCol="0">
            <a:spAutoFit/>
          </a:bodyPr>
          <a:lstStyle/>
          <a:p>
            <a:r>
              <a:rPr lang="da-DK" dirty="0">
                <a:latin typeface="Garamond" panose="02020404030301010803" pitchFamily="18" charset="0"/>
              </a:rPr>
              <a:t>Lab</a:t>
            </a:r>
          </a:p>
        </p:txBody>
      </p:sp>
    </p:spTree>
    <p:extLst>
      <p:ext uri="{BB962C8B-B14F-4D97-AF65-F5344CB8AC3E}">
        <p14:creationId xmlns:p14="http://schemas.microsoft.com/office/powerpoint/2010/main" val="289840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6AD2CA-756B-61F0-306A-E8C2B1DCED6B}"/>
              </a:ext>
            </a:extLst>
          </p:cNvPr>
          <p:cNvSpPr>
            <a:spLocks noGrp="1"/>
          </p:cNvSpPr>
          <p:nvPr>
            <p:ph type="title"/>
          </p:nvPr>
        </p:nvSpPr>
        <p:spPr>
          <a:xfrm>
            <a:off x="838200" y="113163"/>
            <a:ext cx="10515600" cy="1325563"/>
          </a:xfrm>
        </p:spPr>
        <p:txBody>
          <a:bodyPr/>
          <a:lstStyle/>
          <a:p>
            <a:r>
              <a:rPr lang="en-US" b="1" dirty="0">
                <a:latin typeface="Garamond" panose="02020404030301010803" pitchFamily="18" charset="0"/>
              </a:rPr>
              <a:t>2-week screen reduction intervention</a:t>
            </a:r>
          </a:p>
        </p:txBody>
      </p:sp>
      <p:sp>
        <p:nvSpPr>
          <p:cNvPr id="5" name="Tekstfelt 4">
            <a:extLst>
              <a:ext uri="{FF2B5EF4-FFF2-40B4-BE49-F238E27FC236}">
                <a16:creationId xmlns:a16="http://schemas.microsoft.com/office/drawing/2014/main" id="{F137EBC5-6C2C-F85F-EADF-BAA4CC3C32C5}"/>
              </a:ext>
            </a:extLst>
          </p:cNvPr>
          <p:cNvSpPr txBox="1"/>
          <p:nvPr/>
        </p:nvSpPr>
        <p:spPr>
          <a:xfrm>
            <a:off x="838200" y="1328716"/>
            <a:ext cx="10515600" cy="44548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3200" dirty="0">
                <a:latin typeface="Garamond" panose="02020404030301010803" pitchFamily="18" charset="0"/>
              </a:rPr>
              <a:t>Hand over smartphone and tablets </a:t>
            </a:r>
          </a:p>
          <a:p>
            <a:pPr marL="285750" indent="-285750">
              <a:lnSpc>
                <a:spcPct val="150000"/>
              </a:lnSpc>
              <a:buFont typeface="Arial" panose="020B0604020202020204" pitchFamily="34" charset="0"/>
              <a:buChar char="•"/>
            </a:pPr>
            <a:r>
              <a:rPr lang="en-US" sz="3200" dirty="0">
                <a:latin typeface="Garamond" panose="02020404030301010803" pitchFamily="18" charset="0"/>
              </a:rPr>
              <a:t>Reduce recreational screen media use to &lt;3 hours/week</a:t>
            </a:r>
            <a:endParaRPr lang="en-US" sz="3200" b="0" dirty="0">
              <a:effectLst/>
              <a:latin typeface="Garamond" panose="02020404030301010803" pitchFamily="18" charset="0"/>
            </a:endParaRPr>
          </a:p>
          <a:p>
            <a:pPr marL="285750" indent="-285750">
              <a:lnSpc>
                <a:spcPct val="150000"/>
              </a:lnSpc>
              <a:buFont typeface="Arial" panose="020B0604020202020204" pitchFamily="34" charset="0"/>
              <a:buChar char="•"/>
            </a:pPr>
            <a:r>
              <a:rPr lang="en-US" sz="3200" dirty="0">
                <a:latin typeface="Garamond" panose="02020404030301010803" pitchFamily="18" charset="0"/>
              </a:rPr>
              <a:t>Installation of screen media use monitors</a:t>
            </a:r>
          </a:p>
          <a:p>
            <a:pPr marL="285750" indent="-285750">
              <a:lnSpc>
                <a:spcPct val="150000"/>
              </a:lnSpc>
              <a:buFont typeface="Arial" panose="020B0604020202020204" pitchFamily="34" charset="0"/>
              <a:buChar char="•"/>
            </a:pPr>
            <a:r>
              <a:rPr lang="en-US" sz="3200" dirty="0">
                <a:latin typeface="Garamond" panose="02020404030301010803" pitchFamily="18" charset="0"/>
              </a:rPr>
              <a:t>Intervention reminders</a:t>
            </a:r>
          </a:p>
          <a:p>
            <a:pPr marL="285750" indent="-285750">
              <a:lnSpc>
                <a:spcPct val="150000"/>
              </a:lnSpc>
              <a:buFont typeface="Arial" panose="020B0604020202020204" pitchFamily="34" charset="0"/>
              <a:buChar char="•"/>
            </a:pPr>
            <a:r>
              <a:rPr lang="en-US" sz="3200" dirty="0">
                <a:latin typeface="Garamond" panose="02020404030301010803" pitchFamily="18" charset="0"/>
              </a:rPr>
              <a:t>Family planning </a:t>
            </a:r>
            <a:endParaRPr lang="en-US" sz="3200" dirty="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3200" dirty="0">
                <a:latin typeface="Garamond" panose="02020404030301010803" pitchFamily="18" charset="0"/>
              </a:rPr>
              <a:t>Financial reimbursement (500 DDK/family)</a:t>
            </a:r>
          </a:p>
        </p:txBody>
      </p:sp>
      <p:pic>
        <p:nvPicPr>
          <p:cNvPr id="31" name="Billede 30">
            <a:extLst>
              <a:ext uri="{FF2B5EF4-FFF2-40B4-BE49-F238E27FC236}">
                <a16:creationId xmlns:a16="http://schemas.microsoft.com/office/drawing/2014/main" id="{8E6D19E7-859F-0485-0130-6410BB698550}"/>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6" name="Grafik 5" descr="Tablet med massiv udfyldning">
            <a:extLst>
              <a:ext uri="{FF2B5EF4-FFF2-40B4-BE49-F238E27FC236}">
                <a16:creationId xmlns:a16="http://schemas.microsoft.com/office/drawing/2014/main" id="{7A35E044-8757-94CE-E7D9-B4EEC5C30A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5573" y="951253"/>
            <a:ext cx="1010576" cy="1010576"/>
          </a:xfrm>
          <a:prstGeom prst="rect">
            <a:avLst/>
          </a:prstGeom>
        </p:spPr>
      </p:pic>
      <p:pic>
        <p:nvPicPr>
          <p:cNvPr id="7" name="Grafik 6" descr="Telefonvibration med massiv udfyldning">
            <a:extLst>
              <a:ext uri="{FF2B5EF4-FFF2-40B4-BE49-F238E27FC236}">
                <a16:creationId xmlns:a16="http://schemas.microsoft.com/office/drawing/2014/main" id="{2588A9DE-C650-9417-0428-F2D19DB322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126034">
            <a:off x="10135698" y="1620848"/>
            <a:ext cx="768066" cy="654249"/>
          </a:xfrm>
          <a:prstGeom prst="rect">
            <a:avLst/>
          </a:prstGeom>
        </p:spPr>
      </p:pic>
      <p:pic>
        <p:nvPicPr>
          <p:cNvPr id="4" name="Grafik 3" descr="Lås kontur">
            <a:extLst>
              <a:ext uri="{FF2B5EF4-FFF2-40B4-BE49-F238E27FC236}">
                <a16:creationId xmlns:a16="http://schemas.microsoft.com/office/drawing/2014/main" id="{6C9FF60E-436B-C396-C7D8-27BEA320FC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47104" y="777241"/>
            <a:ext cx="914400" cy="914400"/>
          </a:xfrm>
          <a:prstGeom prst="rect">
            <a:avLst/>
          </a:prstGeom>
        </p:spPr>
      </p:pic>
      <p:pic>
        <p:nvPicPr>
          <p:cNvPr id="13" name="Grafik 12" descr="Fjernsyn med massiv udfyldning">
            <a:extLst>
              <a:ext uri="{FF2B5EF4-FFF2-40B4-BE49-F238E27FC236}">
                <a16:creationId xmlns:a16="http://schemas.microsoft.com/office/drawing/2014/main" id="{42CC09A2-75E1-F76D-345A-1A5FDD813D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57757" y="3107999"/>
            <a:ext cx="914401" cy="914401"/>
          </a:xfrm>
          <a:prstGeom prst="rect">
            <a:avLst/>
          </a:prstGeom>
        </p:spPr>
      </p:pic>
      <p:pic>
        <p:nvPicPr>
          <p:cNvPr id="14" name="Grafik 13" descr="Internet med massiv udfyldning">
            <a:extLst>
              <a:ext uri="{FF2B5EF4-FFF2-40B4-BE49-F238E27FC236}">
                <a16:creationId xmlns:a16="http://schemas.microsoft.com/office/drawing/2014/main" id="{1CDE189D-764A-AE77-6DFA-779C062C6E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939433" y="3747880"/>
            <a:ext cx="914400" cy="914400"/>
          </a:xfrm>
          <a:prstGeom prst="rect">
            <a:avLst/>
          </a:prstGeom>
        </p:spPr>
      </p:pic>
      <p:pic>
        <p:nvPicPr>
          <p:cNvPr id="15" name="Grafik 14" descr="Spilcontroller med massiv udfyldning">
            <a:extLst>
              <a:ext uri="{FF2B5EF4-FFF2-40B4-BE49-F238E27FC236}">
                <a16:creationId xmlns:a16="http://schemas.microsoft.com/office/drawing/2014/main" id="{B3A90D1E-8B8A-A31D-58F4-6C7EA8C6596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73622" y="4317677"/>
            <a:ext cx="914400" cy="914400"/>
          </a:xfrm>
          <a:prstGeom prst="rect">
            <a:avLst/>
          </a:prstGeom>
        </p:spPr>
      </p:pic>
      <p:pic>
        <p:nvPicPr>
          <p:cNvPr id="18" name="Grafik 17" descr="Stopur kontur">
            <a:extLst>
              <a:ext uri="{FF2B5EF4-FFF2-40B4-BE49-F238E27FC236}">
                <a16:creationId xmlns:a16="http://schemas.microsoft.com/office/drawing/2014/main" id="{D36D4D66-2F1C-5246-5BD0-A0BE0E1AD78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32704" y="3185269"/>
            <a:ext cx="914400" cy="914400"/>
          </a:xfrm>
          <a:prstGeom prst="rect">
            <a:avLst/>
          </a:prstGeom>
        </p:spPr>
      </p:pic>
    </p:spTree>
    <p:extLst>
      <p:ext uri="{BB962C8B-B14F-4D97-AF65-F5344CB8AC3E}">
        <p14:creationId xmlns:p14="http://schemas.microsoft.com/office/powerpoint/2010/main" val="111175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p:txBody>
          <a:bodyPr/>
          <a:lstStyle/>
          <a:p>
            <a:r>
              <a:rPr lang="da-DK" b="1" dirty="0" err="1">
                <a:latin typeface="Garamond" panose="02020404030301010803" pitchFamily="18" charset="0"/>
              </a:rPr>
              <a:t>Study</a:t>
            </a:r>
            <a:r>
              <a:rPr lang="da-DK" b="1" dirty="0">
                <a:latin typeface="Garamond" panose="02020404030301010803" pitchFamily="18" charset="0"/>
              </a:rPr>
              <a:t> design</a:t>
            </a:r>
          </a:p>
        </p:txBody>
      </p:sp>
      <p:pic>
        <p:nvPicPr>
          <p:cNvPr id="4" name="Billede 3">
            <a:extLst>
              <a:ext uri="{FF2B5EF4-FFF2-40B4-BE49-F238E27FC236}">
                <a16:creationId xmlns:a16="http://schemas.microsoft.com/office/drawing/2014/main" id="{1D625291-89C5-326A-DADB-AC93801179A6}"/>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8" name="Pladsholder til indhold 2">
            <a:extLst>
              <a:ext uri="{FF2B5EF4-FFF2-40B4-BE49-F238E27FC236}">
                <a16:creationId xmlns:a16="http://schemas.microsoft.com/office/drawing/2014/main" id="{AFE9D435-63B8-30B7-3F49-01F7337348C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latin typeface="Garamond" panose="02020404030301010803" pitchFamily="18" charset="0"/>
              </a:rPr>
              <a:t>Cluster </a:t>
            </a:r>
            <a:r>
              <a:rPr lang="da-DK" dirty="0" err="1">
                <a:latin typeface="Garamond" panose="02020404030301010803" pitchFamily="18" charset="0"/>
              </a:rPr>
              <a:t>randomized</a:t>
            </a:r>
            <a:r>
              <a:rPr lang="da-DK" dirty="0">
                <a:latin typeface="Garamond" panose="02020404030301010803" pitchFamily="18" charset="0"/>
              </a:rPr>
              <a:t> </a:t>
            </a:r>
            <a:r>
              <a:rPr lang="da-DK" dirty="0" err="1">
                <a:latin typeface="Garamond" panose="02020404030301010803" pitchFamily="18" charset="0"/>
              </a:rPr>
              <a:t>controlled</a:t>
            </a:r>
            <a:r>
              <a:rPr lang="da-DK" dirty="0">
                <a:latin typeface="Garamond" panose="02020404030301010803" pitchFamily="18" charset="0"/>
              </a:rPr>
              <a:t> </a:t>
            </a:r>
            <a:r>
              <a:rPr lang="da-DK" dirty="0" err="1">
                <a:latin typeface="Garamond" panose="02020404030301010803" pitchFamily="18" charset="0"/>
              </a:rPr>
              <a:t>trial</a:t>
            </a:r>
            <a:endParaRPr lang="da-DK" dirty="0">
              <a:latin typeface="Garamond" panose="02020404030301010803" pitchFamily="18" charset="0"/>
            </a:endParaRPr>
          </a:p>
          <a:p>
            <a:r>
              <a:rPr lang="da-DK" dirty="0" err="1">
                <a:latin typeface="Garamond" panose="02020404030301010803" pitchFamily="18" charset="0"/>
              </a:rPr>
              <a:t>Recruitment</a:t>
            </a:r>
            <a:r>
              <a:rPr lang="da-DK" dirty="0">
                <a:latin typeface="Garamond" panose="02020404030301010803" pitchFamily="18" charset="0"/>
              </a:rPr>
              <a:t> </a:t>
            </a:r>
            <a:r>
              <a:rPr lang="da-DK" dirty="0" err="1">
                <a:latin typeface="Garamond" panose="02020404030301010803" pitchFamily="18" charset="0"/>
              </a:rPr>
              <a:t>based</a:t>
            </a:r>
            <a:r>
              <a:rPr lang="da-DK" dirty="0">
                <a:latin typeface="Garamond" panose="02020404030301010803" pitchFamily="18" charset="0"/>
              </a:rPr>
              <a:t> on the populations-</a:t>
            </a:r>
            <a:r>
              <a:rPr lang="da-DK" dirty="0" err="1">
                <a:latin typeface="Garamond" panose="02020404030301010803" pitchFamily="18" charset="0"/>
              </a:rPr>
              <a:t>based</a:t>
            </a:r>
            <a:r>
              <a:rPr lang="da-DK" dirty="0">
                <a:latin typeface="Garamond" panose="02020404030301010803" pitchFamily="18" charset="0"/>
              </a:rPr>
              <a:t> </a:t>
            </a:r>
            <a:r>
              <a:rPr lang="da-DK" dirty="0" err="1">
                <a:latin typeface="Garamond" panose="02020404030301010803" pitchFamily="18" charset="0"/>
              </a:rPr>
              <a:t>survey</a:t>
            </a:r>
            <a:r>
              <a:rPr lang="da-DK" dirty="0">
                <a:latin typeface="Garamond" panose="02020404030301010803" pitchFamily="18" charset="0"/>
              </a:rPr>
              <a:t> (Paper I)</a:t>
            </a:r>
          </a:p>
        </p:txBody>
      </p:sp>
      <p:sp>
        <p:nvSpPr>
          <p:cNvPr id="9" name="Tekstfelt 8">
            <a:extLst>
              <a:ext uri="{FF2B5EF4-FFF2-40B4-BE49-F238E27FC236}">
                <a16:creationId xmlns:a16="http://schemas.microsoft.com/office/drawing/2014/main" id="{7BAF279F-DFCC-2BED-9C01-3469586D8AB1}"/>
              </a:ext>
            </a:extLst>
          </p:cNvPr>
          <p:cNvSpPr txBox="1"/>
          <p:nvPr/>
        </p:nvSpPr>
        <p:spPr>
          <a:xfrm>
            <a:off x="1878034" y="3056166"/>
            <a:ext cx="2437559" cy="923330"/>
          </a:xfrm>
          <a:prstGeom prst="rect">
            <a:avLst/>
          </a:prstGeom>
          <a:solidFill>
            <a:schemeClr val="bg2"/>
          </a:solidFill>
          <a:ln w="28575">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da-DK" b="1" dirty="0">
                <a:latin typeface="Garamond" panose="02020404030301010803" pitchFamily="18" charset="0"/>
              </a:rPr>
              <a:t>”Yes” to </a:t>
            </a:r>
            <a:r>
              <a:rPr lang="da-DK" b="1" dirty="0" err="1">
                <a:latin typeface="Garamond" panose="02020404030301010803" pitchFamily="18" charset="0"/>
              </a:rPr>
              <a:t>hear</a:t>
            </a:r>
            <a:r>
              <a:rPr lang="da-DK" b="1" dirty="0">
                <a:latin typeface="Garamond" panose="02020404030301010803" pitchFamily="18" charset="0"/>
              </a:rPr>
              <a:t> more </a:t>
            </a:r>
            <a:r>
              <a:rPr lang="da-DK" b="1" dirty="0" err="1">
                <a:latin typeface="Garamond" panose="02020404030301010803" pitchFamily="18" charset="0"/>
              </a:rPr>
              <a:t>about</a:t>
            </a:r>
            <a:r>
              <a:rPr lang="da-DK" b="1" dirty="0">
                <a:latin typeface="Garamond" panose="02020404030301010803" pitchFamily="18" charset="0"/>
              </a:rPr>
              <a:t> the </a:t>
            </a:r>
            <a:r>
              <a:rPr lang="da-DK" b="1" dirty="0" err="1">
                <a:latin typeface="Garamond" panose="02020404030301010803" pitchFamily="18" charset="0"/>
              </a:rPr>
              <a:t>trial</a:t>
            </a:r>
            <a:br>
              <a:rPr lang="da-DK" dirty="0">
                <a:latin typeface="Garamond" panose="02020404030301010803" pitchFamily="18" charset="0"/>
              </a:rPr>
            </a:br>
            <a:r>
              <a:rPr lang="da-DK" dirty="0">
                <a:latin typeface="Garamond" panose="02020404030301010803" pitchFamily="18" charset="0"/>
              </a:rPr>
              <a:t>n = 1420 families</a:t>
            </a:r>
          </a:p>
        </p:txBody>
      </p:sp>
      <p:cxnSp>
        <p:nvCxnSpPr>
          <p:cNvPr id="10" name="Lige pilforbindelse 9">
            <a:extLst>
              <a:ext uri="{FF2B5EF4-FFF2-40B4-BE49-F238E27FC236}">
                <a16:creationId xmlns:a16="http://schemas.microsoft.com/office/drawing/2014/main" id="{FA4CBB3F-C601-9AED-C10A-DE015897BDA3}"/>
              </a:ext>
            </a:extLst>
          </p:cNvPr>
          <p:cNvCxnSpPr>
            <a:cxnSpLocks/>
            <a:stCxn id="9" idx="3"/>
            <a:endCxn id="11" idx="1"/>
          </p:cNvCxnSpPr>
          <p:nvPr/>
        </p:nvCxnSpPr>
        <p:spPr>
          <a:xfrm>
            <a:off x="4315593" y="3517831"/>
            <a:ext cx="623164" cy="71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kstfelt 10">
            <a:extLst>
              <a:ext uri="{FF2B5EF4-FFF2-40B4-BE49-F238E27FC236}">
                <a16:creationId xmlns:a16="http://schemas.microsoft.com/office/drawing/2014/main" id="{143829D5-05E3-17D5-7DF2-37FF1CB0E3C6}"/>
              </a:ext>
            </a:extLst>
          </p:cNvPr>
          <p:cNvSpPr txBox="1"/>
          <p:nvPr/>
        </p:nvSpPr>
        <p:spPr>
          <a:xfrm>
            <a:off x="4938757" y="3063336"/>
            <a:ext cx="2437559" cy="923330"/>
          </a:xfrm>
          <a:prstGeom prst="rect">
            <a:avLst/>
          </a:prstGeom>
          <a:solidFill>
            <a:schemeClr val="bg2"/>
          </a:solidFill>
          <a:ln w="28575">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da-DK" b="1" dirty="0" err="1">
                <a:latin typeface="Garamond" panose="02020404030301010803" pitchFamily="18" charset="0"/>
              </a:rPr>
              <a:t>Phoned</a:t>
            </a:r>
            <a:endParaRPr lang="da-DK" b="1" dirty="0">
              <a:latin typeface="Garamond" panose="02020404030301010803" pitchFamily="18" charset="0"/>
            </a:endParaRPr>
          </a:p>
          <a:p>
            <a:pPr algn="ctr"/>
            <a:r>
              <a:rPr lang="da-DK" b="1" dirty="0" err="1">
                <a:latin typeface="Garamond" panose="02020404030301010803" pitchFamily="18" charset="0"/>
              </a:rPr>
              <a:t>eligible</a:t>
            </a:r>
            <a:r>
              <a:rPr lang="da-DK" b="1" dirty="0">
                <a:latin typeface="Garamond" panose="02020404030301010803" pitchFamily="18" charset="0"/>
              </a:rPr>
              <a:t> families</a:t>
            </a:r>
            <a:endParaRPr lang="da-DK" dirty="0">
              <a:latin typeface="Garamond" panose="02020404030301010803" pitchFamily="18" charset="0"/>
            </a:endParaRPr>
          </a:p>
          <a:p>
            <a:pPr algn="ctr"/>
            <a:r>
              <a:rPr lang="da-DK" dirty="0">
                <a:latin typeface="Garamond" panose="02020404030301010803" pitchFamily="18" charset="0"/>
              </a:rPr>
              <a:t>n = 408 families</a:t>
            </a:r>
          </a:p>
        </p:txBody>
      </p:sp>
      <p:sp>
        <p:nvSpPr>
          <p:cNvPr id="13" name="Tekstfelt 12">
            <a:extLst>
              <a:ext uri="{FF2B5EF4-FFF2-40B4-BE49-F238E27FC236}">
                <a16:creationId xmlns:a16="http://schemas.microsoft.com/office/drawing/2014/main" id="{71D3B68E-C8CB-F35A-0BC3-AA86EE5B89B4}"/>
              </a:ext>
            </a:extLst>
          </p:cNvPr>
          <p:cNvSpPr txBox="1"/>
          <p:nvPr/>
        </p:nvSpPr>
        <p:spPr>
          <a:xfrm>
            <a:off x="7999480" y="3063336"/>
            <a:ext cx="2437559" cy="923330"/>
          </a:xfrm>
          <a:prstGeom prst="rect">
            <a:avLst/>
          </a:prstGeom>
          <a:solidFill>
            <a:schemeClr val="bg2"/>
          </a:solidFill>
          <a:ln w="28575">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da-DK" b="1" dirty="0" err="1">
                <a:latin typeface="Garamond" panose="02020404030301010803" pitchFamily="18" charset="0"/>
              </a:rPr>
              <a:t>Agreed</a:t>
            </a:r>
            <a:r>
              <a:rPr lang="da-DK" b="1" dirty="0">
                <a:latin typeface="Garamond" panose="02020404030301010803" pitchFamily="18" charset="0"/>
              </a:rPr>
              <a:t> to information meeting</a:t>
            </a:r>
            <a:br>
              <a:rPr lang="da-DK" dirty="0">
                <a:latin typeface="Garamond" panose="02020404030301010803" pitchFamily="18" charset="0"/>
              </a:rPr>
            </a:br>
            <a:r>
              <a:rPr lang="da-DK" dirty="0">
                <a:latin typeface="Garamond" panose="02020404030301010803" pitchFamily="18" charset="0"/>
              </a:rPr>
              <a:t>n = 116 families</a:t>
            </a:r>
          </a:p>
        </p:txBody>
      </p:sp>
      <p:cxnSp>
        <p:nvCxnSpPr>
          <p:cNvPr id="15" name="Lige pilforbindelse 14">
            <a:extLst>
              <a:ext uri="{FF2B5EF4-FFF2-40B4-BE49-F238E27FC236}">
                <a16:creationId xmlns:a16="http://schemas.microsoft.com/office/drawing/2014/main" id="{AAE3E7D7-5047-D110-8184-8E92C3922CB6}"/>
              </a:ext>
            </a:extLst>
          </p:cNvPr>
          <p:cNvCxnSpPr>
            <a:cxnSpLocks/>
            <a:stCxn id="11" idx="3"/>
            <a:endCxn id="13" idx="1"/>
          </p:cNvCxnSpPr>
          <p:nvPr/>
        </p:nvCxnSpPr>
        <p:spPr>
          <a:xfrm>
            <a:off x="7376316" y="3525001"/>
            <a:ext cx="6231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Lige pilforbindelse 20">
            <a:extLst>
              <a:ext uri="{FF2B5EF4-FFF2-40B4-BE49-F238E27FC236}">
                <a16:creationId xmlns:a16="http://schemas.microsoft.com/office/drawing/2014/main" id="{446DDCB9-301B-325C-AA73-79F121BFCF24}"/>
              </a:ext>
            </a:extLst>
          </p:cNvPr>
          <p:cNvCxnSpPr>
            <a:cxnSpLocks/>
          </p:cNvCxnSpPr>
          <p:nvPr/>
        </p:nvCxnSpPr>
        <p:spPr>
          <a:xfrm>
            <a:off x="10437039" y="3525001"/>
            <a:ext cx="19417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636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pPr algn="ctr"/>
            <a:r>
              <a:rPr lang="da-DK" b="1" dirty="0" err="1">
                <a:latin typeface="Garamond" panose="02020404030301010803" pitchFamily="18" charset="0"/>
              </a:rPr>
              <a:t>Why</a:t>
            </a:r>
            <a:r>
              <a:rPr lang="da-DK" b="1" dirty="0">
                <a:latin typeface="Garamond" panose="02020404030301010803" pitchFamily="18" charset="0"/>
              </a:rPr>
              <a:t> </a:t>
            </a:r>
            <a:r>
              <a:rPr lang="da-DK" b="1" dirty="0" err="1">
                <a:latin typeface="Garamond" panose="02020404030301010803" pitchFamily="18" charset="0"/>
              </a:rPr>
              <a:t>study</a:t>
            </a:r>
            <a:r>
              <a:rPr lang="da-DK" b="1" dirty="0">
                <a:latin typeface="Garamond" panose="02020404030301010803" pitchFamily="18" charset="0"/>
              </a:rPr>
              <a:t> </a:t>
            </a:r>
            <a:r>
              <a:rPr lang="da-DK" b="1" dirty="0" err="1">
                <a:latin typeface="Garamond" panose="02020404030301010803" pitchFamily="18" charset="0"/>
              </a:rPr>
              <a:t>recreational</a:t>
            </a:r>
            <a:r>
              <a:rPr lang="da-DK" b="1" dirty="0">
                <a:latin typeface="Garamond" panose="02020404030301010803" pitchFamily="18" charset="0"/>
              </a:rPr>
              <a:t> screen media </a:t>
            </a:r>
            <a:r>
              <a:rPr lang="da-DK" b="1" dirty="0" err="1">
                <a:latin typeface="Garamond" panose="02020404030301010803" pitchFamily="18" charset="0"/>
              </a:rPr>
              <a:t>use</a:t>
            </a:r>
            <a:r>
              <a:rPr lang="da-DK" b="1" dirty="0">
                <a:latin typeface="Garamond" panose="02020404030301010803" pitchFamily="18" charset="0"/>
              </a:rPr>
              <a:t>?</a:t>
            </a:r>
          </a:p>
        </p:txBody>
      </p:sp>
      <p:sp>
        <p:nvSpPr>
          <p:cNvPr id="3" name="Pladsholder til indhold 2">
            <a:extLst>
              <a:ext uri="{FF2B5EF4-FFF2-40B4-BE49-F238E27FC236}">
                <a16:creationId xmlns:a16="http://schemas.microsoft.com/office/drawing/2014/main" id="{E226CEF5-8836-CC93-66D8-A6AA8A35EBEF}"/>
              </a:ext>
            </a:extLst>
          </p:cNvPr>
          <p:cNvSpPr>
            <a:spLocks noGrp="1"/>
          </p:cNvSpPr>
          <p:nvPr>
            <p:ph idx="1"/>
          </p:nvPr>
        </p:nvSpPr>
        <p:spPr>
          <a:xfrm rot="20961028">
            <a:off x="1129846" y="4616815"/>
            <a:ext cx="10515600" cy="562831"/>
          </a:xfrm>
        </p:spPr>
        <p:txBody>
          <a:bodyPr/>
          <a:lstStyle/>
          <a:p>
            <a:pPr marL="0" indent="0" algn="ctr">
              <a:buNone/>
            </a:pPr>
            <a:r>
              <a:rPr lang="da-DK" b="1" dirty="0">
                <a:latin typeface="Garamond" panose="02020404030301010803" pitchFamily="18" charset="0"/>
              </a:rPr>
              <a:t>New technogies </a:t>
            </a:r>
            <a:r>
              <a:rPr lang="da-DK" b="1" dirty="0" err="1">
                <a:latin typeface="Garamond" panose="02020404030301010803" pitchFamily="18" charset="0"/>
              </a:rPr>
              <a:t>might</a:t>
            </a:r>
            <a:r>
              <a:rPr lang="da-DK" b="1" dirty="0">
                <a:latin typeface="Garamond" panose="02020404030301010803" pitchFamily="18" charset="0"/>
              </a:rPr>
              <a:t> </a:t>
            </a:r>
            <a:r>
              <a:rPr lang="da-DK" b="1" dirty="0" err="1">
                <a:latin typeface="Garamond" panose="02020404030301010803" pitchFamily="18" charset="0"/>
              </a:rPr>
              <a:t>affect</a:t>
            </a:r>
            <a:r>
              <a:rPr lang="da-DK" b="1" dirty="0">
                <a:latin typeface="Garamond" panose="02020404030301010803" pitchFamily="18" charset="0"/>
              </a:rPr>
              <a:t> </a:t>
            </a:r>
            <a:r>
              <a:rPr lang="da-DK" b="1" dirty="0" err="1">
                <a:latin typeface="Garamond" panose="02020404030301010803" pitchFamily="18" charset="0"/>
              </a:rPr>
              <a:t>people</a:t>
            </a:r>
            <a:r>
              <a:rPr lang="da-DK" b="1" dirty="0">
                <a:latin typeface="Garamond" panose="02020404030301010803" pitchFamily="18" charset="0"/>
              </a:rPr>
              <a:t> </a:t>
            </a:r>
            <a:r>
              <a:rPr lang="da-DK" b="1" dirty="0" err="1">
                <a:latin typeface="Garamond" panose="02020404030301010803" pitchFamily="18" charset="0"/>
              </a:rPr>
              <a:t>differently</a:t>
            </a:r>
            <a:r>
              <a:rPr lang="da-DK" b="1" dirty="0">
                <a:latin typeface="Garamond" panose="02020404030301010803" pitchFamily="18" charset="0"/>
              </a:rPr>
              <a:t>?</a:t>
            </a:r>
          </a:p>
        </p:txBody>
      </p:sp>
      <p:pic>
        <p:nvPicPr>
          <p:cNvPr id="4" name="Billede 3">
            <a:extLst>
              <a:ext uri="{FF2B5EF4-FFF2-40B4-BE49-F238E27FC236}">
                <a16:creationId xmlns:a16="http://schemas.microsoft.com/office/drawing/2014/main" id="{3BAF342E-6145-AC00-85B9-F7FC0E1682C7}"/>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12" name="Grafik 11" descr="Tablet med massiv udfyldning">
            <a:extLst>
              <a:ext uri="{FF2B5EF4-FFF2-40B4-BE49-F238E27FC236}">
                <a16:creationId xmlns:a16="http://schemas.microsoft.com/office/drawing/2014/main" id="{0E77F2DF-500E-1F47-CD38-D950D4F421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88092" y="1690688"/>
            <a:ext cx="1118800" cy="1118800"/>
          </a:xfrm>
          <a:prstGeom prst="rect">
            <a:avLst/>
          </a:prstGeom>
        </p:spPr>
      </p:pic>
      <p:pic>
        <p:nvPicPr>
          <p:cNvPr id="14" name="Grafik 13" descr="Fjernsyn med massiv udfyldning">
            <a:extLst>
              <a:ext uri="{FF2B5EF4-FFF2-40B4-BE49-F238E27FC236}">
                <a16:creationId xmlns:a16="http://schemas.microsoft.com/office/drawing/2014/main" id="{C6661F16-C9FE-B697-CA33-24DE274403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2378" y="2363607"/>
            <a:ext cx="2151828" cy="2151828"/>
          </a:xfrm>
          <a:prstGeom prst="rect">
            <a:avLst/>
          </a:prstGeom>
        </p:spPr>
      </p:pic>
      <p:pic>
        <p:nvPicPr>
          <p:cNvPr id="15" name="Grafik 14" descr="Internet med massiv udfyldning">
            <a:extLst>
              <a:ext uri="{FF2B5EF4-FFF2-40B4-BE49-F238E27FC236}">
                <a16:creationId xmlns:a16="http://schemas.microsoft.com/office/drawing/2014/main" id="{DB26283A-B6E4-D1A0-0076-4F30B27786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5849" y="2120062"/>
            <a:ext cx="1557626" cy="1557626"/>
          </a:xfrm>
          <a:prstGeom prst="rect">
            <a:avLst/>
          </a:prstGeom>
        </p:spPr>
      </p:pic>
      <p:pic>
        <p:nvPicPr>
          <p:cNvPr id="8" name="Grafik 7" descr="Radio med massiv udfyldning">
            <a:extLst>
              <a:ext uri="{FF2B5EF4-FFF2-40B4-BE49-F238E27FC236}">
                <a16:creationId xmlns:a16="http://schemas.microsoft.com/office/drawing/2014/main" id="{55D69F1D-5490-D94E-D3F0-928041396E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100" y="3505307"/>
            <a:ext cx="914400" cy="914400"/>
          </a:xfrm>
          <a:prstGeom prst="rect">
            <a:avLst/>
          </a:prstGeom>
        </p:spPr>
      </p:pic>
      <p:sp>
        <p:nvSpPr>
          <p:cNvPr id="24" name="Højrepil 23">
            <a:extLst>
              <a:ext uri="{FF2B5EF4-FFF2-40B4-BE49-F238E27FC236}">
                <a16:creationId xmlns:a16="http://schemas.microsoft.com/office/drawing/2014/main" id="{D1B8ACD1-5FD5-E34D-8BD0-0D110B9B973F}"/>
              </a:ext>
            </a:extLst>
          </p:cNvPr>
          <p:cNvSpPr/>
          <p:nvPr/>
        </p:nvSpPr>
        <p:spPr>
          <a:xfrm rot="20984320" flipV="1">
            <a:off x="1154498" y="4259147"/>
            <a:ext cx="10220352" cy="24638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26" name="Grafik 25" descr="Spilcontroller med massiv udfyldning">
            <a:extLst>
              <a:ext uri="{FF2B5EF4-FFF2-40B4-BE49-F238E27FC236}">
                <a16:creationId xmlns:a16="http://schemas.microsoft.com/office/drawing/2014/main" id="{764DF357-3E39-59FF-5588-45A06ADCF7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95048" y="2822975"/>
            <a:ext cx="914400" cy="914400"/>
          </a:xfrm>
          <a:prstGeom prst="rect">
            <a:avLst/>
          </a:prstGeom>
        </p:spPr>
      </p:pic>
      <p:pic>
        <p:nvPicPr>
          <p:cNvPr id="29" name="Grafik 28" descr="Telefonvibration med massiv udfyldning">
            <a:extLst>
              <a:ext uri="{FF2B5EF4-FFF2-40B4-BE49-F238E27FC236}">
                <a16:creationId xmlns:a16="http://schemas.microsoft.com/office/drawing/2014/main" id="{6DF04F51-A9CA-9FAB-A3FE-339414B938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1331577">
            <a:off x="9219345" y="2170866"/>
            <a:ext cx="843837" cy="843837"/>
          </a:xfrm>
          <a:prstGeom prst="rect">
            <a:avLst/>
          </a:prstGeom>
        </p:spPr>
      </p:pic>
      <p:sp>
        <p:nvSpPr>
          <p:cNvPr id="5" name="Tekstfelt 4">
            <a:extLst>
              <a:ext uri="{FF2B5EF4-FFF2-40B4-BE49-F238E27FC236}">
                <a16:creationId xmlns:a16="http://schemas.microsoft.com/office/drawing/2014/main" id="{2886DDF3-EE33-318C-6381-368288721966}"/>
              </a:ext>
            </a:extLst>
          </p:cNvPr>
          <p:cNvSpPr txBox="1"/>
          <p:nvPr/>
        </p:nvSpPr>
        <p:spPr>
          <a:xfrm>
            <a:off x="0" y="6493534"/>
            <a:ext cx="6949148" cy="338554"/>
          </a:xfrm>
          <a:prstGeom prst="rect">
            <a:avLst/>
          </a:prstGeom>
          <a:noFill/>
        </p:spPr>
        <p:txBody>
          <a:bodyPr wrap="square">
            <a:spAutoFit/>
          </a:bodyPr>
          <a:lstStyle/>
          <a:p>
            <a:r>
              <a:rPr lang="da-DK" sz="1600" dirty="0">
                <a:latin typeface="Garamond" panose="02020404030301010803" pitchFamily="18" charset="0"/>
              </a:rPr>
              <a:t>(</a:t>
            </a:r>
            <a:r>
              <a:rPr lang="da-DK" sz="1600" dirty="0" err="1">
                <a:latin typeface="Garamond" panose="02020404030301010803" pitchFamily="18" charset="0"/>
              </a:rPr>
              <a:t>Wartella</a:t>
            </a:r>
            <a:r>
              <a:rPr lang="da-DK" sz="1600" dirty="0">
                <a:latin typeface="Garamond" panose="02020404030301010803" pitchFamily="18" charset="0"/>
              </a:rPr>
              <a:t> et al. 2020, </a:t>
            </a:r>
            <a:r>
              <a:rPr lang="da-DK" sz="1600" dirty="0" err="1">
                <a:latin typeface="Garamond" panose="02020404030301010803" pitchFamily="18" charset="0"/>
              </a:rPr>
              <a:t>Orben</a:t>
            </a:r>
            <a:r>
              <a:rPr lang="da-DK" sz="1600" dirty="0">
                <a:latin typeface="Garamond" panose="02020404030301010803" pitchFamily="18" charset="0"/>
              </a:rPr>
              <a:t> et al. 2020)</a:t>
            </a:r>
          </a:p>
        </p:txBody>
      </p:sp>
      <p:pic>
        <p:nvPicPr>
          <p:cNvPr id="9" name="Grafik 8" descr="Telefon med massiv udfyldning">
            <a:extLst>
              <a:ext uri="{FF2B5EF4-FFF2-40B4-BE49-F238E27FC236}">
                <a16:creationId xmlns:a16="http://schemas.microsoft.com/office/drawing/2014/main" id="{8D463828-0725-FC59-514C-CE46598F0E5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94305" y="4058235"/>
            <a:ext cx="914400" cy="914400"/>
          </a:xfrm>
          <a:prstGeom prst="rect">
            <a:avLst/>
          </a:prstGeom>
        </p:spPr>
      </p:pic>
    </p:spTree>
    <p:extLst>
      <p:ext uri="{BB962C8B-B14F-4D97-AF65-F5344CB8AC3E}">
        <p14:creationId xmlns:p14="http://schemas.microsoft.com/office/powerpoint/2010/main" val="3688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39D1D-5BD6-A7CB-1D41-553F63794B08}"/>
              </a:ext>
            </a:extLst>
          </p:cNvPr>
          <p:cNvSpPr>
            <a:spLocks noGrp="1"/>
          </p:cNvSpPr>
          <p:nvPr>
            <p:ph type="title"/>
          </p:nvPr>
        </p:nvSpPr>
        <p:spPr>
          <a:xfrm>
            <a:off x="838200" y="264036"/>
            <a:ext cx="10515600" cy="1325563"/>
          </a:xfrm>
        </p:spPr>
        <p:txBody>
          <a:bodyPr/>
          <a:lstStyle/>
          <a:p>
            <a:pPr algn="ctr"/>
            <a:r>
              <a:rPr lang="da-DK" b="1" dirty="0">
                <a:latin typeface="Garamond" panose="02020404030301010803" pitchFamily="18" charset="0"/>
              </a:rPr>
              <a:t>Trial overview</a:t>
            </a:r>
          </a:p>
        </p:txBody>
      </p:sp>
      <p:sp>
        <p:nvSpPr>
          <p:cNvPr id="8" name="Tekstfelt 7">
            <a:extLst>
              <a:ext uri="{FF2B5EF4-FFF2-40B4-BE49-F238E27FC236}">
                <a16:creationId xmlns:a16="http://schemas.microsoft.com/office/drawing/2014/main" id="{BE6661F3-75B0-0DEB-1415-31DB5EBB01F5}"/>
              </a:ext>
            </a:extLst>
          </p:cNvPr>
          <p:cNvSpPr txBox="1"/>
          <p:nvPr/>
        </p:nvSpPr>
        <p:spPr>
          <a:xfrm>
            <a:off x="1016536" y="3161998"/>
            <a:ext cx="2577386" cy="646331"/>
          </a:xfrm>
          <a:prstGeom prst="rect">
            <a:avLst/>
          </a:prstGeom>
          <a:solidFill>
            <a:schemeClr val="bg2"/>
          </a:solidFill>
          <a:ln w="28575">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da-DK" b="1" dirty="0">
                <a:latin typeface="Garamond" panose="02020404030301010803" pitchFamily="18" charset="0"/>
              </a:rPr>
              <a:t>Baseline</a:t>
            </a:r>
            <a:br>
              <a:rPr lang="da-DK" dirty="0">
                <a:latin typeface="Garamond" panose="02020404030301010803" pitchFamily="18" charset="0"/>
              </a:rPr>
            </a:br>
            <a:r>
              <a:rPr lang="da-DK" dirty="0">
                <a:latin typeface="Garamond" panose="02020404030301010803" pitchFamily="18" charset="0"/>
              </a:rPr>
              <a:t>n=92 families</a:t>
            </a:r>
          </a:p>
        </p:txBody>
      </p:sp>
      <p:sp>
        <p:nvSpPr>
          <p:cNvPr id="42" name="Tekstfelt 41">
            <a:extLst>
              <a:ext uri="{FF2B5EF4-FFF2-40B4-BE49-F238E27FC236}">
                <a16:creationId xmlns:a16="http://schemas.microsoft.com/office/drawing/2014/main" id="{C5E3AA40-CB7D-5C4C-0D94-F040E8BD0869}"/>
              </a:ext>
            </a:extLst>
          </p:cNvPr>
          <p:cNvSpPr txBox="1"/>
          <p:nvPr/>
        </p:nvSpPr>
        <p:spPr>
          <a:xfrm>
            <a:off x="4169832" y="3161998"/>
            <a:ext cx="1783843" cy="646331"/>
          </a:xfrm>
          <a:prstGeom prst="rect">
            <a:avLst/>
          </a:prstGeom>
          <a:solidFill>
            <a:schemeClr val="accent5">
              <a:lumMod val="20000"/>
              <a:lumOff val="80000"/>
            </a:schemeClr>
          </a:solidFill>
          <a:ln w="28575">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da-DK" b="1" dirty="0" err="1">
                <a:latin typeface="Garamond" panose="02020404030301010803" pitchFamily="18" charset="0"/>
              </a:rPr>
              <a:t>Randomization</a:t>
            </a:r>
            <a:br>
              <a:rPr lang="da-DK" dirty="0">
                <a:latin typeface="Garamond" panose="02020404030301010803" pitchFamily="18" charset="0"/>
              </a:rPr>
            </a:br>
            <a:r>
              <a:rPr lang="da-DK" dirty="0">
                <a:latin typeface="Garamond" panose="02020404030301010803" pitchFamily="18" charset="0"/>
              </a:rPr>
              <a:t>n = 89 families </a:t>
            </a:r>
          </a:p>
        </p:txBody>
      </p:sp>
      <p:sp>
        <p:nvSpPr>
          <p:cNvPr id="43" name="Tekstfelt 42">
            <a:extLst>
              <a:ext uri="{FF2B5EF4-FFF2-40B4-BE49-F238E27FC236}">
                <a16:creationId xmlns:a16="http://schemas.microsoft.com/office/drawing/2014/main" id="{A90E9525-AA1B-2611-3415-62485E7BCE31}"/>
              </a:ext>
            </a:extLst>
          </p:cNvPr>
          <p:cNvSpPr txBox="1"/>
          <p:nvPr/>
        </p:nvSpPr>
        <p:spPr>
          <a:xfrm>
            <a:off x="6467840" y="4112959"/>
            <a:ext cx="4885960" cy="646331"/>
          </a:xfrm>
          <a:prstGeom prst="rect">
            <a:avLst/>
          </a:prstGeom>
          <a:solidFill>
            <a:schemeClr val="accent4">
              <a:lumMod val="20000"/>
              <a:lumOff val="80000"/>
            </a:schemeClr>
          </a:solidFill>
          <a:ln w="28575">
            <a:solidFill>
              <a:schemeClr val="accent4">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a-DK" b="1" dirty="0">
                <a:latin typeface="Garamond" panose="02020404030301010803" pitchFamily="18" charset="0"/>
              </a:rPr>
              <a:t>2-week </a:t>
            </a:r>
            <a:r>
              <a:rPr lang="da-DK" b="1" dirty="0" err="1">
                <a:latin typeface="Garamond" panose="02020404030301010803" pitchFamily="18" charset="0"/>
              </a:rPr>
              <a:t>control</a:t>
            </a:r>
            <a:r>
              <a:rPr lang="da-DK" b="1" dirty="0">
                <a:latin typeface="Garamond" panose="02020404030301010803" pitchFamily="18" charset="0"/>
              </a:rPr>
              <a:t>  (</a:t>
            </a:r>
            <a:r>
              <a:rPr lang="da-DK" b="1" dirty="0" err="1">
                <a:latin typeface="Garamond" panose="02020404030301010803" pitchFamily="18" charset="0"/>
              </a:rPr>
              <a:t>usual</a:t>
            </a:r>
            <a:r>
              <a:rPr lang="da-DK" b="1" dirty="0">
                <a:latin typeface="Garamond" panose="02020404030301010803" pitchFamily="18" charset="0"/>
              </a:rPr>
              <a:t> screen media </a:t>
            </a:r>
            <a:r>
              <a:rPr lang="da-DK" b="1" dirty="0" err="1">
                <a:latin typeface="Garamond" panose="02020404030301010803" pitchFamily="18" charset="0"/>
              </a:rPr>
              <a:t>use</a:t>
            </a:r>
            <a:r>
              <a:rPr lang="da-DK" b="1" dirty="0">
                <a:latin typeface="Garamond" panose="02020404030301010803" pitchFamily="18" charset="0"/>
              </a:rPr>
              <a:t>) </a:t>
            </a:r>
            <a:br>
              <a:rPr lang="da-DK" dirty="0">
                <a:latin typeface="Garamond" panose="02020404030301010803" pitchFamily="18" charset="0"/>
              </a:rPr>
            </a:br>
            <a:r>
              <a:rPr lang="da-DK" dirty="0">
                <a:latin typeface="Garamond" panose="02020404030301010803" pitchFamily="18" charset="0"/>
              </a:rPr>
              <a:t>n=44 families</a:t>
            </a:r>
          </a:p>
        </p:txBody>
      </p:sp>
      <p:sp>
        <p:nvSpPr>
          <p:cNvPr id="44" name="Tekstfelt 43">
            <a:extLst>
              <a:ext uri="{FF2B5EF4-FFF2-40B4-BE49-F238E27FC236}">
                <a16:creationId xmlns:a16="http://schemas.microsoft.com/office/drawing/2014/main" id="{6E6952CA-4512-40CE-3829-4A53ABB0D966}"/>
              </a:ext>
            </a:extLst>
          </p:cNvPr>
          <p:cNvSpPr txBox="1"/>
          <p:nvPr/>
        </p:nvSpPr>
        <p:spPr>
          <a:xfrm>
            <a:off x="6467840" y="2182831"/>
            <a:ext cx="4885960" cy="646331"/>
          </a:xfrm>
          <a:prstGeom prst="rect">
            <a:avLst/>
          </a:prstGeom>
          <a:solidFill>
            <a:schemeClr val="accent2">
              <a:lumMod val="60000"/>
              <a:lumOff val="40000"/>
            </a:schemeClr>
          </a:solidFill>
          <a:ln w="28575">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da-DK" b="1" dirty="0">
                <a:latin typeface="Garamond" panose="02020404030301010803" pitchFamily="18" charset="0"/>
              </a:rPr>
              <a:t>2-week screen </a:t>
            </a:r>
            <a:r>
              <a:rPr lang="da-DK" b="1" dirty="0" err="1">
                <a:latin typeface="Garamond" panose="02020404030301010803" pitchFamily="18" charset="0"/>
              </a:rPr>
              <a:t>reduction</a:t>
            </a:r>
            <a:r>
              <a:rPr lang="da-DK" b="1" dirty="0">
                <a:latin typeface="Garamond" panose="02020404030301010803" pitchFamily="18" charset="0"/>
              </a:rPr>
              <a:t> intervention</a:t>
            </a:r>
            <a:br>
              <a:rPr lang="da-DK" dirty="0">
                <a:latin typeface="Garamond" panose="02020404030301010803" pitchFamily="18" charset="0"/>
              </a:rPr>
            </a:br>
            <a:r>
              <a:rPr lang="da-DK" dirty="0">
                <a:latin typeface="Garamond" panose="02020404030301010803" pitchFamily="18" charset="0"/>
              </a:rPr>
              <a:t>n=45 families</a:t>
            </a:r>
          </a:p>
        </p:txBody>
      </p:sp>
      <p:sp>
        <p:nvSpPr>
          <p:cNvPr id="55" name="Tekstfelt 54">
            <a:extLst>
              <a:ext uri="{FF2B5EF4-FFF2-40B4-BE49-F238E27FC236}">
                <a16:creationId xmlns:a16="http://schemas.microsoft.com/office/drawing/2014/main" id="{F746986D-673C-799B-945A-5CD668DB2ACA}"/>
              </a:ext>
            </a:extLst>
          </p:cNvPr>
          <p:cNvSpPr txBox="1"/>
          <p:nvPr/>
        </p:nvSpPr>
        <p:spPr>
          <a:xfrm>
            <a:off x="1016535" y="3808329"/>
            <a:ext cx="2577386" cy="646331"/>
          </a:xfrm>
          <a:prstGeom prst="rect">
            <a:avLst/>
          </a:prstGeom>
          <a:noFill/>
          <a:ln>
            <a:solidFill>
              <a:schemeClr val="bg1">
                <a:lumMod val="75000"/>
              </a:schemeClr>
            </a:solidFill>
          </a:ln>
        </p:spPr>
        <p:txBody>
          <a:bodyPr wrap="square" rtlCol="0">
            <a:spAutoFit/>
          </a:bodyPr>
          <a:lstStyle/>
          <a:p>
            <a:pPr algn="ctr"/>
            <a:r>
              <a:rPr lang="da-DK" dirty="0">
                <a:latin typeface="Garamond" panose="02020404030301010803" pitchFamily="18" charset="0"/>
              </a:rPr>
              <a:t>7-day</a:t>
            </a:r>
            <a:br>
              <a:rPr lang="da-DK" dirty="0">
                <a:latin typeface="Garamond" panose="02020404030301010803" pitchFamily="18" charset="0"/>
              </a:rPr>
            </a:br>
            <a:r>
              <a:rPr lang="da-DK" dirty="0" err="1">
                <a:latin typeface="Garamond" panose="02020404030301010803" pitchFamily="18" charset="0"/>
              </a:rPr>
              <a:t>measurement</a:t>
            </a:r>
            <a:r>
              <a:rPr lang="da-DK" dirty="0">
                <a:latin typeface="Garamond" panose="02020404030301010803" pitchFamily="18" charset="0"/>
              </a:rPr>
              <a:t> </a:t>
            </a:r>
            <a:r>
              <a:rPr lang="da-DK" dirty="0" err="1">
                <a:latin typeface="Garamond" panose="02020404030301010803" pitchFamily="18" charset="0"/>
              </a:rPr>
              <a:t>protocol</a:t>
            </a:r>
            <a:endParaRPr lang="da-DK" dirty="0">
              <a:latin typeface="Garamond" panose="02020404030301010803" pitchFamily="18" charset="0"/>
            </a:endParaRPr>
          </a:p>
        </p:txBody>
      </p:sp>
      <p:sp>
        <p:nvSpPr>
          <p:cNvPr id="58" name="Tekstfelt 57">
            <a:extLst>
              <a:ext uri="{FF2B5EF4-FFF2-40B4-BE49-F238E27FC236}">
                <a16:creationId xmlns:a16="http://schemas.microsoft.com/office/drawing/2014/main" id="{7A23ED7D-C632-E2AA-8215-0D2AE5D38333}"/>
              </a:ext>
            </a:extLst>
          </p:cNvPr>
          <p:cNvSpPr txBox="1"/>
          <p:nvPr/>
        </p:nvSpPr>
        <p:spPr>
          <a:xfrm>
            <a:off x="8776414" y="2838833"/>
            <a:ext cx="2577386" cy="646331"/>
          </a:xfrm>
          <a:prstGeom prst="rect">
            <a:avLst/>
          </a:prstGeom>
          <a:noFill/>
          <a:ln>
            <a:solidFill>
              <a:schemeClr val="bg1">
                <a:lumMod val="75000"/>
              </a:schemeClr>
            </a:solidFill>
          </a:ln>
        </p:spPr>
        <p:txBody>
          <a:bodyPr wrap="square" rtlCol="0">
            <a:spAutoFit/>
          </a:bodyPr>
          <a:lstStyle/>
          <a:p>
            <a:pPr algn="ctr"/>
            <a:r>
              <a:rPr lang="da-DK" dirty="0">
                <a:latin typeface="Garamond" panose="02020404030301010803" pitchFamily="18" charset="0"/>
              </a:rPr>
              <a:t>7-day</a:t>
            </a:r>
            <a:br>
              <a:rPr lang="da-DK" dirty="0">
                <a:latin typeface="Garamond" panose="02020404030301010803" pitchFamily="18" charset="0"/>
              </a:rPr>
            </a:br>
            <a:r>
              <a:rPr lang="da-DK" dirty="0" err="1">
                <a:latin typeface="Garamond" panose="02020404030301010803" pitchFamily="18" charset="0"/>
              </a:rPr>
              <a:t>measurement</a:t>
            </a:r>
            <a:r>
              <a:rPr lang="da-DK" dirty="0">
                <a:latin typeface="Garamond" panose="02020404030301010803" pitchFamily="18" charset="0"/>
              </a:rPr>
              <a:t> </a:t>
            </a:r>
            <a:r>
              <a:rPr lang="da-DK" dirty="0" err="1">
                <a:latin typeface="Garamond" panose="02020404030301010803" pitchFamily="18" charset="0"/>
              </a:rPr>
              <a:t>protocol</a:t>
            </a:r>
            <a:endParaRPr lang="da-DK" dirty="0">
              <a:latin typeface="Garamond" panose="02020404030301010803" pitchFamily="18" charset="0"/>
            </a:endParaRPr>
          </a:p>
        </p:txBody>
      </p:sp>
      <p:sp>
        <p:nvSpPr>
          <p:cNvPr id="59" name="Tekstfelt 58">
            <a:extLst>
              <a:ext uri="{FF2B5EF4-FFF2-40B4-BE49-F238E27FC236}">
                <a16:creationId xmlns:a16="http://schemas.microsoft.com/office/drawing/2014/main" id="{4637EE72-97D5-FBB1-C936-63F09F911E12}"/>
              </a:ext>
            </a:extLst>
          </p:cNvPr>
          <p:cNvSpPr txBox="1"/>
          <p:nvPr/>
        </p:nvSpPr>
        <p:spPr>
          <a:xfrm>
            <a:off x="8776414" y="4771468"/>
            <a:ext cx="2577386" cy="646331"/>
          </a:xfrm>
          <a:prstGeom prst="rect">
            <a:avLst/>
          </a:prstGeom>
          <a:noFill/>
          <a:ln>
            <a:solidFill>
              <a:schemeClr val="bg1">
                <a:lumMod val="75000"/>
              </a:schemeClr>
            </a:solidFill>
          </a:ln>
        </p:spPr>
        <p:txBody>
          <a:bodyPr wrap="square" rtlCol="0">
            <a:spAutoFit/>
          </a:bodyPr>
          <a:lstStyle/>
          <a:p>
            <a:pPr algn="ctr"/>
            <a:r>
              <a:rPr lang="da-DK" dirty="0">
                <a:latin typeface="Garamond" panose="02020404030301010803" pitchFamily="18" charset="0"/>
              </a:rPr>
              <a:t>7-day</a:t>
            </a:r>
            <a:br>
              <a:rPr lang="da-DK" dirty="0">
                <a:latin typeface="Garamond" panose="02020404030301010803" pitchFamily="18" charset="0"/>
              </a:rPr>
            </a:br>
            <a:r>
              <a:rPr lang="da-DK" dirty="0" err="1">
                <a:latin typeface="Garamond" panose="02020404030301010803" pitchFamily="18" charset="0"/>
              </a:rPr>
              <a:t>measurement</a:t>
            </a:r>
            <a:r>
              <a:rPr lang="da-DK" dirty="0">
                <a:latin typeface="Garamond" panose="02020404030301010803" pitchFamily="18" charset="0"/>
              </a:rPr>
              <a:t> </a:t>
            </a:r>
            <a:r>
              <a:rPr lang="da-DK" dirty="0" err="1">
                <a:latin typeface="Garamond" panose="02020404030301010803" pitchFamily="18" charset="0"/>
              </a:rPr>
              <a:t>protocol</a:t>
            </a:r>
            <a:endParaRPr lang="da-DK" dirty="0">
              <a:latin typeface="Garamond" panose="02020404030301010803" pitchFamily="18" charset="0"/>
            </a:endParaRPr>
          </a:p>
        </p:txBody>
      </p:sp>
      <p:cxnSp>
        <p:nvCxnSpPr>
          <p:cNvPr id="10" name="Lige pilforbindelse 9">
            <a:extLst>
              <a:ext uri="{FF2B5EF4-FFF2-40B4-BE49-F238E27FC236}">
                <a16:creationId xmlns:a16="http://schemas.microsoft.com/office/drawing/2014/main" id="{FA2A6FD7-69FF-3B8A-3528-C29F81A63316}"/>
              </a:ext>
            </a:extLst>
          </p:cNvPr>
          <p:cNvCxnSpPr>
            <a:stCxn id="8" idx="3"/>
            <a:endCxn id="42" idx="1"/>
          </p:cNvCxnSpPr>
          <p:nvPr/>
        </p:nvCxnSpPr>
        <p:spPr>
          <a:xfrm>
            <a:off x="3593922" y="3485164"/>
            <a:ext cx="5759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Lige pilforbindelse 59">
            <a:extLst>
              <a:ext uri="{FF2B5EF4-FFF2-40B4-BE49-F238E27FC236}">
                <a16:creationId xmlns:a16="http://schemas.microsoft.com/office/drawing/2014/main" id="{71C98FA4-084A-77FA-5537-61CF52F81B73}"/>
              </a:ext>
            </a:extLst>
          </p:cNvPr>
          <p:cNvCxnSpPr>
            <a:cxnSpLocks/>
            <a:stCxn id="42" idx="3"/>
            <a:endCxn id="44" idx="1"/>
          </p:cNvCxnSpPr>
          <p:nvPr/>
        </p:nvCxnSpPr>
        <p:spPr>
          <a:xfrm flipV="1">
            <a:off x="5953675" y="2505997"/>
            <a:ext cx="514165" cy="9791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Lige pilforbindelse 61">
            <a:extLst>
              <a:ext uri="{FF2B5EF4-FFF2-40B4-BE49-F238E27FC236}">
                <a16:creationId xmlns:a16="http://schemas.microsoft.com/office/drawing/2014/main" id="{D6F1D0DC-E374-8330-0D4F-F4A130145637}"/>
              </a:ext>
            </a:extLst>
          </p:cNvPr>
          <p:cNvCxnSpPr>
            <a:cxnSpLocks/>
            <a:stCxn id="42" idx="3"/>
            <a:endCxn id="43" idx="1"/>
          </p:cNvCxnSpPr>
          <p:nvPr/>
        </p:nvCxnSpPr>
        <p:spPr>
          <a:xfrm>
            <a:off x="5953675" y="3485164"/>
            <a:ext cx="514165" cy="950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8" name="Tekstrude 77">
            <a:extLst>
              <a:ext uri="{FF2B5EF4-FFF2-40B4-BE49-F238E27FC236}">
                <a16:creationId xmlns:a16="http://schemas.microsoft.com/office/drawing/2014/main" id="{F731C0B0-3D48-C54E-3790-6A5D31B44EA9}"/>
              </a:ext>
            </a:extLst>
          </p:cNvPr>
          <p:cNvSpPr/>
          <p:nvPr/>
        </p:nvSpPr>
        <p:spPr>
          <a:xfrm>
            <a:off x="838200" y="1998763"/>
            <a:ext cx="10688054" cy="3597442"/>
          </a:xfrm>
          <a:prstGeom prst="frame">
            <a:avLst>
              <a:gd name="adj1" fmla="val 816"/>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latin typeface="Garamond" panose="02020404030301010803" pitchFamily="18" charset="0"/>
            </a:endParaRPr>
          </a:p>
        </p:txBody>
      </p:sp>
      <p:sp>
        <p:nvSpPr>
          <p:cNvPr id="80" name="Tekstfelt 79">
            <a:extLst>
              <a:ext uri="{FF2B5EF4-FFF2-40B4-BE49-F238E27FC236}">
                <a16:creationId xmlns:a16="http://schemas.microsoft.com/office/drawing/2014/main" id="{76C1F409-1A0B-77B9-9FA0-7C1C2F377AAE}"/>
              </a:ext>
            </a:extLst>
          </p:cNvPr>
          <p:cNvSpPr txBox="1"/>
          <p:nvPr/>
        </p:nvSpPr>
        <p:spPr>
          <a:xfrm>
            <a:off x="2895600" y="5552998"/>
            <a:ext cx="6400800" cy="92333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pPr algn="ctr"/>
            <a:r>
              <a:rPr lang="da-DK" b="1" dirty="0" err="1">
                <a:latin typeface="Garamond" panose="02020404030301010803" pitchFamily="18" charset="0"/>
              </a:rPr>
              <a:t>Objective</a:t>
            </a:r>
            <a:r>
              <a:rPr lang="da-DK" b="1" dirty="0">
                <a:latin typeface="Garamond" panose="02020404030301010803" pitchFamily="18" charset="0"/>
              </a:rPr>
              <a:t> screen media </a:t>
            </a:r>
            <a:r>
              <a:rPr lang="da-DK" b="1" dirty="0" err="1">
                <a:latin typeface="Garamond" panose="02020404030301010803" pitchFamily="18" charset="0"/>
              </a:rPr>
              <a:t>tracking</a:t>
            </a:r>
            <a:endParaRPr lang="da-DK" b="1" dirty="0">
              <a:latin typeface="Garamond" panose="02020404030301010803" pitchFamily="18" charset="0"/>
            </a:endParaRPr>
          </a:p>
          <a:p>
            <a:pPr algn="ctr"/>
            <a:r>
              <a:rPr lang="da-DK" dirty="0">
                <a:latin typeface="Garamond" panose="02020404030301010803" pitchFamily="18" charset="0"/>
              </a:rPr>
              <a:t>SDU Device Tracker </a:t>
            </a:r>
            <a:r>
              <a:rPr lang="da-DK" dirty="0" err="1">
                <a:latin typeface="Garamond" panose="02020404030301010803" pitchFamily="18" charset="0"/>
              </a:rPr>
              <a:t>application</a:t>
            </a:r>
            <a:r>
              <a:rPr lang="da-DK" dirty="0">
                <a:latin typeface="Garamond" panose="02020404030301010803" pitchFamily="18" charset="0"/>
              </a:rPr>
              <a:t> (smartphones, tablets, computers) </a:t>
            </a:r>
          </a:p>
          <a:p>
            <a:pPr algn="ctr"/>
            <a:r>
              <a:rPr lang="da-DK" dirty="0">
                <a:latin typeface="Garamond" panose="02020404030301010803" pitchFamily="18" charset="0"/>
              </a:rPr>
              <a:t>Television monitor (all </a:t>
            </a:r>
            <a:r>
              <a:rPr lang="da-DK" dirty="0" err="1">
                <a:latin typeface="Garamond" panose="02020404030301010803" pitchFamily="18" charset="0"/>
              </a:rPr>
              <a:t>household</a:t>
            </a:r>
            <a:r>
              <a:rPr lang="da-DK" dirty="0">
                <a:latin typeface="Garamond" panose="02020404030301010803" pitchFamily="18" charset="0"/>
              </a:rPr>
              <a:t> televisions)</a:t>
            </a:r>
          </a:p>
        </p:txBody>
      </p:sp>
      <p:cxnSp>
        <p:nvCxnSpPr>
          <p:cNvPr id="28" name="Lige pilforbindelse 27">
            <a:extLst>
              <a:ext uri="{FF2B5EF4-FFF2-40B4-BE49-F238E27FC236}">
                <a16:creationId xmlns:a16="http://schemas.microsoft.com/office/drawing/2014/main" id="{64E33C8C-EC26-6C03-F65D-81A8BC13E0E2}"/>
              </a:ext>
            </a:extLst>
          </p:cNvPr>
          <p:cNvCxnSpPr>
            <a:cxnSpLocks/>
            <a:endCxn id="8" idx="1"/>
          </p:cNvCxnSpPr>
          <p:nvPr/>
        </p:nvCxnSpPr>
        <p:spPr>
          <a:xfrm>
            <a:off x="0" y="3485164"/>
            <a:ext cx="10165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 name="Billede 29">
            <a:extLst>
              <a:ext uri="{FF2B5EF4-FFF2-40B4-BE49-F238E27FC236}">
                <a16:creationId xmlns:a16="http://schemas.microsoft.com/office/drawing/2014/main" id="{C1F7220C-8F48-5691-6552-BA118908D87C}"/>
              </a:ext>
            </a:extLst>
          </p:cNvPr>
          <p:cNvPicPr>
            <a:picLocks noChangeAspect="1"/>
          </p:cNvPicPr>
          <p:nvPr/>
        </p:nvPicPr>
        <p:blipFill>
          <a:blip r:embed="rId3"/>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108363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2" grpId="0" animBg="1"/>
      <p:bldP spid="43" grpId="0" animBg="1"/>
      <p:bldP spid="44" grpId="0" animBg="1"/>
      <p:bldP spid="55" grpId="0" animBg="1"/>
      <p:bldP spid="58" grpId="0" animBg="1"/>
      <p:bldP spid="59" grpId="0" animBg="1"/>
      <p:bldP spid="78"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B9A908-3F9A-42BB-8245-1E9170520746}"/>
              </a:ext>
            </a:extLst>
          </p:cNvPr>
          <p:cNvSpPr>
            <a:spLocks noGrp="1"/>
          </p:cNvSpPr>
          <p:nvPr>
            <p:ph type="title"/>
          </p:nvPr>
        </p:nvSpPr>
        <p:spPr>
          <a:xfrm>
            <a:off x="838200" y="203670"/>
            <a:ext cx="10515600" cy="1325563"/>
          </a:xfrm>
        </p:spPr>
        <p:txBody>
          <a:bodyPr/>
          <a:lstStyle/>
          <a:p>
            <a:pPr algn="ctr"/>
            <a:r>
              <a:rPr lang="da-DK" b="1" dirty="0">
                <a:latin typeface="Garamond" panose="02020404030301010803" pitchFamily="18" charset="0"/>
              </a:rPr>
              <a:t>7-day </a:t>
            </a:r>
            <a:r>
              <a:rPr lang="da-DK" b="1" dirty="0" err="1">
                <a:latin typeface="Garamond" panose="02020404030301010803" pitchFamily="18" charset="0"/>
              </a:rPr>
              <a:t>measurement</a:t>
            </a:r>
            <a:r>
              <a:rPr lang="da-DK" b="1" dirty="0">
                <a:latin typeface="Garamond" panose="02020404030301010803" pitchFamily="18" charset="0"/>
              </a:rPr>
              <a:t> </a:t>
            </a:r>
            <a:r>
              <a:rPr lang="da-DK" b="1" dirty="0" err="1">
                <a:latin typeface="Garamond" panose="02020404030301010803" pitchFamily="18" charset="0"/>
              </a:rPr>
              <a:t>protocol</a:t>
            </a:r>
            <a:endParaRPr lang="da-DK" b="1" dirty="0">
              <a:latin typeface="Garamond" panose="02020404030301010803" pitchFamily="18" charset="0"/>
            </a:endParaRPr>
          </a:p>
        </p:txBody>
      </p:sp>
      <p:pic>
        <p:nvPicPr>
          <p:cNvPr id="4" name="Picture 3">
            <a:extLst>
              <a:ext uri="{FF2B5EF4-FFF2-40B4-BE49-F238E27FC236}">
                <a16:creationId xmlns:a16="http://schemas.microsoft.com/office/drawing/2014/main" id="{3F77DAD9-7CA3-3C5F-16A8-2278665432B0}"/>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l="17042" r="15392"/>
          <a:stretch/>
        </p:blipFill>
        <p:spPr bwMode="auto">
          <a:xfrm>
            <a:off x="6832610" y="2134660"/>
            <a:ext cx="1907115" cy="26197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16">
            <a:extLst>
              <a:ext uri="{FF2B5EF4-FFF2-40B4-BE49-F238E27FC236}">
                <a16:creationId xmlns:a16="http://schemas.microsoft.com/office/drawing/2014/main" id="{061AEC51-7818-4087-7CD1-BDDBAECECE6D}"/>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260751" y="2134660"/>
            <a:ext cx="2095972" cy="25862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Billede 12" descr="Et billede, der indeholder person, opbevarer, kvinde, hånd&#10;&#10;Automatisk genereret beskrivelse">
            <a:extLst>
              <a:ext uri="{FF2B5EF4-FFF2-40B4-BE49-F238E27FC236}">
                <a16:creationId xmlns:a16="http://schemas.microsoft.com/office/drawing/2014/main" id="{7C26DC75-05EF-BFE1-359A-25B79ABDD12B}"/>
              </a:ext>
            </a:extLst>
          </p:cNvPr>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Lst>
          </a:blip>
          <a:srcRect l="1" r="2000"/>
          <a:stretch/>
        </p:blipFill>
        <p:spPr>
          <a:xfrm>
            <a:off x="3704266" y="2134660"/>
            <a:ext cx="2007430" cy="2606051"/>
          </a:xfrm>
          <a:prstGeom prst="rect">
            <a:avLst/>
          </a:prstGeom>
          <a:ln>
            <a:solidFill>
              <a:schemeClr val="tx1"/>
            </a:solidFill>
          </a:ln>
        </p:spPr>
      </p:pic>
      <p:pic>
        <p:nvPicPr>
          <p:cNvPr id="14" name="Grafik 13" descr="Kontrolliste kontur">
            <a:extLst>
              <a:ext uri="{FF2B5EF4-FFF2-40B4-BE49-F238E27FC236}">
                <a16:creationId xmlns:a16="http://schemas.microsoft.com/office/drawing/2014/main" id="{C0090A2E-D328-C074-CE82-1B04D0C0DF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94743" y="1836021"/>
            <a:ext cx="3201423" cy="3201423"/>
          </a:xfrm>
          <a:prstGeom prst="rect">
            <a:avLst/>
          </a:prstGeom>
        </p:spPr>
      </p:pic>
      <p:sp>
        <p:nvSpPr>
          <p:cNvPr id="19" name="Tekstfelt 18">
            <a:extLst>
              <a:ext uri="{FF2B5EF4-FFF2-40B4-BE49-F238E27FC236}">
                <a16:creationId xmlns:a16="http://schemas.microsoft.com/office/drawing/2014/main" id="{359A11A0-039C-40D4-587D-250682273709}"/>
              </a:ext>
            </a:extLst>
          </p:cNvPr>
          <p:cNvSpPr txBox="1"/>
          <p:nvPr/>
        </p:nvSpPr>
        <p:spPr>
          <a:xfrm>
            <a:off x="1303541" y="4827405"/>
            <a:ext cx="2051039" cy="923330"/>
          </a:xfrm>
          <a:prstGeom prst="rect">
            <a:avLst/>
          </a:prstGeom>
          <a:noFill/>
        </p:spPr>
        <p:txBody>
          <a:bodyPr wrap="square" rtlCol="0">
            <a:spAutoFit/>
          </a:bodyPr>
          <a:lstStyle/>
          <a:p>
            <a:pPr algn="ctr"/>
            <a:r>
              <a:rPr lang="da-DK" b="1" dirty="0" err="1">
                <a:latin typeface="Garamond" panose="02020404030301010803" pitchFamily="18" charset="0"/>
              </a:rPr>
              <a:t>Physical</a:t>
            </a:r>
            <a:r>
              <a:rPr lang="da-DK" b="1" dirty="0">
                <a:latin typeface="Garamond" panose="02020404030301010803" pitchFamily="18" charset="0"/>
              </a:rPr>
              <a:t> </a:t>
            </a:r>
            <a:r>
              <a:rPr lang="da-DK" b="1" dirty="0" err="1">
                <a:latin typeface="Garamond" panose="02020404030301010803" pitchFamily="18" charset="0"/>
              </a:rPr>
              <a:t>activity</a:t>
            </a:r>
            <a:endParaRPr lang="da-DK" b="1" dirty="0">
              <a:latin typeface="Garamond" panose="02020404030301010803" pitchFamily="18" charset="0"/>
            </a:endParaRPr>
          </a:p>
          <a:p>
            <a:pPr algn="ctr"/>
            <a:r>
              <a:rPr lang="da-DK" dirty="0" err="1">
                <a:latin typeface="Garamond" panose="02020404030301010803" pitchFamily="18" charset="0"/>
              </a:rPr>
              <a:t>Accelerometry</a:t>
            </a:r>
            <a:endParaRPr lang="da-DK" dirty="0">
              <a:latin typeface="Garamond" panose="02020404030301010803" pitchFamily="18" charset="0"/>
            </a:endParaRPr>
          </a:p>
          <a:p>
            <a:pPr algn="ctr"/>
            <a:r>
              <a:rPr lang="da-DK" dirty="0">
                <a:latin typeface="Garamond" panose="02020404030301010803" pitchFamily="18" charset="0"/>
              </a:rPr>
              <a:t>7 </a:t>
            </a:r>
            <a:r>
              <a:rPr lang="da-DK" dirty="0" err="1">
                <a:latin typeface="Garamond" panose="02020404030301010803" pitchFamily="18" charset="0"/>
              </a:rPr>
              <a:t>days</a:t>
            </a:r>
            <a:endParaRPr lang="da-DK" dirty="0">
              <a:latin typeface="Garamond" panose="02020404030301010803" pitchFamily="18" charset="0"/>
            </a:endParaRPr>
          </a:p>
        </p:txBody>
      </p:sp>
      <p:sp>
        <p:nvSpPr>
          <p:cNvPr id="20" name="Tekstfelt 19">
            <a:extLst>
              <a:ext uri="{FF2B5EF4-FFF2-40B4-BE49-F238E27FC236}">
                <a16:creationId xmlns:a16="http://schemas.microsoft.com/office/drawing/2014/main" id="{0B529E1E-34D4-F61A-3489-21E05D14828F}"/>
              </a:ext>
            </a:extLst>
          </p:cNvPr>
          <p:cNvSpPr txBox="1"/>
          <p:nvPr/>
        </p:nvSpPr>
        <p:spPr>
          <a:xfrm>
            <a:off x="3662605" y="4827405"/>
            <a:ext cx="2010390" cy="923330"/>
          </a:xfrm>
          <a:prstGeom prst="rect">
            <a:avLst/>
          </a:prstGeom>
          <a:noFill/>
        </p:spPr>
        <p:txBody>
          <a:bodyPr wrap="square" rtlCol="0">
            <a:spAutoFit/>
          </a:bodyPr>
          <a:lstStyle/>
          <a:p>
            <a:pPr algn="ctr"/>
            <a:r>
              <a:rPr lang="da-DK" b="1" dirty="0" err="1">
                <a:latin typeface="Garamond" panose="02020404030301010803" pitchFamily="18" charset="0"/>
              </a:rPr>
              <a:t>Sleep</a:t>
            </a:r>
            <a:endParaRPr lang="da-DK" b="1" dirty="0">
              <a:latin typeface="Garamond" panose="02020404030301010803" pitchFamily="18" charset="0"/>
            </a:endParaRPr>
          </a:p>
          <a:p>
            <a:pPr algn="ctr"/>
            <a:r>
              <a:rPr lang="da-DK" dirty="0">
                <a:latin typeface="Garamond" panose="02020404030301010803" pitchFamily="18" charset="0"/>
              </a:rPr>
              <a:t>Single </a:t>
            </a:r>
            <a:r>
              <a:rPr lang="da-DK" dirty="0" err="1">
                <a:latin typeface="Garamond" panose="02020404030301010803" pitchFamily="18" charset="0"/>
              </a:rPr>
              <a:t>channel</a:t>
            </a:r>
            <a:r>
              <a:rPr lang="da-DK" dirty="0">
                <a:latin typeface="Garamond" panose="02020404030301010803" pitchFamily="18" charset="0"/>
              </a:rPr>
              <a:t> EEG</a:t>
            </a:r>
          </a:p>
          <a:p>
            <a:pPr algn="ctr"/>
            <a:r>
              <a:rPr lang="da-DK" dirty="0">
                <a:latin typeface="Garamond" panose="02020404030301010803" pitchFamily="18" charset="0"/>
              </a:rPr>
              <a:t>3 </a:t>
            </a:r>
            <a:r>
              <a:rPr lang="da-DK" dirty="0" err="1">
                <a:latin typeface="Garamond" panose="02020404030301010803" pitchFamily="18" charset="0"/>
              </a:rPr>
              <a:t>nights</a:t>
            </a:r>
            <a:endParaRPr lang="da-DK" dirty="0">
              <a:latin typeface="Garamond" panose="02020404030301010803" pitchFamily="18" charset="0"/>
            </a:endParaRPr>
          </a:p>
        </p:txBody>
      </p:sp>
      <p:sp>
        <p:nvSpPr>
          <p:cNvPr id="21" name="Tekstfelt 20">
            <a:extLst>
              <a:ext uri="{FF2B5EF4-FFF2-40B4-BE49-F238E27FC236}">
                <a16:creationId xmlns:a16="http://schemas.microsoft.com/office/drawing/2014/main" id="{FA706C8A-52C6-E22B-FD8A-B5981F8D6032}"/>
              </a:ext>
            </a:extLst>
          </p:cNvPr>
          <p:cNvSpPr txBox="1"/>
          <p:nvPr/>
        </p:nvSpPr>
        <p:spPr>
          <a:xfrm>
            <a:off x="8897116" y="4824198"/>
            <a:ext cx="2010390" cy="646331"/>
          </a:xfrm>
          <a:prstGeom prst="rect">
            <a:avLst/>
          </a:prstGeom>
          <a:noFill/>
        </p:spPr>
        <p:txBody>
          <a:bodyPr wrap="square" rtlCol="0">
            <a:spAutoFit/>
          </a:bodyPr>
          <a:lstStyle/>
          <a:p>
            <a:pPr algn="ctr"/>
            <a:r>
              <a:rPr lang="da-DK" b="1" dirty="0">
                <a:latin typeface="Garamond" panose="02020404030301010803" pitchFamily="18" charset="0"/>
              </a:rPr>
              <a:t>Mental </a:t>
            </a:r>
            <a:r>
              <a:rPr lang="da-DK" b="1" dirty="0" err="1">
                <a:latin typeface="Garamond" panose="02020404030301010803" pitchFamily="18" charset="0"/>
              </a:rPr>
              <a:t>health</a:t>
            </a:r>
            <a:endParaRPr lang="da-DK" b="1" dirty="0">
              <a:latin typeface="Garamond" panose="02020404030301010803" pitchFamily="18" charset="0"/>
            </a:endParaRPr>
          </a:p>
          <a:p>
            <a:pPr algn="ctr"/>
            <a:r>
              <a:rPr lang="da-DK" dirty="0" err="1">
                <a:latin typeface="Garamond" panose="02020404030301010803" pitchFamily="18" charset="0"/>
              </a:rPr>
              <a:t>Questionnaires</a:t>
            </a:r>
            <a:endParaRPr lang="da-DK" dirty="0">
              <a:latin typeface="Garamond" panose="02020404030301010803" pitchFamily="18" charset="0"/>
            </a:endParaRPr>
          </a:p>
        </p:txBody>
      </p:sp>
      <p:sp>
        <p:nvSpPr>
          <p:cNvPr id="23" name="Tekstfelt 22">
            <a:extLst>
              <a:ext uri="{FF2B5EF4-FFF2-40B4-BE49-F238E27FC236}">
                <a16:creationId xmlns:a16="http://schemas.microsoft.com/office/drawing/2014/main" id="{08AC9A93-C940-93E1-7C9A-436B7B951D0F}"/>
              </a:ext>
            </a:extLst>
          </p:cNvPr>
          <p:cNvSpPr txBox="1"/>
          <p:nvPr/>
        </p:nvSpPr>
        <p:spPr>
          <a:xfrm>
            <a:off x="6647300" y="4817885"/>
            <a:ext cx="2285510" cy="1200329"/>
          </a:xfrm>
          <a:prstGeom prst="rect">
            <a:avLst/>
          </a:prstGeom>
          <a:noFill/>
        </p:spPr>
        <p:txBody>
          <a:bodyPr wrap="square" rtlCol="0">
            <a:spAutoFit/>
          </a:bodyPr>
          <a:lstStyle/>
          <a:p>
            <a:pPr algn="ctr"/>
            <a:r>
              <a:rPr lang="da-DK" b="1" dirty="0">
                <a:latin typeface="Garamond" panose="02020404030301010803" pitchFamily="18" charset="0"/>
              </a:rPr>
              <a:t>Biomarkers of stress</a:t>
            </a:r>
          </a:p>
          <a:p>
            <a:pPr algn="ctr"/>
            <a:r>
              <a:rPr lang="da-DK" dirty="0" err="1">
                <a:latin typeface="Garamond" panose="02020404030301010803" pitchFamily="18" charset="0"/>
              </a:rPr>
              <a:t>Salivary</a:t>
            </a:r>
            <a:r>
              <a:rPr lang="da-DK" dirty="0">
                <a:latin typeface="Garamond" panose="02020404030301010803" pitchFamily="18" charset="0"/>
              </a:rPr>
              <a:t> samples</a:t>
            </a:r>
          </a:p>
          <a:p>
            <a:pPr algn="ctr"/>
            <a:r>
              <a:rPr lang="da-DK" dirty="0">
                <a:latin typeface="Garamond" panose="02020404030301010803" pitchFamily="18" charset="0"/>
              </a:rPr>
              <a:t>3 </a:t>
            </a:r>
            <a:r>
              <a:rPr lang="da-DK" dirty="0" err="1">
                <a:latin typeface="Garamond" panose="02020404030301010803" pitchFamily="18" charset="0"/>
              </a:rPr>
              <a:t>days</a:t>
            </a:r>
            <a:endParaRPr lang="da-DK" dirty="0">
              <a:latin typeface="Garamond" panose="02020404030301010803" pitchFamily="18" charset="0"/>
            </a:endParaRPr>
          </a:p>
          <a:p>
            <a:pPr algn="ctr"/>
            <a:endParaRPr lang="da-DK" dirty="0">
              <a:latin typeface="Garamond" panose="02020404030301010803" pitchFamily="18" charset="0"/>
            </a:endParaRPr>
          </a:p>
        </p:txBody>
      </p:sp>
      <p:sp>
        <p:nvSpPr>
          <p:cNvPr id="24" name="Tekstrude 23">
            <a:extLst>
              <a:ext uri="{FF2B5EF4-FFF2-40B4-BE49-F238E27FC236}">
                <a16:creationId xmlns:a16="http://schemas.microsoft.com/office/drawing/2014/main" id="{5F48AF16-3134-89C4-86F2-D7E15C3466CE}"/>
              </a:ext>
            </a:extLst>
          </p:cNvPr>
          <p:cNvSpPr/>
          <p:nvPr/>
        </p:nvSpPr>
        <p:spPr>
          <a:xfrm>
            <a:off x="6551240" y="1829568"/>
            <a:ext cx="4655631" cy="3921168"/>
          </a:xfrm>
          <a:prstGeom prst="frame">
            <a:avLst>
              <a:gd name="adj1" fmla="val 816"/>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latin typeface="Garamond" panose="02020404030301010803" pitchFamily="18" charset="0"/>
            </a:endParaRPr>
          </a:p>
        </p:txBody>
      </p:sp>
      <p:sp>
        <p:nvSpPr>
          <p:cNvPr id="25" name="Tekstfelt 24">
            <a:extLst>
              <a:ext uri="{FF2B5EF4-FFF2-40B4-BE49-F238E27FC236}">
                <a16:creationId xmlns:a16="http://schemas.microsoft.com/office/drawing/2014/main" id="{7CDD8316-EECC-8FB7-F733-C5189845E8D7}"/>
              </a:ext>
            </a:extLst>
          </p:cNvPr>
          <p:cNvSpPr txBox="1"/>
          <p:nvPr/>
        </p:nvSpPr>
        <p:spPr>
          <a:xfrm>
            <a:off x="8048846" y="1435911"/>
            <a:ext cx="1660417" cy="400110"/>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pPr algn="ctr"/>
            <a:r>
              <a:rPr lang="da-DK" sz="2000" b="1" dirty="0" err="1">
                <a:latin typeface="Garamond" panose="02020404030301010803" pitchFamily="18" charset="0"/>
              </a:rPr>
              <a:t>Adults</a:t>
            </a:r>
            <a:endParaRPr lang="da-DK" sz="2000" b="1" dirty="0">
              <a:latin typeface="Garamond" panose="02020404030301010803" pitchFamily="18" charset="0"/>
            </a:endParaRPr>
          </a:p>
        </p:txBody>
      </p:sp>
      <p:sp>
        <p:nvSpPr>
          <p:cNvPr id="28" name="Tekstrude 27">
            <a:extLst>
              <a:ext uri="{FF2B5EF4-FFF2-40B4-BE49-F238E27FC236}">
                <a16:creationId xmlns:a16="http://schemas.microsoft.com/office/drawing/2014/main" id="{A4CBDCD8-EDC6-0BD3-F609-9D3997AE20E2}"/>
              </a:ext>
            </a:extLst>
          </p:cNvPr>
          <p:cNvSpPr/>
          <p:nvPr/>
        </p:nvSpPr>
        <p:spPr>
          <a:xfrm>
            <a:off x="1131081" y="1829568"/>
            <a:ext cx="4749893" cy="3921168"/>
          </a:xfrm>
          <a:prstGeom prst="frame">
            <a:avLst>
              <a:gd name="adj1" fmla="val 816"/>
            </a:avLst>
          </a:prstGeom>
          <a:solidFill>
            <a:srgbClr val="CE8DF1"/>
          </a:solidFill>
          <a:ln>
            <a:solidFill>
              <a:srgbClr val="CE8D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latin typeface="Garamond" panose="02020404030301010803" pitchFamily="18" charset="0"/>
            </a:endParaRPr>
          </a:p>
        </p:txBody>
      </p:sp>
      <p:sp>
        <p:nvSpPr>
          <p:cNvPr id="29" name="Tekstfelt 28">
            <a:extLst>
              <a:ext uri="{FF2B5EF4-FFF2-40B4-BE49-F238E27FC236}">
                <a16:creationId xmlns:a16="http://schemas.microsoft.com/office/drawing/2014/main" id="{B4A8631C-B1E2-490D-D3D2-2CEFC4A3F673}"/>
              </a:ext>
            </a:extLst>
          </p:cNvPr>
          <p:cNvSpPr txBox="1"/>
          <p:nvPr/>
        </p:nvSpPr>
        <p:spPr>
          <a:xfrm>
            <a:off x="2165887" y="1421186"/>
            <a:ext cx="2680279" cy="400110"/>
          </a:xfrm>
          <a:prstGeom prst="rect">
            <a:avLst/>
          </a:prstGeom>
          <a:solidFill>
            <a:srgbClr val="CE8DF1"/>
          </a:solidFill>
          <a:ln>
            <a:solidFill>
              <a:srgbClr val="CE8DF1"/>
            </a:solidFill>
          </a:ln>
        </p:spPr>
        <p:txBody>
          <a:bodyPr wrap="square" rtlCol="0">
            <a:spAutoFit/>
          </a:bodyPr>
          <a:lstStyle/>
          <a:p>
            <a:pPr algn="ctr"/>
            <a:r>
              <a:rPr lang="da-DK" sz="2000" b="1" dirty="0" err="1">
                <a:latin typeface="Garamond" panose="02020404030301010803" pitchFamily="18" charset="0"/>
              </a:rPr>
              <a:t>Children</a:t>
            </a:r>
            <a:r>
              <a:rPr lang="da-DK" sz="2000" b="1" dirty="0">
                <a:latin typeface="Garamond" panose="02020404030301010803" pitchFamily="18" charset="0"/>
              </a:rPr>
              <a:t> and </a:t>
            </a:r>
            <a:r>
              <a:rPr lang="da-DK" sz="2000" b="1" dirty="0" err="1">
                <a:latin typeface="Garamond" panose="02020404030301010803" pitchFamily="18" charset="0"/>
              </a:rPr>
              <a:t>adults</a:t>
            </a:r>
            <a:endParaRPr lang="da-DK" sz="2000" b="1" dirty="0">
              <a:latin typeface="Garamond" panose="02020404030301010803" pitchFamily="18" charset="0"/>
            </a:endParaRPr>
          </a:p>
        </p:txBody>
      </p:sp>
      <p:pic>
        <p:nvPicPr>
          <p:cNvPr id="31" name="Billede 30">
            <a:extLst>
              <a:ext uri="{FF2B5EF4-FFF2-40B4-BE49-F238E27FC236}">
                <a16:creationId xmlns:a16="http://schemas.microsoft.com/office/drawing/2014/main" id="{F49DC014-7036-6030-D890-28B8B501056A}"/>
              </a:ext>
            </a:extLst>
          </p:cNvPr>
          <p:cNvPicPr>
            <a:picLocks noChangeAspect="1"/>
          </p:cNvPicPr>
          <p:nvPr/>
        </p:nvPicPr>
        <p:blipFill>
          <a:blip r:embed="rId9"/>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3332852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AADD97-54B3-B68E-53CF-B629ACAAAB3F}"/>
              </a:ext>
            </a:extLst>
          </p:cNvPr>
          <p:cNvSpPr>
            <a:spLocks noGrp="1"/>
          </p:cNvSpPr>
          <p:nvPr>
            <p:ph type="title"/>
          </p:nvPr>
        </p:nvSpPr>
        <p:spPr/>
        <p:txBody>
          <a:bodyPr/>
          <a:lstStyle/>
          <a:p>
            <a:r>
              <a:rPr lang="da-DK" b="1" dirty="0" err="1">
                <a:latin typeface="Garamond" panose="02020404030301010803" pitchFamily="18" charset="0"/>
              </a:rPr>
              <a:t>Primary</a:t>
            </a:r>
            <a:r>
              <a:rPr lang="da-DK" b="1" dirty="0">
                <a:latin typeface="Garamond" panose="02020404030301010803" pitchFamily="18" charset="0"/>
              </a:rPr>
              <a:t> </a:t>
            </a:r>
            <a:r>
              <a:rPr lang="da-DK" b="1" dirty="0" err="1">
                <a:latin typeface="Garamond" panose="02020404030301010803" pitchFamily="18" charset="0"/>
              </a:rPr>
              <a:t>outcome</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EAD00A74-8813-9405-70C3-7EBACD8BACEC}"/>
              </a:ext>
            </a:extLst>
          </p:cNvPr>
          <p:cNvSpPr>
            <a:spLocks noGrp="1"/>
          </p:cNvSpPr>
          <p:nvPr>
            <p:ph idx="1"/>
          </p:nvPr>
        </p:nvSpPr>
        <p:spPr>
          <a:xfrm>
            <a:off x="838199" y="1825625"/>
            <a:ext cx="10515600" cy="4351338"/>
          </a:xfrm>
        </p:spPr>
        <p:txBody>
          <a:bodyPr/>
          <a:lstStyle/>
          <a:p>
            <a:r>
              <a:rPr lang="da-DK" dirty="0" err="1">
                <a:latin typeface="Garamond" panose="02020404030301010803" pitchFamily="18" charset="0"/>
              </a:rPr>
              <a:t>Children’s</a:t>
            </a:r>
            <a:r>
              <a:rPr lang="da-DK" dirty="0">
                <a:latin typeface="Garamond" panose="02020404030301010803" pitchFamily="18" charset="0"/>
              </a:rPr>
              <a:t> time </a:t>
            </a:r>
            <a:r>
              <a:rPr lang="da-DK" dirty="0" err="1">
                <a:latin typeface="Garamond" panose="02020404030301010803" pitchFamily="18" charset="0"/>
              </a:rPr>
              <a:t>spent</a:t>
            </a:r>
            <a:r>
              <a:rPr lang="da-DK" dirty="0">
                <a:latin typeface="Garamond" panose="02020404030301010803" pitchFamily="18" charset="0"/>
              </a:rPr>
              <a:t> non-</a:t>
            </a:r>
            <a:r>
              <a:rPr lang="da-DK" dirty="0" err="1">
                <a:latin typeface="Garamond" panose="02020404030301010803" pitchFamily="18" charset="0"/>
              </a:rPr>
              <a:t>sedentary</a:t>
            </a:r>
            <a:r>
              <a:rPr lang="da-DK" dirty="0">
                <a:latin typeface="Garamond" panose="02020404030301010803" pitchFamily="18" charset="0"/>
              </a:rPr>
              <a:t> </a:t>
            </a:r>
            <a:r>
              <a:rPr lang="da-DK" dirty="0" err="1">
                <a:latin typeface="Garamond" panose="02020404030301010803" pitchFamily="18" charset="0"/>
              </a:rPr>
              <a:t>during</a:t>
            </a:r>
            <a:r>
              <a:rPr lang="da-DK" dirty="0">
                <a:latin typeface="Garamond" panose="02020404030301010803" pitchFamily="18" charset="0"/>
              </a:rPr>
              <a:t> leisure</a:t>
            </a:r>
          </a:p>
          <a:p>
            <a:endParaRPr lang="da-DK" dirty="0">
              <a:latin typeface="Garamond" panose="02020404030301010803" pitchFamily="18" charset="0"/>
            </a:endParaRPr>
          </a:p>
          <a:p>
            <a:r>
              <a:rPr lang="da-DK" dirty="0" err="1">
                <a:latin typeface="Garamond" panose="02020404030301010803" pitchFamily="18" charset="0"/>
              </a:rPr>
              <a:t>Decistion</a:t>
            </a:r>
            <a:r>
              <a:rPr lang="da-DK" dirty="0">
                <a:latin typeface="Garamond" panose="02020404030301010803" pitchFamily="18" charset="0"/>
              </a:rPr>
              <a:t> </a:t>
            </a:r>
            <a:r>
              <a:rPr lang="da-DK" dirty="0" err="1">
                <a:latin typeface="Garamond" panose="02020404030301010803" pitchFamily="18" charset="0"/>
              </a:rPr>
              <a:t>tree</a:t>
            </a:r>
            <a:r>
              <a:rPr lang="da-DK" dirty="0">
                <a:latin typeface="Garamond" panose="02020404030301010803" pitchFamily="18" charset="0"/>
              </a:rPr>
              <a:t> </a:t>
            </a:r>
            <a:r>
              <a:rPr lang="da-DK" dirty="0" err="1">
                <a:latin typeface="Garamond" panose="02020404030301010803" pitchFamily="18" charset="0"/>
              </a:rPr>
              <a:t>algorithm</a:t>
            </a:r>
            <a:r>
              <a:rPr lang="da-DK" dirty="0">
                <a:latin typeface="Garamond" panose="02020404030301010803" pitchFamily="18" charset="0"/>
              </a:rPr>
              <a:t> </a:t>
            </a:r>
            <a:r>
              <a:rPr lang="da-DK" dirty="0" err="1">
                <a:latin typeface="Garamond" panose="02020404030301010803" pitchFamily="18" charset="0"/>
              </a:rPr>
              <a:t>classifies</a:t>
            </a:r>
            <a:r>
              <a:rPr lang="da-DK" dirty="0">
                <a:latin typeface="Garamond" panose="02020404030301010803" pitchFamily="18" charset="0"/>
              </a:rPr>
              <a:t> </a:t>
            </a:r>
            <a:r>
              <a:rPr lang="da-DK" dirty="0" err="1">
                <a:latin typeface="Garamond" panose="02020404030301010803" pitchFamily="18" charset="0"/>
              </a:rPr>
              <a:t>accelerometry</a:t>
            </a:r>
            <a:r>
              <a:rPr lang="da-DK" dirty="0">
                <a:latin typeface="Garamond" panose="02020404030301010803" pitchFamily="18" charset="0"/>
              </a:rPr>
              <a:t> data in 1-second </a:t>
            </a:r>
            <a:r>
              <a:rPr lang="da-DK" dirty="0" err="1">
                <a:latin typeface="Garamond" panose="02020404030301010803" pitchFamily="18" charset="0"/>
              </a:rPr>
              <a:t>epochs</a:t>
            </a:r>
            <a:r>
              <a:rPr lang="da-DK" dirty="0">
                <a:latin typeface="Garamond" panose="02020404030301010803" pitchFamily="18" charset="0"/>
              </a:rPr>
              <a:t> </a:t>
            </a:r>
            <a:r>
              <a:rPr lang="da-DK" dirty="0" err="1">
                <a:latin typeface="Garamond" panose="02020404030301010803" pitchFamily="18" charset="0"/>
              </a:rPr>
              <a:t>into</a:t>
            </a:r>
            <a:r>
              <a:rPr lang="da-DK" dirty="0">
                <a:latin typeface="Garamond" panose="02020404030301010803" pitchFamily="18" charset="0"/>
              </a:rPr>
              <a:t> </a:t>
            </a:r>
            <a:r>
              <a:rPr lang="da-DK" dirty="0" err="1">
                <a:latin typeface="Garamond" panose="02020404030301010803" pitchFamily="18" charset="0"/>
              </a:rPr>
              <a:t>activity</a:t>
            </a:r>
            <a:r>
              <a:rPr lang="da-DK" dirty="0">
                <a:latin typeface="Garamond" panose="02020404030301010803" pitchFamily="18" charset="0"/>
              </a:rPr>
              <a:t> types (</a:t>
            </a:r>
            <a:r>
              <a:rPr lang="da-DK" dirty="0" err="1">
                <a:latin typeface="Garamond" panose="02020404030301010803" pitchFamily="18" charset="0"/>
              </a:rPr>
              <a:t>standing</a:t>
            </a:r>
            <a:r>
              <a:rPr lang="da-DK" dirty="0">
                <a:latin typeface="Garamond" panose="02020404030301010803" pitchFamily="18" charset="0"/>
              </a:rPr>
              <a:t>, </a:t>
            </a:r>
            <a:r>
              <a:rPr lang="da-DK" dirty="0" err="1">
                <a:latin typeface="Garamond" panose="02020404030301010803" pitchFamily="18" charset="0"/>
              </a:rPr>
              <a:t>moving</a:t>
            </a:r>
            <a:r>
              <a:rPr lang="da-DK" dirty="0">
                <a:latin typeface="Garamond" panose="02020404030301010803" pitchFamily="18" charset="0"/>
              </a:rPr>
              <a:t>, </a:t>
            </a:r>
            <a:r>
              <a:rPr lang="da-DK" dirty="0" err="1">
                <a:latin typeface="Garamond" panose="02020404030301010803" pitchFamily="18" charset="0"/>
              </a:rPr>
              <a:t>walking</a:t>
            </a:r>
            <a:r>
              <a:rPr lang="da-DK" dirty="0">
                <a:latin typeface="Garamond" panose="02020404030301010803" pitchFamily="18" charset="0"/>
              </a:rPr>
              <a:t>, running, </a:t>
            </a:r>
            <a:r>
              <a:rPr lang="da-DK" dirty="0" err="1">
                <a:latin typeface="Garamond" panose="02020404030301010803" pitchFamily="18" charset="0"/>
              </a:rPr>
              <a:t>cycling</a:t>
            </a:r>
            <a:r>
              <a:rPr lang="da-DK" dirty="0">
                <a:latin typeface="Garamond" panose="02020404030301010803" pitchFamily="18" charset="0"/>
              </a:rPr>
              <a:t>) and </a:t>
            </a:r>
            <a:r>
              <a:rPr lang="da-DK" dirty="0" err="1">
                <a:latin typeface="Garamond" panose="02020404030301010803" pitchFamily="18" charset="0"/>
              </a:rPr>
              <a:t>sedentary</a:t>
            </a:r>
            <a:r>
              <a:rPr lang="da-DK" dirty="0">
                <a:latin typeface="Garamond" panose="02020404030301010803" pitchFamily="18" charset="0"/>
              </a:rPr>
              <a:t> body positions (</a:t>
            </a:r>
            <a:r>
              <a:rPr lang="da-DK" dirty="0" err="1">
                <a:latin typeface="Garamond" panose="02020404030301010803" pitchFamily="18" charset="0"/>
              </a:rPr>
              <a:t>lying</a:t>
            </a:r>
            <a:r>
              <a:rPr lang="da-DK" dirty="0">
                <a:latin typeface="Garamond" panose="02020404030301010803" pitchFamily="18" charset="0"/>
              </a:rPr>
              <a:t>, </a:t>
            </a:r>
            <a:r>
              <a:rPr lang="da-DK" dirty="0" err="1">
                <a:latin typeface="Garamond" panose="02020404030301010803" pitchFamily="18" charset="0"/>
              </a:rPr>
              <a:t>sitting</a:t>
            </a:r>
            <a:r>
              <a:rPr lang="da-DK" dirty="0">
                <a:latin typeface="Garamond" panose="02020404030301010803" pitchFamily="18" charset="0"/>
              </a:rPr>
              <a:t>) (</a:t>
            </a:r>
            <a:r>
              <a:rPr lang="da-DK" i="1" dirty="0">
                <a:latin typeface="Garamond" panose="02020404030301010803" pitchFamily="18" charset="0"/>
              </a:rPr>
              <a:t>Brønd et al. 2020</a:t>
            </a:r>
            <a:r>
              <a:rPr lang="da-DK" dirty="0">
                <a:latin typeface="Garamond" panose="02020404030301010803" pitchFamily="18" charset="0"/>
              </a:rPr>
              <a:t>)</a:t>
            </a:r>
          </a:p>
          <a:p>
            <a:endParaRPr lang="da-DK" dirty="0">
              <a:latin typeface="Garamond" panose="02020404030301010803" pitchFamily="18" charset="0"/>
            </a:endParaRPr>
          </a:p>
          <a:p>
            <a:r>
              <a:rPr lang="da-DK" dirty="0">
                <a:latin typeface="Garamond" panose="02020404030301010803" pitchFamily="18" charset="0"/>
              </a:rPr>
              <a:t>Missing data </a:t>
            </a:r>
            <a:r>
              <a:rPr lang="da-DK" dirty="0" err="1">
                <a:latin typeface="Garamond" panose="02020404030301010803" pitchFamily="18" charset="0"/>
              </a:rPr>
              <a:t>imputed</a:t>
            </a:r>
            <a:r>
              <a:rPr lang="da-DK" dirty="0">
                <a:latin typeface="Garamond" panose="02020404030301010803" pitchFamily="18" charset="0"/>
              </a:rPr>
              <a:t> to </a:t>
            </a:r>
            <a:r>
              <a:rPr lang="da-DK" dirty="0" err="1">
                <a:latin typeface="Garamond" panose="02020404030301010803" pitchFamily="18" charset="0"/>
              </a:rPr>
              <a:t>allow</a:t>
            </a:r>
            <a:r>
              <a:rPr lang="da-DK" dirty="0">
                <a:latin typeface="Garamond" panose="02020404030301010803" pitchFamily="18" charset="0"/>
              </a:rPr>
              <a:t> for intention-to-</a:t>
            </a:r>
            <a:r>
              <a:rPr lang="da-DK" dirty="0" err="1">
                <a:latin typeface="Garamond" panose="02020404030301010803" pitchFamily="18" charset="0"/>
              </a:rPr>
              <a:t>treat</a:t>
            </a:r>
            <a:r>
              <a:rPr lang="da-DK" dirty="0">
                <a:latin typeface="Garamond" panose="02020404030301010803" pitchFamily="18" charset="0"/>
              </a:rPr>
              <a:t> analyses</a:t>
            </a:r>
          </a:p>
        </p:txBody>
      </p:sp>
      <p:pic>
        <p:nvPicPr>
          <p:cNvPr id="10" name="Billede 9">
            <a:extLst>
              <a:ext uri="{FF2B5EF4-FFF2-40B4-BE49-F238E27FC236}">
                <a16:creationId xmlns:a16="http://schemas.microsoft.com/office/drawing/2014/main" id="{4DF17F53-D9F8-CB28-071B-3E4D8AB7C5F7}"/>
              </a:ext>
            </a:extLst>
          </p:cNvPr>
          <p:cNvPicPr>
            <a:picLocks noChangeAspect="1"/>
          </p:cNvPicPr>
          <p:nvPr/>
        </p:nvPicPr>
        <p:blipFill>
          <a:blip r:embed="rId2"/>
          <a:stretch>
            <a:fillRect/>
          </a:stretch>
        </p:blipFill>
        <p:spPr>
          <a:xfrm>
            <a:off x="10574538" y="6036889"/>
            <a:ext cx="1366837" cy="365871"/>
          </a:xfrm>
          <a:prstGeom prst="rect">
            <a:avLst/>
          </a:prstGeom>
        </p:spPr>
      </p:pic>
    </p:spTree>
    <p:extLst>
      <p:ext uri="{BB962C8B-B14F-4D97-AF65-F5344CB8AC3E}">
        <p14:creationId xmlns:p14="http://schemas.microsoft.com/office/powerpoint/2010/main" val="3264927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2242DEB3-D5E8-5879-AB64-402CD187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85" y="1228087"/>
            <a:ext cx="7741430" cy="5629913"/>
          </a:xfrm>
          <a:prstGeom prst="rect">
            <a:avLst/>
          </a:prstGeom>
        </p:spPr>
      </p:pic>
      <p:sp>
        <p:nvSpPr>
          <p:cNvPr id="2" name="Titel 1">
            <a:extLst>
              <a:ext uri="{FF2B5EF4-FFF2-40B4-BE49-F238E27FC236}">
                <a16:creationId xmlns:a16="http://schemas.microsoft.com/office/drawing/2014/main" id="{B53EEE32-9263-4728-1264-F97C633891B3}"/>
              </a:ext>
            </a:extLst>
          </p:cNvPr>
          <p:cNvSpPr>
            <a:spLocks noGrp="1"/>
          </p:cNvSpPr>
          <p:nvPr>
            <p:ph type="title"/>
          </p:nvPr>
        </p:nvSpPr>
        <p:spPr/>
        <p:txBody>
          <a:bodyPr/>
          <a:lstStyle/>
          <a:p>
            <a:pPr algn="ctr"/>
            <a:r>
              <a:rPr lang="en-US" b="1" dirty="0">
                <a:latin typeface="Garamond" panose="02020404030301010803" pitchFamily="18" charset="0"/>
              </a:rPr>
              <a:t>Timing of participating families</a:t>
            </a:r>
            <a:r>
              <a:rPr lang="da-DK" dirty="0">
                <a:latin typeface="Garamond" panose="02020404030301010803" pitchFamily="18" charset="0"/>
              </a:rPr>
              <a:t> </a:t>
            </a:r>
          </a:p>
        </p:txBody>
      </p:sp>
      <p:sp>
        <p:nvSpPr>
          <p:cNvPr id="5" name="Tekstrude 4">
            <a:extLst>
              <a:ext uri="{FF2B5EF4-FFF2-40B4-BE49-F238E27FC236}">
                <a16:creationId xmlns:a16="http://schemas.microsoft.com/office/drawing/2014/main" id="{8DB4C099-EEC8-7423-77AA-9E45B423768A}"/>
              </a:ext>
            </a:extLst>
          </p:cNvPr>
          <p:cNvSpPr/>
          <p:nvPr/>
        </p:nvSpPr>
        <p:spPr>
          <a:xfrm>
            <a:off x="5777142" y="3050089"/>
            <a:ext cx="318858" cy="3300608"/>
          </a:xfrm>
          <a:prstGeom prst="frame">
            <a:avLst>
              <a:gd name="adj1" fmla="val 5978"/>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 name="Tekstfelt 5">
            <a:extLst>
              <a:ext uri="{FF2B5EF4-FFF2-40B4-BE49-F238E27FC236}">
                <a16:creationId xmlns:a16="http://schemas.microsoft.com/office/drawing/2014/main" id="{9D9631F2-9F18-CA95-8711-D5853A17D145}"/>
              </a:ext>
            </a:extLst>
          </p:cNvPr>
          <p:cNvSpPr txBox="1"/>
          <p:nvPr/>
        </p:nvSpPr>
        <p:spPr>
          <a:xfrm rot="18751872">
            <a:off x="5562313" y="2544208"/>
            <a:ext cx="942114" cy="430887"/>
          </a:xfrm>
          <a:prstGeom prst="rect">
            <a:avLst/>
          </a:prstGeom>
          <a:noFill/>
        </p:spPr>
        <p:txBody>
          <a:bodyPr wrap="square" rtlCol="0">
            <a:spAutoFit/>
          </a:bodyPr>
          <a:lstStyle/>
          <a:p>
            <a:pPr algn="ctr"/>
            <a:r>
              <a:rPr lang="da-DK" sz="1050" dirty="0">
                <a:latin typeface="Garamond" panose="02020404030301010803" pitchFamily="18" charset="0"/>
              </a:rPr>
              <a:t>COVID-19 </a:t>
            </a:r>
          </a:p>
          <a:p>
            <a:pPr algn="ctr"/>
            <a:r>
              <a:rPr lang="da-DK" sz="1050" dirty="0">
                <a:latin typeface="Garamond" panose="02020404030301010803" pitchFamily="18" charset="0"/>
              </a:rPr>
              <a:t>lockdown</a:t>
            </a:r>
            <a:endParaRPr lang="da-DK" sz="1100" dirty="0">
              <a:latin typeface="Garamond" panose="02020404030301010803" pitchFamily="18" charset="0"/>
            </a:endParaRPr>
          </a:p>
        </p:txBody>
      </p:sp>
      <p:pic>
        <p:nvPicPr>
          <p:cNvPr id="9" name="Billede 8">
            <a:extLst>
              <a:ext uri="{FF2B5EF4-FFF2-40B4-BE49-F238E27FC236}">
                <a16:creationId xmlns:a16="http://schemas.microsoft.com/office/drawing/2014/main" id="{B73810F3-6DAC-EA79-8F33-88EB3C9C5E9F}"/>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12" name="Tekstrude 11">
            <a:extLst>
              <a:ext uri="{FF2B5EF4-FFF2-40B4-BE49-F238E27FC236}">
                <a16:creationId xmlns:a16="http://schemas.microsoft.com/office/drawing/2014/main" id="{79865F4E-7265-327F-12B6-7B1387F250A2}"/>
              </a:ext>
            </a:extLst>
          </p:cNvPr>
          <p:cNvSpPr/>
          <p:nvPr/>
        </p:nvSpPr>
        <p:spPr>
          <a:xfrm>
            <a:off x="8742647" y="3050089"/>
            <a:ext cx="318858" cy="3300608"/>
          </a:xfrm>
          <a:prstGeom prst="frame">
            <a:avLst>
              <a:gd name="adj1" fmla="val 5978"/>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3" name="Tekstfelt 12">
            <a:extLst>
              <a:ext uri="{FF2B5EF4-FFF2-40B4-BE49-F238E27FC236}">
                <a16:creationId xmlns:a16="http://schemas.microsoft.com/office/drawing/2014/main" id="{622B7F4A-9C5B-47A6-14F3-11C40E2E63B6}"/>
              </a:ext>
            </a:extLst>
          </p:cNvPr>
          <p:cNvSpPr txBox="1"/>
          <p:nvPr/>
        </p:nvSpPr>
        <p:spPr>
          <a:xfrm rot="18751872">
            <a:off x="8509396" y="2544208"/>
            <a:ext cx="942114" cy="430887"/>
          </a:xfrm>
          <a:prstGeom prst="rect">
            <a:avLst/>
          </a:prstGeom>
          <a:noFill/>
        </p:spPr>
        <p:txBody>
          <a:bodyPr wrap="square" rtlCol="0">
            <a:spAutoFit/>
          </a:bodyPr>
          <a:lstStyle/>
          <a:p>
            <a:pPr algn="ctr"/>
            <a:r>
              <a:rPr lang="da-DK" sz="1050" dirty="0">
                <a:latin typeface="Garamond" panose="02020404030301010803" pitchFamily="18" charset="0"/>
              </a:rPr>
              <a:t>COVID-19 </a:t>
            </a:r>
          </a:p>
          <a:p>
            <a:pPr algn="ctr"/>
            <a:r>
              <a:rPr lang="da-DK" sz="1050" dirty="0">
                <a:latin typeface="Garamond" panose="02020404030301010803" pitchFamily="18" charset="0"/>
              </a:rPr>
              <a:t>lockdown</a:t>
            </a:r>
            <a:endParaRPr lang="da-DK" sz="1100" dirty="0">
              <a:latin typeface="Garamond" panose="02020404030301010803" pitchFamily="18" charset="0"/>
            </a:endParaRPr>
          </a:p>
        </p:txBody>
      </p:sp>
    </p:spTree>
    <p:extLst>
      <p:ext uri="{BB962C8B-B14F-4D97-AF65-F5344CB8AC3E}">
        <p14:creationId xmlns:p14="http://schemas.microsoft.com/office/powerpoint/2010/main" val="83442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BDEE7-26F2-F466-ECBA-C8F4C3A87BBA}"/>
              </a:ext>
            </a:extLst>
          </p:cNvPr>
          <p:cNvSpPr>
            <a:spLocks noGrp="1"/>
          </p:cNvSpPr>
          <p:nvPr>
            <p:ph type="title"/>
          </p:nvPr>
        </p:nvSpPr>
        <p:spPr>
          <a:xfrm>
            <a:off x="838200" y="0"/>
            <a:ext cx="10515600" cy="1325563"/>
          </a:xfrm>
        </p:spPr>
        <p:txBody>
          <a:bodyPr/>
          <a:lstStyle/>
          <a:p>
            <a:pPr algn="ctr"/>
            <a:r>
              <a:rPr lang="en-US" b="1" dirty="0">
                <a:latin typeface="Garamond" panose="02020404030301010803" pitchFamily="18" charset="0"/>
              </a:rPr>
              <a:t>Sample characteristics</a:t>
            </a:r>
          </a:p>
        </p:txBody>
      </p:sp>
      <p:pic>
        <p:nvPicPr>
          <p:cNvPr id="4" name="Billede 3">
            <a:extLst>
              <a:ext uri="{FF2B5EF4-FFF2-40B4-BE49-F238E27FC236}">
                <a16:creationId xmlns:a16="http://schemas.microsoft.com/office/drawing/2014/main" id="{3CF1D0BE-B3D3-BC01-EC8C-A8EDE0291E6F}"/>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10" name="Tekstfelt 9">
            <a:extLst>
              <a:ext uri="{FF2B5EF4-FFF2-40B4-BE49-F238E27FC236}">
                <a16:creationId xmlns:a16="http://schemas.microsoft.com/office/drawing/2014/main" id="{D9D7EB76-3F56-7626-1F43-6FD019303A83}"/>
              </a:ext>
            </a:extLst>
          </p:cNvPr>
          <p:cNvSpPr txBox="1"/>
          <p:nvPr/>
        </p:nvSpPr>
        <p:spPr>
          <a:xfrm>
            <a:off x="1744655" y="5525365"/>
            <a:ext cx="8702686" cy="83099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da-DK" sz="2400" dirty="0" err="1">
                <a:latin typeface="Garamond" panose="02020404030301010803" pitchFamily="18" charset="0"/>
              </a:rPr>
              <a:t>Slight</a:t>
            </a:r>
            <a:r>
              <a:rPr lang="da-DK" sz="2400" dirty="0">
                <a:latin typeface="Garamond" panose="02020404030301010803" pitchFamily="18" charset="0"/>
              </a:rPr>
              <a:t> </a:t>
            </a:r>
            <a:r>
              <a:rPr lang="da-DK" sz="2400" dirty="0" err="1">
                <a:latin typeface="Garamond" panose="02020404030301010803" pitchFamily="18" charset="0"/>
              </a:rPr>
              <a:t>imbalance</a:t>
            </a:r>
            <a:r>
              <a:rPr lang="da-DK" sz="2400" dirty="0">
                <a:latin typeface="Garamond" panose="02020404030301010803" pitchFamily="18" charset="0"/>
              </a:rPr>
              <a:t> in age </a:t>
            </a:r>
            <a:r>
              <a:rPr lang="da-DK" sz="2400" dirty="0" err="1">
                <a:latin typeface="Garamond" panose="02020404030301010803" pitchFamily="18" charset="0"/>
              </a:rPr>
              <a:t>between</a:t>
            </a:r>
            <a:r>
              <a:rPr lang="da-DK" sz="2400" dirty="0">
                <a:latin typeface="Garamond" panose="02020404030301010803" pitchFamily="18" charset="0"/>
              </a:rPr>
              <a:t> </a:t>
            </a:r>
            <a:r>
              <a:rPr lang="da-DK" sz="2400" dirty="0" err="1">
                <a:latin typeface="Garamond" panose="02020404030301010803" pitchFamily="18" charset="0"/>
              </a:rPr>
              <a:t>control</a:t>
            </a:r>
            <a:r>
              <a:rPr lang="da-DK" sz="2400" dirty="0">
                <a:latin typeface="Garamond" panose="02020404030301010803" pitchFamily="18" charset="0"/>
              </a:rPr>
              <a:t> and intervention </a:t>
            </a:r>
            <a:r>
              <a:rPr lang="da-DK" sz="2400" dirty="0" err="1">
                <a:latin typeface="Garamond" panose="02020404030301010803" pitchFamily="18" charset="0"/>
              </a:rPr>
              <a:t>group</a:t>
            </a:r>
            <a:r>
              <a:rPr lang="da-DK" sz="2400" dirty="0">
                <a:latin typeface="Garamond" panose="02020404030301010803" pitchFamily="18" charset="0"/>
              </a:rPr>
              <a:t>. </a:t>
            </a:r>
          </a:p>
          <a:p>
            <a:pPr algn="ctr"/>
            <a:r>
              <a:rPr lang="da-DK" sz="2400" dirty="0">
                <a:latin typeface="Garamond" panose="02020404030301010803" pitchFamily="18" charset="0"/>
              </a:rPr>
              <a:t>Control participants </a:t>
            </a:r>
            <a:r>
              <a:rPr lang="da-DK" sz="2400" dirty="0" err="1">
                <a:latin typeface="Garamond" panose="02020404030301010803" pitchFamily="18" charset="0"/>
              </a:rPr>
              <a:t>were</a:t>
            </a:r>
            <a:r>
              <a:rPr lang="da-DK" sz="2400" dirty="0">
                <a:latin typeface="Garamond" panose="02020404030301010803" pitchFamily="18" charset="0"/>
              </a:rPr>
              <a:t> </a:t>
            </a:r>
            <a:r>
              <a:rPr lang="da-DK" sz="2400" dirty="0" err="1">
                <a:latin typeface="Garamond" panose="02020404030301010803" pitchFamily="18" charset="0"/>
              </a:rPr>
              <a:t>older</a:t>
            </a:r>
            <a:r>
              <a:rPr lang="da-DK" sz="2400" dirty="0">
                <a:latin typeface="Garamond" panose="02020404030301010803" pitchFamily="18" charset="0"/>
              </a:rPr>
              <a:t> (</a:t>
            </a:r>
            <a:r>
              <a:rPr lang="da-DK" sz="2400" dirty="0" err="1">
                <a:latin typeface="Garamond" panose="02020404030301010803" pitchFamily="18" charset="0"/>
              </a:rPr>
              <a:t>children</a:t>
            </a:r>
            <a:r>
              <a:rPr lang="da-DK" sz="2400" dirty="0">
                <a:latin typeface="Garamond" panose="02020404030301010803" pitchFamily="18" charset="0"/>
              </a:rPr>
              <a:t> 1 </a:t>
            </a:r>
            <a:r>
              <a:rPr lang="da-DK" sz="2400" dirty="0" err="1">
                <a:latin typeface="Garamond" panose="02020404030301010803" pitchFamily="18" charset="0"/>
              </a:rPr>
              <a:t>year</a:t>
            </a:r>
            <a:r>
              <a:rPr lang="da-DK" sz="2400" dirty="0">
                <a:latin typeface="Garamond" panose="02020404030301010803" pitchFamily="18" charset="0"/>
              </a:rPr>
              <a:t>, </a:t>
            </a:r>
            <a:r>
              <a:rPr lang="da-DK" sz="2400" dirty="0" err="1">
                <a:latin typeface="Garamond" panose="02020404030301010803" pitchFamily="18" charset="0"/>
              </a:rPr>
              <a:t>adults</a:t>
            </a:r>
            <a:r>
              <a:rPr lang="da-DK" sz="2400" dirty="0">
                <a:latin typeface="Garamond" panose="02020404030301010803" pitchFamily="18" charset="0"/>
              </a:rPr>
              <a:t> 2 </a:t>
            </a:r>
            <a:r>
              <a:rPr lang="da-DK" sz="2400" dirty="0" err="1">
                <a:latin typeface="Garamond" panose="02020404030301010803" pitchFamily="18" charset="0"/>
              </a:rPr>
              <a:t>years</a:t>
            </a:r>
            <a:r>
              <a:rPr lang="da-DK" sz="2400" dirty="0">
                <a:latin typeface="Garamond" panose="02020404030301010803" pitchFamily="18" charset="0"/>
              </a:rPr>
              <a:t>)</a:t>
            </a:r>
          </a:p>
        </p:txBody>
      </p:sp>
      <p:graphicFrame>
        <p:nvGraphicFramePr>
          <p:cNvPr id="11" name="Tabel 11">
            <a:extLst>
              <a:ext uri="{FF2B5EF4-FFF2-40B4-BE49-F238E27FC236}">
                <a16:creationId xmlns:a16="http://schemas.microsoft.com/office/drawing/2014/main" id="{8E2DA9D8-DEEB-AC33-0791-C39C1CBB2631}"/>
              </a:ext>
            </a:extLst>
          </p:cNvPr>
          <p:cNvGraphicFramePr>
            <a:graphicFrameLocks noGrp="1"/>
          </p:cNvGraphicFramePr>
          <p:nvPr>
            <p:extLst>
              <p:ext uri="{D42A27DB-BD31-4B8C-83A1-F6EECF244321}">
                <p14:modId xmlns:p14="http://schemas.microsoft.com/office/powerpoint/2010/main" val="1352336066"/>
              </p:ext>
            </p:extLst>
          </p:nvPr>
        </p:nvGraphicFramePr>
        <p:xfrm>
          <a:off x="878501" y="1884795"/>
          <a:ext cx="10434998" cy="3088410"/>
        </p:xfrm>
        <a:graphic>
          <a:graphicData uri="http://schemas.openxmlformats.org/drawingml/2006/table">
            <a:tbl>
              <a:tblPr firstRow="1" bandRow="1">
                <a:tableStyleId>{93296810-A885-4BE3-A3E7-6D5BEEA58F35}</a:tableStyleId>
              </a:tblPr>
              <a:tblGrid>
                <a:gridCol w="6914667">
                  <a:extLst>
                    <a:ext uri="{9D8B030D-6E8A-4147-A177-3AD203B41FA5}">
                      <a16:colId xmlns:a16="http://schemas.microsoft.com/office/drawing/2014/main" val="2357527053"/>
                    </a:ext>
                  </a:extLst>
                </a:gridCol>
                <a:gridCol w="1737600">
                  <a:extLst>
                    <a:ext uri="{9D8B030D-6E8A-4147-A177-3AD203B41FA5}">
                      <a16:colId xmlns:a16="http://schemas.microsoft.com/office/drawing/2014/main" val="1502186288"/>
                    </a:ext>
                  </a:extLst>
                </a:gridCol>
                <a:gridCol w="1782731">
                  <a:extLst>
                    <a:ext uri="{9D8B030D-6E8A-4147-A177-3AD203B41FA5}">
                      <a16:colId xmlns:a16="http://schemas.microsoft.com/office/drawing/2014/main" val="2850839061"/>
                    </a:ext>
                  </a:extLst>
                </a:gridCol>
              </a:tblGrid>
              <a:tr h="967078">
                <a:tc>
                  <a:txBody>
                    <a:bodyPr/>
                    <a:lstStyle/>
                    <a:p>
                      <a:pPr algn="ctr"/>
                      <a:endParaRPr lang="da-DK" sz="2400" dirty="0">
                        <a:latin typeface="Garamond" panose="02020404030301010803" pitchFamily="18" charset="0"/>
                      </a:endParaRPr>
                    </a:p>
                  </a:txBody>
                  <a:tcPr/>
                </a:tc>
                <a:tc>
                  <a:txBody>
                    <a:bodyPr/>
                    <a:lstStyle/>
                    <a:p>
                      <a:pPr algn="ctr"/>
                      <a:r>
                        <a:rPr lang="da-DK" sz="2400" dirty="0" err="1">
                          <a:latin typeface="Garamond" panose="02020404030301010803" pitchFamily="18" charset="0"/>
                        </a:rPr>
                        <a:t>Children</a:t>
                      </a:r>
                      <a:endParaRPr lang="da-DK" sz="2400" dirty="0">
                        <a:latin typeface="Garamond" panose="02020404030301010803" pitchFamily="18" charset="0"/>
                      </a:endParaRPr>
                    </a:p>
                    <a:p>
                      <a:pPr algn="ctr"/>
                      <a:r>
                        <a:rPr lang="da-DK" sz="2400" b="0" dirty="0">
                          <a:latin typeface="Garamond" panose="02020404030301010803" pitchFamily="18" charset="0"/>
                        </a:rPr>
                        <a:t>n=181</a:t>
                      </a:r>
                    </a:p>
                  </a:txBody>
                  <a:tcPr/>
                </a:tc>
                <a:tc>
                  <a:txBody>
                    <a:bodyPr/>
                    <a:lstStyle/>
                    <a:p>
                      <a:pPr algn="ctr"/>
                      <a:r>
                        <a:rPr lang="da-DK" sz="2400" dirty="0" err="1">
                          <a:latin typeface="Garamond" panose="02020404030301010803" pitchFamily="18" charset="0"/>
                        </a:rPr>
                        <a:t>Adults</a:t>
                      </a:r>
                      <a:br>
                        <a:rPr lang="da-DK" sz="2400" dirty="0">
                          <a:latin typeface="Garamond" panose="02020404030301010803" pitchFamily="18" charset="0"/>
                        </a:rPr>
                      </a:br>
                      <a:r>
                        <a:rPr lang="da-DK" sz="2400" b="0" dirty="0">
                          <a:latin typeface="Garamond" panose="02020404030301010803" pitchFamily="18" charset="0"/>
                        </a:rPr>
                        <a:t>n=164</a:t>
                      </a:r>
                    </a:p>
                  </a:txBody>
                  <a:tcPr/>
                </a:tc>
                <a:extLst>
                  <a:ext uri="{0D108BD9-81ED-4DB2-BD59-A6C34878D82A}">
                    <a16:rowId xmlns:a16="http://schemas.microsoft.com/office/drawing/2014/main" val="866516392"/>
                  </a:ext>
                </a:extLst>
              </a:tr>
              <a:tr h="530333">
                <a:tc>
                  <a:txBody>
                    <a:bodyPr/>
                    <a:lstStyle/>
                    <a:p>
                      <a:pPr algn="l"/>
                      <a:r>
                        <a:rPr lang="da-DK" sz="2400" b="1" dirty="0">
                          <a:latin typeface="Garamond" panose="02020404030301010803" pitchFamily="18" charset="0"/>
                        </a:rPr>
                        <a:t>Age, </a:t>
                      </a:r>
                      <a:r>
                        <a:rPr lang="da-DK" sz="2400" b="0" dirty="0" err="1">
                          <a:latin typeface="Garamond" panose="02020404030301010803" pitchFamily="18" charset="0"/>
                        </a:rPr>
                        <a:t>years</a:t>
                      </a:r>
                      <a:endParaRPr lang="da-DK" sz="2400" b="0" dirty="0">
                        <a:latin typeface="Garamond" panose="02020404030301010803" pitchFamily="18" charset="0"/>
                      </a:endParaRPr>
                    </a:p>
                  </a:txBody>
                  <a:tcPr/>
                </a:tc>
                <a:tc>
                  <a:txBody>
                    <a:bodyPr/>
                    <a:lstStyle/>
                    <a:p>
                      <a:pPr algn="ctr"/>
                      <a:r>
                        <a:rPr lang="da-DK" sz="2400" dirty="0">
                          <a:latin typeface="Garamond" panose="02020404030301010803" pitchFamily="18" charset="0"/>
                        </a:rPr>
                        <a:t>9</a:t>
                      </a:r>
                    </a:p>
                  </a:txBody>
                  <a:tcPr/>
                </a:tc>
                <a:tc>
                  <a:txBody>
                    <a:bodyPr/>
                    <a:lstStyle/>
                    <a:p>
                      <a:pPr algn="ctr"/>
                      <a:r>
                        <a:rPr lang="da-DK" sz="2400" dirty="0">
                          <a:latin typeface="Garamond" panose="02020404030301010803" pitchFamily="18" charset="0"/>
                        </a:rPr>
                        <a:t>41</a:t>
                      </a:r>
                    </a:p>
                  </a:txBody>
                  <a:tcPr/>
                </a:tc>
                <a:extLst>
                  <a:ext uri="{0D108BD9-81ED-4DB2-BD59-A6C34878D82A}">
                    <a16:rowId xmlns:a16="http://schemas.microsoft.com/office/drawing/2014/main" val="743843952"/>
                  </a:ext>
                </a:extLst>
              </a:tr>
              <a:tr h="530333">
                <a:tc>
                  <a:txBody>
                    <a:bodyPr/>
                    <a:lstStyle/>
                    <a:p>
                      <a:pPr algn="l"/>
                      <a:r>
                        <a:rPr lang="da-DK" sz="2400" b="1" dirty="0" err="1">
                          <a:latin typeface="Garamond" panose="02020404030301010803" pitchFamily="18" charset="0"/>
                        </a:rPr>
                        <a:t>Biological</a:t>
                      </a:r>
                      <a:r>
                        <a:rPr lang="da-DK" sz="2400" b="1" dirty="0">
                          <a:latin typeface="Garamond" panose="02020404030301010803" pitchFamily="18" charset="0"/>
                        </a:rPr>
                        <a:t> sex</a:t>
                      </a:r>
                      <a:r>
                        <a:rPr lang="da-DK" sz="2400" dirty="0">
                          <a:latin typeface="Garamond" panose="02020404030301010803" pitchFamily="18" charset="0"/>
                        </a:rPr>
                        <a:t>, % (</a:t>
                      </a:r>
                      <a:r>
                        <a:rPr lang="da-DK" sz="2400" dirty="0" err="1">
                          <a:latin typeface="Garamond" panose="02020404030301010803" pitchFamily="18" charset="0"/>
                        </a:rPr>
                        <a:t>females</a:t>
                      </a:r>
                      <a:r>
                        <a:rPr lang="da-DK" sz="2400" dirty="0">
                          <a:latin typeface="Garamond" panose="02020404030301010803" pitchFamily="18" charset="0"/>
                        </a:rPr>
                        <a:t>/males)</a:t>
                      </a:r>
                    </a:p>
                  </a:txBody>
                  <a:tcPr/>
                </a:tc>
                <a:tc>
                  <a:txBody>
                    <a:bodyPr/>
                    <a:lstStyle/>
                    <a:p>
                      <a:pPr algn="ctr"/>
                      <a:r>
                        <a:rPr lang="da-DK" sz="2400" dirty="0">
                          <a:latin typeface="Garamond" panose="02020404030301010803" pitchFamily="18" charset="0"/>
                        </a:rPr>
                        <a:t>55/45</a:t>
                      </a:r>
                    </a:p>
                  </a:txBody>
                  <a:tcPr/>
                </a:tc>
                <a:tc>
                  <a:txBody>
                    <a:bodyPr/>
                    <a:lstStyle/>
                    <a:p>
                      <a:pPr algn="ctr"/>
                      <a:r>
                        <a:rPr lang="da-DK" sz="2400" dirty="0">
                          <a:latin typeface="Garamond" panose="02020404030301010803" pitchFamily="18" charset="0"/>
                        </a:rPr>
                        <a:t>54/46</a:t>
                      </a:r>
                    </a:p>
                  </a:txBody>
                  <a:tcPr/>
                </a:tc>
                <a:extLst>
                  <a:ext uri="{0D108BD9-81ED-4DB2-BD59-A6C34878D82A}">
                    <a16:rowId xmlns:a16="http://schemas.microsoft.com/office/drawing/2014/main" val="3219314880"/>
                  </a:ext>
                </a:extLst>
              </a:tr>
              <a:tr h="530333">
                <a:tc>
                  <a:txBody>
                    <a:bodyPr/>
                    <a:lstStyle/>
                    <a:p>
                      <a:pPr algn="l"/>
                      <a:r>
                        <a:rPr lang="da-DK" sz="2400" b="1" dirty="0">
                          <a:latin typeface="Garamond" panose="02020404030301010803" pitchFamily="18" charset="0"/>
                        </a:rPr>
                        <a:t>Education</a:t>
                      </a:r>
                      <a:r>
                        <a:rPr lang="da-DK" sz="2400" dirty="0">
                          <a:latin typeface="Garamond" panose="02020404030301010803" pitchFamily="18" charset="0"/>
                        </a:rPr>
                        <a:t>, % (short-term/medium term/long-term)</a:t>
                      </a:r>
                    </a:p>
                  </a:txBody>
                  <a:tcPr/>
                </a:tc>
                <a:tc>
                  <a:txBody>
                    <a:bodyPr/>
                    <a:lstStyle/>
                    <a:p>
                      <a:pPr algn="ctr"/>
                      <a:r>
                        <a:rPr lang="da-DK" sz="2400" dirty="0">
                          <a:latin typeface="Garamond" panose="02020404030301010803" pitchFamily="18" charset="0"/>
                        </a:rPr>
                        <a:t>-</a:t>
                      </a:r>
                    </a:p>
                  </a:txBody>
                  <a:tcPr/>
                </a:tc>
                <a:tc>
                  <a:txBody>
                    <a:bodyPr/>
                    <a:lstStyle/>
                    <a:p>
                      <a:pPr algn="ctr"/>
                      <a:r>
                        <a:rPr lang="da-DK" sz="2400" dirty="0">
                          <a:latin typeface="Garamond" panose="02020404030301010803" pitchFamily="18" charset="0"/>
                        </a:rPr>
                        <a:t>18/54/28</a:t>
                      </a:r>
                    </a:p>
                  </a:txBody>
                  <a:tcPr/>
                </a:tc>
                <a:extLst>
                  <a:ext uri="{0D108BD9-81ED-4DB2-BD59-A6C34878D82A}">
                    <a16:rowId xmlns:a16="http://schemas.microsoft.com/office/drawing/2014/main" val="3208376614"/>
                  </a:ext>
                </a:extLst>
              </a:tr>
              <a:tr h="530333">
                <a:tc>
                  <a:txBody>
                    <a:bodyPr/>
                    <a:lstStyle/>
                    <a:p>
                      <a:pPr algn="l"/>
                      <a:r>
                        <a:rPr lang="da-DK" sz="2400" b="1" dirty="0" err="1">
                          <a:latin typeface="Garamond" panose="02020404030301010803" pitchFamily="18" charset="0"/>
                        </a:rPr>
                        <a:t>Recreational</a:t>
                      </a:r>
                      <a:r>
                        <a:rPr lang="da-DK" sz="2400" b="1" dirty="0">
                          <a:latin typeface="Garamond" panose="02020404030301010803" pitchFamily="18" charset="0"/>
                        </a:rPr>
                        <a:t> screen media </a:t>
                      </a:r>
                      <a:r>
                        <a:rPr lang="da-DK" sz="2400" b="1" dirty="0" err="1">
                          <a:latin typeface="Garamond" panose="02020404030301010803" pitchFamily="18" charset="0"/>
                        </a:rPr>
                        <a:t>use</a:t>
                      </a:r>
                      <a:r>
                        <a:rPr lang="da-DK" sz="2400" dirty="0">
                          <a:latin typeface="Garamond" panose="02020404030301010803" pitchFamily="18" charset="0"/>
                        </a:rPr>
                        <a:t>, hrs/</a:t>
                      </a:r>
                      <a:r>
                        <a:rPr lang="da-DK" sz="2400" dirty="0" err="1">
                          <a:latin typeface="Garamond" panose="02020404030301010803" pitchFamily="18" charset="0"/>
                        </a:rPr>
                        <a:t>week</a:t>
                      </a:r>
                      <a:endParaRPr lang="da-DK" sz="2400" dirty="0">
                        <a:latin typeface="Garamond" panose="02020404030301010803" pitchFamily="18" charset="0"/>
                      </a:endParaRPr>
                    </a:p>
                  </a:txBody>
                  <a:tcPr/>
                </a:tc>
                <a:tc>
                  <a:txBody>
                    <a:bodyPr/>
                    <a:lstStyle/>
                    <a:p>
                      <a:pPr algn="ctr"/>
                      <a:r>
                        <a:rPr lang="da-DK" sz="2400" dirty="0">
                          <a:latin typeface="Garamond" panose="02020404030301010803" pitchFamily="18" charset="0"/>
                        </a:rPr>
                        <a:t>16</a:t>
                      </a:r>
                    </a:p>
                  </a:txBody>
                  <a:tcPr/>
                </a:tc>
                <a:tc>
                  <a:txBody>
                    <a:bodyPr/>
                    <a:lstStyle/>
                    <a:p>
                      <a:pPr algn="ctr"/>
                      <a:r>
                        <a:rPr lang="da-DK" sz="2400" dirty="0">
                          <a:latin typeface="Garamond" panose="02020404030301010803" pitchFamily="18" charset="0"/>
                        </a:rPr>
                        <a:t>23</a:t>
                      </a:r>
                    </a:p>
                  </a:txBody>
                  <a:tcPr/>
                </a:tc>
                <a:extLst>
                  <a:ext uri="{0D108BD9-81ED-4DB2-BD59-A6C34878D82A}">
                    <a16:rowId xmlns:a16="http://schemas.microsoft.com/office/drawing/2014/main" val="3830045576"/>
                  </a:ext>
                </a:extLst>
              </a:tr>
            </a:tbl>
          </a:graphicData>
        </a:graphic>
      </p:graphicFrame>
    </p:spTree>
    <p:extLst>
      <p:ext uri="{BB962C8B-B14F-4D97-AF65-F5344CB8AC3E}">
        <p14:creationId xmlns:p14="http://schemas.microsoft.com/office/powerpoint/2010/main" val="7144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BDEE7-26F2-F466-ECBA-C8F4C3A87BBA}"/>
              </a:ext>
            </a:extLst>
          </p:cNvPr>
          <p:cNvSpPr>
            <a:spLocks noGrp="1"/>
          </p:cNvSpPr>
          <p:nvPr>
            <p:ph type="title"/>
          </p:nvPr>
        </p:nvSpPr>
        <p:spPr>
          <a:xfrm>
            <a:off x="838199" y="-54667"/>
            <a:ext cx="10515600" cy="1325563"/>
          </a:xfrm>
        </p:spPr>
        <p:txBody>
          <a:bodyPr/>
          <a:lstStyle/>
          <a:p>
            <a:pPr algn="ctr"/>
            <a:r>
              <a:rPr lang="da-DK" b="1" dirty="0">
                <a:latin typeface="Garamond" panose="02020404030301010803" pitchFamily="18" charset="0"/>
              </a:rPr>
              <a:t>Intervention compliance</a:t>
            </a:r>
          </a:p>
        </p:txBody>
      </p:sp>
      <p:pic>
        <p:nvPicPr>
          <p:cNvPr id="4" name="Billede 3">
            <a:extLst>
              <a:ext uri="{FF2B5EF4-FFF2-40B4-BE49-F238E27FC236}">
                <a16:creationId xmlns:a16="http://schemas.microsoft.com/office/drawing/2014/main" id="{3CF1D0BE-B3D3-BC01-EC8C-A8EDE0291E6F}"/>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5" name="Billede 4">
            <a:extLst>
              <a:ext uri="{FF2B5EF4-FFF2-40B4-BE49-F238E27FC236}">
                <a16:creationId xmlns:a16="http://schemas.microsoft.com/office/drawing/2014/main" id="{EA75E00E-2280-A36E-C8D3-0DD1347D133E}"/>
              </a:ext>
            </a:extLst>
          </p:cNvPr>
          <p:cNvPicPr>
            <a:picLocks noChangeAspect="1"/>
          </p:cNvPicPr>
          <p:nvPr/>
        </p:nvPicPr>
        <p:blipFill rotWithShape="1">
          <a:blip r:embed="rId4">
            <a:extLst>
              <a:ext uri="{28A0092B-C50C-407E-A947-70E740481C1C}">
                <a14:useLocalDpi xmlns:a14="http://schemas.microsoft.com/office/drawing/2010/main" val="0"/>
              </a:ext>
            </a:extLst>
          </a:blip>
          <a:srcRect t="3396" r="3190" b="4401"/>
          <a:stretch/>
        </p:blipFill>
        <p:spPr bwMode="auto">
          <a:xfrm>
            <a:off x="2170831" y="906326"/>
            <a:ext cx="7850336" cy="5437798"/>
          </a:xfrm>
          <a:prstGeom prst="rect">
            <a:avLst/>
          </a:prstGeom>
          <a:ln>
            <a:noFill/>
          </a:ln>
          <a:extLst>
            <a:ext uri="{53640926-AAD7-44D8-BBD7-CCE9431645EC}">
              <a14:shadowObscured xmlns:a14="http://schemas.microsoft.com/office/drawing/2010/main"/>
            </a:ext>
          </a:extLst>
        </p:spPr>
      </p:pic>
      <p:sp>
        <p:nvSpPr>
          <p:cNvPr id="8" name="Tekstfelt 7">
            <a:extLst>
              <a:ext uri="{FF2B5EF4-FFF2-40B4-BE49-F238E27FC236}">
                <a16:creationId xmlns:a16="http://schemas.microsoft.com/office/drawing/2014/main" id="{C1D8D4A3-5463-47DE-25E7-7D1CB7EA5EC4}"/>
              </a:ext>
            </a:extLst>
          </p:cNvPr>
          <p:cNvSpPr txBox="1"/>
          <p:nvPr/>
        </p:nvSpPr>
        <p:spPr>
          <a:xfrm>
            <a:off x="2419161" y="6402760"/>
            <a:ext cx="3568556" cy="369332"/>
          </a:xfrm>
          <a:prstGeom prst="rect">
            <a:avLst/>
          </a:prstGeom>
          <a:noFill/>
        </p:spPr>
        <p:txBody>
          <a:bodyPr wrap="square" rtlCol="0">
            <a:spAutoFit/>
          </a:bodyPr>
          <a:lstStyle/>
          <a:p>
            <a:pPr algn="ctr"/>
            <a:r>
              <a:rPr lang="da-DK" dirty="0">
                <a:latin typeface="Garamond" panose="02020404030301010803" pitchFamily="18" charset="0"/>
              </a:rPr>
              <a:t>83 </a:t>
            </a:r>
            <a:r>
              <a:rPr lang="da-DK" dirty="0" err="1">
                <a:latin typeface="Garamond" panose="02020404030301010803" pitchFamily="18" charset="0"/>
              </a:rPr>
              <a:t>children</a:t>
            </a:r>
            <a:r>
              <a:rPr lang="da-DK" dirty="0">
                <a:latin typeface="Garamond" panose="02020404030301010803" pitchFamily="18" charset="0"/>
              </a:rPr>
              <a:t> </a:t>
            </a:r>
            <a:r>
              <a:rPr lang="da-DK" dirty="0" err="1">
                <a:latin typeface="Garamond" panose="02020404030301010803" pitchFamily="18" charset="0"/>
              </a:rPr>
              <a:t>were</a:t>
            </a:r>
            <a:r>
              <a:rPr lang="da-DK" dirty="0">
                <a:latin typeface="Garamond" panose="02020404030301010803" pitchFamily="18" charset="0"/>
              </a:rPr>
              <a:t> </a:t>
            </a:r>
            <a:r>
              <a:rPr lang="da-DK" dirty="0" err="1">
                <a:latin typeface="Garamond" panose="02020404030301010803" pitchFamily="18" charset="0"/>
              </a:rPr>
              <a:t>compliant</a:t>
            </a:r>
            <a:r>
              <a:rPr lang="da-DK" dirty="0">
                <a:latin typeface="Garamond" panose="02020404030301010803" pitchFamily="18" charset="0"/>
              </a:rPr>
              <a:t> (97%)</a:t>
            </a:r>
          </a:p>
        </p:txBody>
      </p:sp>
      <p:sp>
        <p:nvSpPr>
          <p:cNvPr id="9" name="Tekstfelt 8">
            <a:extLst>
              <a:ext uri="{FF2B5EF4-FFF2-40B4-BE49-F238E27FC236}">
                <a16:creationId xmlns:a16="http://schemas.microsoft.com/office/drawing/2014/main" id="{05D0E0B4-312D-9F10-C504-20112608763D}"/>
              </a:ext>
            </a:extLst>
          </p:cNvPr>
          <p:cNvSpPr txBox="1"/>
          <p:nvPr/>
        </p:nvSpPr>
        <p:spPr>
          <a:xfrm>
            <a:off x="6541088" y="6402760"/>
            <a:ext cx="3021504" cy="369332"/>
          </a:xfrm>
          <a:prstGeom prst="rect">
            <a:avLst/>
          </a:prstGeom>
          <a:noFill/>
        </p:spPr>
        <p:txBody>
          <a:bodyPr wrap="square" rtlCol="0">
            <a:spAutoFit/>
          </a:bodyPr>
          <a:lstStyle/>
          <a:p>
            <a:pPr algn="ctr"/>
            <a:r>
              <a:rPr lang="da-DK" dirty="0">
                <a:latin typeface="Garamond" panose="02020404030301010803" pitchFamily="18" charset="0"/>
              </a:rPr>
              <a:t>78 </a:t>
            </a:r>
            <a:r>
              <a:rPr lang="da-DK" dirty="0" err="1">
                <a:latin typeface="Garamond" panose="02020404030301010803" pitchFamily="18" charset="0"/>
              </a:rPr>
              <a:t>adults</a:t>
            </a:r>
            <a:r>
              <a:rPr lang="da-DK" dirty="0">
                <a:latin typeface="Garamond" panose="02020404030301010803" pitchFamily="18" charset="0"/>
              </a:rPr>
              <a:t> </a:t>
            </a:r>
            <a:r>
              <a:rPr lang="da-DK" dirty="0" err="1">
                <a:latin typeface="Garamond" panose="02020404030301010803" pitchFamily="18" charset="0"/>
              </a:rPr>
              <a:t>were</a:t>
            </a:r>
            <a:r>
              <a:rPr lang="da-DK" dirty="0">
                <a:latin typeface="Garamond" panose="02020404030301010803" pitchFamily="18" charset="0"/>
              </a:rPr>
              <a:t> </a:t>
            </a:r>
            <a:r>
              <a:rPr lang="da-DK" dirty="0" err="1">
                <a:latin typeface="Garamond" panose="02020404030301010803" pitchFamily="18" charset="0"/>
              </a:rPr>
              <a:t>compliant</a:t>
            </a:r>
            <a:r>
              <a:rPr lang="da-DK" dirty="0">
                <a:latin typeface="Garamond" panose="02020404030301010803" pitchFamily="18" charset="0"/>
              </a:rPr>
              <a:t> (95%)</a:t>
            </a:r>
          </a:p>
        </p:txBody>
      </p:sp>
      <p:sp>
        <p:nvSpPr>
          <p:cNvPr id="10" name="Tekstfelt 9">
            <a:extLst>
              <a:ext uri="{FF2B5EF4-FFF2-40B4-BE49-F238E27FC236}">
                <a16:creationId xmlns:a16="http://schemas.microsoft.com/office/drawing/2014/main" id="{BD9A4344-8E78-4ACC-2DC8-CBDDB363A59C}"/>
              </a:ext>
            </a:extLst>
          </p:cNvPr>
          <p:cNvSpPr txBox="1"/>
          <p:nvPr/>
        </p:nvSpPr>
        <p:spPr>
          <a:xfrm>
            <a:off x="9847746" y="2690336"/>
            <a:ext cx="2567354" cy="1477328"/>
          </a:xfrm>
          <a:prstGeom prst="rect">
            <a:avLst/>
          </a:prstGeom>
          <a:noFill/>
        </p:spPr>
        <p:txBody>
          <a:bodyPr wrap="square" rtlCol="0">
            <a:spAutoFit/>
          </a:bodyPr>
          <a:lstStyle/>
          <a:p>
            <a:r>
              <a:rPr lang="da-DK" b="1" dirty="0">
                <a:latin typeface="Garamond" panose="02020404030301010803" pitchFamily="18" charset="0"/>
              </a:rPr>
              <a:t>Control </a:t>
            </a:r>
            <a:r>
              <a:rPr lang="da-DK" b="1" dirty="0" err="1">
                <a:latin typeface="Garamond" panose="02020404030301010803" pitchFamily="18" charset="0"/>
              </a:rPr>
              <a:t>group</a:t>
            </a:r>
            <a:br>
              <a:rPr lang="da-DK" dirty="0">
                <a:latin typeface="Garamond" panose="02020404030301010803" pitchFamily="18" charset="0"/>
              </a:rPr>
            </a:br>
            <a:r>
              <a:rPr lang="da-DK" dirty="0">
                <a:latin typeface="Garamond" panose="02020404030301010803" pitchFamily="18" charset="0"/>
              </a:rPr>
              <a:t>Median 15.5 hrs/</a:t>
            </a:r>
            <a:r>
              <a:rPr lang="da-DK" dirty="0" err="1">
                <a:latin typeface="Garamond" panose="02020404030301010803" pitchFamily="18" charset="0"/>
              </a:rPr>
              <a:t>week</a:t>
            </a:r>
            <a:endParaRPr lang="da-DK" dirty="0">
              <a:latin typeface="Garamond" panose="02020404030301010803" pitchFamily="18" charset="0"/>
            </a:endParaRPr>
          </a:p>
          <a:p>
            <a:endParaRPr lang="da-DK" dirty="0">
              <a:latin typeface="Garamond" panose="02020404030301010803" pitchFamily="18" charset="0"/>
            </a:endParaRPr>
          </a:p>
          <a:p>
            <a:r>
              <a:rPr lang="da-DK" b="1" dirty="0">
                <a:solidFill>
                  <a:schemeClr val="accent1"/>
                </a:solidFill>
                <a:latin typeface="Garamond" panose="02020404030301010803" pitchFamily="18" charset="0"/>
              </a:rPr>
              <a:t>Intervention </a:t>
            </a:r>
            <a:r>
              <a:rPr lang="da-DK" b="1" dirty="0" err="1">
                <a:solidFill>
                  <a:schemeClr val="accent1"/>
                </a:solidFill>
                <a:latin typeface="Garamond" panose="02020404030301010803" pitchFamily="18" charset="0"/>
              </a:rPr>
              <a:t>group</a:t>
            </a:r>
            <a:r>
              <a:rPr lang="da-DK" b="1" dirty="0">
                <a:solidFill>
                  <a:schemeClr val="accent1"/>
                </a:solidFill>
                <a:latin typeface="Garamond" panose="02020404030301010803" pitchFamily="18" charset="0"/>
              </a:rPr>
              <a:t> </a:t>
            </a:r>
            <a:br>
              <a:rPr lang="da-DK" dirty="0">
                <a:solidFill>
                  <a:schemeClr val="accent1"/>
                </a:solidFill>
                <a:latin typeface="Garamond" panose="02020404030301010803" pitchFamily="18" charset="0"/>
              </a:rPr>
            </a:br>
            <a:r>
              <a:rPr lang="da-DK" dirty="0">
                <a:solidFill>
                  <a:schemeClr val="accent1"/>
                </a:solidFill>
                <a:latin typeface="Garamond" panose="02020404030301010803" pitchFamily="18" charset="0"/>
              </a:rPr>
              <a:t>Median 2.7 hrs/</a:t>
            </a:r>
            <a:r>
              <a:rPr lang="da-DK" dirty="0" err="1">
                <a:solidFill>
                  <a:schemeClr val="accent1"/>
                </a:solidFill>
                <a:latin typeface="Garamond" panose="02020404030301010803" pitchFamily="18" charset="0"/>
              </a:rPr>
              <a:t>week</a:t>
            </a:r>
            <a:endParaRPr lang="da-DK" dirty="0">
              <a:solidFill>
                <a:schemeClr val="accent1"/>
              </a:solidFill>
              <a:latin typeface="Garamond" panose="02020404030301010803" pitchFamily="18" charset="0"/>
            </a:endParaRPr>
          </a:p>
        </p:txBody>
      </p:sp>
      <p:sp>
        <p:nvSpPr>
          <p:cNvPr id="12" name="Tekstfelt 11">
            <a:extLst>
              <a:ext uri="{FF2B5EF4-FFF2-40B4-BE49-F238E27FC236}">
                <a16:creationId xmlns:a16="http://schemas.microsoft.com/office/drawing/2014/main" id="{A6EBF96E-1667-28CA-3123-3D095838DF5F}"/>
              </a:ext>
            </a:extLst>
          </p:cNvPr>
          <p:cNvSpPr txBox="1"/>
          <p:nvPr/>
        </p:nvSpPr>
        <p:spPr>
          <a:xfrm>
            <a:off x="220838" y="2794287"/>
            <a:ext cx="2567354" cy="1477328"/>
          </a:xfrm>
          <a:prstGeom prst="rect">
            <a:avLst/>
          </a:prstGeom>
          <a:noFill/>
        </p:spPr>
        <p:txBody>
          <a:bodyPr wrap="square" rtlCol="0">
            <a:spAutoFit/>
          </a:bodyPr>
          <a:lstStyle/>
          <a:p>
            <a:r>
              <a:rPr lang="da-DK" b="1" dirty="0">
                <a:latin typeface="Garamond" panose="02020404030301010803" pitchFamily="18" charset="0"/>
              </a:rPr>
              <a:t>Control </a:t>
            </a:r>
            <a:r>
              <a:rPr lang="da-DK" b="1" dirty="0" err="1">
                <a:latin typeface="Garamond" panose="02020404030301010803" pitchFamily="18" charset="0"/>
              </a:rPr>
              <a:t>group</a:t>
            </a:r>
            <a:br>
              <a:rPr lang="da-DK" dirty="0">
                <a:latin typeface="Garamond" panose="02020404030301010803" pitchFamily="18" charset="0"/>
              </a:rPr>
            </a:br>
            <a:r>
              <a:rPr lang="da-DK" dirty="0">
                <a:latin typeface="Garamond" panose="02020404030301010803" pitchFamily="18" charset="0"/>
              </a:rPr>
              <a:t>Median 10.9 hrs/</a:t>
            </a:r>
            <a:r>
              <a:rPr lang="da-DK" dirty="0" err="1">
                <a:latin typeface="Garamond" panose="02020404030301010803" pitchFamily="18" charset="0"/>
              </a:rPr>
              <a:t>week</a:t>
            </a:r>
            <a:endParaRPr lang="da-DK" dirty="0">
              <a:latin typeface="Garamond" panose="02020404030301010803" pitchFamily="18" charset="0"/>
            </a:endParaRPr>
          </a:p>
          <a:p>
            <a:endParaRPr lang="da-DK" dirty="0">
              <a:latin typeface="Garamond" panose="02020404030301010803" pitchFamily="18" charset="0"/>
            </a:endParaRPr>
          </a:p>
          <a:p>
            <a:r>
              <a:rPr lang="da-DK" b="1" dirty="0">
                <a:solidFill>
                  <a:schemeClr val="accent1"/>
                </a:solidFill>
                <a:latin typeface="Garamond" panose="02020404030301010803" pitchFamily="18" charset="0"/>
              </a:rPr>
              <a:t>Intervention </a:t>
            </a:r>
            <a:r>
              <a:rPr lang="da-DK" b="1" dirty="0" err="1">
                <a:solidFill>
                  <a:schemeClr val="accent1"/>
                </a:solidFill>
                <a:latin typeface="Garamond" panose="02020404030301010803" pitchFamily="18" charset="0"/>
              </a:rPr>
              <a:t>group</a:t>
            </a:r>
            <a:r>
              <a:rPr lang="da-DK" b="1" dirty="0">
                <a:solidFill>
                  <a:schemeClr val="accent1"/>
                </a:solidFill>
                <a:latin typeface="Garamond" panose="02020404030301010803" pitchFamily="18" charset="0"/>
              </a:rPr>
              <a:t> </a:t>
            </a:r>
            <a:br>
              <a:rPr lang="da-DK" dirty="0">
                <a:solidFill>
                  <a:schemeClr val="accent1"/>
                </a:solidFill>
                <a:latin typeface="Garamond" panose="02020404030301010803" pitchFamily="18" charset="0"/>
              </a:rPr>
            </a:br>
            <a:r>
              <a:rPr lang="da-DK" dirty="0">
                <a:solidFill>
                  <a:schemeClr val="accent1"/>
                </a:solidFill>
                <a:latin typeface="Garamond" panose="02020404030301010803" pitchFamily="18" charset="0"/>
              </a:rPr>
              <a:t>Median 2.7 hrs/</a:t>
            </a:r>
            <a:r>
              <a:rPr lang="da-DK" dirty="0" err="1">
                <a:solidFill>
                  <a:schemeClr val="accent1"/>
                </a:solidFill>
                <a:latin typeface="Garamond" panose="02020404030301010803" pitchFamily="18" charset="0"/>
              </a:rPr>
              <a:t>week</a:t>
            </a:r>
            <a:endParaRPr lang="da-DK" dirty="0">
              <a:solidFill>
                <a:schemeClr val="accent1"/>
              </a:solidFill>
              <a:latin typeface="Garamond" panose="02020404030301010803" pitchFamily="18" charset="0"/>
            </a:endParaRPr>
          </a:p>
        </p:txBody>
      </p:sp>
    </p:spTree>
    <p:extLst>
      <p:ext uri="{BB962C8B-B14F-4D97-AF65-F5344CB8AC3E}">
        <p14:creationId xmlns:p14="http://schemas.microsoft.com/office/powerpoint/2010/main" val="34338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Billede 46">
            <a:extLst>
              <a:ext uri="{FF2B5EF4-FFF2-40B4-BE49-F238E27FC236}">
                <a16:creationId xmlns:a16="http://schemas.microsoft.com/office/drawing/2014/main" id="{5A4DBA7D-2FDE-4C2E-7B80-272E7FD6B9FD}"/>
              </a:ext>
            </a:extLst>
          </p:cNvPr>
          <p:cNvPicPr>
            <a:picLocks noChangeAspect="1"/>
          </p:cNvPicPr>
          <p:nvPr/>
        </p:nvPicPr>
        <p:blipFill rotWithShape="1">
          <a:blip r:embed="rId3"/>
          <a:srcRect l="2528" t="939" r="863" b="10880"/>
          <a:stretch/>
        </p:blipFill>
        <p:spPr>
          <a:xfrm>
            <a:off x="1600665" y="1449659"/>
            <a:ext cx="8911083" cy="4880222"/>
          </a:xfrm>
          <a:prstGeom prst="rect">
            <a:avLst/>
          </a:prstGeom>
        </p:spPr>
      </p:pic>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p:txBody>
          <a:bodyPr/>
          <a:lstStyle/>
          <a:p>
            <a:pPr algn="ctr"/>
            <a:r>
              <a:rPr lang="da-DK" b="1" dirty="0" err="1">
                <a:latin typeface="Garamond" panose="02020404030301010803" pitchFamily="18" charset="0"/>
              </a:rPr>
              <a:t>Physical</a:t>
            </a:r>
            <a:r>
              <a:rPr lang="da-DK" b="1" dirty="0">
                <a:latin typeface="Garamond" panose="02020404030301010803" pitchFamily="18" charset="0"/>
              </a:rPr>
              <a:t> </a:t>
            </a:r>
            <a:r>
              <a:rPr lang="da-DK" b="1" dirty="0" err="1">
                <a:latin typeface="Garamond" panose="02020404030301010803" pitchFamily="18" charset="0"/>
              </a:rPr>
              <a:t>activity</a:t>
            </a:r>
            <a:r>
              <a:rPr lang="da-DK" b="1" dirty="0">
                <a:latin typeface="Garamond" panose="02020404030301010803" pitchFamily="18" charset="0"/>
              </a:rPr>
              <a:t> </a:t>
            </a:r>
            <a:r>
              <a:rPr lang="da-DK" b="1" dirty="0" err="1">
                <a:latin typeface="Garamond" panose="02020404030301010803" pitchFamily="18" charset="0"/>
              </a:rPr>
              <a:t>results</a:t>
            </a:r>
            <a:r>
              <a:rPr lang="da-DK" b="1" dirty="0">
                <a:latin typeface="Garamond" panose="02020404030301010803" pitchFamily="18" charset="0"/>
              </a:rPr>
              <a:t> </a:t>
            </a:r>
          </a:p>
        </p:txBody>
      </p:sp>
      <p:pic>
        <p:nvPicPr>
          <p:cNvPr id="4" name="Billede 3">
            <a:extLst>
              <a:ext uri="{FF2B5EF4-FFF2-40B4-BE49-F238E27FC236}">
                <a16:creationId xmlns:a16="http://schemas.microsoft.com/office/drawing/2014/main" id="{390C63AE-1C9A-5371-C8B2-408EE5C4DEA1}"/>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44" name="Tekstrude 43">
            <a:extLst>
              <a:ext uri="{FF2B5EF4-FFF2-40B4-BE49-F238E27FC236}">
                <a16:creationId xmlns:a16="http://schemas.microsoft.com/office/drawing/2014/main" id="{37B02EEF-C16F-68A2-CB60-C1E595A79B05}"/>
              </a:ext>
            </a:extLst>
          </p:cNvPr>
          <p:cNvSpPr/>
          <p:nvPr/>
        </p:nvSpPr>
        <p:spPr>
          <a:xfrm>
            <a:off x="1680252" y="1992241"/>
            <a:ext cx="8399721" cy="293760"/>
          </a:xfrm>
          <a:prstGeom prst="frame">
            <a:avLst>
              <a:gd name="adj1" fmla="val 13906"/>
            </a:avLst>
          </a:prstGeom>
          <a:solidFill>
            <a:schemeClr val="accent4">
              <a:lumMod val="40000"/>
              <a:lumOff val="60000"/>
            </a:schemeClr>
          </a:solidFill>
          <a:ln>
            <a:solidFill>
              <a:schemeClr val="accent4">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solidFill>
                <a:schemeClr val="tx1"/>
              </a:solidFill>
            </a:endParaRPr>
          </a:p>
        </p:txBody>
      </p:sp>
      <p:sp>
        <p:nvSpPr>
          <p:cNvPr id="45" name="Højrepil 44">
            <a:extLst>
              <a:ext uri="{FF2B5EF4-FFF2-40B4-BE49-F238E27FC236}">
                <a16:creationId xmlns:a16="http://schemas.microsoft.com/office/drawing/2014/main" id="{FA332B2D-C4AD-C937-4575-87ED82FAEB6E}"/>
              </a:ext>
            </a:extLst>
          </p:cNvPr>
          <p:cNvSpPr/>
          <p:nvPr/>
        </p:nvSpPr>
        <p:spPr>
          <a:xfrm>
            <a:off x="898334" y="2023565"/>
            <a:ext cx="700285" cy="231112"/>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Tekstfelt 2">
            <a:extLst>
              <a:ext uri="{FF2B5EF4-FFF2-40B4-BE49-F238E27FC236}">
                <a16:creationId xmlns:a16="http://schemas.microsoft.com/office/drawing/2014/main" id="{52C83631-CE44-73D6-BFFD-D93F8E0E613A}"/>
              </a:ext>
            </a:extLst>
          </p:cNvPr>
          <p:cNvSpPr txBox="1"/>
          <p:nvPr/>
        </p:nvSpPr>
        <p:spPr>
          <a:xfrm>
            <a:off x="-2375563" y="6581001"/>
            <a:ext cx="9004041" cy="276999"/>
          </a:xfrm>
          <a:prstGeom prst="rect">
            <a:avLst/>
          </a:prstGeom>
          <a:noFill/>
        </p:spPr>
        <p:txBody>
          <a:bodyPr wrap="square" rtlCol="0">
            <a:spAutoFit/>
          </a:bodyPr>
          <a:lstStyle/>
          <a:p>
            <a:pPr algn="ctr"/>
            <a:r>
              <a:rPr lang="en-US" sz="1200" dirty="0">
                <a:latin typeface="Garamond" panose="02020404030301010803" pitchFamily="18" charset="0"/>
              </a:rPr>
              <a:t>Adjusted for the baseline value of the outcome and age.</a:t>
            </a:r>
            <a:endParaRPr lang="da-DK" sz="1000" dirty="0">
              <a:latin typeface="Garamond" panose="02020404030301010803" pitchFamily="18" charset="0"/>
            </a:endParaRPr>
          </a:p>
        </p:txBody>
      </p:sp>
    </p:spTree>
    <p:extLst>
      <p:ext uri="{BB962C8B-B14F-4D97-AF65-F5344CB8AC3E}">
        <p14:creationId xmlns:p14="http://schemas.microsoft.com/office/powerpoint/2010/main" val="349840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34298511-BD0C-C833-14D0-F416C6D646B9}"/>
              </a:ext>
            </a:extLst>
          </p:cNvPr>
          <p:cNvPicPr>
            <a:picLocks noChangeAspect="1"/>
          </p:cNvPicPr>
          <p:nvPr/>
        </p:nvPicPr>
        <p:blipFill rotWithShape="1">
          <a:blip r:embed="rId3">
            <a:extLst>
              <a:ext uri="{28A0092B-C50C-407E-A947-70E740481C1C}">
                <a14:useLocalDpi xmlns:a14="http://schemas.microsoft.com/office/drawing/2010/main" val="0"/>
              </a:ext>
            </a:extLst>
          </a:blip>
          <a:srcRect l="2778" t="2206" r="1546" b="21970"/>
          <a:stretch/>
        </p:blipFill>
        <p:spPr bwMode="auto">
          <a:xfrm>
            <a:off x="949621" y="1204540"/>
            <a:ext cx="10292758" cy="4894335"/>
          </a:xfrm>
          <a:prstGeom prst="rect">
            <a:avLst/>
          </a:prstGeom>
          <a:ln>
            <a:noFill/>
          </a:ln>
          <a:extLst>
            <a:ext uri="{53640926-AAD7-44D8-BBD7-CCE9431645EC}">
              <a14:shadowObscured xmlns:a14="http://schemas.microsoft.com/office/drawing/2010/main"/>
            </a:ext>
          </a:extLst>
        </p:spPr>
      </p:pic>
      <p:pic>
        <p:nvPicPr>
          <p:cNvPr id="4" name="Billede 3">
            <a:extLst>
              <a:ext uri="{FF2B5EF4-FFF2-40B4-BE49-F238E27FC236}">
                <a16:creationId xmlns:a16="http://schemas.microsoft.com/office/drawing/2014/main" id="{390C63AE-1C9A-5371-C8B2-408EE5C4DEA1}"/>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a:xfrm>
            <a:off x="838200" y="237873"/>
            <a:ext cx="10515600" cy="1325563"/>
          </a:xfrm>
        </p:spPr>
        <p:txBody>
          <a:bodyPr/>
          <a:lstStyle/>
          <a:p>
            <a:pPr algn="ctr"/>
            <a:r>
              <a:rPr lang="da-DK" b="1" dirty="0" err="1">
                <a:latin typeface="Garamond" panose="02020404030301010803" pitchFamily="18" charset="0"/>
              </a:rPr>
              <a:t>Sleep</a:t>
            </a:r>
            <a:r>
              <a:rPr lang="da-DK" b="1" dirty="0">
                <a:latin typeface="Garamond" panose="02020404030301010803" pitchFamily="18" charset="0"/>
              </a:rPr>
              <a:t> </a:t>
            </a:r>
            <a:r>
              <a:rPr lang="da-DK" b="1" dirty="0" err="1">
                <a:latin typeface="Garamond" panose="02020404030301010803" pitchFamily="18" charset="0"/>
              </a:rPr>
              <a:t>results</a:t>
            </a:r>
            <a:endParaRPr lang="da-DK" b="1" dirty="0">
              <a:latin typeface="Garamond" panose="02020404030301010803" pitchFamily="18" charset="0"/>
            </a:endParaRPr>
          </a:p>
        </p:txBody>
      </p:sp>
      <p:sp>
        <p:nvSpPr>
          <p:cNvPr id="7" name="Tekstrude 6">
            <a:extLst>
              <a:ext uri="{FF2B5EF4-FFF2-40B4-BE49-F238E27FC236}">
                <a16:creationId xmlns:a16="http://schemas.microsoft.com/office/drawing/2014/main" id="{6F737430-1FD8-4604-6EBB-6F820BCDAACD}"/>
              </a:ext>
            </a:extLst>
          </p:cNvPr>
          <p:cNvSpPr/>
          <p:nvPr/>
        </p:nvSpPr>
        <p:spPr>
          <a:xfrm>
            <a:off x="949621" y="4683095"/>
            <a:ext cx="10292758" cy="1016093"/>
          </a:xfrm>
          <a:prstGeom prst="frame">
            <a:avLst>
              <a:gd name="adj1" fmla="val 68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8" name="Højrepil 7">
            <a:extLst>
              <a:ext uri="{FF2B5EF4-FFF2-40B4-BE49-F238E27FC236}">
                <a16:creationId xmlns:a16="http://schemas.microsoft.com/office/drawing/2014/main" id="{2C142BF7-7B78-F08A-D591-671492B543D9}"/>
              </a:ext>
            </a:extLst>
          </p:cNvPr>
          <p:cNvSpPr/>
          <p:nvPr/>
        </p:nvSpPr>
        <p:spPr>
          <a:xfrm>
            <a:off x="137915" y="5075585"/>
            <a:ext cx="700285" cy="2311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0" name="Billede 9">
            <a:extLst>
              <a:ext uri="{FF2B5EF4-FFF2-40B4-BE49-F238E27FC236}">
                <a16:creationId xmlns:a16="http://schemas.microsoft.com/office/drawing/2014/main" id="{EDDA4736-3278-F8C6-C571-CF9ADE2CE00E}"/>
              </a:ext>
            </a:extLst>
          </p:cNvPr>
          <p:cNvPicPr>
            <a:picLocks noChangeAspect="1"/>
          </p:cNvPicPr>
          <p:nvPr/>
        </p:nvPicPr>
        <p:blipFill>
          <a:blip r:embed="rId5"/>
          <a:stretch>
            <a:fillRect/>
          </a:stretch>
        </p:blipFill>
        <p:spPr>
          <a:xfrm>
            <a:off x="5214188" y="6068980"/>
            <a:ext cx="3869427" cy="367596"/>
          </a:xfrm>
          <a:prstGeom prst="rect">
            <a:avLst/>
          </a:prstGeom>
        </p:spPr>
      </p:pic>
      <p:sp>
        <p:nvSpPr>
          <p:cNvPr id="3" name="Tekstfelt 2">
            <a:extLst>
              <a:ext uri="{FF2B5EF4-FFF2-40B4-BE49-F238E27FC236}">
                <a16:creationId xmlns:a16="http://schemas.microsoft.com/office/drawing/2014/main" id="{8DBB0316-80DA-68B5-BB7B-A3CC922FF6E6}"/>
              </a:ext>
            </a:extLst>
          </p:cNvPr>
          <p:cNvSpPr txBox="1"/>
          <p:nvPr/>
        </p:nvSpPr>
        <p:spPr>
          <a:xfrm>
            <a:off x="-2375563" y="6581001"/>
            <a:ext cx="9004041" cy="276999"/>
          </a:xfrm>
          <a:prstGeom prst="rect">
            <a:avLst/>
          </a:prstGeom>
          <a:noFill/>
        </p:spPr>
        <p:txBody>
          <a:bodyPr wrap="square" rtlCol="0">
            <a:spAutoFit/>
          </a:bodyPr>
          <a:lstStyle/>
          <a:p>
            <a:pPr algn="ctr"/>
            <a:r>
              <a:rPr lang="en-US" sz="1200" dirty="0">
                <a:latin typeface="Garamond" panose="02020404030301010803" pitchFamily="18" charset="0"/>
              </a:rPr>
              <a:t>Adjusted for the baseline value of the outcome and age.</a:t>
            </a:r>
            <a:endParaRPr lang="da-DK" sz="1000" dirty="0">
              <a:latin typeface="Garamond" panose="02020404030301010803" pitchFamily="18" charset="0"/>
            </a:endParaRPr>
          </a:p>
        </p:txBody>
      </p:sp>
    </p:spTree>
    <p:extLst>
      <p:ext uri="{BB962C8B-B14F-4D97-AF65-F5344CB8AC3E}">
        <p14:creationId xmlns:p14="http://schemas.microsoft.com/office/powerpoint/2010/main" val="341627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a:xfrm>
            <a:off x="838200" y="728250"/>
            <a:ext cx="10515600" cy="1325563"/>
          </a:xfrm>
        </p:spPr>
        <p:txBody>
          <a:bodyPr/>
          <a:lstStyle/>
          <a:p>
            <a:pPr algn="ctr"/>
            <a:r>
              <a:rPr lang="da-DK" b="1" dirty="0">
                <a:latin typeface="Garamond" panose="02020404030301010803" pitchFamily="18" charset="0"/>
              </a:rPr>
              <a:t>Mental </a:t>
            </a:r>
            <a:r>
              <a:rPr lang="da-DK" b="1" dirty="0" err="1">
                <a:latin typeface="Garamond" panose="02020404030301010803" pitchFamily="18" charset="0"/>
              </a:rPr>
              <a:t>well-being</a:t>
            </a:r>
            <a:r>
              <a:rPr lang="da-DK" b="1" dirty="0">
                <a:latin typeface="Garamond" panose="02020404030301010803" pitchFamily="18" charset="0"/>
              </a:rPr>
              <a:t> and </a:t>
            </a:r>
            <a:r>
              <a:rPr lang="da-DK" b="1" dirty="0" err="1">
                <a:latin typeface="Garamond" panose="02020404030301010803" pitchFamily="18" charset="0"/>
              </a:rPr>
              <a:t>mood</a:t>
            </a:r>
            <a:r>
              <a:rPr lang="da-DK" b="1" dirty="0">
                <a:latin typeface="Garamond" panose="02020404030301010803" pitchFamily="18" charset="0"/>
              </a:rPr>
              <a:t> </a:t>
            </a:r>
            <a:r>
              <a:rPr lang="da-DK" b="1" dirty="0" err="1">
                <a:latin typeface="Garamond" panose="02020404030301010803" pitchFamily="18" charset="0"/>
              </a:rPr>
              <a:t>results</a:t>
            </a:r>
            <a:endParaRPr lang="da-DK" b="1" dirty="0">
              <a:latin typeface="Garamond" panose="02020404030301010803" pitchFamily="18" charset="0"/>
            </a:endParaRPr>
          </a:p>
        </p:txBody>
      </p:sp>
      <p:pic>
        <p:nvPicPr>
          <p:cNvPr id="4" name="Billede 3">
            <a:extLst>
              <a:ext uri="{FF2B5EF4-FFF2-40B4-BE49-F238E27FC236}">
                <a16:creationId xmlns:a16="http://schemas.microsoft.com/office/drawing/2014/main" id="{390C63AE-1C9A-5371-C8B2-408EE5C4DEA1}"/>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41" name="Tekstfelt 40">
            <a:extLst>
              <a:ext uri="{FF2B5EF4-FFF2-40B4-BE49-F238E27FC236}">
                <a16:creationId xmlns:a16="http://schemas.microsoft.com/office/drawing/2014/main" id="{9D71C2D6-7759-D403-A948-D445AB17DBD9}"/>
              </a:ext>
            </a:extLst>
          </p:cNvPr>
          <p:cNvSpPr txBox="1"/>
          <p:nvPr/>
        </p:nvSpPr>
        <p:spPr>
          <a:xfrm>
            <a:off x="1744657" y="5175462"/>
            <a:ext cx="8702686"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da-DK" sz="2400" dirty="0">
                <a:latin typeface="Garamond" panose="02020404030301010803" pitchFamily="18" charset="0"/>
              </a:rPr>
              <a:t>No </a:t>
            </a:r>
            <a:r>
              <a:rPr lang="da-DK" sz="2400" dirty="0" err="1">
                <a:latin typeface="Garamond" panose="02020404030301010803" pitchFamily="18" charset="0"/>
              </a:rPr>
              <a:t>between</a:t>
            </a:r>
            <a:r>
              <a:rPr lang="da-DK" sz="2400" dirty="0">
                <a:latin typeface="Garamond" panose="02020404030301010803" pitchFamily="18" charset="0"/>
              </a:rPr>
              <a:t> </a:t>
            </a:r>
            <a:r>
              <a:rPr lang="da-DK" sz="2400" dirty="0" err="1">
                <a:latin typeface="Garamond" panose="02020404030301010803" pitchFamily="18" charset="0"/>
              </a:rPr>
              <a:t>group</a:t>
            </a:r>
            <a:r>
              <a:rPr lang="da-DK" sz="2400" dirty="0">
                <a:latin typeface="Garamond" panose="02020404030301010803" pitchFamily="18" charset="0"/>
              </a:rPr>
              <a:t> difference for </a:t>
            </a:r>
            <a:r>
              <a:rPr lang="da-DK" sz="2400" dirty="0" err="1">
                <a:latin typeface="Garamond" panose="02020404030301010803" pitchFamily="18" charset="0"/>
              </a:rPr>
              <a:t>salivary</a:t>
            </a:r>
            <a:r>
              <a:rPr lang="da-DK" sz="2400" dirty="0">
                <a:latin typeface="Garamond" panose="02020404030301010803" pitchFamily="18" charset="0"/>
              </a:rPr>
              <a:t> biomarkers of stress</a:t>
            </a:r>
          </a:p>
        </p:txBody>
      </p:sp>
      <p:pic>
        <p:nvPicPr>
          <p:cNvPr id="28" name="Billede 27">
            <a:extLst>
              <a:ext uri="{FF2B5EF4-FFF2-40B4-BE49-F238E27FC236}">
                <a16:creationId xmlns:a16="http://schemas.microsoft.com/office/drawing/2014/main" id="{83964B5E-1E85-1DB6-2810-CFB9078F2148}"/>
              </a:ext>
            </a:extLst>
          </p:cNvPr>
          <p:cNvPicPr>
            <a:picLocks noChangeAspect="1"/>
          </p:cNvPicPr>
          <p:nvPr/>
        </p:nvPicPr>
        <p:blipFill rotWithShape="1">
          <a:blip r:embed="rId4"/>
          <a:srcRect l="2269" t="2667" r="2940" b="91305"/>
          <a:stretch/>
        </p:blipFill>
        <p:spPr>
          <a:xfrm>
            <a:off x="838206" y="2498173"/>
            <a:ext cx="9394833" cy="358489"/>
          </a:xfrm>
          <a:custGeom>
            <a:avLst/>
            <a:gdLst>
              <a:gd name="connsiteX0" fmla="*/ 0 w 7367452"/>
              <a:gd name="connsiteY0" fmla="*/ 0 h 281128"/>
              <a:gd name="connsiteX1" fmla="*/ 7367452 w 7367452"/>
              <a:gd name="connsiteY1" fmla="*/ 0 h 281128"/>
              <a:gd name="connsiteX2" fmla="*/ 7367452 w 7367452"/>
              <a:gd name="connsiteY2" fmla="*/ 281128 h 281128"/>
              <a:gd name="connsiteX3" fmla="*/ 0 w 7367452"/>
              <a:gd name="connsiteY3" fmla="*/ 281128 h 281128"/>
              <a:gd name="connsiteX4" fmla="*/ 0 w 7367452"/>
              <a:gd name="connsiteY4" fmla="*/ 0 h 281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452" h="281128">
                <a:moveTo>
                  <a:pt x="0" y="0"/>
                </a:moveTo>
                <a:lnTo>
                  <a:pt x="7367452" y="0"/>
                </a:lnTo>
                <a:lnTo>
                  <a:pt x="7367452" y="281128"/>
                </a:lnTo>
                <a:lnTo>
                  <a:pt x="0" y="281128"/>
                </a:lnTo>
                <a:lnTo>
                  <a:pt x="0" y="0"/>
                </a:lnTo>
                <a:close/>
              </a:path>
            </a:pathLst>
          </a:custGeom>
        </p:spPr>
      </p:pic>
      <p:pic>
        <p:nvPicPr>
          <p:cNvPr id="25" name="Billede 24">
            <a:extLst>
              <a:ext uri="{FF2B5EF4-FFF2-40B4-BE49-F238E27FC236}">
                <a16:creationId xmlns:a16="http://schemas.microsoft.com/office/drawing/2014/main" id="{3E4BF7C8-CC51-C2FA-174F-4EC151890898}"/>
              </a:ext>
            </a:extLst>
          </p:cNvPr>
          <p:cNvPicPr>
            <a:picLocks noChangeAspect="1"/>
          </p:cNvPicPr>
          <p:nvPr/>
        </p:nvPicPr>
        <p:blipFill rotWithShape="1">
          <a:blip r:embed="rId4"/>
          <a:srcRect l="2269" t="33795" r="2940" b="59078"/>
          <a:stretch/>
        </p:blipFill>
        <p:spPr>
          <a:xfrm>
            <a:off x="838200" y="2804147"/>
            <a:ext cx="9394845" cy="423789"/>
          </a:xfrm>
          <a:custGeom>
            <a:avLst/>
            <a:gdLst>
              <a:gd name="connsiteX0" fmla="*/ 0 w 7367452"/>
              <a:gd name="connsiteY0" fmla="*/ 0 h 332336"/>
              <a:gd name="connsiteX1" fmla="*/ 7367452 w 7367452"/>
              <a:gd name="connsiteY1" fmla="*/ 0 h 332336"/>
              <a:gd name="connsiteX2" fmla="*/ 7367452 w 7367452"/>
              <a:gd name="connsiteY2" fmla="*/ 332336 h 332336"/>
              <a:gd name="connsiteX3" fmla="*/ 0 w 7367452"/>
              <a:gd name="connsiteY3" fmla="*/ 332336 h 332336"/>
              <a:gd name="connsiteX4" fmla="*/ 0 w 7367452"/>
              <a:gd name="connsiteY4" fmla="*/ 0 h 332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452" h="332336">
                <a:moveTo>
                  <a:pt x="0" y="0"/>
                </a:moveTo>
                <a:lnTo>
                  <a:pt x="7367452" y="0"/>
                </a:lnTo>
                <a:lnTo>
                  <a:pt x="7367452" y="332336"/>
                </a:lnTo>
                <a:lnTo>
                  <a:pt x="0" y="332336"/>
                </a:lnTo>
                <a:lnTo>
                  <a:pt x="0" y="0"/>
                </a:lnTo>
                <a:close/>
              </a:path>
            </a:pathLst>
          </a:custGeom>
        </p:spPr>
      </p:pic>
      <p:pic>
        <p:nvPicPr>
          <p:cNvPr id="22" name="Billede 21">
            <a:extLst>
              <a:ext uri="{FF2B5EF4-FFF2-40B4-BE49-F238E27FC236}">
                <a16:creationId xmlns:a16="http://schemas.microsoft.com/office/drawing/2014/main" id="{C569F545-9CC7-E7D9-DDFC-90CF4D4379F2}"/>
              </a:ext>
            </a:extLst>
          </p:cNvPr>
          <p:cNvPicPr>
            <a:picLocks noChangeAspect="1"/>
          </p:cNvPicPr>
          <p:nvPr/>
        </p:nvPicPr>
        <p:blipFill rotWithShape="1">
          <a:blip r:embed="rId4"/>
          <a:srcRect l="2269" t="63183" r="2940" b="10311"/>
          <a:stretch/>
        </p:blipFill>
        <p:spPr>
          <a:xfrm>
            <a:off x="838200" y="3227936"/>
            <a:ext cx="9394839" cy="1576252"/>
          </a:xfrm>
          <a:custGeom>
            <a:avLst/>
            <a:gdLst>
              <a:gd name="connsiteX0" fmla="*/ 0 w 7367452"/>
              <a:gd name="connsiteY0" fmla="*/ 0 h 1236100"/>
              <a:gd name="connsiteX1" fmla="*/ 7367452 w 7367452"/>
              <a:gd name="connsiteY1" fmla="*/ 0 h 1236100"/>
              <a:gd name="connsiteX2" fmla="*/ 7367452 w 7367452"/>
              <a:gd name="connsiteY2" fmla="*/ 1236100 h 1236100"/>
              <a:gd name="connsiteX3" fmla="*/ 0 w 7367452"/>
              <a:gd name="connsiteY3" fmla="*/ 1236100 h 1236100"/>
              <a:gd name="connsiteX4" fmla="*/ 0 w 7367452"/>
              <a:gd name="connsiteY4" fmla="*/ 0 h 123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452" h="1236100">
                <a:moveTo>
                  <a:pt x="0" y="0"/>
                </a:moveTo>
                <a:lnTo>
                  <a:pt x="7367452" y="0"/>
                </a:lnTo>
                <a:lnTo>
                  <a:pt x="7367452" y="1236100"/>
                </a:lnTo>
                <a:lnTo>
                  <a:pt x="0" y="1236100"/>
                </a:lnTo>
                <a:lnTo>
                  <a:pt x="0" y="0"/>
                </a:lnTo>
                <a:close/>
              </a:path>
            </a:pathLst>
          </a:custGeom>
        </p:spPr>
      </p:pic>
      <p:sp>
        <p:nvSpPr>
          <p:cNvPr id="3" name="Tekstfelt 2">
            <a:extLst>
              <a:ext uri="{FF2B5EF4-FFF2-40B4-BE49-F238E27FC236}">
                <a16:creationId xmlns:a16="http://schemas.microsoft.com/office/drawing/2014/main" id="{CFE11F6D-2B0B-D6B3-DAA5-609AFED9F2E3}"/>
              </a:ext>
            </a:extLst>
          </p:cNvPr>
          <p:cNvSpPr txBox="1"/>
          <p:nvPr/>
        </p:nvSpPr>
        <p:spPr>
          <a:xfrm>
            <a:off x="-2375563" y="6581001"/>
            <a:ext cx="9004041" cy="276999"/>
          </a:xfrm>
          <a:prstGeom prst="rect">
            <a:avLst/>
          </a:prstGeom>
          <a:noFill/>
        </p:spPr>
        <p:txBody>
          <a:bodyPr wrap="square" rtlCol="0">
            <a:spAutoFit/>
          </a:bodyPr>
          <a:lstStyle/>
          <a:p>
            <a:pPr algn="ctr"/>
            <a:r>
              <a:rPr lang="en-US" sz="1200" dirty="0">
                <a:latin typeface="Garamond" panose="02020404030301010803" pitchFamily="18" charset="0"/>
              </a:rPr>
              <a:t>Adjusted for the baseline value of the outcome and age.</a:t>
            </a:r>
            <a:endParaRPr lang="da-DK" sz="1000" dirty="0">
              <a:latin typeface="Garamond" panose="02020404030301010803" pitchFamily="18" charset="0"/>
            </a:endParaRPr>
          </a:p>
        </p:txBody>
      </p:sp>
    </p:spTree>
    <p:extLst>
      <p:ext uri="{BB962C8B-B14F-4D97-AF65-F5344CB8AC3E}">
        <p14:creationId xmlns:p14="http://schemas.microsoft.com/office/powerpoint/2010/main" val="23066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p:txBody>
          <a:bodyPr/>
          <a:lstStyle/>
          <a:p>
            <a:r>
              <a:rPr lang="da-DK" b="1" dirty="0" err="1">
                <a:latin typeface="Garamond" panose="02020404030301010803" pitchFamily="18" charset="0"/>
              </a:rPr>
              <a:t>Contributions</a:t>
            </a:r>
            <a:r>
              <a:rPr lang="da-DK" b="1" dirty="0">
                <a:latin typeface="Garamond" panose="02020404030301010803" pitchFamily="18" charset="0"/>
              </a:rPr>
              <a:t> of Paper II &amp; III</a:t>
            </a:r>
          </a:p>
        </p:txBody>
      </p:sp>
      <p:sp>
        <p:nvSpPr>
          <p:cNvPr id="3" name="Pladsholder til indhold 2">
            <a:extLst>
              <a:ext uri="{FF2B5EF4-FFF2-40B4-BE49-F238E27FC236}">
                <a16:creationId xmlns:a16="http://schemas.microsoft.com/office/drawing/2014/main" id="{F7635B31-C6C9-9049-F659-F1413931B9A2}"/>
              </a:ext>
            </a:extLst>
          </p:cNvPr>
          <p:cNvSpPr>
            <a:spLocks noGrp="1"/>
          </p:cNvSpPr>
          <p:nvPr>
            <p:ph idx="1"/>
          </p:nvPr>
        </p:nvSpPr>
        <p:spPr>
          <a:xfrm>
            <a:off x="838201" y="1825625"/>
            <a:ext cx="8958942" cy="4351338"/>
          </a:xfrm>
        </p:spPr>
        <p:txBody>
          <a:bodyPr>
            <a:normAutofit fontScale="77500" lnSpcReduction="20000"/>
          </a:bodyPr>
          <a:lstStyle/>
          <a:p>
            <a:r>
              <a:rPr lang="da-DK" dirty="0" err="1">
                <a:latin typeface="Garamond" panose="02020404030301010803" pitchFamily="18" charset="0"/>
              </a:rPr>
              <a:t>Evidence</a:t>
            </a:r>
            <a:r>
              <a:rPr lang="da-DK" dirty="0">
                <a:latin typeface="Garamond" panose="02020404030301010803" pitchFamily="18" charset="0"/>
              </a:rPr>
              <a:t> for a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media </a:t>
            </a:r>
            <a:r>
              <a:rPr lang="da-DK" dirty="0" err="1">
                <a:latin typeface="Garamond" panose="02020404030301010803" pitchFamily="18" charset="0"/>
              </a:rPr>
              <a:t>reduction</a:t>
            </a:r>
            <a:r>
              <a:rPr lang="da-DK" dirty="0">
                <a:latin typeface="Garamond" panose="02020404030301010803" pitchFamily="18" charset="0"/>
              </a:rPr>
              <a:t> in families and </a:t>
            </a:r>
            <a:r>
              <a:rPr lang="da-DK" dirty="0" err="1">
                <a:latin typeface="Garamond" panose="02020404030301010803" pitchFamily="18" charset="0"/>
              </a:rPr>
              <a:t>increased</a:t>
            </a:r>
            <a:r>
              <a:rPr lang="da-DK" dirty="0">
                <a:latin typeface="Garamond" panose="02020404030301010803" pitchFamily="18" charset="0"/>
              </a:rPr>
              <a:t> </a:t>
            </a:r>
            <a:r>
              <a:rPr lang="da-DK" dirty="0" err="1">
                <a:latin typeface="Garamond" panose="02020404030301010803" pitchFamily="18" charset="0"/>
              </a:rPr>
              <a:t>physical</a:t>
            </a:r>
            <a:r>
              <a:rPr lang="da-DK" dirty="0">
                <a:latin typeface="Garamond" panose="02020404030301010803" pitchFamily="18" charset="0"/>
              </a:rPr>
              <a:t> </a:t>
            </a:r>
            <a:r>
              <a:rPr lang="da-DK" dirty="0" err="1">
                <a:latin typeface="Garamond" panose="02020404030301010803" pitchFamily="18" charset="0"/>
              </a:rPr>
              <a:t>activity</a:t>
            </a:r>
            <a:r>
              <a:rPr lang="da-DK" dirty="0">
                <a:latin typeface="Garamond" panose="02020404030301010803" pitchFamily="18" charset="0"/>
              </a:rPr>
              <a:t> in </a:t>
            </a:r>
            <a:r>
              <a:rPr lang="da-DK" dirty="0" err="1">
                <a:latin typeface="Garamond" panose="02020404030301010803" pitchFamily="18" charset="0"/>
              </a:rPr>
              <a:t>children</a:t>
            </a:r>
            <a:r>
              <a:rPr lang="da-DK" dirty="0">
                <a:latin typeface="Garamond" panose="02020404030301010803" pitchFamily="18" charset="0"/>
              </a:rPr>
              <a:t> in the short term, but not </a:t>
            </a:r>
            <a:r>
              <a:rPr lang="da-DK" dirty="0" err="1">
                <a:latin typeface="Garamond" panose="02020404030301010803" pitchFamily="18" charset="0"/>
              </a:rPr>
              <a:t>adults</a:t>
            </a:r>
            <a:endParaRPr lang="da-DK" dirty="0">
              <a:latin typeface="Garamond" panose="02020404030301010803" pitchFamily="18" charset="0"/>
            </a:endParaRPr>
          </a:p>
          <a:p>
            <a:pPr lvl="1"/>
            <a:r>
              <a:rPr lang="da-DK" dirty="0">
                <a:latin typeface="Garamond" panose="02020404030301010803" pitchFamily="18" charset="0"/>
              </a:rPr>
              <a:t>Large </a:t>
            </a:r>
            <a:r>
              <a:rPr lang="da-DK" dirty="0" err="1">
                <a:latin typeface="Garamond" panose="02020404030301010803" pitchFamily="18" charset="0"/>
              </a:rPr>
              <a:t>effect</a:t>
            </a:r>
            <a:r>
              <a:rPr lang="da-DK" dirty="0">
                <a:latin typeface="Garamond" panose="02020404030301010803" pitchFamily="18" charset="0"/>
              </a:rPr>
              <a:t> </a:t>
            </a:r>
            <a:r>
              <a:rPr lang="da-DK" dirty="0" err="1">
                <a:latin typeface="Garamond" panose="02020404030301010803" pitchFamily="18" charset="0"/>
              </a:rPr>
              <a:t>size</a:t>
            </a:r>
            <a:r>
              <a:rPr lang="da-DK" dirty="0">
                <a:latin typeface="Garamond" panose="02020404030301010803" pitchFamily="18" charset="0"/>
              </a:rPr>
              <a:t>: 45 </a:t>
            </a:r>
            <a:r>
              <a:rPr lang="da-DK" dirty="0" err="1">
                <a:latin typeface="Garamond" panose="02020404030301010803" pitchFamily="18" charset="0"/>
              </a:rPr>
              <a:t>minutes</a:t>
            </a:r>
            <a:r>
              <a:rPr lang="da-DK" dirty="0">
                <a:latin typeface="Garamond" panose="02020404030301010803" pitchFamily="18" charset="0"/>
              </a:rPr>
              <a:t>/</a:t>
            </a:r>
            <a:r>
              <a:rPr lang="da-DK" dirty="0" err="1">
                <a:latin typeface="Garamond" panose="02020404030301010803" pitchFamily="18" charset="0"/>
              </a:rPr>
              <a:t>day</a:t>
            </a:r>
            <a:endParaRPr lang="da-DK" dirty="0">
              <a:latin typeface="Garamond" panose="02020404030301010803" pitchFamily="18" charset="0"/>
            </a:endParaRPr>
          </a:p>
          <a:p>
            <a:pPr lvl="1"/>
            <a:endParaRPr lang="da-DK" dirty="0">
              <a:latin typeface="Garamond" panose="02020404030301010803" pitchFamily="18" charset="0"/>
            </a:endParaRPr>
          </a:p>
          <a:p>
            <a:r>
              <a:rPr lang="da-DK" dirty="0" err="1">
                <a:latin typeface="Garamond" panose="02020404030301010803" pitchFamily="18" charset="0"/>
              </a:rPr>
              <a:t>Evidence</a:t>
            </a:r>
            <a:r>
              <a:rPr lang="da-DK" dirty="0">
                <a:latin typeface="Garamond" panose="02020404030301010803" pitchFamily="18" charset="0"/>
              </a:rPr>
              <a:t> for a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a:t>
            </a:r>
            <a:r>
              <a:rPr lang="da-DK" dirty="0" err="1">
                <a:latin typeface="Garamond" panose="02020404030301010803" pitchFamily="18" charset="0"/>
              </a:rPr>
              <a:t>reduction</a:t>
            </a:r>
            <a:r>
              <a:rPr lang="da-DK" dirty="0">
                <a:latin typeface="Garamond" panose="02020404030301010803" pitchFamily="18" charset="0"/>
              </a:rPr>
              <a:t> and </a:t>
            </a:r>
            <a:r>
              <a:rPr lang="da-DK" dirty="0" err="1">
                <a:latin typeface="Garamond" panose="02020404030301010803" pitchFamily="18" charset="0"/>
              </a:rPr>
              <a:t>better</a:t>
            </a:r>
            <a:r>
              <a:rPr lang="da-DK" dirty="0">
                <a:latin typeface="Garamond" panose="02020404030301010803" pitchFamily="18" charset="0"/>
              </a:rPr>
              <a:t> </a:t>
            </a:r>
            <a:r>
              <a:rPr lang="da-DK" dirty="0" err="1">
                <a:latin typeface="Garamond" panose="02020404030301010803" pitchFamily="18" charset="0"/>
              </a:rPr>
              <a:t>self-reported</a:t>
            </a:r>
            <a:r>
              <a:rPr lang="da-DK" dirty="0">
                <a:latin typeface="Garamond" panose="02020404030301010803" pitchFamily="18" charset="0"/>
              </a:rPr>
              <a:t> mental </a:t>
            </a:r>
            <a:r>
              <a:rPr lang="da-DK" dirty="0" err="1">
                <a:latin typeface="Garamond" panose="02020404030301010803" pitchFamily="18" charset="0"/>
              </a:rPr>
              <a:t>health</a:t>
            </a:r>
            <a:r>
              <a:rPr lang="da-DK" dirty="0">
                <a:latin typeface="Garamond" panose="02020404030301010803" pitchFamily="18" charset="0"/>
              </a:rPr>
              <a:t> and </a:t>
            </a:r>
            <a:r>
              <a:rPr lang="da-DK" dirty="0" err="1">
                <a:latin typeface="Garamond" panose="02020404030301010803" pitchFamily="18" charset="0"/>
              </a:rPr>
              <a:t>mood</a:t>
            </a:r>
            <a:r>
              <a:rPr lang="da-DK" dirty="0">
                <a:latin typeface="Garamond" panose="02020404030301010803" pitchFamily="18" charset="0"/>
              </a:rPr>
              <a:t> </a:t>
            </a:r>
          </a:p>
          <a:p>
            <a:pPr lvl="1"/>
            <a:r>
              <a:rPr lang="da-DK" dirty="0">
                <a:latin typeface="Garamond" panose="02020404030301010803" pitchFamily="18" charset="0"/>
              </a:rPr>
              <a:t>Moderate to large </a:t>
            </a:r>
            <a:r>
              <a:rPr lang="da-DK" dirty="0" err="1">
                <a:latin typeface="Garamond" panose="02020404030301010803" pitchFamily="18" charset="0"/>
              </a:rPr>
              <a:t>effect</a:t>
            </a:r>
            <a:r>
              <a:rPr lang="da-DK" dirty="0">
                <a:latin typeface="Garamond" panose="02020404030301010803" pitchFamily="18" charset="0"/>
              </a:rPr>
              <a:t> </a:t>
            </a:r>
            <a:r>
              <a:rPr lang="da-DK" dirty="0" err="1">
                <a:latin typeface="Garamond" panose="02020404030301010803" pitchFamily="18" charset="0"/>
              </a:rPr>
              <a:t>size</a:t>
            </a:r>
            <a:r>
              <a:rPr lang="da-DK" dirty="0">
                <a:latin typeface="Garamond" panose="02020404030301010803" pitchFamily="18" charset="0"/>
              </a:rPr>
              <a:t>: </a:t>
            </a:r>
            <a:r>
              <a:rPr lang="da-DK" dirty="0" err="1">
                <a:latin typeface="Garamond" panose="02020404030301010803" pitchFamily="18" charset="0"/>
              </a:rPr>
              <a:t>Cohen’s</a:t>
            </a:r>
            <a:r>
              <a:rPr lang="da-DK" dirty="0">
                <a:latin typeface="Garamond" panose="02020404030301010803" pitchFamily="18" charset="0"/>
              </a:rPr>
              <a:t> d=0.72</a:t>
            </a:r>
          </a:p>
          <a:p>
            <a:pPr marL="0" indent="0">
              <a:buNone/>
            </a:pPr>
            <a:endParaRPr lang="da-DK" dirty="0">
              <a:latin typeface="Garamond" panose="02020404030301010803" pitchFamily="18" charset="0"/>
            </a:endParaRPr>
          </a:p>
          <a:p>
            <a:r>
              <a:rPr lang="da-DK" dirty="0">
                <a:latin typeface="Garamond" panose="02020404030301010803" pitchFamily="18" charset="0"/>
              </a:rPr>
              <a:t>No </a:t>
            </a:r>
            <a:r>
              <a:rPr lang="da-DK" dirty="0" err="1">
                <a:latin typeface="Garamond" panose="02020404030301010803" pitchFamily="18" charset="0"/>
              </a:rPr>
              <a:t>evidence</a:t>
            </a:r>
            <a:r>
              <a:rPr lang="da-DK" dirty="0">
                <a:latin typeface="Garamond" panose="02020404030301010803" pitchFamily="18" charset="0"/>
              </a:rPr>
              <a:t> for a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media </a:t>
            </a:r>
            <a:r>
              <a:rPr lang="da-DK" dirty="0" err="1">
                <a:latin typeface="Garamond" panose="02020404030301010803" pitchFamily="18" charset="0"/>
              </a:rPr>
              <a:t>reduction</a:t>
            </a:r>
            <a:r>
              <a:rPr lang="da-DK" dirty="0">
                <a:latin typeface="Garamond" panose="02020404030301010803" pitchFamily="18" charset="0"/>
              </a:rPr>
              <a:t> and biomarkers of stress</a:t>
            </a:r>
          </a:p>
          <a:p>
            <a:endParaRPr lang="da-DK" dirty="0">
              <a:latin typeface="Garamond" panose="02020404030301010803" pitchFamily="18" charset="0"/>
            </a:endParaRPr>
          </a:p>
          <a:p>
            <a:r>
              <a:rPr lang="da-DK" dirty="0">
                <a:latin typeface="Garamond" panose="02020404030301010803" pitchFamily="18" charset="0"/>
              </a:rPr>
              <a:t>No clear </a:t>
            </a:r>
            <a:r>
              <a:rPr lang="da-DK" dirty="0" err="1">
                <a:latin typeface="Garamond" panose="02020404030301010803" pitchFamily="18" charset="0"/>
              </a:rPr>
              <a:t>evidence</a:t>
            </a:r>
            <a:r>
              <a:rPr lang="da-DK" dirty="0">
                <a:latin typeface="Garamond" panose="02020404030301010803" pitchFamily="18" charset="0"/>
              </a:rPr>
              <a:t> for </a:t>
            </a:r>
            <a:r>
              <a:rPr lang="da-DK" dirty="0" err="1">
                <a:latin typeface="Garamond" panose="02020404030301010803" pitchFamily="18" charset="0"/>
              </a:rPr>
              <a:t>causal</a:t>
            </a:r>
            <a:r>
              <a:rPr lang="da-DK" dirty="0">
                <a:latin typeface="Garamond" panose="02020404030301010803" pitchFamily="18" charset="0"/>
              </a:rPr>
              <a:t> </a:t>
            </a:r>
            <a:r>
              <a:rPr lang="da-DK" dirty="0" err="1">
                <a:latin typeface="Garamond" panose="02020404030301010803" pitchFamily="18" charset="0"/>
              </a:rPr>
              <a:t>relationship</a:t>
            </a:r>
            <a:r>
              <a:rPr lang="da-DK" dirty="0">
                <a:latin typeface="Garamond" panose="02020404030301010803" pitchFamily="18" charset="0"/>
              </a:rPr>
              <a:t> </a:t>
            </a:r>
            <a:r>
              <a:rPr lang="da-DK" dirty="0" err="1">
                <a:latin typeface="Garamond" panose="02020404030301010803" pitchFamily="18" charset="0"/>
              </a:rPr>
              <a:t>between</a:t>
            </a:r>
            <a:r>
              <a:rPr lang="da-DK" dirty="0">
                <a:latin typeface="Garamond" panose="02020404030301010803" pitchFamily="18" charset="0"/>
              </a:rPr>
              <a:t> screen media </a:t>
            </a:r>
            <a:r>
              <a:rPr lang="da-DK" dirty="0" err="1">
                <a:latin typeface="Garamond" panose="02020404030301010803" pitchFamily="18" charset="0"/>
              </a:rPr>
              <a:t>reduction</a:t>
            </a:r>
            <a:r>
              <a:rPr lang="da-DK" dirty="0">
                <a:latin typeface="Garamond" panose="02020404030301010803" pitchFamily="18" charset="0"/>
              </a:rPr>
              <a:t> and </a:t>
            </a:r>
            <a:r>
              <a:rPr lang="da-DK" dirty="0" err="1">
                <a:latin typeface="Garamond" panose="02020404030301010803" pitchFamily="18" charset="0"/>
              </a:rPr>
              <a:t>sleep</a:t>
            </a:r>
            <a:r>
              <a:rPr lang="da-DK" dirty="0">
                <a:latin typeface="Garamond" panose="02020404030301010803" pitchFamily="18" charset="0"/>
              </a:rPr>
              <a:t> in </a:t>
            </a:r>
            <a:r>
              <a:rPr lang="da-DK" dirty="0" err="1">
                <a:latin typeface="Garamond" panose="02020404030301010803" pitchFamily="18" charset="0"/>
              </a:rPr>
              <a:t>adults</a:t>
            </a:r>
            <a:endParaRPr lang="da-DK" dirty="0">
              <a:latin typeface="Garamond" panose="02020404030301010803" pitchFamily="18" charset="0"/>
            </a:endParaRPr>
          </a:p>
          <a:p>
            <a:endParaRPr lang="da-DK" dirty="0">
              <a:latin typeface="Garamond" panose="02020404030301010803" pitchFamily="18" charset="0"/>
            </a:endParaRPr>
          </a:p>
          <a:p>
            <a:pPr marL="457200" lvl="1" indent="0">
              <a:buNone/>
            </a:pPr>
            <a:endParaRPr lang="da-DK" dirty="0">
              <a:latin typeface="Garamond" panose="02020404030301010803" pitchFamily="18" charset="0"/>
            </a:endParaRPr>
          </a:p>
          <a:p>
            <a:endParaRPr lang="da-DK" dirty="0">
              <a:latin typeface="Garamond" panose="02020404030301010803" pitchFamily="18" charset="0"/>
            </a:endParaRPr>
          </a:p>
          <a:p>
            <a:endParaRPr lang="da-DK" dirty="0">
              <a:latin typeface="Garamond" panose="02020404030301010803" pitchFamily="18" charset="0"/>
            </a:endParaRPr>
          </a:p>
        </p:txBody>
      </p:sp>
      <p:pic>
        <p:nvPicPr>
          <p:cNvPr id="4" name="Billede 3">
            <a:extLst>
              <a:ext uri="{FF2B5EF4-FFF2-40B4-BE49-F238E27FC236}">
                <a16:creationId xmlns:a16="http://schemas.microsoft.com/office/drawing/2014/main" id="{390C63AE-1C9A-5371-C8B2-408EE5C4DEA1}"/>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6" name="Grafik 5" descr="Åben bog kontur">
            <a:extLst>
              <a:ext uri="{FF2B5EF4-FFF2-40B4-BE49-F238E27FC236}">
                <a16:creationId xmlns:a16="http://schemas.microsoft.com/office/drawing/2014/main" id="{B7A2C3C0-A158-C9AA-C14C-4C01DE1D9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44645" y="2214154"/>
            <a:ext cx="2429691" cy="2429691"/>
          </a:xfrm>
          <a:prstGeom prst="rect">
            <a:avLst/>
          </a:prstGeom>
        </p:spPr>
      </p:pic>
    </p:spTree>
    <p:extLst>
      <p:ext uri="{BB962C8B-B14F-4D97-AF65-F5344CB8AC3E}">
        <p14:creationId xmlns:p14="http://schemas.microsoft.com/office/powerpoint/2010/main" val="9208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a:xfrm>
            <a:off x="25659" y="274265"/>
            <a:ext cx="12140682" cy="1325563"/>
          </a:xfrm>
          <a:noFill/>
          <a:ln>
            <a:noFill/>
          </a:ln>
        </p:spPr>
        <p:txBody>
          <a:bodyPr/>
          <a:lstStyle/>
          <a:p>
            <a:pPr algn="ctr"/>
            <a:r>
              <a:rPr lang="da-DK" b="1" dirty="0" err="1">
                <a:latin typeface="Garamond" panose="02020404030301010803" pitchFamily="18" charset="0"/>
              </a:rPr>
              <a:t>Unfavorably</a:t>
            </a:r>
            <a:r>
              <a:rPr lang="da-DK" b="1" dirty="0">
                <a:latin typeface="Garamond" panose="02020404030301010803" pitchFamily="18" charset="0"/>
              </a:rPr>
              <a:t> </a:t>
            </a:r>
            <a:r>
              <a:rPr lang="da-DK" b="1" dirty="0" err="1">
                <a:latin typeface="Garamond" panose="02020404030301010803" pitchFamily="18" charset="0"/>
              </a:rPr>
              <a:t>associated</a:t>
            </a:r>
            <a:r>
              <a:rPr lang="da-DK" b="1" dirty="0">
                <a:latin typeface="Garamond" panose="02020404030301010803" pitchFamily="18" charset="0"/>
              </a:rPr>
              <a:t> with </a:t>
            </a:r>
            <a:r>
              <a:rPr lang="da-DK" b="1" dirty="0" err="1">
                <a:latin typeface="Garamond" panose="02020404030301010803" pitchFamily="18" charset="0"/>
              </a:rPr>
              <a:t>health</a:t>
            </a:r>
            <a:r>
              <a:rPr lang="da-DK" b="1" dirty="0">
                <a:latin typeface="Garamond" panose="02020404030301010803" pitchFamily="18" charset="0"/>
              </a:rPr>
              <a:t> </a:t>
            </a:r>
            <a:r>
              <a:rPr lang="da-DK" b="1" dirty="0" err="1">
                <a:latin typeface="Garamond" panose="02020404030301010803" pitchFamily="18" charset="0"/>
              </a:rPr>
              <a:t>outcomes</a:t>
            </a:r>
            <a:endParaRPr lang="da-DK" b="1" dirty="0">
              <a:latin typeface="Garamond" panose="02020404030301010803" pitchFamily="18" charset="0"/>
            </a:endParaRPr>
          </a:p>
        </p:txBody>
      </p:sp>
      <p:pic>
        <p:nvPicPr>
          <p:cNvPr id="4" name="Billede 3">
            <a:extLst>
              <a:ext uri="{FF2B5EF4-FFF2-40B4-BE49-F238E27FC236}">
                <a16:creationId xmlns:a16="http://schemas.microsoft.com/office/drawing/2014/main" id="{3BAF342E-6145-AC00-85B9-F7FC0E1682C7}"/>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6" name="Tekstfelt 5">
            <a:extLst>
              <a:ext uri="{FF2B5EF4-FFF2-40B4-BE49-F238E27FC236}">
                <a16:creationId xmlns:a16="http://schemas.microsoft.com/office/drawing/2014/main" id="{FBCF14F5-A0FE-16F4-1E05-64002390A7A3}"/>
              </a:ext>
            </a:extLst>
          </p:cNvPr>
          <p:cNvSpPr txBox="1"/>
          <p:nvPr/>
        </p:nvSpPr>
        <p:spPr>
          <a:xfrm>
            <a:off x="-999856" y="6493535"/>
            <a:ext cx="7949004" cy="338554"/>
          </a:xfrm>
          <a:prstGeom prst="rect">
            <a:avLst/>
          </a:prstGeom>
          <a:noFill/>
        </p:spPr>
        <p:txBody>
          <a:bodyPr wrap="square">
            <a:spAutoFit/>
          </a:bodyPr>
          <a:lstStyle/>
          <a:p>
            <a:pPr algn="ctr"/>
            <a:r>
              <a:rPr lang="da-DK" sz="1600" dirty="0">
                <a:latin typeface="Garamond" panose="02020404030301010803" pitchFamily="18" charset="0"/>
              </a:rPr>
              <a:t>(</a:t>
            </a:r>
            <a:r>
              <a:rPr lang="da-DK" sz="1600" dirty="0" err="1">
                <a:latin typeface="Garamond" panose="02020404030301010803" pitchFamily="18" charset="0"/>
              </a:rPr>
              <a:t>Stiglic</a:t>
            </a:r>
            <a:r>
              <a:rPr lang="da-DK" sz="1600" dirty="0">
                <a:latin typeface="Garamond" panose="02020404030301010803" pitchFamily="18" charset="0"/>
              </a:rPr>
              <a:t> et al. 2019, </a:t>
            </a:r>
            <a:r>
              <a:rPr lang="da-DK" sz="1600" dirty="0" err="1">
                <a:latin typeface="Garamond" panose="02020404030301010803" pitchFamily="18" charset="0"/>
              </a:rPr>
              <a:t>Vahedi</a:t>
            </a:r>
            <a:r>
              <a:rPr lang="da-DK" sz="1600" dirty="0">
                <a:latin typeface="Garamond" panose="02020404030301010803" pitchFamily="18" charset="0"/>
              </a:rPr>
              <a:t> et al. 2018, Martin et al. 2020, Wang et al. 2019)</a:t>
            </a:r>
          </a:p>
        </p:txBody>
      </p:sp>
      <p:sp>
        <p:nvSpPr>
          <p:cNvPr id="10" name="Tekstfelt 9">
            <a:extLst>
              <a:ext uri="{FF2B5EF4-FFF2-40B4-BE49-F238E27FC236}">
                <a16:creationId xmlns:a16="http://schemas.microsoft.com/office/drawing/2014/main" id="{495D0A4D-9042-E6AC-7FD3-B24C66CD7B1A}"/>
              </a:ext>
            </a:extLst>
          </p:cNvPr>
          <p:cNvSpPr txBox="1"/>
          <p:nvPr/>
        </p:nvSpPr>
        <p:spPr>
          <a:xfrm>
            <a:off x="948821" y="2181415"/>
            <a:ext cx="2968455" cy="523220"/>
          </a:xfrm>
          <a:prstGeom prst="rect">
            <a:avLst/>
          </a:prstGeom>
          <a:noFill/>
        </p:spPr>
        <p:txBody>
          <a:bodyPr wrap="square" rtlCol="0">
            <a:spAutoFit/>
          </a:bodyPr>
          <a:lstStyle/>
          <a:p>
            <a:pPr algn="ctr"/>
            <a:r>
              <a:rPr lang="da-DK" sz="2800" dirty="0" err="1">
                <a:latin typeface="Garamond" panose="02020404030301010803" pitchFamily="18" charset="0"/>
              </a:rPr>
              <a:t>Obesity</a:t>
            </a:r>
            <a:r>
              <a:rPr lang="da-DK" sz="2800" dirty="0">
                <a:latin typeface="Garamond" panose="02020404030301010803" pitchFamily="18" charset="0"/>
              </a:rPr>
              <a:t> </a:t>
            </a:r>
          </a:p>
        </p:txBody>
      </p:sp>
      <p:sp>
        <p:nvSpPr>
          <p:cNvPr id="12" name="Tekstfelt 11">
            <a:extLst>
              <a:ext uri="{FF2B5EF4-FFF2-40B4-BE49-F238E27FC236}">
                <a16:creationId xmlns:a16="http://schemas.microsoft.com/office/drawing/2014/main" id="{F9DCA50B-C388-9C1B-D25F-DF2F00FF113F}"/>
              </a:ext>
            </a:extLst>
          </p:cNvPr>
          <p:cNvSpPr txBox="1"/>
          <p:nvPr/>
        </p:nvSpPr>
        <p:spPr>
          <a:xfrm>
            <a:off x="6379141" y="5260019"/>
            <a:ext cx="4019555" cy="523220"/>
          </a:xfrm>
          <a:prstGeom prst="rect">
            <a:avLst/>
          </a:prstGeom>
          <a:noFill/>
        </p:spPr>
        <p:txBody>
          <a:bodyPr wrap="square" rtlCol="0">
            <a:spAutoFit/>
          </a:bodyPr>
          <a:lstStyle/>
          <a:p>
            <a:pPr algn="ctr"/>
            <a:r>
              <a:rPr lang="da-DK" sz="2800" dirty="0" err="1">
                <a:latin typeface="Garamond" panose="02020404030301010803" pitchFamily="18" charset="0"/>
              </a:rPr>
              <a:t>Increased</a:t>
            </a:r>
            <a:r>
              <a:rPr lang="da-DK" sz="2800" dirty="0">
                <a:latin typeface="Garamond" panose="02020404030301010803" pitchFamily="18" charset="0"/>
              </a:rPr>
              <a:t> </a:t>
            </a:r>
            <a:r>
              <a:rPr lang="da-DK" sz="2800" dirty="0" err="1">
                <a:latin typeface="Garamond" panose="02020404030301010803" pitchFamily="18" charset="0"/>
              </a:rPr>
              <a:t>perceived</a:t>
            </a:r>
            <a:r>
              <a:rPr lang="da-DK" sz="2800" dirty="0">
                <a:latin typeface="Garamond" panose="02020404030301010803" pitchFamily="18" charset="0"/>
              </a:rPr>
              <a:t> stress</a:t>
            </a:r>
          </a:p>
        </p:txBody>
      </p:sp>
      <p:sp>
        <p:nvSpPr>
          <p:cNvPr id="13" name="Tekstfelt 12">
            <a:extLst>
              <a:ext uri="{FF2B5EF4-FFF2-40B4-BE49-F238E27FC236}">
                <a16:creationId xmlns:a16="http://schemas.microsoft.com/office/drawing/2014/main" id="{804C75E0-12A7-D101-AD12-AABC60C6F283}"/>
              </a:ext>
            </a:extLst>
          </p:cNvPr>
          <p:cNvSpPr txBox="1"/>
          <p:nvPr/>
        </p:nvSpPr>
        <p:spPr>
          <a:xfrm>
            <a:off x="115069" y="4112778"/>
            <a:ext cx="3254326" cy="523220"/>
          </a:xfrm>
          <a:prstGeom prst="rect">
            <a:avLst/>
          </a:prstGeom>
          <a:noFill/>
        </p:spPr>
        <p:txBody>
          <a:bodyPr wrap="square" rtlCol="0">
            <a:spAutoFit/>
          </a:bodyPr>
          <a:lstStyle/>
          <a:p>
            <a:pPr algn="ctr"/>
            <a:r>
              <a:rPr lang="da-DK" sz="2800" dirty="0" err="1">
                <a:latin typeface="Garamond" panose="02020404030301010803" pitchFamily="18" charset="0"/>
              </a:rPr>
              <a:t>Poorer</a:t>
            </a:r>
            <a:r>
              <a:rPr lang="da-DK" sz="2800" dirty="0">
                <a:latin typeface="Garamond" panose="02020404030301010803" pitchFamily="18" charset="0"/>
              </a:rPr>
              <a:t> mental </a:t>
            </a:r>
            <a:r>
              <a:rPr lang="da-DK" sz="2800" dirty="0" err="1">
                <a:latin typeface="Garamond" panose="02020404030301010803" pitchFamily="18" charset="0"/>
              </a:rPr>
              <a:t>health</a:t>
            </a:r>
            <a:endParaRPr lang="da-DK" sz="2800" dirty="0">
              <a:latin typeface="Garamond" panose="02020404030301010803" pitchFamily="18" charset="0"/>
            </a:endParaRPr>
          </a:p>
        </p:txBody>
      </p:sp>
      <p:sp>
        <p:nvSpPr>
          <p:cNvPr id="15" name="Tekstfelt 14">
            <a:extLst>
              <a:ext uri="{FF2B5EF4-FFF2-40B4-BE49-F238E27FC236}">
                <a16:creationId xmlns:a16="http://schemas.microsoft.com/office/drawing/2014/main" id="{F2C7697E-42EA-088D-2ED9-560E672EDFEC}"/>
              </a:ext>
            </a:extLst>
          </p:cNvPr>
          <p:cNvSpPr txBox="1"/>
          <p:nvPr/>
        </p:nvSpPr>
        <p:spPr>
          <a:xfrm>
            <a:off x="8757200" y="3828824"/>
            <a:ext cx="3060997" cy="523220"/>
          </a:xfrm>
          <a:prstGeom prst="rect">
            <a:avLst/>
          </a:prstGeom>
          <a:noFill/>
        </p:spPr>
        <p:txBody>
          <a:bodyPr wrap="square" rtlCol="0">
            <a:spAutoFit/>
          </a:bodyPr>
          <a:lstStyle/>
          <a:p>
            <a:pPr algn="ctr"/>
            <a:r>
              <a:rPr lang="da-DK" sz="2800" dirty="0" err="1">
                <a:latin typeface="Garamond" panose="02020404030301010803" pitchFamily="18" charset="0"/>
              </a:rPr>
              <a:t>Poorer</a:t>
            </a:r>
            <a:r>
              <a:rPr lang="da-DK" sz="2800" dirty="0">
                <a:latin typeface="Garamond" panose="02020404030301010803" pitchFamily="18" charset="0"/>
              </a:rPr>
              <a:t> </a:t>
            </a:r>
            <a:r>
              <a:rPr lang="da-DK" sz="2800" dirty="0" err="1">
                <a:latin typeface="Garamond" panose="02020404030301010803" pitchFamily="18" charset="0"/>
              </a:rPr>
              <a:t>sleep</a:t>
            </a:r>
            <a:r>
              <a:rPr lang="da-DK" sz="2800" dirty="0">
                <a:latin typeface="Garamond" panose="02020404030301010803" pitchFamily="18" charset="0"/>
              </a:rPr>
              <a:t> </a:t>
            </a:r>
            <a:r>
              <a:rPr lang="da-DK" sz="2800" dirty="0" err="1">
                <a:latin typeface="Garamond" panose="02020404030301010803" pitchFamily="18" charset="0"/>
              </a:rPr>
              <a:t>quality</a:t>
            </a:r>
            <a:endParaRPr lang="da-DK" sz="2800" dirty="0">
              <a:latin typeface="Garamond" panose="02020404030301010803" pitchFamily="18" charset="0"/>
            </a:endParaRPr>
          </a:p>
        </p:txBody>
      </p:sp>
      <p:sp>
        <p:nvSpPr>
          <p:cNvPr id="16" name="Tekstfelt 15">
            <a:extLst>
              <a:ext uri="{FF2B5EF4-FFF2-40B4-BE49-F238E27FC236}">
                <a16:creationId xmlns:a16="http://schemas.microsoft.com/office/drawing/2014/main" id="{11D2035B-9E82-A461-1090-8B26B441F408}"/>
              </a:ext>
            </a:extLst>
          </p:cNvPr>
          <p:cNvSpPr txBox="1"/>
          <p:nvPr/>
        </p:nvSpPr>
        <p:spPr>
          <a:xfrm>
            <a:off x="7657120" y="2179251"/>
            <a:ext cx="3567551" cy="523220"/>
          </a:xfrm>
          <a:prstGeom prst="rect">
            <a:avLst/>
          </a:prstGeom>
          <a:noFill/>
        </p:spPr>
        <p:txBody>
          <a:bodyPr wrap="square" rtlCol="0">
            <a:spAutoFit/>
          </a:bodyPr>
          <a:lstStyle/>
          <a:p>
            <a:pPr algn="ctr"/>
            <a:r>
              <a:rPr lang="da-DK" sz="2800" dirty="0" err="1">
                <a:latin typeface="Garamond" panose="02020404030301010803" pitchFamily="18" charset="0"/>
              </a:rPr>
              <a:t>Shorter</a:t>
            </a:r>
            <a:r>
              <a:rPr lang="da-DK" sz="2800" dirty="0">
                <a:latin typeface="Garamond" panose="02020404030301010803" pitchFamily="18" charset="0"/>
              </a:rPr>
              <a:t> </a:t>
            </a:r>
            <a:r>
              <a:rPr lang="da-DK" sz="2800" dirty="0" err="1">
                <a:latin typeface="Garamond" panose="02020404030301010803" pitchFamily="18" charset="0"/>
              </a:rPr>
              <a:t>sleep</a:t>
            </a:r>
            <a:r>
              <a:rPr lang="da-DK" sz="2800" dirty="0">
                <a:latin typeface="Garamond" panose="02020404030301010803" pitchFamily="18" charset="0"/>
              </a:rPr>
              <a:t> </a:t>
            </a:r>
            <a:r>
              <a:rPr lang="da-DK" sz="2800" dirty="0" err="1">
                <a:latin typeface="Garamond" panose="02020404030301010803" pitchFamily="18" charset="0"/>
              </a:rPr>
              <a:t>duration</a:t>
            </a:r>
            <a:endParaRPr lang="da-DK" sz="2800" dirty="0">
              <a:latin typeface="Garamond" panose="02020404030301010803" pitchFamily="18" charset="0"/>
            </a:endParaRPr>
          </a:p>
        </p:txBody>
      </p:sp>
      <p:sp>
        <p:nvSpPr>
          <p:cNvPr id="17" name="Tekstfelt 16">
            <a:extLst>
              <a:ext uri="{FF2B5EF4-FFF2-40B4-BE49-F238E27FC236}">
                <a16:creationId xmlns:a16="http://schemas.microsoft.com/office/drawing/2014/main" id="{E3D9E9A2-2A78-AE82-74DA-7968D95E6586}"/>
              </a:ext>
            </a:extLst>
          </p:cNvPr>
          <p:cNvSpPr txBox="1"/>
          <p:nvPr/>
        </p:nvSpPr>
        <p:spPr>
          <a:xfrm>
            <a:off x="3369395" y="1826710"/>
            <a:ext cx="4387776" cy="523220"/>
          </a:xfrm>
          <a:prstGeom prst="rect">
            <a:avLst/>
          </a:prstGeom>
          <a:noFill/>
        </p:spPr>
        <p:txBody>
          <a:bodyPr wrap="square" rtlCol="0">
            <a:spAutoFit/>
          </a:bodyPr>
          <a:lstStyle/>
          <a:p>
            <a:pPr algn="ctr"/>
            <a:r>
              <a:rPr lang="da-DK" sz="2800" dirty="0" err="1">
                <a:latin typeface="Garamond" panose="02020404030301010803" pitchFamily="18" charset="0"/>
              </a:rPr>
              <a:t>Poorer</a:t>
            </a:r>
            <a:r>
              <a:rPr lang="da-DK" sz="2800" dirty="0">
                <a:latin typeface="Garamond" panose="02020404030301010803" pitchFamily="18" charset="0"/>
              </a:rPr>
              <a:t> </a:t>
            </a:r>
            <a:r>
              <a:rPr lang="da-DK" sz="2800" dirty="0" err="1">
                <a:latin typeface="Garamond" panose="02020404030301010803" pitchFamily="18" charset="0"/>
              </a:rPr>
              <a:t>cardiovascular</a:t>
            </a:r>
            <a:r>
              <a:rPr lang="da-DK" sz="2800" dirty="0">
                <a:latin typeface="Garamond" panose="02020404030301010803" pitchFamily="18" charset="0"/>
              </a:rPr>
              <a:t> </a:t>
            </a:r>
            <a:r>
              <a:rPr lang="da-DK" sz="2800" dirty="0" err="1">
                <a:latin typeface="Garamond" panose="02020404030301010803" pitchFamily="18" charset="0"/>
              </a:rPr>
              <a:t>health</a:t>
            </a:r>
            <a:r>
              <a:rPr lang="da-DK" sz="2800" dirty="0">
                <a:latin typeface="Garamond" panose="02020404030301010803" pitchFamily="18" charset="0"/>
              </a:rPr>
              <a:t> </a:t>
            </a:r>
          </a:p>
        </p:txBody>
      </p:sp>
      <p:pic>
        <p:nvPicPr>
          <p:cNvPr id="5" name="Grafik 4" descr="Telefonvibration med massiv udfyldning">
            <a:extLst>
              <a:ext uri="{FF2B5EF4-FFF2-40B4-BE49-F238E27FC236}">
                <a16:creationId xmlns:a16="http://schemas.microsoft.com/office/drawing/2014/main" id="{595FD32F-5FF3-7008-585A-70DFFC93AD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331577">
            <a:off x="5127007" y="4536995"/>
            <a:ext cx="595412" cy="595412"/>
          </a:xfrm>
          <a:prstGeom prst="rect">
            <a:avLst/>
          </a:prstGeom>
        </p:spPr>
      </p:pic>
      <p:pic>
        <p:nvPicPr>
          <p:cNvPr id="8" name="Grafik 7" descr="Tablet med massiv udfyldning">
            <a:extLst>
              <a:ext uri="{FF2B5EF4-FFF2-40B4-BE49-F238E27FC236}">
                <a16:creationId xmlns:a16="http://schemas.microsoft.com/office/drawing/2014/main" id="{047A9201-3010-6A00-F8AF-FD558BA188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19741" y="3994966"/>
            <a:ext cx="1118800" cy="1118800"/>
          </a:xfrm>
          <a:prstGeom prst="rect">
            <a:avLst/>
          </a:prstGeom>
        </p:spPr>
      </p:pic>
      <p:pic>
        <p:nvPicPr>
          <p:cNvPr id="18" name="Grafik 17" descr="Fjernsyn med massiv udfyldning">
            <a:extLst>
              <a:ext uri="{FF2B5EF4-FFF2-40B4-BE49-F238E27FC236}">
                <a16:creationId xmlns:a16="http://schemas.microsoft.com/office/drawing/2014/main" id="{A206D1E7-0322-5432-F44D-F9129F1CD1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64179" y="2501502"/>
            <a:ext cx="2151828" cy="2151828"/>
          </a:xfrm>
          <a:prstGeom prst="rect">
            <a:avLst/>
          </a:prstGeom>
        </p:spPr>
      </p:pic>
      <p:pic>
        <p:nvPicPr>
          <p:cNvPr id="20" name="Grafik 19" descr="Internet med massiv udfyldning">
            <a:extLst>
              <a:ext uri="{FF2B5EF4-FFF2-40B4-BE49-F238E27FC236}">
                <a16:creationId xmlns:a16="http://schemas.microsoft.com/office/drawing/2014/main" id="{D13DC929-E493-761E-90AF-20DDCD85093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82625" y="2564077"/>
            <a:ext cx="1557626" cy="1557626"/>
          </a:xfrm>
          <a:prstGeom prst="rect">
            <a:avLst/>
          </a:prstGeom>
        </p:spPr>
      </p:pic>
      <p:sp>
        <p:nvSpPr>
          <p:cNvPr id="21" name="Tekstfelt 20">
            <a:extLst>
              <a:ext uri="{FF2B5EF4-FFF2-40B4-BE49-F238E27FC236}">
                <a16:creationId xmlns:a16="http://schemas.microsoft.com/office/drawing/2014/main" id="{B011A4F8-5699-2A65-7F30-3A33F76E06A1}"/>
              </a:ext>
            </a:extLst>
          </p:cNvPr>
          <p:cNvSpPr txBox="1"/>
          <p:nvPr/>
        </p:nvSpPr>
        <p:spPr>
          <a:xfrm>
            <a:off x="1479749" y="5601667"/>
            <a:ext cx="5381689" cy="523220"/>
          </a:xfrm>
          <a:prstGeom prst="rect">
            <a:avLst/>
          </a:prstGeom>
          <a:noFill/>
        </p:spPr>
        <p:txBody>
          <a:bodyPr wrap="square" rtlCol="0">
            <a:spAutoFit/>
          </a:bodyPr>
          <a:lstStyle/>
          <a:p>
            <a:pPr algn="ctr"/>
            <a:r>
              <a:rPr lang="da-DK" sz="2800" dirty="0" err="1">
                <a:latin typeface="Garamond" panose="02020404030301010803" pitchFamily="18" charset="0"/>
              </a:rPr>
              <a:t>Lower</a:t>
            </a:r>
            <a:r>
              <a:rPr lang="da-DK" sz="2800" dirty="0">
                <a:latin typeface="Garamond" panose="02020404030301010803" pitchFamily="18" charset="0"/>
              </a:rPr>
              <a:t> </a:t>
            </a:r>
            <a:r>
              <a:rPr lang="da-DK" sz="2800" dirty="0" err="1">
                <a:latin typeface="Garamond" panose="02020404030301010803" pitchFamily="18" charset="0"/>
              </a:rPr>
              <a:t>physical</a:t>
            </a:r>
            <a:r>
              <a:rPr lang="da-DK" sz="2800" dirty="0">
                <a:latin typeface="Garamond" panose="02020404030301010803" pitchFamily="18" charset="0"/>
              </a:rPr>
              <a:t> fitness</a:t>
            </a:r>
          </a:p>
        </p:txBody>
      </p:sp>
      <p:cxnSp>
        <p:nvCxnSpPr>
          <p:cNvPr id="23" name="Lige pilforbindelse 22">
            <a:extLst>
              <a:ext uri="{FF2B5EF4-FFF2-40B4-BE49-F238E27FC236}">
                <a16:creationId xmlns:a16="http://schemas.microsoft.com/office/drawing/2014/main" id="{BB034003-ADC6-E254-7AED-8CB50E626469}"/>
              </a:ext>
            </a:extLst>
          </p:cNvPr>
          <p:cNvCxnSpPr>
            <a:cxnSpLocks/>
          </p:cNvCxnSpPr>
          <p:nvPr/>
        </p:nvCxnSpPr>
        <p:spPr>
          <a:xfrm flipH="1" flipV="1">
            <a:off x="3120490" y="2695609"/>
            <a:ext cx="427703" cy="413001"/>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29" name="Lige pilforbindelse 28">
            <a:extLst>
              <a:ext uri="{FF2B5EF4-FFF2-40B4-BE49-F238E27FC236}">
                <a16:creationId xmlns:a16="http://schemas.microsoft.com/office/drawing/2014/main" id="{0912AC32-1451-1B3F-72BA-0DD686C2DCEF}"/>
              </a:ext>
            </a:extLst>
          </p:cNvPr>
          <p:cNvCxnSpPr>
            <a:cxnSpLocks/>
          </p:cNvCxnSpPr>
          <p:nvPr/>
        </p:nvCxnSpPr>
        <p:spPr>
          <a:xfrm flipH="1">
            <a:off x="3303504" y="4266447"/>
            <a:ext cx="558772" cy="112522"/>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31" name="Lige pilforbindelse 30">
            <a:extLst>
              <a:ext uri="{FF2B5EF4-FFF2-40B4-BE49-F238E27FC236}">
                <a16:creationId xmlns:a16="http://schemas.microsoft.com/office/drawing/2014/main" id="{8EB3CF0F-67E2-CD53-3D9F-2ACD4EDC4BBB}"/>
              </a:ext>
            </a:extLst>
          </p:cNvPr>
          <p:cNvCxnSpPr>
            <a:cxnSpLocks/>
          </p:cNvCxnSpPr>
          <p:nvPr/>
        </p:nvCxnSpPr>
        <p:spPr>
          <a:xfrm flipH="1">
            <a:off x="4272731" y="4893889"/>
            <a:ext cx="268652" cy="494298"/>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34" name="Lige pilforbindelse 33">
            <a:extLst>
              <a:ext uri="{FF2B5EF4-FFF2-40B4-BE49-F238E27FC236}">
                <a16:creationId xmlns:a16="http://schemas.microsoft.com/office/drawing/2014/main" id="{176AA153-F6DF-6CFE-77EB-2C9FF2310115}"/>
              </a:ext>
            </a:extLst>
          </p:cNvPr>
          <p:cNvCxnSpPr>
            <a:cxnSpLocks/>
          </p:cNvCxnSpPr>
          <p:nvPr/>
        </p:nvCxnSpPr>
        <p:spPr>
          <a:xfrm>
            <a:off x="7069237" y="4692545"/>
            <a:ext cx="383837" cy="460436"/>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36" name="Lige pilforbindelse 35">
            <a:extLst>
              <a:ext uri="{FF2B5EF4-FFF2-40B4-BE49-F238E27FC236}">
                <a16:creationId xmlns:a16="http://schemas.microsoft.com/office/drawing/2014/main" id="{E1604062-5892-1595-C9FC-3D16321F42E0}"/>
              </a:ext>
            </a:extLst>
          </p:cNvPr>
          <p:cNvCxnSpPr>
            <a:cxnSpLocks/>
          </p:cNvCxnSpPr>
          <p:nvPr/>
        </p:nvCxnSpPr>
        <p:spPr>
          <a:xfrm>
            <a:off x="7679586" y="3994966"/>
            <a:ext cx="837397" cy="95468"/>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39" name="Lige pilforbindelse 38">
            <a:extLst>
              <a:ext uri="{FF2B5EF4-FFF2-40B4-BE49-F238E27FC236}">
                <a16:creationId xmlns:a16="http://schemas.microsoft.com/office/drawing/2014/main" id="{00879B12-7126-8937-8F26-2EE4BF38022E}"/>
              </a:ext>
            </a:extLst>
          </p:cNvPr>
          <p:cNvCxnSpPr>
            <a:cxnSpLocks/>
          </p:cNvCxnSpPr>
          <p:nvPr/>
        </p:nvCxnSpPr>
        <p:spPr>
          <a:xfrm flipV="1">
            <a:off x="7272670" y="2536120"/>
            <a:ext cx="401383" cy="189876"/>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cxnSp>
        <p:nvCxnSpPr>
          <p:cNvPr id="42" name="Lige pilforbindelse 41">
            <a:extLst>
              <a:ext uri="{FF2B5EF4-FFF2-40B4-BE49-F238E27FC236}">
                <a16:creationId xmlns:a16="http://schemas.microsoft.com/office/drawing/2014/main" id="{E61DDD77-EC82-A660-E0BB-EDEB3F2BC6F6}"/>
              </a:ext>
            </a:extLst>
          </p:cNvPr>
          <p:cNvCxnSpPr>
            <a:cxnSpLocks/>
          </p:cNvCxnSpPr>
          <p:nvPr/>
        </p:nvCxnSpPr>
        <p:spPr>
          <a:xfrm flipV="1">
            <a:off x="5555713" y="2306457"/>
            <a:ext cx="0" cy="389152"/>
          </a:xfrm>
          <a:prstGeom prst="straightConnector1">
            <a:avLst/>
          </a:prstGeom>
          <a:ln>
            <a:solidFill>
              <a:schemeClr val="accent4"/>
            </a:solidFill>
            <a:tailEnd type="triangle"/>
          </a:ln>
        </p:spPr>
        <p:style>
          <a:lnRef idx="3">
            <a:schemeClr val="accent2"/>
          </a:lnRef>
          <a:fillRef idx="0">
            <a:schemeClr val="accent2"/>
          </a:fillRef>
          <a:effectRef idx="2">
            <a:schemeClr val="accent2"/>
          </a:effectRef>
          <a:fontRef idx="minor">
            <a:schemeClr val="tx1"/>
          </a:fontRef>
        </p:style>
      </p:cxnSp>
      <p:sp>
        <p:nvSpPr>
          <p:cNvPr id="44" name="Tekstfelt 43">
            <a:extLst>
              <a:ext uri="{FF2B5EF4-FFF2-40B4-BE49-F238E27FC236}">
                <a16:creationId xmlns:a16="http://schemas.microsoft.com/office/drawing/2014/main" id="{F14F5245-95B1-7B10-0EA3-666231A3B549}"/>
              </a:ext>
            </a:extLst>
          </p:cNvPr>
          <p:cNvSpPr txBox="1"/>
          <p:nvPr/>
        </p:nvSpPr>
        <p:spPr>
          <a:xfrm>
            <a:off x="347053" y="499260"/>
            <a:ext cx="11471144" cy="830997"/>
          </a:xfrm>
          <a:prstGeom prst="rect">
            <a:avLst/>
          </a:prstGeom>
          <a:solidFill>
            <a:schemeClr val="accent4">
              <a:lumMod val="60000"/>
              <a:lumOff val="40000"/>
            </a:schemeClr>
          </a:solidFill>
          <a:ln>
            <a:solidFill>
              <a:schemeClr val="accent4"/>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da-DK" sz="4800" b="1" dirty="0">
                <a:latin typeface="Garamond" panose="02020404030301010803" pitchFamily="18" charset="0"/>
              </a:rPr>
              <a:t> Are </a:t>
            </a:r>
            <a:r>
              <a:rPr lang="da-DK" sz="4800" b="1" dirty="0" err="1">
                <a:latin typeface="Garamond" panose="02020404030301010803" pitchFamily="18" charset="0"/>
              </a:rPr>
              <a:t>these</a:t>
            </a:r>
            <a:r>
              <a:rPr lang="da-DK" sz="4800" b="1" dirty="0">
                <a:latin typeface="Garamond" panose="02020404030301010803" pitchFamily="18" charset="0"/>
              </a:rPr>
              <a:t> associations </a:t>
            </a:r>
            <a:r>
              <a:rPr lang="da-DK" sz="4800" b="1" dirty="0" err="1">
                <a:latin typeface="Garamond" panose="02020404030301010803" pitchFamily="18" charset="0"/>
              </a:rPr>
              <a:t>causal</a:t>
            </a:r>
            <a:r>
              <a:rPr lang="da-DK" sz="4800" b="1" dirty="0">
                <a:latin typeface="Garamond" panose="02020404030301010803" pitchFamily="18" charset="0"/>
              </a:rPr>
              <a:t>?</a:t>
            </a:r>
          </a:p>
        </p:txBody>
      </p:sp>
    </p:spTree>
    <p:extLst>
      <p:ext uri="{BB962C8B-B14F-4D97-AF65-F5344CB8AC3E}">
        <p14:creationId xmlns:p14="http://schemas.microsoft.com/office/powerpoint/2010/main" val="55449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BB8F6-0EFC-8AC3-C029-6F69F0CA9982}"/>
              </a:ext>
            </a:extLst>
          </p:cNvPr>
          <p:cNvSpPr>
            <a:spLocks noGrp="1"/>
          </p:cNvSpPr>
          <p:nvPr>
            <p:ph type="title"/>
          </p:nvPr>
        </p:nvSpPr>
        <p:spPr/>
        <p:txBody>
          <a:bodyPr/>
          <a:lstStyle/>
          <a:p>
            <a:r>
              <a:rPr lang="da-DK" b="1" dirty="0" err="1">
                <a:latin typeface="Garamond" panose="02020404030301010803" pitchFamily="18" charset="0"/>
              </a:rPr>
              <a:t>Discussion</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F7635B31-C6C9-9049-F659-F1413931B9A2}"/>
              </a:ext>
            </a:extLst>
          </p:cNvPr>
          <p:cNvSpPr>
            <a:spLocks noGrp="1"/>
          </p:cNvSpPr>
          <p:nvPr>
            <p:ph idx="1"/>
          </p:nvPr>
        </p:nvSpPr>
        <p:spPr>
          <a:xfrm>
            <a:off x="838200" y="1794090"/>
            <a:ext cx="10515600" cy="4351338"/>
          </a:xfrm>
        </p:spPr>
        <p:txBody>
          <a:bodyPr>
            <a:normAutofit fontScale="92500" lnSpcReduction="10000"/>
          </a:bodyPr>
          <a:lstStyle/>
          <a:p>
            <a:r>
              <a:rPr lang="en-US" sz="3100" dirty="0">
                <a:latin typeface="Garamond" panose="02020404030301010803" pitchFamily="18" charset="0"/>
              </a:rPr>
              <a:t>Successful experiment (high intervention compliance)</a:t>
            </a:r>
          </a:p>
          <a:p>
            <a:endParaRPr lang="en-US" sz="3100" dirty="0">
              <a:latin typeface="Garamond" panose="02020404030301010803" pitchFamily="18" charset="0"/>
            </a:endParaRPr>
          </a:p>
          <a:p>
            <a:r>
              <a:rPr lang="en-US" sz="3100" dirty="0">
                <a:latin typeface="Garamond" panose="02020404030301010803" pitchFamily="18" charset="0"/>
              </a:rPr>
              <a:t>Lack of blinding </a:t>
            </a:r>
          </a:p>
          <a:p>
            <a:endParaRPr lang="en-US" sz="3100" dirty="0">
              <a:latin typeface="Garamond" panose="02020404030301010803" pitchFamily="18" charset="0"/>
            </a:endParaRPr>
          </a:p>
          <a:p>
            <a:r>
              <a:rPr lang="en-US" sz="3100" dirty="0">
                <a:latin typeface="Garamond" panose="02020404030301010803" pitchFamily="18" charset="0"/>
              </a:rPr>
              <a:t>Generalizability</a:t>
            </a:r>
          </a:p>
          <a:p>
            <a:endParaRPr lang="en-US" sz="3100" dirty="0">
              <a:latin typeface="Garamond" panose="02020404030301010803" pitchFamily="18" charset="0"/>
            </a:endParaRPr>
          </a:p>
          <a:p>
            <a:r>
              <a:rPr lang="en-US" sz="3100" dirty="0">
                <a:latin typeface="Garamond" panose="02020404030301010803" pitchFamily="18" charset="0"/>
              </a:rPr>
              <a:t>No effect on sleep?</a:t>
            </a:r>
          </a:p>
          <a:p>
            <a:pPr lvl="1"/>
            <a:r>
              <a:rPr lang="en-US" sz="2600" dirty="0">
                <a:latin typeface="Garamond" panose="02020404030301010803" pitchFamily="18" charset="0"/>
              </a:rPr>
              <a:t>Intervention not designed specifically to affect sleep</a:t>
            </a:r>
          </a:p>
          <a:p>
            <a:pPr lvl="1"/>
            <a:r>
              <a:rPr lang="en-US" sz="2600" dirty="0">
                <a:latin typeface="Garamond" panose="02020404030301010803" pitchFamily="18" charset="0"/>
              </a:rPr>
              <a:t>The sample might be too healthy? </a:t>
            </a:r>
            <a:br>
              <a:rPr lang="en-US" sz="2600"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p:txBody>
      </p:sp>
      <p:pic>
        <p:nvPicPr>
          <p:cNvPr id="4" name="Billede 3">
            <a:extLst>
              <a:ext uri="{FF2B5EF4-FFF2-40B4-BE49-F238E27FC236}">
                <a16:creationId xmlns:a16="http://schemas.microsoft.com/office/drawing/2014/main" id="{390C63AE-1C9A-5371-C8B2-408EE5C4DEA1}"/>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6" name="Grafik 5" descr="Chat med massiv udfyldning">
            <a:extLst>
              <a:ext uri="{FF2B5EF4-FFF2-40B4-BE49-F238E27FC236}">
                <a16:creationId xmlns:a16="http://schemas.microsoft.com/office/drawing/2014/main" id="{89E653EE-6324-879C-EB84-4FD6E4258B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95052" y="2238508"/>
            <a:ext cx="1001676" cy="1001676"/>
          </a:xfrm>
          <a:prstGeom prst="rect">
            <a:avLst/>
          </a:prstGeom>
        </p:spPr>
      </p:pic>
      <p:pic>
        <p:nvPicPr>
          <p:cNvPr id="7" name="Grafik 6" descr="Møde med massiv udfyldning">
            <a:extLst>
              <a:ext uri="{FF2B5EF4-FFF2-40B4-BE49-F238E27FC236}">
                <a16:creationId xmlns:a16="http://schemas.microsoft.com/office/drawing/2014/main" id="{D13CCB2F-FEE9-0C9B-84D9-4548E36778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45805" y="2552697"/>
            <a:ext cx="2307995" cy="2307995"/>
          </a:xfrm>
          <a:prstGeom prst="rect">
            <a:avLst/>
          </a:prstGeom>
        </p:spPr>
      </p:pic>
      <p:pic>
        <p:nvPicPr>
          <p:cNvPr id="8" name="Grafik 7" descr="Tale med massiv udfyldning">
            <a:extLst>
              <a:ext uri="{FF2B5EF4-FFF2-40B4-BE49-F238E27FC236}">
                <a16:creationId xmlns:a16="http://schemas.microsoft.com/office/drawing/2014/main" id="{850F2081-7D2D-45A1-88E0-63D1A08433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317581" y="2506147"/>
            <a:ext cx="677471" cy="663649"/>
          </a:xfrm>
          <a:prstGeom prst="rect">
            <a:avLst/>
          </a:prstGeom>
        </p:spPr>
      </p:pic>
    </p:spTree>
    <p:extLst>
      <p:ext uri="{BB962C8B-B14F-4D97-AF65-F5344CB8AC3E}">
        <p14:creationId xmlns:p14="http://schemas.microsoft.com/office/powerpoint/2010/main" val="2900115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r>
              <a:rPr lang="da-DK" b="1" dirty="0" err="1">
                <a:latin typeface="Garamond" panose="02020404030301010803" pitchFamily="18" charset="0"/>
              </a:rPr>
              <a:t>Conclusions</a:t>
            </a:r>
            <a:r>
              <a:rPr lang="da-DK" b="1" dirty="0">
                <a:latin typeface="Garamond" panose="02020404030301010803" pitchFamily="18" charset="0"/>
              </a:rPr>
              <a:t> of the </a:t>
            </a:r>
            <a:r>
              <a:rPr lang="da-DK" b="1" dirty="0" err="1">
                <a:latin typeface="Garamond" panose="02020404030301010803" pitchFamily="18" charset="0"/>
              </a:rPr>
              <a:t>thesis</a:t>
            </a:r>
            <a:endParaRPr lang="da-DK" b="1" dirty="0">
              <a:latin typeface="Garamond" panose="02020404030301010803" pitchFamily="18" charset="0"/>
            </a:endParaRPr>
          </a:p>
        </p:txBody>
      </p:sp>
      <p:pic>
        <p:nvPicPr>
          <p:cNvPr id="4" name="Billede 3">
            <a:extLst>
              <a:ext uri="{FF2B5EF4-FFF2-40B4-BE49-F238E27FC236}">
                <a16:creationId xmlns:a16="http://schemas.microsoft.com/office/drawing/2014/main" id="{FBD48581-E112-5139-E88D-2BA3B5F8F115}"/>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15" name="Pladsholder til indhold 14">
            <a:extLst>
              <a:ext uri="{FF2B5EF4-FFF2-40B4-BE49-F238E27FC236}">
                <a16:creationId xmlns:a16="http://schemas.microsoft.com/office/drawing/2014/main" id="{A4DC8241-58DA-4DF8-8EF8-26B962FC5C3B}"/>
              </a:ext>
            </a:extLst>
          </p:cNvPr>
          <p:cNvSpPr>
            <a:spLocks noGrp="1"/>
          </p:cNvSpPr>
          <p:nvPr>
            <p:ph idx="1"/>
          </p:nvPr>
        </p:nvSpPr>
        <p:spPr/>
        <p:txBody>
          <a:bodyPr>
            <a:normAutofit/>
          </a:bodyPr>
          <a:lstStyle/>
          <a:p>
            <a:r>
              <a:rPr lang="en-US" dirty="0">
                <a:latin typeface="Garamond" panose="02020404030301010803" pitchFamily="18" charset="0"/>
              </a:rPr>
              <a:t>School-aged children spend large amounts of their leisure time using screen media devices for recreational purposes</a:t>
            </a:r>
          </a:p>
          <a:p>
            <a:pPr lvl="1"/>
            <a:r>
              <a:rPr lang="en-US" dirty="0">
                <a:latin typeface="Garamond" panose="02020404030301010803" pitchFamily="18" charset="0"/>
              </a:rPr>
              <a:t>Socio-economic disparity, household screen media rules</a:t>
            </a:r>
          </a:p>
          <a:p>
            <a:endParaRPr lang="en-US" dirty="0">
              <a:latin typeface="Garamond" panose="02020404030301010803" pitchFamily="18" charset="0"/>
            </a:endParaRPr>
          </a:p>
          <a:p>
            <a:r>
              <a:rPr lang="en-US" dirty="0">
                <a:latin typeface="Garamond" panose="02020404030301010803" pitchFamily="18" charset="0"/>
              </a:rPr>
              <a:t>Evidence that reducing recreational screen media use is causally related to increased physical activity in children and improved mental health in adults</a:t>
            </a:r>
            <a:endParaRPr lang="da-DK" dirty="0">
              <a:latin typeface="Garamond" panose="02020404030301010803" pitchFamily="18" charset="0"/>
            </a:endParaRPr>
          </a:p>
        </p:txBody>
      </p:sp>
      <p:pic>
        <p:nvPicPr>
          <p:cNvPr id="13" name="Grafik 12" descr="Historiefortælling med massiv udfyldning">
            <a:extLst>
              <a:ext uri="{FF2B5EF4-FFF2-40B4-BE49-F238E27FC236}">
                <a16:creationId xmlns:a16="http://schemas.microsoft.com/office/drawing/2014/main" id="{4433ECCD-1968-2B8E-2939-A2F6E846C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2005" y="4663736"/>
            <a:ext cx="1867989" cy="1867989"/>
          </a:xfrm>
          <a:prstGeom prst="rect">
            <a:avLst/>
          </a:prstGeom>
        </p:spPr>
      </p:pic>
    </p:spTree>
    <p:extLst>
      <p:ext uri="{BB962C8B-B14F-4D97-AF65-F5344CB8AC3E}">
        <p14:creationId xmlns:p14="http://schemas.microsoft.com/office/powerpoint/2010/main" val="3810440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8CD62C37-3881-18D5-9343-F225C863C9AE}"/>
              </a:ext>
            </a:extLst>
          </p:cNvPr>
          <p:cNvPicPr>
            <a:picLocks noChangeAspect="1"/>
          </p:cNvPicPr>
          <p:nvPr/>
        </p:nvPicPr>
        <p:blipFill rotWithShape="1">
          <a:blip r:embed="rId3">
            <a:duotone>
              <a:schemeClr val="accent5">
                <a:shade val="45000"/>
                <a:satMod val="135000"/>
              </a:schemeClr>
              <a:prstClr val="white"/>
            </a:duotone>
          </a:blip>
          <a:srcRect b="16576"/>
          <a:stretch/>
        </p:blipFill>
        <p:spPr>
          <a:xfrm>
            <a:off x="2855769" y="2876282"/>
            <a:ext cx="5966114" cy="3981718"/>
          </a:xfrm>
          <a:prstGeom prst="rect">
            <a:avLst/>
          </a:prstGeom>
        </p:spPr>
      </p:pic>
      <p:sp>
        <p:nvSpPr>
          <p:cNvPr id="2" name="Titel 1">
            <a:extLst>
              <a:ext uri="{FF2B5EF4-FFF2-40B4-BE49-F238E27FC236}">
                <a16:creationId xmlns:a16="http://schemas.microsoft.com/office/drawing/2014/main" id="{A83C6427-C233-5E59-8D7D-D11E811EA955}"/>
              </a:ext>
            </a:extLst>
          </p:cNvPr>
          <p:cNvSpPr>
            <a:spLocks noGrp="1"/>
          </p:cNvSpPr>
          <p:nvPr>
            <p:ph type="title"/>
          </p:nvPr>
        </p:nvSpPr>
        <p:spPr/>
        <p:txBody>
          <a:bodyPr/>
          <a:lstStyle/>
          <a:p>
            <a:r>
              <a:rPr lang="da-DK" b="1" dirty="0" err="1">
                <a:latin typeface="Garamond" panose="02020404030301010803" pitchFamily="18" charset="0"/>
              </a:rPr>
              <a:t>Perspectives</a:t>
            </a:r>
            <a:endParaRPr lang="da-DK" b="1" dirty="0">
              <a:latin typeface="Garamond" panose="02020404030301010803" pitchFamily="18" charset="0"/>
            </a:endParaRPr>
          </a:p>
        </p:txBody>
      </p:sp>
      <p:sp>
        <p:nvSpPr>
          <p:cNvPr id="3" name="Pladsholder til indhold 2">
            <a:extLst>
              <a:ext uri="{FF2B5EF4-FFF2-40B4-BE49-F238E27FC236}">
                <a16:creationId xmlns:a16="http://schemas.microsoft.com/office/drawing/2014/main" id="{E226CEF5-8836-CC93-66D8-A6AA8A35EBEF}"/>
              </a:ext>
            </a:extLst>
          </p:cNvPr>
          <p:cNvSpPr>
            <a:spLocks noGrp="1"/>
          </p:cNvSpPr>
          <p:nvPr>
            <p:ph idx="1"/>
          </p:nvPr>
        </p:nvSpPr>
        <p:spPr/>
        <p:txBody>
          <a:bodyPr/>
          <a:lstStyle/>
          <a:p>
            <a:r>
              <a:rPr lang="da-DK" dirty="0">
                <a:latin typeface="Garamond" panose="02020404030301010803" pitchFamily="18" charset="0"/>
              </a:rPr>
              <a:t>How to </a:t>
            </a:r>
            <a:r>
              <a:rPr lang="da-DK" dirty="0" err="1">
                <a:latin typeface="Garamond" panose="02020404030301010803" pitchFamily="18" charset="0"/>
              </a:rPr>
              <a:t>develop</a:t>
            </a:r>
            <a:r>
              <a:rPr lang="da-DK" dirty="0">
                <a:latin typeface="Garamond" panose="02020404030301010803" pitchFamily="18" charset="0"/>
              </a:rPr>
              <a:t> of ”real </a:t>
            </a:r>
            <a:r>
              <a:rPr lang="da-DK" dirty="0" err="1">
                <a:latin typeface="Garamond" panose="02020404030301010803" pitchFamily="18" charset="0"/>
              </a:rPr>
              <a:t>life</a:t>
            </a:r>
            <a:r>
              <a:rPr lang="da-DK" dirty="0">
                <a:latin typeface="Garamond" panose="02020404030301010803" pitchFamily="18" charset="0"/>
              </a:rPr>
              <a:t>” </a:t>
            </a:r>
            <a:r>
              <a:rPr lang="da-DK" dirty="0" err="1">
                <a:latin typeface="Garamond" panose="02020404030301010803" pitchFamily="18" charset="0"/>
              </a:rPr>
              <a:t>implementable</a:t>
            </a:r>
            <a:r>
              <a:rPr lang="da-DK" dirty="0">
                <a:latin typeface="Garamond" panose="02020404030301010803" pitchFamily="18" charset="0"/>
              </a:rPr>
              <a:t> interventions?</a:t>
            </a:r>
          </a:p>
          <a:p>
            <a:pPr marL="0" indent="0">
              <a:buNone/>
            </a:pPr>
            <a:endParaRPr lang="da-DK" dirty="0">
              <a:latin typeface="Garamond" panose="02020404030301010803" pitchFamily="18" charset="0"/>
            </a:endParaRPr>
          </a:p>
          <a:p>
            <a:r>
              <a:rPr lang="da-DK" dirty="0" err="1">
                <a:latin typeface="Garamond" panose="02020404030301010803" pitchFamily="18" charset="0"/>
              </a:rPr>
              <a:t>Balanced</a:t>
            </a:r>
            <a:r>
              <a:rPr lang="da-DK" dirty="0">
                <a:latin typeface="Garamond" panose="02020404030301010803" pitchFamily="18" charset="0"/>
              </a:rPr>
              <a:t> </a:t>
            </a:r>
            <a:r>
              <a:rPr lang="da-DK" dirty="0" err="1">
                <a:latin typeface="Garamond" panose="02020404030301010803" pitchFamily="18" charset="0"/>
              </a:rPr>
              <a:t>use</a:t>
            </a:r>
            <a:r>
              <a:rPr lang="da-DK" dirty="0">
                <a:latin typeface="Garamond" panose="02020404030301010803" pitchFamily="18" charset="0"/>
              </a:rPr>
              <a:t> of screen media </a:t>
            </a:r>
            <a:r>
              <a:rPr lang="da-DK" dirty="0" err="1">
                <a:latin typeface="Garamond" panose="02020404030301010803" pitchFamily="18" charset="0"/>
              </a:rPr>
              <a:t>devices</a:t>
            </a:r>
            <a:r>
              <a:rPr lang="da-DK" dirty="0">
                <a:latin typeface="Garamond" panose="02020404030301010803" pitchFamily="18" charset="0"/>
              </a:rPr>
              <a:t> </a:t>
            </a:r>
            <a:r>
              <a:rPr lang="da-DK" dirty="0" err="1">
                <a:latin typeface="Garamond" panose="02020404030301010803" pitchFamily="18" charset="0"/>
              </a:rPr>
              <a:t>seems</a:t>
            </a:r>
            <a:r>
              <a:rPr lang="da-DK" dirty="0">
                <a:latin typeface="Garamond" panose="02020404030301010803" pitchFamily="18" charset="0"/>
              </a:rPr>
              <a:t> </a:t>
            </a:r>
            <a:r>
              <a:rPr lang="da-DK" dirty="0" err="1">
                <a:latin typeface="Garamond" panose="02020404030301010803" pitchFamily="18" charset="0"/>
              </a:rPr>
              <a:t>desirable</a:t>
            </a:r>
            <a:r>
              <a:rPr lang="da-DK" dirty="0">
                <a:latin typeface="Garamond" panose="02020404030301010803" pitchFamily="18" charset="0"/>
              </a:rPr>
              <a:t>, but </a:t>
            </a:r>
            <a:r>
              <a:rPr lang="da-DK" dirty="0" err="1">
                <a:latin typeface="Garamond" panose="02020404030301010803" pitchFamily="18" charset="0"/>
              </a:rPr>
              <a:t>what</a:t>
            </a:r>
            <a:r>
              <a:rPr lang="da-DK" dirty="0">
                <a:latin typeface="Garamond" panose="02020404030301010803" pitchFamily="18" charset="0"/>
              </a:rPr>
              <a:t> </a:t>
            </a:r>
            <a:r>
              <a:rPr lang="da-DK" dirty="0" err="1">
                <a:latin typeface="Garamond" panose="02020404030301010803" pitchFamily="18" charset="0"/>
              </a:rPr>
              <a:t>amount</a:t>
            </a:r>
            <a:r>
              <a:rPr lang="da-DK" dirty="0">
                <a:latin typeface="Garamond" panose="02020404030301010803" pitchFamily="18" charset="0"/>
              </a:rPr>
              <a:t> is just right? (</a:t>
            </a:r>
            <a:r>
              <a:rPr lang="da-DK" dirty="0" err="1">
                <a:latin typeface="Garamond" panose="02020404030301010803" pitchFamily="18" charset="0"/>
              </a:rPr>
              <a:t>Przybylski</a:t>
            </a:r>
            <a:r>
              <a:rPr lang="da-DK" dirty="0">
                <a:latin typeface="Garamond" panose="02020404030301010803" pitchFamily="18" charset="0"/>
              </a:rPr>
              <a:t> et al. 2020)</a:t>
            </a:r>
          </a:p>
          <a:p>
            <a:endParaRPr lang="da-DK" dirty="0">
              <a:latin typeface="Garamond" panose="02020404030301010803" pitchFamily="18" charset="0"/>
            </a:endParaRPr>
          </a:p>
          <a:p>
            <a:endParaRPr lang="da-DK" dirty="0">
              <a:latin typeface="Garamond" panose="02020404030301010803" pitchFamily="18" charset="0"/>
            </a:endParaRPr>
          </a:p>
          <a:p>
            <a:endParaRPr lang="da-DK" dirty="0"/>
          </a:p>
        </p:txBody>
      </p:sp>
      <p:pic>
        <p:nvPicPr>
          <p:cNvPr id="4" name="Billede 3">
            <a:extLst>
              <a:ext uri="{FF2B5EF4-FFF2-40B4-BE49-F238E27FC236}">
                <a16:creationId xmlns:a16="http://schemas.microsoft.com/office/drawing/2014/main" id="{FBD48581-E112-5139-E88D-2BA3B5F8F115}"/>
              </a:ext>
            </a:extLst>
          </p:cNvPr>
          <p:cNvPicPr>
            <a:picLocks noChangeAspect="1"/>
          </p:cNvPicPr>
          <p:nvPr/>
        </p:nvPicPr>
        <p:blipFill>
          <a:blip r:embed="rId4"/>
          <a:stretch>
            <a:fillRect/>
          </a:stretch>
        </p:blipFill>
        <p:spPr>
          <a:xfrm>
            <a:off x="10574538" y="6036889"/>
            <a:ext cx="1366837" cy="365871"/>
          </a:xfrm>
          <a:prstGeom prst="rect">
            <a:avLst/>
          </a:prstGeom>
        </p:spPr>
      </p:pic>
      <p:pic>
        <p:nvPicPr>
          <p:cNvPr id="7" name="Grafik 6" descr="Telefonvibration med massiv udfyldning">
            <a:extLst>
              <a:ext uri="{FF2B5EF4-FFF2-40B4-BE49-F238E27FC236}">
                <a16:creationId xmlns:a16="http://schemas.microsoft.com/office/drawing/2014/main" id="{915638F5-FA86-3773-842A-6959AFE62D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9863" y="5728198"/>
            <a:ext cx="173292" cy="173292"/>
          </a:xfrm>
          <a:prstGeom prst="rect">
            <a:avLst/>
          </a:prstGeom>
        </p:spPr>
      </p:pic>
      <p:pic>
        <p:nvPicPr>
          <p:cNvPr id="8" name="Grafik 7" descr="Tablet med massiv udfyldning">
            <a:extLst>
              <a:ext uri="{FF2B5EF4-FFF2-40B4-BE49-F238E27FC236}">
                <a16:creationId xmlns:a16="http://schemas.microsoft.com/office/drawing/2014/main" id="{41B0A21F-149B-F1C2-A175-376A6D95B2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30790" y="5518019"/>
            <a:ext cx="325622" cy="325622"/>
          </a:xfrm>
          <a:prstGeom prst="rect">
            <a:avLst/>
          </a:prstGeom>
        </p:spPr>
      </p:pic>
      <p:pic>
        <p:nvPicPr>
          <p:cNvPr id="9" name="Grafik 8" descr="Fjernsyn med massiv udfyldning">
            <a:extLst>
              <a:ext uri="{FF2B5EF4-FFF2-40B4-BE49-F238E27FC236}">
                <a16:creationId xmlns:a16="http://schemas.microsoft.com/office/drawing/2014/main" id="{7FDF77AA-6B1E-FC6F-3EDA-761F628A35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74958" y="5771803"/>
            <a:ext cx="535184" cy="535184"/>
          </a:xfrm>
          <a:prstGeom prst="rect">
            <a:avLst/>
          </a:prstGeom>
        </p:spPr>
      </p:pic>
      <p:pic>
        <p:nvPicPr>
          <p:cNvPr id="10" name="Grafik 9" descr="Internet med massiv udfyldning">
            <a:extLst>
              <a:ext uri="{FF2B5EF4-FFF2-40B4-BE49-F238E27FC236}">
                <a16:creationId xmlns:a16="http://schemas.microsoft.com/office/drawing/2014/main" id="{D6B59D02-ACFA-F63D-89B5-87473217D9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0421" y="5878302"/>
            <a:ext cx="453341" cy="453341"/>
          </a:xfrm>
          <a:prstGeom prst="rect">
            <a:avLst/>
          </a:prstGeom>
        </p:spPr>
      </p:pic>
      <p:sp>
        <p:nvSpPr>
          <p:cNvPr id="13" name="Tekstfelt 12">
            <a:extLst>
              <a:ext uri="{FF2B5EF4-FFF2-40B4-BE49-F238E27FC236}">
                <a16:creationId xmlns:a16="http://schemas.microsoft.com/office/drawing/2014/main" id="{0C27A4B3-6898-4424-B979-C69D36B08923}"/>
              </a:ext>
            </a:extLst>
          </p:cNvPr>
          <p:cNvSpPr txBox="1"/>
          <p:nvPr/>
        </p:nvSpPr>
        <p:spPr>
          <a:xfrm>
            <a:off x="7190640" y="5523843"/>
            <a:ext cx="796413" cy="830997"/>
          </a:xfrm>
          <a:prstGeom prst="rect">
            <a:avLst/>
          </a:prstGeom>
          <a:noFill/>
        </p:spPr>
        <p:txBody>
          <a:bodyPr wrap="square" rtlCol="0">
            <a:spAutoFit/>
          </a:bodyPr>
          <a:lstStyle/>
          <a:p>
            <a:r>
              <a:rPr lang="da-DK" sz="4800" dirty="0">
                <a:latin typeface="Times New Roman" panose="02020603050405020304" pitchFamily="18" charset="0"/>
                <a:cs typeface="Times New Roman" panose="02020603050405020304" pitchFamily="18" charset="0"/>
              </a:rPr>
              <a:t>?</a:t>
            </a:r>
            <a:endParaRPr lang="da-DK"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8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lede 6">
            <a:extLst>
              <a:ext uri="{FF2B5EF4-FFF2-40B4-BE49-F238E27FC236}">
                <a16:creationId xmlns:a16="http://schemas.microsoft.com/office/drawing/2014/main" id="{3E0C923D-251F-8BD6-A6B6-0A9640B70E1A}"/>
              </a:ext>
            </a:extLst>
          </p:cNvPr>
          <p:cNvPicPr>
            <a:picLocks noChangeAspect="1"/>
          </p:cNvPicPr>
          <p:nvPr/>
        </p:nvPicPr>
        <p:blipFill>
          <a:blip r:embed="rId3">
            <a:alphaModFix amt="20000"/>
          </a:blip>
          <a:stretch>
            <a:fillRect/>
          </a:stretch>
        </p:blipFill>
        <p:spPr>
          <a:xfrm rot="10800000">
            <a:off x="0" y="-1"/>
            <a:ext cx="12192000" cy="6858001"/>
          </a:xfrm>
          <a:prstGeom prst="rect">
            <a:avLst/>
          </a:prstGeom>
        </p:spPr>
      </p:pic>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a:xfrm>
            <a:off x="838200" y="243091"/>
            <a:ext cx="10515600" cy="1325563"/>
          </a:xfrm>
        </p:spPr>
        <p:txBody>
          <a:bodyPr/>
          <a:lstStyle/>
          <a:p>
            <a:pPr algn="ctr"/>
            <a:r>
              <a:rPr lang="en-GB" b="1" dirty="0">
                <a:latin typeface="Garamond" panose="02020404030301010803" pitchFamily="18" charset="0"/>
              </a:rPr>
              <a:t>Acknowledgements</a:t>
            </a:r>
          </a:p>
        </p:txBody>
      </p:sp>
      <p:sp>
        <p:nvSpPr>
          <p:cNvPr id="3" name="Pladsholder til indhold 2">
            <a:extLst>
              <a:ext uri="{FF2B5EF4-FFF2-40B4-BE49-F238E27FC236}">
                <a16:creationId xmlns:a16="http://schemas.microsoft.com/office/drawing/2014/main" id="{CF309DFA-3DB1-A0DD-C2B3-172262D02FE2}"/>
              </a:ext>
            </a:extLst>
          </p:cNvPr>
          <p:cNvSpPr>
            <a:spLocks noGrp="1"/>
          </p:cNvSpPr>
          <p:nvPr>
            <p:ph idx="1"/>
          </p:nvPr>
        </p:nvSpPr>
        <p:spPr>
          <a:xfrm>
            <a:off x="838199" y="1690687"/>
            <a:ext cx="6243735" cy="4924221"/>
          </a:xfrm>
        </p:spPr>
        <p:txBody>
          <a:bodyPr>
            <a:normAutofit fontScale="62500" lnSpcReduction="20000"/>
          </a:bodyPr>
          <a:lstStyle/>
          <a:p>
            <a:r>
              <a:rPr lang="da-DK" dirty="0">
                <a:latin typeface="Garamond" panose="02020404030301010803" pitchFamily="18" charset="0"/>
              </a:rPr>
              <a:t>Anders Grøntved </a:t>
            </a:r>
          </a:p>
          <a:p>
            <a:r>
              <a:rPr lang="da-DK" dirty="0">
                <a:latin typeface="Garamond" panose="02020404030301010803" pitchFamily="18" charset="0"/>
              </a:rPr>
              <a:t>Martin </a:t>
            </a:r>
            <a:r>
              <a:rPr lang="da-DK" dirty="0" err="1">
                <a:latin typeface="Garamond" panose="02020404030301010803" pitchFamily="18" charset="0"/>
              </a:rPr>
              <a:t>Gillies</a:t>
            </a:r>
            <a:r>
              <a:rPr lang="da-DK" dirty="0">
                <a:latin typeface="Garamond" panose="02020404030301010803" pitchFamily="18" charset="0"/>
              </a:rPr>
              <a:t> Banke Rasmussen </a:t>
            </a:r>
          </a:p>
          <a:p>
            <a:r>
              <a:rPr lang="da-DK" dirty="0">
                <a:latin typeface="Garamond" panose="02020404030301010803" pitchFamily="18" charset="0"/>
              </a:rPr>
              <a:t>Line Grønholt Olesen</a:t>
            </a:r>
          </a:p>
          <a:p>
            <a:r>
              <a:rPr lang="da-DK" dirty="0">
                <a:latin typeface="Garamond" panose="02020404030301010803" pitchFamily="18" charset="0"/>
              </a:rPr>
              <a:t>Jan Christian Brønd</a:t>
            </a:r>
          </a:p>
          <a:p>
            <a:r>
              <a:rPr lang="da-DK" dirty="0">
                <a:latin typeface="Garamond" panose="02020404030301010803" pitchFamily="18" charset="0"/>
              </a:rPr>
              <a:t>Peter Lund Christensen</a:t>
            </a:r>
          </a:p>
          <a:p>
            <a:r>
              <a:rPr lang="da-DK" dirty="0">
                <a:latin typeface="Garamond" panose="02020404030301010803" pitchFamily="18" charset="0"/>
              </a:rPr>
              <a:t>Søren Brage</a:t>
            </a:r>
          </a:p>
          <a:p>
            <a:r>
              <a:rPr lang="da-DK" dirty="0">
                <a:latin typeface="Garamond" panose="02020404030301010803" pitchFamily="18" charset="0"/>
              </a:rPr>
              <a:t>Eli </a:t>
            </a:r>
            <a:r>
              <a:rPr lang="da-DK" dirty="0" err="1">
                <a:latin typeface="Garamond" panose="02020404030301010803" pitchFamily="18" charset="0"/>
              </a:rPr>
              <a:t>Puterman</a:t>
            </a:r>
            <a:r>
              <a:rPr lang="da-DK" dirty="0">
                <a:latin typeface="Garamond" panose="02020404030301010803" pitchFamily="18" charset="0"/>
              </a:rPr>
              <a:t> </a:t>
            </a:r>
          </a:p>
          <a:p>
            <a:r>
              <a:rPr lang="da-DK" dirty="0">
                <a:latin typeface="Garamond" panose="02020404030301010803" pitchFamily="18" charset="0"/>
              </a:rPr>
              <a:t>Heidi Klakk</a:t>
            </a:r>
          </a:p>
          <a:p>
            <a:r>
              <a:rPr lang="da-DK" dirty="0">
                <a:latin typeface="Garamond" panose="02020404030301010803" pitchFamily="18" charset="0"/>
              </a:rPr>
              <a:t>Sarah Overgaard Sørensen</a:t>
            </a:r>
          </a:p>
          <a:p>
            <a:r>
              <a:rPr lang="da-DK" dirty="0">
                <a:latin typeface="Garamond" panose="02020404030301010803" pitchFamily="18" charset="0"/>
              </a:rPr>
              <a:t>Sofie Rath Mortensen</a:t>
            </a:r>
          </a:p>
          <a:p>
            <a:r>
              <a:rPr lang="da-DK" dirty="0">
                <a:latin typeface="Garamond" panose="02020404030301010803" pitchFamily="18" charset="0"/>
              </a:rPr>
              <a:t>Niels Christian Møller</a:t>
            </a:r>
          </a:p>
          <a:p>
            <a:r>
              <a:rPr lang="da-DK" dirty="0">
                <a:latin typeface="Garamond" panose="02020404030301010803" pitchFamily="18" charset="0"/>
              </a:rPr>
              <a:t>Jasmin Helledie</a:t>
            </a:r>
          </a:p>
          <a:p>
            <a:r>
              <a:rPr lang="da-DK" dirty="0">
                <a:latin typeface="Garamond" panose="02020404030301010803" pitchFamily="18" charset="0"/>
              </a:rPr>
              <a:t>Henrik </a:t>
            </a:r>
            <a:r>
              <a:rPr lang="da-DK" dirty="0" err="1">
                <a:latin typeface="Garamond" panose="02020404030301010803" pitchFamily="18" charset="0"/>
              </a:rPr>
              <a:t>Baare</a:t>
            </a:r>
            <a:r>
              <a:rPr lang="da-DK" dirty="0">
                <a:latin typeface="Garamond" panose="02020404030301010803" pitchFamily="18" charset="0"/>
              </a:rPr>
              <a:t> Ibsen</a:t>
            </a:r>
          </a:p>
          <a:p>
            <a:pPr marL="0" indent="0">
              <a:buNone/>
            </a:pPr>
            <a:endParaRPr lang="da-DK" dirty="0">
              <a:latin typeface="Garamond" panose="02020404030301010803" pitchFamily="18" charset="0"/>
            </a:endParaRPr>
          </a:p>
          <a:p>
            <a:r>
              <a:rPr lang="da-DK" dirty="0">
                <a:latin typeface="Garamond" panose="02020404030301010803" pitchFamily="18" charset="0"/>
              </a:rPr>
              <a:t>All participants in the SCREENS </a:t>
            </a:r>
            <a:r>
              <a:rPr lang="da-DK" dirty="0" err="1">
                <a:latin typeface="Garamond" panose="02020404030301010803" pitchFamily="18" charset="0"/>
              </a:rPr>
              <a:t>project</a:t>
            </a:r>
            <a:endParaRPr lang="da-DK" dirty="0">
              <a:latin typeface="Garamond" panose="02020404030301010803" pitchFamily="18" charset="0"/>
            </a:endParaRPr>
          </a:p>
        </p:txBody>
      </p:sp>
      <p:pic>
        <p:nvPicPr>
          <p:cNvPr id="4" name="Billede 3">
            <a:extLst>
              <a:ext uri="{FF2B5EF4-FFF2-40B4-BE49-F238E27FC236}">
                <a16:creationId xmlns:a16="http://schemas.microsoft.com/office/drawing/2014/main" id="{4982F66E-0A44-45FA-7950-9B13497640FB}"/>
              </a:ext>
            </a:extLst>
          </p:cNvPr>
          <p:cNvPicPr>
            <a:picLocks noChangeAspect="1"/>
          </p:cNvPicPr>
          <p:nvPr/>
        </p:nvPicPr>
        <p:blipFill>
          <a:blip r:embed="rId4"/>
          <a:stretch>
            <a:fillRect/>
          </a:stretch>
        </p:blipFill>
        <p:spPr>
          <a:xfrm>
            <a:off x="7513507" y="5034177"/>
            <a:ext cx="2851159" cy="763190"/>
          </a:xfrm>
          <a:prstGeom prst="rect">
            <a:avLst/>
          </a:prstGeom>
        </p:spPr>
      </p:pic>
      <p:pic>
        <p:nvPicPr>
          <p:cNvPr id="6" name="Billede 5">
            <a:extLst>
              <a:ext uri="{FF2B5EF4-FFF2-40B4-BE49-F238E27FC236}">
                <a16:creationId xmlns:a16="http://schemas.microsoft.com/office/drawing/2014/main" id="{13ECFEB0-DA0C-DF15-45B4-99A3F8CA9139}"/>
              </a:ext>
            </a:extLst>
          </p:cNvPr>
          <p:cNvPicPr>
            <a:picLocks noChangeAspect="1"/>
          </p:cNvPicPr>
          <p:nvPr/>
        </p:nvPicPr>
        <p:blipFill>
          <a:blip r:embed="rId5"/>
          <a:stretch>
            <a:fillRect/>
          </a:stretch>
        </p:blipFill>
        <p:spPr>
          <a:xfrm>
            <a:off x="7427408" y="1531985"/>
            <a:ext cx="3023358" cy="3023358"/>
          </a:xfrm>
          <a:prstGeom prst="rect">
            <a:avLst/>
          </a:prstGeom>
        </p:spPr>
      </p:pic>
    </p:spTree>
    <p:extLst>
      <p:ext uri="{BB962C8B-B14F-4D97-AF65-F5344CB8AC3E}">
        <p14:creationId xmlns:p14="http://schemas.microsoft.com/office/powerpoint/2010/main" val="50926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8590DB-6716-5210-96A9-3959DC82BAD7}"/>
              </a:ext>
            </a:extLst>
          </p:cNvPr>
          <p:cNvSpPr>
            <a:spLocks noGrp="1"/>
          </p:cNvSpPr>
          <p:nvPr>
            <p:ph type="title"/>
          </p:nvPr>
        </p:nvSpPr>
        <p:spPr/>
        <p:txBody>
          <a:bodyPr/>
          <a:lstStyle/>
          <a:p>
            <a:r>
              <a:rPr lang="en-US" b="1" dirty="0">
                <a:latin typeface="Garamond" panose="02020404030301010803" pitchFamily="18" charset="0"/>
              </a:rPr>
              <a:t>Screen media use recommendations </a:t>
            </a:r>
          </a:p>
        </p:txBody>
      </p:sp>
      <p:sp>
        <p:nvSpPr>
          <p:cNvPr id="3" name="Pladsholder til indhold 2">
            <a:extLst>
              <a:ext uri="{FF2B5EF4-FFF2-40B4-BE49-F238E27FC236}">
                <a16:creationId xmlns:a16="http://schemas.microsoft.com/office/drawing/2014/main" id="{0DE953F7-11A8-2701-29BD-95A57F4935FA}"/>
              </a:ext>
            </a:extLst>
          </p:cNvPr>
          <p:cNvSpPr>
            <a:spLocks noGrp="1"/>
          </p:cNvSpPr>
          <p:nvPr>
            <p:ph idx="1"/>
          </p:nvPr>
        </p:nvSpPr>
        <p:spPr>
          <a:xfrm>
            <a:off x="838199" y="1825625"/>
            <a:ext cx="10768781" cy="4351338"/>
          </a:xfrm>
        </p:spPr>
        <p:txBody>
          <a:bodyPr>
            <a:noAutofit/>
          </a:bodyPr>
          <a:lstStyle/>
          <a:p>
            <a:pPr>
              <a:lnSpc>
                <a:spcPct val="100000"/>
              </a:lnSpc>
            </a:pPr>
            <a:r>
              <a:rPr lang="en-US" sz="2400" b="1" dirty="0">
                <a:latin typeface="Garamond" panose="02020404030301010803" pitchFamily="18" charset="0"/>
              </a:rPr>
              <a:t>The Danish Health Authority:</a:t>
            </a:r>
            <a:br>
              <a:rPr lang="en-US" sz="2400" b="1" dirty="0">
                <a:latin typeface="Garamond" panose="02020404030301010803" pitchFamily="18" charset="0"/>
              </a:rPr>
            </a:br>
            <a:r>
              <a:rPr lang="en-US" sz="2400" dirty="0">
                <a:latin typeface="Garamond" panose="02020404030301010803" pitchFamily="18" charset="0"/>
              </a:rPr>
              <a:t>”Parents should help children create </a:t>
            </a:r>
            <a:r>
              <a:rPr lang="en-US" sz="2400" dirty="0" err="1">
                <a:latin typeface="Garamond" panose="02020404030301010803" pitchFamily="18" charset="0"/>
              </a:rPr>
              <a:t>varation</a:t>
            </a:r>
            <a:r>
              <a:rPr lang="en-US" sz="2400" dirty="0">
                <a:latin typeface="Garamond" panose="02020404030301010803" pitchFamily="18" charset="0"/>
              </a:rPr>
              <a:t> between screen-based behaviors and other activities”</a:t>
            </a:r>
          </a:p>
          <a:p>
            <a:pPr>
              <a:lnSpc>
                <a:spcPct val="100000"/>
              </a:lnSpc>
            </a:pPr>
            <a:endParaRPr lang="en-US" sz="2400" dirty="0">
              <a:latin typeface="Garamond" panose="02020404030301010803" pitchFamily="18" charset="0"/>
            </a:endParaRPr>
          </a:p>
          <a:p>
            <a:pPr>
              <a:lnSpc>
                <a:spcPct val="100000"/>
              </a:lnSpc>
            </a:pPr>
            <a:r>
              <a:rPr lang="en-US" sz="2400" b="1" dirty="0">
                <a:latin typeface="Garamond" panose="02020404030301010803" pitchFamily="18" charset="0"/>
              </a:rPr>
              <a:t>World Health Organization:</a:t>
            </a:r>
            <a:br>
              <a:rPr lang="en-US" sz="2400" b="1" dirty="0">
                <a:latin typeface="Garamond" panose="02020404030301010803" pitchFamily="18" charset="0"/>
              </a:rPr>
            </a:br>
            <a:r>
              <a:rPr lang="en-US" sz="2400" dirty="0">
                <a:latin typeface="Garamond" panose="02020404030301010803" pitchFamily="18" charset="0"/>
              </a:rPr>
              <a:t>”To limit sedentary time (particularly recreational screen time)”</a:t>
            </a:r>
          </a:p>
          <a:p>
            <a:pPr>
              <a:lnSpc>
                <a:spcPct val="100000"/>
              </a:lnSpc>
            </a:pPr>
            <a:endParaRPr lang="en-US" sz="2400" dirty="0">
              <a:latin typeface="Garamond" panose="02020404030301010803" pitchFamily="18" charset="0"/>
            </a:endParaRPr>
          </a:p>
          <a:p>
            <a:pPr>
              <a:lnSpc>
                <a:spcPct val="100000"/>
              </a:lnSpc>
            </a:pPr>
            <a:r>
              <a:rPr lang="en-US" sz="2400" b="1" dirty="0">
                <a:latin typeface="Garamond" panose="02020404030301010803" pitchFamily="18" charset="0"/>
              </a:rPr>
              <a:t>The Australian and Canadian guidelines: </a:t>
            </a:r>
            <a:br>
              <a:rPr lang="en-US" sz="2400" b="1" dirty="0">
                <a:latin typeface="Garamond" panose="02020404030301010803" pitchFamily="18" charset="0"/>
              </a:rPr>
            </a:br>
            <a:r>
              <a:rPr lang="en-US" sz="2400" dirty="0">
                <a:latin typeface="Garamond" panose="02020404030301010803" pitchFamily="18" charset="0"/>
              </a:rPr>
              <a:t>“&lt;2 hours/day for 5-17 year-olds”</a:t>
            </a:r>
          </a:p>
          <a:p>
            <a:pPr>
              <a:lnSpc>
                <a:spcPct val="100000"/>
              </a:lnSpc>
            </a:pPr>
            <a:endParaRPr lang="en-US" dirty="0">
              <a:latin typeface="Garamond" panose="02020404030301010803" pitchFamily="18" charset="0"/>
            </a:endParaRPr>
          </a:p>
        </p:txBody>
      </p:sp>
      <p:pic>
        <p:nvPicPr>
          <p:cNvPr id="5" name="Grafik 4" descr="Stopur med massiv udfyldning">
            <a:extLst>
              <a:ext uri="{FF2B5EF4-FFF2-40B4-BE49-F238E27FC236}">
                <a16:creationId xmlns:a16="http://schemas.microsoft.com/office/drawing/2014/main" id="{DDACE3D2-1DAE-46A1-BD4D-1CD70DAD9E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5612" y="365124"/>
            <a:ext cx="1325563" cy="1325563"/>
          </a:xfrm>
          <a:prstGeom prst="rect">
            <a:avLst/>
          </a:prstGeom>
        </p:spPr>
      </p:pic>
      <p:sp>
        <p:nvSpPr>
          <p:cNvPr id="6" name="Tekstfelt 5">
            <a:extLst>
              <a:ext uri="{FF2B5EF4-FFF2-40B4-BE49-F238E27FC236}">
                <a16:creationId xmlns:a16="http://schemas.microsoft.com/office/drawing/2014/main" id="{5B450F38-90FB-A5FF-6CFD-F5D2A655CE52}"/>
              </a:ext>
            </a:extLst>
          </p:cNvPr>
          <p:cNvSpPr txBox="1"/>
          <p:nvPr/>
        </p:nvSpPr>
        <p:spPr>
          <a:xfrm>
            <a:off x="2444543" y="6036889"/>
            <a:ext cx="7556092" cy="400110"/>
          </a:xfrm>
          <a:prstGeom prst="rect">
            <a:avLst/>
          </a:prstGeom>
          <a:solidFill>
            <a:schemeClr val="accent4">
              <a:lumMod val="60000"/>
              <a:lumOff val="4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000" b="1" dirty="0">
                <a:solidFill>
                  <a:schemeClr val="tx1"/>
                </a:solidFill>
                <a:latin typeface="Garamond" panose="02020404030301010803" pitchFamily="18" charset="0"/>
              </a:rPr>
              <a:t>But, recommendations are based on low certainty evidence. </a:t>
            </a:r>
            <a:endParaRPr lang="da-DK" sz="1400" dirty="0">
              <a:solidFill>
                <a:schemeClr val="tx1"/>
              </a:solidFill>
            </a:endParaRPr>
          </a:p>
        </p:txBody>
      </p:sp>
      <p:pic>
        <p:nvPicPr>
          <p:cNvPr id="8" name="Billede 7">
            <a:extLst>
              <a:ext uri="{FF2B5EF4-FFF2-40B4-BE49-F238E27FC236}">
                <a16:creationId xmlns:a16="http://schemas.microsoft.com/office/drawing/2014/main" id="{63EC6A84-B69A-2148-D265-F738B692C2A4}"/>
              </a:ext>
            </a:extLst>
          </p:cNvPr>
          <p:cNvPicPr>
            <a:picLocks noChangeAspect="1"/>
          </p:cNvPicPr>
          <p:nvPr/>
        </p:nvPicPr>
        <p:blipFill>
          <a:blip r:embed="rId5"/>
          <a:stretch>
            <a:fillRect/>
          </a:stretch>
        </p:blipFill>
        <p:spPr>
          <a:xfrm>
            <a:off x="10574538" y="6036889"/>
            <a:ext cx="1366837" cy="365871"/>
          </a:xfrm>
          <a:prstGeom prst="rect">
            <a:avLst/>
          </a:prstGeom>
        </p:spPr>
      </p:pic>
      <p:sp>
        <p:nvSpPr>
          <p:cNvPr id="4" name="Tekstfelt 3">
            <a:extLst>
              <a:ext uri="{FF2B5EF4-FFF2-40B4-BE49-F238E27FC236}">
                <a16:creationId xmlns:a16="http://schemas.microsoft.com/office/drawing/2014/main" id="{A16C3A02-2F1E-56B9-661A-84ADC6DA1216}"/>
              </a:ext>
            </a:extLst>
          </p:cNvPr>
          <p:cNvSpPr txBox="1"/>
          <p:nvPr/>
        </p:nvSpPr>
        <p:spPr>
          <a:xfrm>
            <a:off x="232756" y="6492875"/>
            <a:ext cx="6949148" cy="338554"/>
          </a:xfrm>
          <a:prstGeom prst="rect">
            <a:avLst/>
          </a:prstGeom>
          <a:noFill/>
        </p:spPr>
        <p:txBody>
          <a:bodyPr wrap="square">
            <a:spAutoFit/>
          </a:bodyPr>
          <a:lstStyle/>
          <a:p>
            <a:r>
              <a:rPr lang="da-DK" sz="1600" dirty="0">
                <a:latin typeface="Garamond" panose="02020404030301010803" pitchFamily="18" charset="0"/>
              </a:rPr>
              <a:t>(</a:t>
            </a:r>
            <a:r>
              <a:rPr lang="da-DK" sz="1600" dirty="0">
                <a:latin typeface="Garamond" panose="02020404030301010803" pitchFamily="18" charset="0"/>
                <a:hlinkClick r:id="rId6"/>
              </a:rPr>
              <a:t>www.sst.dk</a:t>
            </a:r>
            <a:r>
              <a:rPr lang="da-DK" sz="1600" dirty="0">
                <a:latin typeface="Garamond" panose="02020404030301010803" pitchFamily="18" charset="0"/>
              </a:rPr>
              <a:t>, </a:t>
            </a:r>
            <a:r>
              <a:rPr lang="da-DK" sz="1600" dirty="0">
                <a:latin typeface="Garamond" panose="02020404030301010803" pitchFamily="18" charset="0"/>
                <a:hlinkClick r:id="rId7"/>
              </a:rPr>
              <a:t>www.who.int</a:t>
            </a:r>
            <a:r>
              <a:rPr lang="da-DK" sz="1600" dirty="0">
                <a:latin typeface="Garamond" panose="02020404030301010803" pitchFamily="18" charset="0"/>
              </a:rPr>
              <a:t>, </a:t>
            </a:r>
            <a:r>
              <a:rPr lang="da-DK" sz="1600" dirty="0">
                <a:latin typeface="Garamond" panose="02020404030301010803" pitchFamily="18" charset="0"/>
                <a:hlinkClick r:id="rId8"/>
              </a:rPr>
              <a:t>www.health.gov.au</a:t>
            </a:r>
            <a:r>
              <a:rPr lang="da-DK" sz="1600" dirty="0">
                <a:latin typeface="Garamond" panose="02020404030301010803" pitchFamily="18" charset="0"/>
              </a:rPr>
              <a:t>, </a:t>
            </a:r>
            <a:r>
              <a:rPr lang="da-DK" sz="1600" dirty="0">
                <a:latin typeface="Garamond" panose="02020404030301010803" pitchFamily="18" charset="0"/>
                <a:hlinkClick r:id="rId9"/>
              </a:rPr>
              <a:t>www.csep.guidelines.ca</a:t>
            </a:r>
            <a:r>
              <a:rPr lang="da-DK" sz="1600" dirty="0">
                <a:latin typeface="Garamond" panose="02020404030301010803" pitchFamily="18" charset="0"/>
              </a:rPr>
              <a:t>)</a:t>
            </a:r>
          </a:p>
        </p:txBody>
      </p:sp>
    </p:spTree>
    <p:extLst>
      <p:ext uri="{BB962C8B-B14F-4D97-AF65-F5344CB8AC3E}">
        <p14:creationId xmlns:p14="http://schemas.microsoft.com/office/powerpoint/2010/main" val="12222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3BAF342E-6145-AC00-85B9-F7FC0E1682C7}"/>
              </a:ext>
            </a:extLst>
          </p:cNvPr>
          <p:cNvPicPr>
            <a:picLocks noChangeAspect="1"/>
          </p:cNvPicPr>
          <p:nvPr/>
        </p:nvPicPr>
        <p:blipFill>
          <a:blip r:embed="rId3"/>
          <a:stretch>
            <a:fillRect/>
          </a:stretch>
        </p:blipFill>
        <p:spPr>
          <a:xfrm>
            <a:off x="10574538" y="6036889"/>
            <a:ext cx="1366837" cy="365871"/>
          </a:xfrm>
          <a:prstGeom prst="rect">
            <a:avLst/>
          </a:prstGeom>
        </p:spPr>
      </p:pic>
      <p:sp>
        <p:nvSpPr>
          <p:cNvPr id="22" name="Titel 1">
            <a:extLst>
              <a:ext uri="{FF2B5EF4-FFF2-40B4-BE49-F238E27FC236}">
                <a16:creationId xmlns:a16="http://schemas.microsoft.com/office/drawing/2014/main" id="{C7F34286-2420-9236-28A8-FF55660A00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b="1" dirty="0">
                <a:latin typeface="Garamond" panose="02020404030301010803" pitchFamily="18" charset="0"/>
              </a:rPr>
              <a:t>Overall </a:t>
            </a:r>
            <a:r>
              <a:rPr lang="da-DK" b="1" dirty="0" err="1">
                <a:latin typeface="Garamond" panose="02020404030301010803" pitchFamily="18" charset="0"/>
              </a:rPr>
              <a:t>aim</a:t>
            </a:r>
            <a:r>
              <a:rPr lang="da-DK" b="1" dirty="0">
                <a:latin typeface="Garamond" panose="02020404030301010803" pitchFamily="18" charset="0"/>
              </a:rPr>
              <a:t> of the </a:t>
            </a:r>
            <a:r>
              <a:rPr lang="da-DK" b="1" dirty="0" err="1">
                <a:latin typeface="Garamond" panose="02020404030301010803" pitchFamily="18" charset="0"/>
              </a:rPr>
              <a:t>thesis</a:t>
            </a:r>
            <a:endParaRPr lang="da-DK" b="1" dirty="0">
              <a:latin typeface="Garamond" panose="02020404030301010803" pitchFamily="18" charset="0"/>
            </a:endParaRPr>
          </a:p>
        </p:txBody>
      </p:sp>
      <p:sp>
        <p:nvSpPr>
          <p:cNvPr id="24" name="Tekstfelt 23">
            <a:extLst>
              <a:ext uri="{FF2B5EF4-FFF2-40B4-BE49-F238E27FC236}">
                <a16:creationId xmlns:a16="http://schemas.microsoft.com/office/drawing/2014/main" id="{545D6A5B-589E-4118-F780-824F9A04D2A9}"/>
              </a:ext>
            </a:extLst>
          </p:cNvPr>
          <p:cNvSpPr txBox="1"/>
          <p:nvPr/>
        </p:nvSpPr>
        <p:spPr>
          <a:xfrm>
            <a:off x="990598" y="1967925"/>
            <a:ext cx="10515599" cy="353943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Garamond" panose="02020404030301010803" pitchFamily="18" charset="0"/>
                <a:ea typeface="Times New Roman" panose="02020603050405020304" pitchFamily="18" charset="0"/>
                <a:cs typeface="Times New Roman" panose="02020603050405020304" pitchFamily="18" charset="0"/>
              </a:rPr>
              <a:t>T</a:t>
            </a:r>
            <a:r>
              <a:rPr lang="en-US" sz="3200" dirty="0">
                <a:effectLst/>
                <a:latin typeface="Garamond" panose="02020404030301010803" pitchFamily="18" charset="0"/>
                <a:ea typeface="Times New Roman" panose="02020603050405020304" pitchFamily="18" charset="0"/>
                <a:cs typeface="Times New Roman" panose="02020603050405020304" pitchFamily="18" charset="0"/>
              </a:rPr>
              <a:t>o describe recreational screen media use among Danish school-aged children and explore the role of parental education, family structure, and household screen media rules</a:t>
            </a:r>
          </a:p>
          <a:p>
            <a:r>
              <a:rPr lang="en-US" sz="3200"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3200" dirty="0">
              <a:latin typeface="Garamond" panose="02020404030301010803"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Garamond" panose="02020404030301010803" pitchFamily="18" charset="0"/>
                <a:ea typeface="Times New Roman" panose="02020603050405020304" pitchFamily="18" charset="0"/>
                <a:cs typeface="Times New Roman" panose="02020603050405020304" pitchFamily="18" charset="0"/>
              </a:rPr>
              <a:t>T</a:t>
            </a:r>
            <a:r>
              <a:rPr lang="en-US" sz="3200" dirty="0">
                <a:effectLst/>
                <a:latin typeface="Garamond" panose="02020404030301010803" pitchFamily="18" charset="0"/>
                <a:ea typeface="Times New Roman" panose="02020603050405020304" pitchFamily="18" charset="0"/>
                <a:cs typeface="Times New Roman" panose="02020603050405020304" pitchFamily="18" charset="0"/>
              </a:rPr>
              <a:t>o investigate the effects of limiting recreational screen media use on physical activity, sleep, mental well-being, and biomarkers of stress in families with children</a:t>
            </a:r>
            <a:endParaRPr lang="da-DK" sz="3200" dirty="0">
              <a:latin typeface="Garamond" panose="02020404030301010803" pitchFamily="18" charset="0"/>
            </a:endParaRPr>
          </a:p>
        </p:txBody>
      </p:sp>
    </p:spTree>
    <p:extLst>
      <p:ext uri="{BB962C8B-B14F-4D97-AF65-F5344CB8AC3E}">
        <p14:creationId xmlns:p14="http://schemas.microsoft.com/office/powerpoint/2010/main" val="15160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lede 9">
            <a:extLst>
              <a:ext uri="{FF2B5EF4-FFF2-40B4-BE49-F238E27FC236}">
                <a16:creationId xmlns:a16="http://schemas.microsoft.com/office/drawing/2014/main" id="{7D01F5FF-915C-A4C6-7764-7C468BB6BBC7}"/>
              </a:ext>
            </a:extLst>
          </p:cNvPr>
          <p:cNvPicPr>
            <a:picLocks noChangeAspect="1"/>
          </p:cNvPicPr>
          <p:nvPr/>
        </p:nvPicPr>
        <p:blipFill>
          <a:blip r:embed="rId3">
            <a:alphaModFix amt="20000"/>
          </a:blip>
          <a:stretch>
            <a:fillRect/>
          </a:stretch>
        </p:blipFill>
        <p:spPr>
          <a:xfrm rot="10800000">
            <a:off x="1" y="0"/>
            <a:ext cx="12192000" cy="6858001"/>
          </a:xfrm>
          <a:prstGeom prst="rect">
            <a:avLst/>
          </a:prstGeom>
        </p:spPr>
      </p:pic>
      <p:sp>
        <p:nvSpPr>
          <p:cNvPr id="2" name="Titel 1">
            <a:extLst>
              <a:ext uri="{FF2B5EF4-FFF2-40B4-BE49-F238E27FC236}">
                <a16:creationId xmlns:a16="http://schemas.microsoft.com/office/drawing/2014/main" id="{060BDEE7-26F2-F466-ECBA-C8F4C3A87BBA}"/>
              </a:ext>
            </a:extLst>
          </p:cNvPr>
          <p:cNvSpPr>
            <a:spLocks noGrp="1"/>
          </p:cNvSpPr>
          <p:nvPr>
            <p:ph type="title"/>
          </p:nvPr>
        </p:nvSpPr>
        <p:spPr>
          <a:xfrm>
            <a:off x="1028700" y="963981"/>
            <a:ext cx="10134600" cy="1573829"/>
          </a:xfrm>
        </p:spPr>
        <p:txBody>
          <a:bodyPr>
            <a:normAutofit/>
          </a:bodyPr>
          <a:lstStyle/>
          <a:p>
            <a:pPr marL="0" indent="0" algn="ctr">
              <a:buNone/>
            </a:pPr>
            <a:r>
              <a:rPr lang="da-DK" sz="2400" b="1" dirty="0">
                <a:latin typeface="Garamond" panose="02020404030301010803" pitchFamily="18" charset="0"/>
              </a:rPr>
              <a:t>Paper I</a:t>
            </a:r>
            <a:br>
              <a:rPr lang="da-DK" sz="2400" i="1" dirty="0">
                <a:latin typeface="Garamond" panose="02020404030301010803" pitchFamily="18" charset="0"/>
              </a:rPr>
            </a:br>
            <a:r>
              <a:rPr lang="da-DK" sz="2400" dirty="0" err="1">
                <a:latin typeface="Garamond" panose="02020404030301010803" pitchFamily="18" charset="0"/>
              </a:rPr>
              <a:t>Recreational</a:t>
            </a:r>
            <a:r>
              <a:rPr lang="da-DK" sz="2400" dirty="0">
                <a:latin typeface="Garamond" panose="02020404030301010803" pitchFamily="18" charset="0"/>
              </a:rPr>
              <a:t> screen media </a:t>
            </a:r>
            <a:r>
              <a:rPr lang="da-DK" sz="2400" dirty="0" err="1">
                <a:latin typeface="Garamond" panose="02020404030301010803" pitchFamily="18" charset="0"/>
              </a:rPr>
              <a:t>use</a:t>
            </a:r>
            <a:r>
              <a:rPr lang="da-DK" sz="2400" dirty="0">
                <a:latin typeface="Garamond" panose="02020404030301010803" pitchFamily="18" charset="0"/>
              </a:rPr>
              <a:t> in Danish school-</a:t>
            </a:r>
            <a:r>
              <a:rPr lang="da-DK" sz="2400" dirty="0" err="1">
                <a:latin typeface="Garamond" panose="02020404030301010803" pitchFamily="18" charset="0"/>
              </a:rPr>
              <a:t>aged</a:t>
            </a:r>
            <a:r>
              <a:rPr lang="da-DK" sz="2400" dirty="0">
                <a:latin typeface="Garamond" panose="02020404030301010803" pitchFamily="18" charset="0"/>
              </a:rPr>
              <a:t> </a:t>
            </a:r>
            <a:r>
              <a:rPr lang="da-DK" sz="2400" dirty="0" err="1">
                <a:latin typeface="Garamond" panose="02020404030301010803" pitchFamily="18" charset="0"/>
              </a:rPr>
              <a:t>children</a:t>
            </a:r>
            <a:r>
              <a:rPr lang="da-DK" sz="2400" dirty="0">
                <a:latin typeface="Garamond" panose="02020404030301010803" pitchFamily="18" charset="0"/>
              </a:rPr>
              <a:t> and the </a:t>
            </a:r>
            <a:r>
              <a:rPr lang="da-DK" sz="2400" dirty="0" err="1">
                <a:latin typeface="Garamond" panose="02020404030301010803" pitchFamily="18" charset="0"/>
              </a:rPr>
              <a:t>role</a:t>
            </a:r>
            <a:r>
              <a:rPr lang="da-DK" sz="2400" dirty="0">
                <a:latin typeface="Garamond" panose="02020404030301010803" pitchFamily="18" charset="0"/>
              </a:rPr>
              <a:t> of parental </a:t>
            </a:r>
            <a:r>
              <a:rPr lang="da-DK" sz="2400" dirty="0" err="1">
                <a:latin typeface="Garamond" panose="02020404030301010803" pitchFamily="18" charset="0"/>
              </a:rPr>
              <a:t>education</a:t>
            </a:r>
            <a:r>
              <a:rPr lang="da-DK" sz="2400" dirty="0">
                <a:latin typeface="Garamond" panose="02020404030301010803" pitchFamily="18" charset="0"/>
              </a:rPr>
              <a:t>, </a:t>
            </a:r>
            <a:r>
              <a:rPr lang="da-DK" sz="2400" dirty="0" err="1">
                <a:latin typeface="Garamond" panose="02020404030301010803" pitchFamily="18" charset="0"/>
              </a:rPr>
              <a:t>family</a:t>
            </a:r>
            <a:r>
              <a:rPr lang="da-DK" sz="2400" dirty="0">
                <a:latin typeface="Garamond" panose="02020404030301010803" pitchFamily="18" charset="0"/>
              </a:rPr>
              <a:t> </a:t>
            </a:r>
            <a:r>
              <a:rPr lang="da-DK" sz="2400" dirty="0" err="1">
                <a:latin typeface="Garamond" panose="02020404030301010803" pitchFamily="18" charset="0"/>
              </a:rPr>
              <a:t>structures</a:t>
            </a:r>
            <a:r>
              <a:rPr lang="da-DK" sz="2400" dirty="0">
                <a:latin typeface="Garamond" panose="02020404030301010803" pitchFamily="18" charset="0"/>
              </a:rPr>
              <a:t>, and </a:t>
            </a:r>
            <a:r>
              <a:rPr lang="da-DK" sz="2400" dirty="0" err="1">
                <a:latin typeface="Garamond" panose="02020404030301010803" pitchFamily="18" charset="0"/>
              </a:rPr>
              <a:t>household</a:t>
            </a:r>
            <a:r>
              <a:rPr lang="da-DK" sz="2400" dirty="0">
                <a:latin typeface="Garamond" panose="02020404030301010803" pitchFamily="18" charset="0"/>
              </a:rPr>
              <a:t> screen media </a:t>
            </a:r>
            <a:r>
              <a:rPr lang="da-DK" sz="2400" dirty="0" err="1">
                <a:latin typeface="Garamond" panose="02020404030301010803" pitchFamily="18" charset="0"/>
              </a:rPr>
              <a:t>rules</a:t>
            </a:r>
            <a:br>
              <a:rPr lang="da-DK" sz="2400" dirty="0">
                <a:latin typeface="Garamond" panose="02020404030301010803" pitchFamily="18" charset="0"/>
              </a:rPr>
            </a:br>
            <a:r>
              <a:rPr lang="da-DK" sz="2400" i="1" dirty="0" err="1">
                <a:latin typeface="Garamond" panose="02020404030301010803" pitchFamily="18" charset="0"/>
              </a:rPr>
              <a:t>Preventive</a:t>
            </a:r>
            <a:r>
              <a:rPr lang="da-DK" sz="2400" i="1" dirty="0">
                <a:latin typeface="Garamond" panose="02020404030301010803" pitchFamily="18" charset="0"/>
              </a:rPr>
              <a:t> </a:t>
            </a:r>
            <a:r>
              <a:rPr lang="da-DK" sz="2400" i="1" dirty="0" err="1">
                <a:latin typeface="Garamond" panose="02020404030301010803" pitchFamily="18" charset="0"/>
              </a:rPr>
              <a:t>Medicine</a:t>
            </a:r>
            <a:r>
              <a:rPr lang="da-DK" sz="2400" i="1" dirty="0">
                <a:latin typeface="Garamond" panose="02020404030301010803" pitchFamily="18" charset="0"/>
              </a:rPr>
              <a:t> (</a:t>
            </a:r>
            <a:r>
              <a:rPr lang="da-DK" sz="2400" i="1" dirty="0" err="1">
                <a:latin typeface="Garamond" panose="02020404030301010803" pitchFamily="18" charset="0"/>
              </a:rPr>
              <a:t>February</a:t>
            </a:r>
            <a:r>
              <a:rPr lang="da-DK" sz="2400" i="1" dirty="0">
                <a:latin typeface="Garamond" panose="02020404030301010803" pitchFamily="18" charset="0"/>
              </a:rPr>
              <a:t> 2022)</a:t>
            </a:r>
            <a:endParaRPr lang="da-DK" sz="2800" dirty="0">
              <a:latin typeface="Garamond" panose="02020404030301010803" pitchFamily="18" charset="0"/>
            </a:endParaRPr>
          </a:p>
        </p:txBody>
      </p:sp>
      <p:pic>
        <p:nvPicPr>
          <p:cNvPr id="4" name="Billede 3">
            <a:extLst>
              <a:ext uri="{FF2B5EF4-FFF2-40B4-BE49-F238E27FC236}">
                <a16:creationId xmlns:a16="http://schemas.microsoft.com/office/drawing/2014/main" id="{45A206B8-1467-B9DC-3946-C41579AA4623}"/>
              </a:ext>
            </a:extLst>
          </p:cNvPr>
          <p:cNvPicPr>
            <a:picLocks noChangeAspect="1"/>
          </p:cNvPicPr>
          <p:nvPr/>
        </p:nvPicPr>
        <p:blipFill>
          <a:blip r:embed="rId4"/>
          <a:stretch>
            <a:fillRect/>
          </a:stretch>
        </p:blipFill>
        <p:spPr>
          <a:xfrm>
            <a:off x="10574538" y="6036889"/>
            <a:ext cx="1366837" cy="365871"/>
          </a:xfrm>
          <a:prstGeom prst="rect">
            <a:avLst/>
          </a:prstGeom>
        </p:spPr>
      </p:pic>
      <p:sp>
        <p:nvSpPr>
          <p:cNvPr id="3" name="Titel 1">
            <a:extLst>
              <a:ext uri="{FF2B5EF4-FFF2-40B4-BE49-F238E27FC236}">
                <a16:creationId xmlns:a16="http://schemas.microsoft.com/office/drawing/2014/main" id="{F6D8150E-787C-78FB-6891-A850F5480998}"/>
              </a:ext>
            </a:extLst>
          </p:cNvPr>
          <p:cNvSpPr txBox="1">
            <a:spLocks/>
          </p:cNvSpPr>
          <p:nvPr/>
        </p:nvSpPr>
        <p:spPr>
          <a:xfrm>
            <a:off x="1028700" y="2518585"/>
            <a:ext cx="10134600" cy="351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a-DK" sz="2400" b="1" dirty="0">
                <a:latin typeface="Garamond" panose="02020404030301010803" pitchFamily="18" charset="0"/>
              </a:rPr>
              <a:t>Paper II</a:t>
            </a:r>
            <a:br>
              <a:rPr lang="da-DK" sz="2400" b="1" dirty="0">
                <a:latin typeface="Garamond" panose="02020404030301010803" pitchFamily="18" charset="0"/>
              </a:rPr>
            </a:br>
            <a:r>
              <a:rPr lang="da-DK" sz="2400" dirty="0" err="1">
                <a:latin typeface="Garamond" panose="02020404030301010803" pitchFamily="18" charset="0"/>
              </a:rPr>
              <a:t>Effects</a:t>
            </a:r>
            <a:r>
              <a:rPr lang="da-DK" sz="2400" dirty="0">
                <a:latin typeface="Garamond" panose="02020404030301010803" pitchFamily="18" charset="0"/>
              </a:rPr>
              <a:t> of </a:t>
            </a:r>
            <a:r>
              <a:rPr lang="da-DK" sz="2400" dirty="0" err="1">
                <a:latin typeface="Garamond" panose="02020404030301010803" pitchFamily="18" charset="0"/>
              </a:rPr>
              <a:t>limiting</a:t>
            </a:r>
            <a:r>
              <a:rPr lang="da-DK" sz="2400" dirty="0">
                <a:latin typeface="Garamond" panose="02020404030301010803" pitchFamily="18" charset="0"/>
              </a:rPr>
              <a:t> </a:t>
            </a:r>
            <a:r>
              <a:rPr lang="da-DK" sz="2400" dirty="0" err="1">
                <a:latin typeface="Garamond" panose="02020404030301010803" pitchFamily="18" charset="0"/>
              </a:rPr>
              <a:t>recreational</a:t>
            </a:r>
            <a:r>
              <a:rPr lang="da-DK" sz="2400" dirty="0">
                <a:latin typeface="Garamond" panose="02020404030301010803" pitchFamily="18" charset="0"/>
              </a:rPr>
              <a:t> screen media </a:t>
            </a:r>
            <a:r>
              <a:rPr lang="da-DK" sz="2400" dirty="0" err="1">
                <a:latin typeface="Garamond" panose="02020404030301010803" pitchFamily="18" charset="0"/>
              </a:rPr>
              <a:t>use</a:t>
            </a:r>
            <a:r>
              <a:rPr lang="da-DK" sz="2400" dirty="0">
                <a:latin typeface="Garamond" panose="02020404030301010803" pitchFamily="18" charset="0"/>
              </a:rPr>
              <a:t> on </a:t>
            </a:r>
            <a:r>
              <a:rPr lang="da-DK" sz="2400" dirty="0" err="1">
                <a:latin typeface="Garamond" panose="02020404030301010803" pitchFamily="18" charset="0"/>
              </a:rPr>
              <a:t>physical</a:t>
            </a:r>
            <a:r>
              <a:rPr lang="da-DK" sz="2400" dirty="0">
                <a:latin typeface="Garamond" panose="02020404030301010803" pitchFamily="18" charset="0"/>
              </a:rPr>
              <a:t> </a:t>
            </a:r>
            <a:r>
              <a:rPr lang="da-DK" sz="2400" dirty="0" err="1">
                <a:latin typeface="Garamond" panose="02020404030301010803" pitchFamily="18" charset="0"/>
              </a:rPr>
              <a:t>activity</a:t>
            </a:r>
            <a:r>
              <a:rPr lang="da-DK" sz="2400" dirty="0">
                <a:latin typeface="Garamond" panose="02020404030301010803" pitchFamily="18" charset="0"/>
              </a:rPr>
              <a:t> and </a:t>
            </a:r>
            <a:r>
              <a:rPr lang="da-DK" sz="2400" dirty="0" err="1">
                <a:latin typeface="Garamond" panose="02020404030301010803" pitchFamily="18" charset="0"/>
              </a:rPr>
              <a:t>sleep</a:t>
            </a:r>
            <a:r>
              <a:rPr lang="da-DK" sz="2400" dirty="0">
                <a:latin typeface="Garamond" panose="02020404030301010803" pitchFamily="18" charset="0"/>
              </a:rPr>
              <a:t> in families with </a:t>
            </a:r>
            <a:r>
              <a:rPr lang="da-DK" sz="2400" dirty="0" err="1">
                <a:latin typeface="Garamond" panose="02020404030301010803" pitchFamily="18" charset="0"/>
              </a:rPr>
              <a:t>children</a:t>
            </a:r>
            <a:r>
              <a:rPr lang="da-DK" sz="2400" dirty="0">
                <a:latin typeface="Garamond" panose="02020404030301010803" pitchFamily="18" charset="0"/>
              </a:rPr>
              <a:t>: A cluster </a:t>
            </a:r>
            <a:r>
              <a:rPr lang="da-DK" sz="2400" dirty="0" err="1">
                <a:latin typeface="Garamond" panose="02020404030301010803" pitchFamily="18" charset="0"/>
              </a:rPr>
              <a:t>randomized</a:t>
            </a:r>
            <a:r>
              <a:rPr lang="da-DK" sz="2400" dirty="0">
                <a:latin typeface="Garamond" panose="02020404030301010803" pitchFamily="18" charset="0"/>
              </a:rPr>
              <a:t> </a:t>
            </a:r>
            <a:r>
              <a:rPr lang="da-DK" sz="2400" dirty="0" err="1">
                <a:latin typeface="Garamond" panose="02020404030301010803" pitchFamily="18" charset="0"/>
              </a:rPr>
              <a:t>clinical</a:t>
            </a:r>
            <a:r>
              <a:rPr lang="da-DK" sz="2400" dirty="0">
                <a:latin typeface="Garamond" panose="02020404030301010803" pitchFamily="18" charset="0"/>
              </a:rPr>
              <a:t> </a:t>
            </a:r>
            <a:r>
              <a:rPr lang="da-DK" sz="2400" dirty="0" err="1">
                <a:latin typeface="Garamond" panose="02020404030301010803" pitchFamily="18" charset="0"/>
              </a:rPr>
              <a:t>trial</a:t>
            </a:r>
            <a:br>
              <a:rPr lang="da-DK" sz="2400" dirty="0">
                <a:latin typeface="Garamond" panose="02020404030301010803" pitchFamily="18" charset="0"/>
              </a:rPr>
            </a:br>
            <a:r>
              <a:rPr lang="da-DK" sz="2400" i="1" dirty="0">
                <a:latin typeface="Garamond" panose="02020404030301010803" pitchFamily="18" charset="0"/>
              </a:rPr>
              <a:t>JAMA </a:t>
            </a:r>
            <a:r>
              <a:rPr lang="da-DK" sz="2400" i="1" dirty="0" err="1">
                <a:latin typeface="Garamond" panose="02020404030301010803" pitchFamily="18" charset="0"/>
              </a:rPr>
              <a:t>Pediatrics</a:t>
            </a:r>
            <a:r>
              <a:rPr lang="da-DK" sz="2400" i="1" dirty="0">
                <a:latin typeface="Garamond" panose="02020404030301010803" pitchFamily="18" charset="0"/>
              </a:rPr>
              <a:t> (May 2022)</a:t>
            </a:r>
            <a:br>
              <a:rPr lang="da-DK" sz="2400" dirty="0">
                <a:latin typeface="Garamond" panose="02020404030301010803" pitchFamily="18" charset="0"/>
              </a:rPr>
            </a:br>
            <a:br>
              <a:rPr lang="da-DK" sz="2400" dirty="0">
                <a:latin typeface="Garamond" panose="02020404030301010803" pitchFamily="18" charset="0"/>
              </a:rPr>
            </a:br>
            <a:r>
              <a:rPr lang="da-DK" sz="2400" b="1" dirty="0">
                <a:latin typeface="Garamond" panose="02020404030301010803" pitchFamily="18" charset="0"/>
              </a:rPr>
              <a:t>Paper III</a:t>
            </a:r>
            <a:br>
              <a:rPr lang="da-DK" sz="2400" b="1" dirty="0">
                <a:latin typeface="Garamond" panose="02020404030301010803" pitchFamily="18" charset="0"/>
              </a:rPr>
            </a:br>
            <a:r>
              <a:rPr lang="da-DK" sz="2400" dirty="0" err="1">
                <a:latin typeface="Garamond" panose="02020404030301010803" pitchFamily="18" charset="0"/>
              </a:rPr>
              <a:t>Effects</a:t>
            </a:r>
            <a:r>
              <a:rPr lang="da-DK" sz="2400" dirty="0">
                <a:latin typeface="Garamond" panose="02020404030301010803" pitchFamily="18" charset="0"/>
              </a:rPr>
              <a:t> of </a:t>
            </a:r>
            <a:r>
              <a:rPr lang="da-DK" sz="2400" dirty="0" err="1">
                <a:latin typeface="Garamond" panose="02020404030301010803" pitchFamily="18" charset="0"/>
              </a:rPr>
              <a:t>limiting</a:t>
            </a:r>
            <a:r>
              <a:rPr lang="da-DK" sz="2400" dirty="0">
                <a:latin typeface="Garamond" panose="02020404030301010803" pitchFamily="18" charset="0"/>
              </a:rPr>
              <a:t> digital screen </a:t>
            </a:r>
            <a:r>
              <a:rPr lang="da-DK" sz="2400" dirty="0" err="1">
                <a:latin typeface="Garamond" panose="02020404030301010803" pitchFamily="18" charset="0"/>
              </a:rPr>
              <a:t>use</a:t>
            </a:r>
            <a:r>
              <a:rPr lang="da-DK" sz="2400" dirty="0">
                <a:latin typeface="Garamond" panose="02020404030301010803" pitchFamily="18" charset="0"/>
              </a:rPr>
              <a:t> on mental </a:t>
            </a:r>
            <a:r>
              <a:rPr lang="da-DK" sz="2400" dirty="0" err="1">
                <a:latin typeface="Garamond" panose="02020404030301010803" pitchFamily="18" charset="0"/>
              </a:rPr>
              <a:t>well-being</a:t>
            </a:r>
            <a:r>
              <a:rPr lang="da-DK" sz="2400" dirty="0">
                <a:latin typeface="Garamond" panose="02020404030301010803" pitchFamily="18" charset="0"/>
              </a:rPr>
              <a:t>, </a:t>
            </a:r>
            <a:r>
              <a:rPr lang="da-DK" sz="2400" dirty="0" err="1">
                <a:latin typeface="Garamond" panose="02020404030301010803" pitchFamily="18" charset="0"/>
              </a:rPr>
              <a:t>mood</a:t>
            </a:r>
            <a:r>
              <a:rPr lang="da-DK" sz="2400" dirty="0">
                <a:latin typeface="Garamond" panose="02020404030301010803" pitchFamily="18" charset="0"/>
              </a:rPr>
              <a:t>, and biomarkers of stress in </a:t>
            </a:r>
            <a:r>
              <a:rPr lang="da-DK" sz="2400" dirty="0" err="1">
                <a:latin typeface="Garamond" panose="02020404030301010803" pitchFamily="18" charset="0"/>
              </a:rPr>
              <a:t>adults</a:t>
            </a:r>
            <a:br>
              <a:rPr lang="da-DK" sz="2400" dirty="0">
                <a:latin typeface="Garamond" panose="02020404030301010803" pitchFamily="18" charset="0"/>
              </a:rPr>
            </a:br>
            <a:r>
              <a:rPr lang="da-DK" sz="2400" i="1" dirty="0" err="1">
                <a:latin typeface="Garamond" panose="02020404030301010803" pitchFamily="18" charset="0"/>
              </a:rPr>
              <a:t>npj</a:t>
            </a:r>
            <a:r>
              <a:rPr lang="da-DK" sz="2400" i="1" dirty="0">
                <a:latin typeface="Garamond" panose="02020404030301010803" pitchFamily="18" charset="0"/>
              </a:rPr>
              <a:t> Mental Health Research (September 2022 - </a:t>
            </a:r>
            <a:r>
              <a:rPr lang="da-DK" sz="2400" i="1" dirty="0" err="1">
                <a:latin typeface="Garamond" panose="02020404030301010803" pitchFamily="18" charset="0"/>
              </a:rPr>
              <a:t>accepted</a:t>
            </a:r>
            <a:r>
              <a:rPr lang="da-DK" sz="2400" i="1" dirty="0">
                <a:latin typeface="Garamond" panose="02020404030301010803" pitchFamily="18" charset="0"/>
              </a:rPr>
              <a:t>)</a:t>
            </a:r>
            <a:endParaRPr lang="da-DK" sz="2400" dirty="0">
              <a:latin typeface="Garamond" panose="02020404030301010803" pitchFamily="18" charset="0"/>
            </a:endParaRPr>
          </a:p>
        </p:txBody>
      </p:sp>
    </p:spTree>
    <p:extLst>
      <p:ext uri="{BB962C8B-B14F-4D97-AF65-F5344CB8AC3E}">
        <p14:creationId xmlns:p14="http://schemas.microsoft.com/office/powerpoint/2010/main" val="138593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p:txBody>
          <a:bodyPr/>
          <a:lstStyle/>
          <a:p>
            <a:r>
              <a:rPr lang="da-DK" b="1" dirty="0">
                <a:latin typeface="Garamond" panose="02020404030301010803" pitchFamily="18" charset="0"/>
              </a:rPr>
              <a:t>Background</a:t>
            </a:r>
          </a:p>
        </p:txBody>
      </p:sp>
      <p:sp>
        <p:nvSpPr>
          <p:cNvPr id="3" name="Pladsholder til indhold 2">
            <a:extLst>
              <a:ext uri="{FF2B5EF4-FFF2-40B4-BE49-F238E27FC236}">
                <a16:creationId xmlns:a16="http://schemas.microsoft.com/office/drawing/2014/main" id="{CF309DFA-3DB1-A0DD-C2B3-172262D02FE2}"/>
              </a:ext>
            </a:extLst>
          </p:cNvPr>
          <p:cNvSpPr>
            <a:spLocks noGrp="1"/>
          </p:cNvSpPr>
          <p:nvPr>
            <p:ph idx="1"/>
          </p:nvPr>
        </p:nvSpPr>
        <p:spPr>
          <a:xfrm>
            <a:off x="838200" y="1825625"/>
            <a:ext cx="9429206" cy="4351338"/>
          </a:xfrm>
        </p:spPr>
        <p:txBody>
          <a:bodyPr>
            <a:normAutofit fontScale="92500"/>
          </a:bodyPr>
          <a:lstStyle/>
          <a:p>
            <a:r>
              <a:rPr lang="en-GB" dirty="0">
                <a:latin typeface="Garamond" panose="02020404030301010803" pitchFamily="18" charset="0"/>
              </a:rPr>
              <a:t>Previous studies have found screen media use to be correlated with age, sex, socioeconomic status, family structure, and screen media rules </a:t>
            </a:r>
            <a:r>
              <a:rPr lang="en-GB" i="1" dirty="0">
                <a:latin typeface="Garamond" panose="02020404030301010803" pitchFamily="18" charset="0"/>
              </a:rPr>
              <a:t>(Rideout et al. 2021, </a:t>
            </a:r>
            <a:r>
              <a:rPr lang="en-GB" i="1" dirty="0" err="1">
                <a:latin typeface="Garamond" panose="02020404030301010803" pitchFamily="18" charset="0"/>
              </a:rPr>
              <a:t>Langøy</a:t>
            </a:r>
            <a:r>
              <a:rPr lang="en-GB" i="1" dirty="0">
                <a:latin typeface="Garamond" panose="02020404030301010803" pitchFamily="18" charset="0"/>
              </a:rPr>
              <a:t> et al. 2019, </a:t>
            </a:r>
            <a:r>
              <a:rPr lang="en-GB" i="1" dirty="0" err="1">
                <a:latin typeface="Garamond" panose="02020404030301010803" pitchFamily="18" charset="0"/>
              </a:rPr>
              <a:t>Lauricella</a:t>
            </a:r>
            <a:r>
              <a:rPr lang="en-GB" i="1" dirty="0">
                <a:latin typeface="Garamond" panose="02020404030301010803" pitchFamily="18" charset="0"/>
              </a:rPr>
              <a:t> et al. 2020)</a:t>
            </a:r>
          </a:p>
          <a:p>
            <a:endParaRPr lang="en-GB" dirty="0">
              <a:latin typeface="Garamond" panose="02020404030301010803" pitchFamily="18" charset="0"/>
            </a:endParaRPr>
          </a:p>
          <a:p>
            <a:r>
              <a:rPr lang="en-GB" dirty="0">
                <a:latin typeface="Garamond" panose="02020404030301010803" pitchFamily="18" charset="0"/>
              </a:rPr>
              <a:t>Lack of descriptive studies on modern screen media use among Danish children (only outdated or commercial reports are available)</a:t>
            </a:r>
          </a:p>
          <a:p>
            <a:endParaRPr lang="en-GB" dirty="0">
              <a:latin typeface="Garamond" panose="02020404030301010803" pitchFamily="18" charset="0"/>
            </a:endParaRPr>
          </a:p>
          <a:p>
            <a:r>
              <a:rPr lang="en-GB" dirty="0">
                <a:latin typeface="Garamond" panose="02020404030301010803" pitchFamily="18" charset="0"/>
              </a:rPr>
              <a:t>Lack of studies exploring correlates of screen media use among Danish children</a:t>
            </a:r>
            <a:endParaRPr lang="en-GB" dirty="0"/>
          </a:p>
          <a:p>
            <a:endParaRPr lang="en-GB" dirty="0"/>
          </a:p>
        </p:txBody>
      </p:sp>
      <p:pic>
        <p:nvPicPr>
          <p:cNvPr id="4" name="Billede 3">
            <a:extLst>
              <a:ext uri="{FF2B5EF4-FFF2-40B4-BE49-F238E27FC236}">
                <a16:creationId xmlns:a16="http://schemas.microsoft.com/office/drawing/2014/main" id="{32EAD543-583B-EB0C-ABC2-680A21E83D63}"/>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6" name="Grafik 5" descr="Clipboard med massiv udfyldning">
            <a:extLst>
              <a:ext uri="{FF2B5EF4-FFF2-40B4-BE49-F238E27FC236}">
                <a16:creationId xmlns:a16="http://schemas.microsoft.com/office/drawing/2014/main" id="{603B0F1E-259E-5FFD-8D68-7D684936CD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9690" y="2444319"/>
            <a:ext cx="1968137" cy="1968137"/>
          </a:xfrm>
          <a:prstGeom prst="rect">
            <a:avLst/>
          </a:prstGeom>
        </p:spPr>
      </p:pic>
    </p:spTree>
    <p:extLst>
      <p:ext uri="{BB962C8B-B14F-4D97-AF65-F5344CB8AC3E}">
        <p14:creationId xmlns:p14="http://schemas.microsoft.com/office/powerpoint/2010/main" val="352566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CE0EB-645C-ACE7-56AC-3DDF885612AA}"/>
              </a:ext>
            </a:extLst>
          </p:cNvPr>
          <p:cNvSpPr>
            <a:spLocks noGrp="1"/>
          </p:cNvSpPr>
          <p:nvPr>
            <p:ph type="title"/>
          </p:nvPr>
        </p:nvSpPr>
        <p:spPr/>
        <p:txBody>
          <a:bodyPr/>
          <a:lstStyle/>
          <a:p>
            <a:r>
              <a:rPr lang="da-DK" b="1" dirty="0" err="1">
                <a:latin typeface="Garamond" panose="02020404030301010803" pitchFamily="18" charset="0"/>
              </a:rPr>
              <a:t>Objectives</a:t>
            </a:r>
            <a:r>
              <a:rPr lang="da-DK" b="1" dirty="0">
                <a:latin typeface="Garamond" panose="02020404030301010803" pitchFamily="18" charset="0"/>
              </a:rPr>
              <a:t> of Paper I</a:t>
            </a:r>
          </a:p>
        </p:txBody>
      </p:sp>
      <p:sp>
        <p:nvSpPr>
          <p:cNvPr id="3" name="Pladsholder til indhold 2">
            <a:extLst>
              <a:ext uri="{FF2B5EF4-FFF2-40B4-BE49-F238E27FC236}">
                <a16:creationId xmlns:a16="http://schemas.microsoft.com/office/drawing/2014/main" id="{CF309DFA-3DB1-A0DD-C2B3-172262D02FE2}"/>
              </a:ext>
            </a:extLst>
          </p:cNvPr>
          <p:cNvSpPr>
            <a:spLocks noGrp="1"/>
          </p:cNvSpPr>
          <p:nvPr>
            <p:ph idx="1"/>
          </p:nvPr>
        </p:nvSpPr>
        <p:spPr>
          <a:xfrm>
            <a:off x="838199" y="1825625"/>
            <a:ext cx="10515600" cy="4351338"/>
          </a:xfrm>
        </p:spPr>
        <p:txBody>
          <a:bodyPr/>
          <a:lstStyle/>
          <a:p>
            <a:r>
              <a:rPr lang="da-DK" dirty="0">
                <a:latin typeface="Garamond" panose="02020404030301010803" pitchFamily="18" charset="0"/>
              </a:rPr>
              <a:t>To </a:t>
            </a:r>
            <a:r>
              <a:rPr lang="da-DK" dirty="0" err="1">
                <a:latin typeface="Garamond" panose="02020404030301010803" pitchFamily="18" charset="0"/>
              </a:rPr>
              <a:t>describe</a:t>
            </a:r>
            <a:r>
              <a:rPr lang="da-DK" dirty="0">
                <a:latin typeface="Garamond" panose="02020404030301010803" pitchFamily="18" charset="0"/>
              </a:rPr>
              <a:t> Danish </a:t>
            </a:r>
            <a:r>
              <a:rPr lang="da-DK" dirty="0" err="1">
                <a:latin typeface="Garamond" panose="02020404030301010803" pitchFamily="18" charset="0"/>
              </a:rPr>
              <a:t>children’s</a:t>
            </a:r>
            <a:r>
              <a:rPr lang="da-DK" dirty="0">
                <a:latin typeface="Garamond" panose="02020404030301010803" pitchFamily="18" charset="0"/>
              </a:rPr>
              <a:t> </a:t>
            </a:r>
            <a:r>
              <a:rPr lang="da-DK" dirty="0" err="1">
                <a:latin typeface="Garamond" panose="02020404030301010803" pitchFamily="18" charset="0"/>
              </a:rPr>
              <a:t>use</a:t>
            </a:r>
            <a:r>
              <a:rPr lang="da-DK" dirty="0">
                <a:latin typeface="Garamond" panose="02020404030301010803" pitchFamily="18" charset="0"/>
              </a:rPr>
              <a:t> of </a:t>
            </a:r>
            <a:r>
              <a:rPr lang="da-DK" dirty="0" err="1">
                <a:latin typeface="Garamond" panose="02020404030301010803" pitchFamily="18" charset="0"/>
              </a:rPr>
              <a:t>recreational</a:t>
            </a:r>
            <a:r>
              <a:rPr lang="da-DK" dirty="0">
                <a:latin typeface="Garamond" panose="02020404030301010803" pitchFamily="18" charset="0"/>
              </a:rPr>
              <a:t> screen media </a:t>
            </a:r>
            <a:r>
              <a:rPr lang="da-DK" dirty="0" err="1">
                <a:latin typeface="Garamond" panose="02020404030301010803" pitchFamily="18" charset="0"/>
              </a:rPr>
              <a:t>devices</a:t>
            </a:r>
            <a:endParaRPr lang="da-DK" dirty="0">
              <a:latin typeface="Garamond" panose="02020404030301010803" pitchFamily="18" charset="0"/>
            </a:endParaRPr>
          </a:p>
          <a:p>
            <a:endParaRPr lang="da-DK" dirty="0">
              <a:latin typeface="Garamond" panose="02020404030301010803" pitchFamily="18" charset="0"/>
            </a:endParaRPr>
          </a:p>
          <a:p>
            <a:r>
              <a:rPr lang="da-DK" dirty="0">
                <a:latin typeface="Garamond" panose="02020404030301010803" pitchFamily="18" charset="0"/>
              </a:rPr>
              <a:t>To </a:t>
            </a:r>
            <a:r>
              <a:rPr lang="da-DK" dirty="0" err="1">
                <a:latin typeface="Garamond" panose="02020404030301010803" pitchFamily="18" charset="0"/>
              </a:rPr>
              <a:t>explore</a:t>
            </a:r>
            <a:r>
              <a:rPr lang="da-DK" dirty="0">
                <a:latin typeface="Garamond" panose="02020404030301010803" pitchFamily="18" charset="0"/>
              </a:rPr>
              <a:t> the </a:t>
            </a:r>
            <a:r>
              <a:rPr lang="da-DK" dirty="0" err="1">
                <a:latin typeface="Garamond" panose="02020404030301010803" pitchFamily="18" charset="0"/>
              </a:rPr>
              <a:t>role</a:t>
            </a:r>
            <a:r>
              <a:rPr lang="da-DK" dirty="0">
                <a:latin typeface="Garamond" panose="02020404030301010803" pitchFamily="18" charset="0"/>
              </a:rPr>
              <a:t> of parental </a:t>
            </a:r>
            <a:r>
              <a:rPr lang="da-DK" dirty="0" err="1">
                <a:latin typeface="Garamond" panose="02020404030301010803" pitchFamily="18" charset="0"/>
              </a:rPr>
              <a:t>educational</a:t>
            </a:r>
            <a:r>
              <a:rPr lang="da-DK" dirty="0">
                <a:latin typeface="Garamond" panose="02020404030301010803" pitchFamily="18" charset="0"/>
              </a:rPr>
              <a:t> </a:t>
            </a:r>
            <a:r>
              <a:rPr lang="da-DK" dirty="0" err="1">
                <a:latin typeface="Garamond" panose="02020404030301010803" pitchFamily="18" charset="0"/>
              </a:rPr>
              <a:t>level</a:t>
            </a:r>
            <a:r>
              <a:rPr lang="da-DK" dirty="0">
                <a:latin typeface="Garamond" panose="02020404030301010803" pitchFamily="18" charset="0"/>
              </a:rPr>
              <a:t>, </a:t>
            </a:r>
            <a:r>
              <a:rPr lang="da-DK" dirty="0" err="1">
                <a:latin typeface="Garamond" panose="02020404030301010803" pitchFamily="18" charset="0"/>
              </a:rPr>
              <a:t>family</a:t>
            </a:r>
            <a:r>
              <a:rPr lang="da-DK" dirty="0">
                <a:latin typeface="Garamond" panose="02020404030301010803" pitchFamily="18" charset="0"/>
              </a:rPr>
              <a:t> </a:t>
            </a:r>
            <a:r>
              <a:rPr lang="da-DK" dirty="0" err="1">
                <a:latin typeface="Garamond" panose="02020404030301010803" pitchFamily="18" charset="0"/>
              </a:rPr>
              <a:t>structure</a:t>
            </a:r>
            <a:r>
              <a:rPr lang="da-DK" dirty="0">
                <a:latin typeface="Garamond" panose="02020404030301010803" pitchFamily="18" charset="0"/>
              </a:rPr>
              <a:t>, and </a:t>
            </a:r>
            <a:r>
              <a:rPr lang="da-DK" dirty="0" err="1">
                <a:latin typeface="Garamond" panose="02020404030301010803" pitchFamily="18" charset="0"/>
              </a:rPr>
              <a:t>household</a:t>
            </a:r>
            <a:r>
              <a:rPr lang="da-DK" dirty="0">
                <a:latin typeface="Garamond" panose="02020404030301010803" pitchFamily="18" charset="0"/>
              </a:rPr>
              <a:t> screen media </a:t>
            </a:r>
            <a:r>
              <a:rPr lang="da-DK" dirty="0" err="1">
                <a:latin typeface="Garamond" panose="02020404030301010803" pitchFamily="18" charset="0"/>
              </a:rPr>
              <a:t>rules</a:t>
            </a:r>
            <a:endParaRPr lang="da-DK" dirty="0">
              <a:latin typeface="Garamond" panose="02020404030301010803" pitchFamily="18" charset="0"/>
            </a:endParaRPr>
          </a:p>
          <a:p>
            <a:endParaRPr lang="da-DK" dirty="0">
              <a:latin typeface="Garamond" panose="02020404030301010803" pitchFamily="18" charset="0"/>
            </a:endParaRPr>
          </a:p>
          <a:p>
            <a:endParaRPr lang="da-DK" dirty="0">
              <a:latin typeface="Garamond" panose="02020404030301010803" pitchFamily="18" charset="0"/>
            </a:endParaRPr>
          </a:p>
        </p:txBody>
      </p:sp>
      <p:pic>
        <p:nvPicPr>
          <p:cNvPr id="4" name="Billede 3">
            <a:extLst>
              <a:ext uri="{FF2B5EF4-FFF2-40B4-BE49-F238E27FC236}">
                <a16:creationId xmlns:a16="http://schemas.microsoft.com/office/drawing/2014/main" id="{32EAD543-583B-EB0C-ABC2-680A21E83D63}"/>
              </a:ext>
            </a:extLst>
          </p:cNvPr>
          <p:cNvPicPr>
            <a:picLocks noChangeAspect="1"/>
          </p:cNvPicPr>
          <p:nvPr/>
        </p:nvPicPr>
        <p:blipFill>
          <a:blip r:embed="rId3"/>
          <a:stretch>
            <a:fillRect/>
          </a:stretch>
        </p:blipFill>
        <p:spPr>
          <a:xfrm>
            <a:off x="10574538" y="6036889"/>
            <a:ext cx="1366837" cy="365871"/>
          </a:xfrm>
          <a:prstGeom prst="rect">
            <a:avLst/>
          </a:prstGeom>
        </p:spPr>
      </p:pic>
      <p:pic>
        <p:nvPicPr>
          <p:cNvPr id="5" name="Grafik 4" descr="Forstørrelsesglas med massiv udfyldning">
            <a:extLst>
              <a:ext uri="{FF2B5EF4-FFF2-40B4-BE49-F238E27FC236}">
                <a16:creationId xmlns:a16="http://schemas.microsoft.com/office/drawing/2014/main" id="{DA4E84DB-7463-CF82-BDF1-FB4F8F4C8B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92979" y="4001294"/>
            <a:ext cx="2606040" cy="2606040"/>
          </a:xfrm>
          <a:prstGeom prst="rect">
            <a:avLst/>
          </a:prstGeom>
        </p:spPr>
      </p:pic>
    </p:spTree>
    <p:extLst>
      <p:ext uri="{BB962C8B-B14F-4D97-AF65-F5344CB8AC3E}">
        <p14:creationId xmlns:p14="http://schemas.microsoft.com/office/powerpoint/2010/main" val="299516232"/>
      </p:ext>
    </p:extLst>
  </p:cSld>
  <p:clrMapOvr>
    <a:masterClrMapping/>
  </p:clrMapOvr>
</p:sld>
</file>

<file path=ppt/theme/theme1.xml><?xml version="1.0" encoding="utf-8"?>
<a:theme xmlns:a="http://schemas.openxmlformats.org/drawingml/2006/main" name="sortk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rtkant" id="{2AA1830E-9FB3-3647-8992-5B4B2AC4F1B7}" vid="{AAC0BAEB-6733-3548-87D1-6E9E758C23F1}"/>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42154</TotalTime>
  <Words>3686</Words>
  <Application>Microsoft Macintosh PowerPoint</Application>
  <PresentationFormat>Widescreen</PresentationFormat>
  <Paragraphs>534</Paragraphs>
  <Slides>43</Slides>
  <Notes>42</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43</vt:i4>
      </vt:variant>
    </vt:vector>
  </HeadingPairs>
  <TitlesOfParts>
    <vt:vector size="49" baseType="lpstr">
      <vt:lpstr>Arial</vt:lpstr>
      <vt:lpstr>Calibri</vt:lpstr>
      <vt:lpstr>Calibri Light</vt:lpstr>
      <vt:lpstr>Garamond</vt:lpstr>
      <vt:lpstr>Times New Roman</vt:lpstr>
      <vt:lpstr>sortkant</vt:lpstr>
      <vt:lpstr>Recreational screen media use and its effect on physical activity, sleep, and mental health in families with children</vt:lpstr>
      <vt:lpstr>What is recreational screen media use?</vt:lpstr>
      <vt:lpstr>Why study recreational screen media use?</vt:lpstr>
      <vt:lpstr>Unfavorably associated with health outcomes</vt:lpstr>
      <vt:lpstr>Screen media use recommendations </vt:lpstr>
      <vt:lpstr>PowerPoint-præsentation</vt:lpstr>
      <vt:lpstr>Paper I Recreational screen media use in Danish school-aged children and the role of parental education, family structures, and household screen media rules Preventive Medicine (February 2022)</vt:lpstr>
      <vt:lpstr>Background</vt:lpstr>
      <vt:lpstr>Objectives of Paper I</vt:lpstr>
      <vt:lpstr>Methods</vt:lpstr>
      <vt:lpstr>Participant characteristics </vt:lpstr>
      <vt:lpstr>Socio-ecological model</vt:lpstr>
      <vt:lpstr>Device ownership</vt:lpstr>
      <vt:lpstr>Recreational screen media use</vt:lpstr>
      <vt:lpstr>Recreational screen media content</vt:lpstr>
      <vt:lpstr>Problematic screen media habits </vt:lpstr>
      <vt:lpstr>Parental educational level and problematic screen media habits</vt:lpstr>
      <vt:lpstr>Family structure and problematic screen media habits</vt:lpstr>
      <vt:lpstr>Household screen media rules</vt:lpstr>
      <vt:lpstr>Contributions of Paper I</vt:lpstr>
      <vt:lpstr>Discussion</vt:lpstr>
      <vt:lpstr>Next step?</vt:lpstr>
      <vt:lpstr>PowerPoint-præsentation</vt:lpstr>
      <vt:lpstr>Background</vt:lpstr>
      <vt:lpstr>Suggested mechanisms</vt:lpstr>
      <vt:lpstr>Objectives</vt:lpstr>
      <vt:lpstr>PowerPoint-præsentation</vt:lpstr>
      <vt:lpstr>2-week screen reduction intervention</vt:lpstr>
      <vt:lpstr>Study design</vt:lpstr>
      <vt:lpstr>Trial overview</vt:lpstr>
      <vt:lpstr>7-day measurement protocol</vt:lpstr>
      <vt:lpstr>Primary outcome</vt:lpstr>
      <vt:lpstr>Timing of participating families </vt:lpstr>
      <vt:lpstr>Sample characteristics</vt:lpstr>
      <vt:lpstr>Intervention compliance</vt:lpstr>
      <vt:lpstr>Physical activity results </vt:lpstr>
      <vt:lpstr>Sleep results</vt:lpstr>
      <vt:lpstr>Mental well-being and mood results</vt:lpstr>
      <vt:lpstr>Contributions of Paper II &amp; III</vt:lpstr>
      <vt:lpstr>Discussion</vt:lpstr>
      <vt:lpstr>Conclusions of the thesis</vt:lpstr>
      <vt:lpstr>Perspectives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Recreational screen media use and its effect on physical activity, sleep, and mental health in families with children</dc:title>
  <dc:creator>Jesper Pedersen</dc:creator>
  <cp:lastModifiedBy>Jesper Schmidt-Persson</cp:lastModifiedBy>
  <cp:revision>101</cp:revision>
  <dcterms:created xsi:type="dcterms:W3CDTF">2022-09-06T12:51:09Z</dcterms:created>
  <dcterms:modified xsi:type="dcterms:W3CDTF">2022-10-13T09:24:57Z</dcterms:modified>
</cp:coreProperties>
</file>