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412" r:id="rId5"/>
    <p:sldId id="420" r:id="rId6"/>
    <p:sldId id="353" r:id="rId7"/>
    <p:sldId id="421" r:id="rId8"/>
    <p:sldId id="451" r:id="rId9"/>
    <p:sldId id="466" r:id="rId10"/>
    <p:sldId id="462" r:id="rId11"/>
    <p:sldId id="463" r:id="rId12"/>
    <p:sldId id="455" r:id="rId13"/>
    <p:sldId id="467" r:id="rId14"/>
    <p:sldId id="472" r:id="rId15"/>
    <p:sldId id="436" r:id="rId16"/>
    <p:sldId id="465" r:id="rId17"/>
    <p:sldId id="470" r:id="rId18"/>
    <p:sldId id="452" r:id="rId19"/>
    <p:sldId id="437" r:id="rId20"/>
    <p:sldId id="457" r:id="rId21"/>
    <p:sldId id="473" r:id="rId22"/>
    <p:sldId id="458" r:id="rId23"/>
    <p:sldId id="471" r:id="rId24"/>
    <p:sldId id="459" r:id="rId25"/>
    <p:sldId id="453" r:id="rId26"/>
    <p:sldId id="469" r:id="rId27"/>
    <p:sldId id="438" r:id="rId28"/>
    <p:sldId id="443" r:id="rId29"/>
    <p:sldId id="4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6" autoAdjust="0"/>
    <p:restoredTop sz="67658" autoAdjust="0"/>
  </p:normalViewPr>
  <p:slideViewPr>
    <p:cSldViewPr snapToGrid="0">
      <p:cViewPr varScale="1">
        <p:scale>
          <a:sx n="78" d="100"/>
          <a:sy n="78" d="100"/>
        </p:scale>
        <p:origin x="120"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12EEC9-2964-45F2-9577-B3215E914D08}"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87B16-F416-4239-94C7-9C6097948672}" type="slidenum">
              <a:rPr lang="en-US" smtClean="0"/>
              <a:t>‹#›</a:t>
            </a:fld>
            <a:endParaRPr lang="en-US"/>
          </a:p>
        </p:txBody>
      </p:sp>
    </p:spTree>
    <p:extLst>
      <p:ext uri="{BB962C8B-B14F-4D97-AF65-F5344CB8AC3E}">
        <p14:creationId xmlns:p14="http://schemas.microsoft.com/office/powerpoint/2010/main" val="238562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NC Occupational Safety and Health Education and Research Center</a:t>
            </a:r>
          </a:p>
          <a:p>
            <a:endParaRPr lang="en-US" dirty="0"/>
          </a:p>
          <a:p>
            <a:r>
              <a:rPr lang="en-US" dirty="0"/>
              <a:t>https://gillingscovid19.unc.edu/</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Welcome to today’s webinar. My name is Patrick Tang and I’m a program manager at Peers for Progress, a program in the Gillings School of Global Public Health at UNC Chapel Hill. I’m joined by Professor Ed Fisher, global director of Peers for Progress. We appreciate the invitation from the NC Occupational Safety and Health Education and Research Center to present this webinar.</a:t>
            </a:r>
          </a:p>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Today let’s have a conversation sleep, well-being, and practical tips for getting better sleep. If you have any comments or questions, please post them in the chat. </a:t>
            </a:r>
          </a:p>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With that brief housekeeping out of the way, let’s walk through the agenda.</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2F5529B-C718-4277-A39A-68302F18FD1A}" type="slidenum">
              <a:rPr lang="en-US" smtClean="0"/>
              <a:t>1</a:t>
            </a:fld>
            <a:endParaRPr lang="en-US"/>
          </a:p>
        </p:txBody>
      </p:sp>
    </p:spTree>
    <p:extLst>
      <p:ext uri="{BB962C8B-B14F-4D97-AF65-F5344CB8AC3E}">
        <p14:creationId xmlns:p14="http://schemas.microsoft.com/office/powerpoint/2010/main" val="748612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13</a:t>
            </a:fld>
            <a:endParaRPr lang="en-US"/>
          </a:p>
        </p:txBody>
      </p:sp>
    </p:spTree>
    <p:extLst>
      <p:ext uri="{BB962C8B-B14F-4D97-AF65-F5344CB8AC3E}">
        <p14:creationId xmlns:p14="http://schemas.microsoft.com/office/powerpoint/2010/main" val="1629549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melatonin 30 minutes before bedtime – non-habit forming.</a:t>
            </a:r>
          </a:p>
          <a:p>
            <a:r>
              <a:rPr lang="en-US" dirty="0"/>
              <a:t>Don’t rely on over the counter sleep aids</a:t>
            </a:r>
          </a:p>
        </p:txBody>
      </p:sp>
      <p:sp>
        <p:nvSpPr>
          <p:cNvPr id="4" name="Slide Number Placeholder 3"/>
          <p:cNvSpPr>
            <a:spLocks noGrp="1"/>
          </p:cNvSpPr>
          <p:nvPr>
            <p:ph type="sldNum" sz="quarter" idx="5"/>
          </p:nvPr>
        </p:nvSpPr>
        <p:spPr/>
        <p:txBody>
          <a:bodyPr/>
          <a:lstStyle/>
          <a:p>
            <a:fld id="{52F5529B-C718-4277-A39A-68302F18FD1A}" type="slidenum">
              <a:rPr lang="en-US" smtClean="0"/>
              <a:t>14</a:t>
            </a:fld>
            <a:endParaRPr lang="en-US"/>
          </a:p>
        </p:txBody>
      </p:sp>
    </p:spTree>
    <p:extLst>
      <p:ext uri="{BB962C8B-B14F-4D97-AF65-F5344CB8AC3E}">
        <p14:creationId xmlns:p14="http://schemas.microsoft.com/office/powerpoint/2010/main" val="3263556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15</a:t>
            </a:fld>
            <a:endParaRPr lang="en-US"/>
          </a:p>
        </p:txBody>
      </p:sp>
    </p:spTree>
    <p:extLst>
      <p:ext uri="{BB962C8B-B14F-4D97-AF65-F5344CB8AC3E}">
        <p14:creationId xmlns:p14="http://schemas.microsoft.com/office/powerpoint/2010/main" val="171076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17</a:t>
            </a:fld>
            <a:endParaRPr lang="en-US"/>
          </a:p>
        </p:txBody>
      </p:sp>
    </p:spTree>
    <p:extLst>
      <p:ext uri="{BB962C8B-B14F-4D97-AF65-F5344CB8AC3E}">
        <p14:creationId xmlns:p14="http://schemas.microsoft.com/office/powerpoint/2010/main" val="1915518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18</a:t>
            </a:fld>
            <a:endParaRPr lang="en-US"/>
          </a:p>
        </p:txBody>
      </p:sp>
    </p:spTree>
    <p:extLst>
      <p:ext uri="{BB962C8B-B14F-4D97-AF65-F5344CB8AC3E}">
        <p14:creationId xmlns:p14="http://schemas.microsoft.com/office/powerpoint/2010/main" val="1135052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19</a:t>
            </a:fld>
            <a:endParaRPr lang="en-US"/>
          </a:p>
        </p:txBody>
      </p:sp>
    </p:spTree>
    <p:extLst>
      <p:ext uri="{BB962C8B-B14F-4D97-AF65-F5344CB8AC3E}">
        <p14:creationId xmlns:p14="http://schemas.microsoft.com/office/powerpoint/2010/main" val="607208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20</a:t>
            </a:fld>
            <a:endParaRPr lang="en-US"/>
          </a:p>
        </p:txBody>
      </p:sp>
    </p:spTree>
    <p:extLst>
      <p:ext uri="{BB962C8B-B14F-4D97-AF65-F5344CB8AC3E}">
        <p14:creationId xmlns:p14="http://schemas.microsoft.com/office/powerpoint/2010/main" val="563257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Lighten up on evening meals</a:t>
            </a:r>
          </a:p>
        </p:txBody>
      </p:sp>
      <p:sp>
        <p:nvSpPr>
          <p:cNvPr id="4" name="Slide Number Placeholder 3"/>
          <p:cNvSpPr>
            <a:spLocks noGrp="1"/>
          </p:cNvSpPr>
          <p:nvPr>
            <p:ph type="sldNum" sz="quarter" idx="5"/>
          </p:nvPr>
        </p:nvSpPr>
        <p:spPr/>
        <p:txBody>
          <a:bodyPr/>
          <a:lstStyle/>
          <a:p>
            <a:fld id="{52F5529B-C718-4277-A39A-68302F18FD1A}" type="slidenum">
              <a:rPr lang="en-US" smtClean="0"/>
              <a:t>21</a:t>
            </a:fld>
            <a:endParaRPr lang="en-US"/>
          </a:p>
        </p:txBody>
      </p:sp>
    </p:spTree>
    <p:extLst>
      <p:ext uri="{BB962C8B-B14F-4D97-AF65-F5344CB8AC3E}">
        <p14:creationId xmlns:p14="http://schemas.microsoft.com/office/powerpoint/2010/main" val="2814945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22</a:t>
            </a:fld>
            <a:endParaRPr lang="en-US"/>
          </a:p>
        </p:txBody>
      </p:sp>
    </p:spTree>
    <p:extLst>
      <p:ext uri="{BB962C8B-B14F-4D97-AF65-F5344CB8AC3E}">
        <p14:creationId xmlns:p14="http://schemas.microsoft.com/office/powerpoint/2010/main" val="2379993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2"/>
                </a:solidFill>
              </a:rPr>
              <a:t>Buy stuff</a:t>
            </a:r>
            <a:r>
              <a:rPr lang="en-US" b="0" dirty="0"/>
              <a:t>: Simplest solution that doesn’t require big changes. Feel like we’re doing something to solve a problem. But investing in products can motivate you to take sleep hygiene more seriously and help you get into a better routine.</a:t>
            </a:r>
          </a:p>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23</a:t>
            </a:fld>
            <a:endParaRPr lang="en-US"/>
          </a:p>
        </p:txBody>
      </p:sp>
    </p:spTree>
    <p:extLst>
      <p:ext uri="{BB962C8B-B14F-4D97-AF65-F5344CB8AC3E}">
        <p14:creationId xmlns:p14="http://schemas.microsoft.com/office/powerpoint/2010/main" val="84458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2</a:t>
            </a:fld>
            <a:endParaRPr lang="en-US" dirty="0"/>
          </a:p>
        </p:txBody>
      </p:sp>
    </p:spTree>
    <p:extLst>
      <p:ext uri="{BB962C8B-B14F-4D97-AF65-F5344CB8AC3E}">
        <p14:creationId xmlns:p14="http://schemas.microsoft.com/office/powerpoint/2010/main" val="2084321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25</a:t>
            </a:fld>
            <a:endParaRPr lang="en-US"/>
          </a:p>
        </p:txBody>
      </p:sp>
    </p:spTree>
    <p:extLst>
      <p:ext uri="{BB962C8B-B14F-4D97-AF65-F5344CB8AC3E}">
        <p14:creationId xmlns:p14="http://schemas.microsoft.com/office/powerpoint/2010/main" val="1954287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26</a:t>
            </a:fld>
            <a:endParaRPr lang="en-US"/>
          </a:p>
        </p:txBody>
      </p:sp>
    </p:spTree>
    <p:extLst>
      <p:ext uri="{BB962C8B-B14F-4D97-AF65-F5344CB8AC3E}">
        <p14:creationId xmlns:p14="http://schemas.microsoft.com/office/powerpoint/2010/main" val="136051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Americans suffer from inadequate sleep (duration, quality, efficiency, disturbances, use of medications)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COVID impacts on our sleep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Insomnia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Work and family stress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Broken routines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Anxiety, news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Isolation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Lack of sunlight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Being at home promotes napping, excessive snacking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52F5529B-C718-4277-A39A-68302F18FD1A}" type="slidenum">
              <a:rPr lang="en-US" smtClean="0"/>
              <a:t>5</a:t>
            </a:fld>
            <a:endParaRPr lang="en-US"/>
          </a:p>
        </p:txBody>
      </p:sp>
    </p:spTree>
    <p:extLst>
      <p:ext uri="{BB962C8B-B14F-4D97-AF65-F5344CB8AC3E}">
        <p14:creationId xmlns:p14="http://schemas.microsoft.com/office/powerpoint/2010/main" val="267777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52F5529B-C718-4277-A39A-68302F18FD1A}" type="slidenum">
              <a:rPr lang="en-US" smtClean="0"/>
              <a:t>6</a:t>
            </a:fld>
            <a:endParaRPr lang="en-US"/>
          </a:p>
        </p:txBody>
      </p:sp>
    </p:spTree>
    <p:extLst>
      <p:ext uri="{BB962C8B-B14F-4D97-AF65-F5344CB8AC3E}">
        <p14:creationId xmlns:p14="http://schemas.microsoft.com/office/powerpoint/2010/main" val="2790157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7</a:t>
            </a:fld>
            <a:endParaRPr lang="en-US"/>
          </a:p>
        </p:txBody>
      </p:sp>
    </p:spTree>
    <p:extLst>
      <p:ext uri="{BB962C8B-B14F-4D97-AF65-F5344CB8AC3E}">
        <p14:creationId xmlns:p14="http://schemas.microsoft.com/office/powerpoint/2010/main" val="2061287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Acid reflux / gas / indigestion from eating greasy or spicy food</a:t>
            </a:r>
          </a:p>
        </p:txBody>
      </p:sp>
      <p:sp>
        <p:nvSpPr>
          <p:cNvPr id="4" name="Slide Number Placeholder 3"/>
          <p:cNvSpPr>
            <a:spLocks noGrp="1"/>
          </p:cNvSpPr>
          <p:nvPr>
            <p:ph type="sldNum" sz="quarter" idx="5"/>
          </p:nvPr>
        </p:nvSpPr>
        <p:spPr/>
        <p:txBody>
          <a:bodyPr/>
          <a:lstStyle/>
          <a:p>
            <a:fld id="{52F5529B-C718-4277-A39A-68302F18FD1A}" type="slidenum">
              <a:rPr lang="en-US" smtClean="0"/>
              <a:t>8</a:t>
            </a:fld>
            <a:endParaRPr lang="en-US"/>
          </a:p>
        </p:txBody>
      </p:sp>
    </p:spTree>
    <p:extLst>
      <p:ext uri="{BB962C8B-B14F-4D97-AF65-F5344CB8AC3E}">
        <p14:creationId xmlns:p14="http://schemas.microsoft.com/office/powerpoint/2010/main" val="429474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9</a:t>
            </a:fld>
            <a:endParaRPr lang="en-US"/>
          </a:p>
        </p:txBody>
      </p:sp>
    </p:spTree>
    <p:extLst>
      <p:ext uri="{BB962C8B-B14F-4D97-AF65-F5344CB8AC3E}">
        <p14:creationId xmlns:p14="http://schemas.microsoft.com/office/powerpoint/2010/main" val="1091706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5529B-C718-4277-A39A-68302F18FD1A}" type="slidenum">
              <a:rPr lang="en-US" smtClean="0"/>
              <a:t>10</a:t>
            </a:fld>
            <a:endParaRPr lang="en-US"/>
          </a:p>
        </p:txBody>
      </p:sp>
    </p:spTree>
    <p:extLst>
      <p:ext uri="{BB962C8B-B14F-4D97-AF65-F5344CB8AC3E}">
        <p14:creationId xmlns:p14="http://schemas.microsoft.com/office/powerpoint/2010/main" val="3680900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52F5529B-C718-4277-A39A-68302F18FD1A}" type="slidenum">
              <a:rPr lang="en-US" smtClean="0"/>
              <a:t>11</a:t>
            </a:fld>
            <a:endParaRPr lang="en-US"/>
          </a:p>
        </p:txBody>
      </p:sp>
    </p:spTree>
    <p:extLst>
      <p:ext uri="{BB962C8B-B14F-4D97-AF65-F5344CB8AC3E}">
        <p14:creationId xmlns:p14="http://schemas.microsoft.com/office/powerpoint/2010/main" val="416693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E425-3B46-407D-A08D-497B7917C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F40EAD-83DE-4CB8-B83B-47DEBC4A3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E67658-9DEA-4D45-9468-8954D7C82D32}"/>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5" name="Footer Placeholder 4">
            <a:extLst>
              <a:ext uri="{FF2B5EF4-FFF2-40B4-BE49-F238E27FC236}">
                <a16:creationId xmlns:a16="http://schemas.microsoft.com/office/drawing/2014/main" id="{BCDAE977-DC9C-4D4E-B195-945F95D46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4D4D-551D-4057-BE42-5E2B4018D1EC}"/>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327615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6ACA-DF3C-44EE-B6BA-C04EA3617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EB80C1-6EC8-4782-AD90-29DC8123C0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1EAA0-686E-4C11-9390-14831F5F70AA}"/>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5" name="Footer Placeholder 4">
            <a:extLst>
              <a:ext uri="{FF2B5EF4-FFF2-40B4-BE49-F238E27FC236}">
                <a16:creationId xmlns:a16="http://schemas.microsoft.com/office/drawing/2014/main" id="{F4E3B5AF-2B0D-4272-95E2-136A69E3E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F5F33-D7EC-473F-859D-94E1A80E7F45}"/>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382551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16BBF-F6A7-4757-BBC8-FC907C1CE6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232910-8C31-4877-82FB-42733A580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C42CA-8B70-4EDC-B234-5EEBD7742367}"/>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5" name="Footer Placeholder 4">
            <a:extLst>
              <a:ext uri="{FF2B5EF4-FFF2-40B4-BE49-F238E27FC236}">
                <a16:creationId xmlns:a16="http://schemas.microsoft.com/office/drawing/2014/main" id="{1974E135-D672-4E9F-9E07-A0B089ED5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4056D-0741-42C5-B85F-9C96983784D1}"/>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3718266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FFFFFF"/>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192000" cy="182880"/>
          </a:xfrm>
          <a:gradFill flip="none" rotWithShape="1">
            <a:gsLst>
              <a:gs pos="30000">
                <a:schemeClr val="tx1"/>
              </a:gs>
              <a:gs pos="100000">
                <a:schemeClr val="tx1">
                  <a:lumMod val="60000"/>
                  <a:lumOff val="40000"/>
                </a:schemeClr>
              </a:gs>
            </a:gsLst>
            <a:path path="circle">
              <a:fillToRect r="100000" b="100000"/>
            </a:path>
            <a:tileRect l="-100000" t="-100000"/>
          </a:gradFill>
          <a:ln>
            <a:noFill/>
          </a:ln>
        </p:spPr>
        <p:txBody>
          <a:bodyPr>
            <a:noAutofit/>
          </a:bodyPr>
          <a:lstStyle>
            <a:lvl1pPr>
              <a:defRPr sz="1600" b="1">
                <a:noFill/>
                <a:latin typeface="Arial" panose="020B0604020202020204" pitchFamily="34" charset="0"/>
                <a:cs typeface="Arial" panose="020B0604020202020204" pitchFamily="34" charset="0"/>
              </a:defRPr>
            </a:lvl1pPr>
          </a:lstStyle>
          <a:p>
            <a:endParaRPr lang="en-US" dirty="0"/>
          </a:p>
        </p:txBody>
      </p:sp>
      <p:sp>
        <p:nvSpPr>
          <p:cNvPr id="12" name="Text Placeholder 11"/>
          <p:cNvSpPr>
            <a:spLocks noGrp="1"/>
          </p:cNvSpPr>
          <p:nvPr>
            <p:ph type="body" sz="quarter" idx="10" hasCustomPrompt="1"/>
          </p:nvPr>
        </p:nvSpPr>
        <p:spPr>
          <a:xfrm>
            <a:off x="609600" y="453570"/>
            <a:ext cx="11582400" cy="533400"/>
          </a:xfrm>
        </p:spPr>
        <p:txBody>
          <a:bodyPr>
            <a:noAutofit/>
          </a:bodyPr>
          <a:lstStyle>
            <a:lvl1pPr marL="0" indent="0" algn="l">
              <a:buNone/>
              <a:defRPr sz="3200" b="1">
                <a:solidFill>
                  <a:schemeClr val="tx1">
                    <a:lumMod val="75000"/>
                  </a:schemeClr>
                </a:solidFill>
                <a:latin typeface="Arial" panose="020B0604020202020204" pitchFamily="34" charset="0"/>
                <a:cs typeface="Arial" panose="020B0604020202020204" pitchFamily="34" charset="0"/>
              </a:defRPr>
            </a:lvl1pPr>
            <a:lvl2pPr>
              <a:defRPr b="1">
                <a:solidFill>
                  <a:schemeClr val="bg1"/>
                </a:solidFill>
                <a:latin typeface="Arial" panose="020B0604020202020204" pitchFamily="34" charset="0"/>
                <a:cs typeface="Arial" panose="020B0604020202020204" pitchFamily="34" charset="0"/>
              </a:defRPr>
            </a:lvl2pPr>
            <a:lvl3pPr>
              <a:defRPr b="1">
                <a:solidFill>
                  <a:schemeClr val="bg1"/>
                </a:solidFill>
                <a:latin typeface="Arial" panose="020B0604020202020204" pitchFamily="34" charset="0"/>
                <a:cs typeface="Arial" panose="020B0604020202020204" pitchFamily="34" charset="0"/>
              </a:defRPr>
            </a:lvl3pPr>
            <a:lvl4pPr>
              <a:defRPr b="1">
                <a:solidFill>
                  <a:schemeClr val="bg1"/>
                </a:solidFill>
                <a:latin typeface="Arial" panose="020B0604020202020204" pitchFamily="34" charset="0"/>
                <a:cs typeface="Arial" panose="020B0604020202020204" pitchFamily="34" charset="0"/>
              </a:defRPr>
            </a:lvl4pPr>
            <a:lvl5pPr>
              <a:defRPr b="1">
                <a:solidFill>
                  <a:schemeClr val="bg1"/>
                </a:solidFill>
                <a:latin typeface="Arial" panose="020B0604020202020204" pitchFamily="34" charset="0"/>
                <a:cs typeface="Arial" panose="020B0604020202020204" pitchFamily="34" charset="0"/>
              </a:defRPr>
            </a:lvl5pPr>
          </a:lstStyle>
          <a:p>
            <a:pPr lvl="0"/>
            <a:r>
              <a:rPr lang="en-US" dirty="0"/>
              <a:t>Click to add title</a:t>
            </a:r>
          </a:p>
        </p:txBody>
      </p:sp>
      <p:sp>
        <p:nvSpPr>
          <p:cNvPr id="11" name="Text Placeholder 10"/>
          <p:cNvSpPr>
            <a:spLocks noGrp="1"/>
          </p:cNvSpPr>
          <p:nvPr>
            <p:ph type="body" sz="quarter" idx="11"/>
          </p:nvPr>
        </p:nvSpPr>
        <p:spPr>
          <a:xfrm>
            <a:off x="609600" y="1297866"/>
            <a:ext cx="10972800" cy="4956048"/>
          </a:xfrm>
        </p:spPr>
        <p:txBody>
          <a:bodyPr>
            <a:normAutofit/>
          </a:bodyPr>
          <a:lstStyle>
            <a:lvl1pPr>
              <a:defRPr sz="2800">
                <a:solidFill>
                  <a:srgbClr val="000000"/>
                </a:solidFill>
              </a:defRPr>
            </a:lvl1pPr>
            <a:lvl2pPr>
              <a:defRPr sz="2400">
                <a:solidFill>
                  <a:srgbClr val="000000"/>
                </a:solidFill>
              </a:defRPr>
            </a:lvl2pPr>
            <a:lvl3pPr>
              <a:defRPr sz="2000">
                <a:solidFill>
                  <a:srgbClr val="000000"/>
                </a:solidFill>
              </a:defRPr>
            </a:lvl3pPr>
            <a:lvl4pPr>
              <a:defRPr sz="1800">
                <a:solidFill>
                  <a:srgbClr val="000000"/>
                </a:solidFill>
              </a:defRPr>
            </a:lvl4pPr>
            <a:lvl5pPr>
              <a:defRPr sz="18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304800" y="6553200"/>
            <a:ext cx="11887200" cy="258532"/>
          </a:xfrm>
          <a:prstGeom prst="rect">
            <a:avLst/>
          </a:prstGeom>
          <a:noFill/>
        </p:spPr>
        <p:txBody>
          <a:bodyPr wrap="square" tIns="27432" rtlCol="0">
            <a:spAutoFit/>
          </a:bodyPr>
          <a:lstStyle/>
          <a:p>
            <a:pPr defTabSz="914400" fontAlgn="base">
              <a:spcBef>
                <a:spcPct val="0"/>
              </a:spcBef>
              <a:spcAft>
                <a:spcPct val="0"/>
              </a:spcAft>
              <a:tabLst>
                <a:tab pos="7142163" algn="l"/>
              </a:tabLst>
            </a:pPr>
            <a:r>
              <a:rPr lang="en-US" sz="1200" spc="100" dirty="0">
                <a:solidFill>
                  <a:schemeClr val="tx1"/>
                </a:solidFill>
                <a:latin typeface="Cambria" panose="02040503050406030204" pitchFamily="18" charset="0"/>
                <a:cs typeface="Arial" pitchFamily="34" charset="0"/>
              </a:rPr>
              <a:t>www.peersforprogress.org	</a:t>
            </a:r>
          </a:p>
        </p:txBody>
      </p:sp>
      <p:sp>
        <p:nvSpPr>
          <p:cNvPr id="10" name="Round Same Side Corner Rectangle 9"/>
          <p:cNvSpPr/>
          <p:nvPr userDrawn="1"/>
        </p:nvSpPr>
        <p:spPr>
          <a:xfrm>
            <a:off x="396874" y="6811731"/>
            <a:ext cx="2041525" cy="55793"/>
          </a:xfrm>
          <a:prstGeom prst="round2Same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a:solidFill>
                <a:srgbClr val="F8F8F8"/>
              </a:solidFill>
            </a:endParaRPr>
          </a:p>
        </p:txBody>
      </p:sp>
      <p:sp>
        <p:nvSpPr>
          <p:cNvPr id="2" name="TextBox 1">
            <a:extLst>
              <a:ext uri="{FF2B5EF4-FFF2-40B4-BE49-F238E27FC236}">
                <a16:creationId xmlns:a16="http://schemas.microsoft.com/office/drawing/2014/main" id="{CB436CF6-9ABB-456A-8ED8-88B32C6D4DB2}"/>
              </a:ext>
            </a:extLst>
          </p:cNvPr>
          <p:cNvSpPr txBox="1"/>
          <p:nvPr userDrawn="1"/>
        </p:nvSpPr>
        <p:spPr>
          <a:xfrm>
            <a:off x="11397343" y="6473177"/>
            <a:ext cx="517526" cy="338554"/>
          </a:xfrm>
          <a:prstGeom prst="rect">
            <a:avLst/>
          </a:prstGeom>
          <a:noFill/>
        </p:spPr>
        <p:txBody>
          <a:bodyPr wrap="square" rtlCol="0">
            <a:spAutoFit/>
          </a:bodyPr>
          <a:lstStyle/>
          <a:p>
            <a:pPr algn="ctr"/>
            <a:fld id="{D3866049-F577-4524-9BCB-01BF32775A45}" type="slidenum">
              <a:rPr lang="en-US" sz="1600" smtClean="0">
                <a:latin typeface="Cambria" panose="02040503050406030204" pitchFamily="18" charset="0"/>
                <a:ea typeface="Cambria" panose="02040503050406030204" pitchFamily="18" charset="0"/>
              </a:rPr>
              <a:pPr algn="ctr"/>
              <a:t>‹#›</a:t>
            </a:fld>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0632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38-334D-4C64-A144-717DD7FECE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070DA-FE91-4DC3-B2F3-AC50B506E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284E8-EF8C-4477-92C9-9246FB68F046}"/>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5" name="Footer Placeholder 4">
            <a:extLst>
              <a:ext uri="{FF2B5EF4-FFF2-40B4-BE49-F238E27FC236}">
                <a16:creationId xmlns:a16="http://schemas.microsoft.com/office/drawing/2014/main" id="{525507C3-C397-4A59-BA67-BD9BFC29E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C1738-D21B-4B9E-BB25-1A4156B700D1}"/>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320744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DC16-950E-4ADD-8ACD-F8B98D573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9DF7A9-2CC5-42B1-88BD-A320BF2765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9ABB9E-CB03-4A0A-AB21-97801B8D5EE6}"/>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5" name="Footer Placeholder 4">
            <a:extLst>
              <a:ext uri="{FF2B5EF4-FFF2-40B4-BE49-F238E27FC236}">
                <a16:creationId xmlns:a16="http://schemas.microsoft.com/office/drawing/2014/main" id="{1A21183C-30AB-4762-82EA-2DD0EC972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D6B99-8EEE-4AFC-AEA7-D9CECCF56C51}"/>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287996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AAA3-0571-4D46-9D96-38C590312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E8557-527F-423E-B8B7-DC66C9BCF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9C595A-DED9-4BFE-AA21-B5B534EE4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A4D22-4ECE-401A-B7D9-0E40F48485BE}"/>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6" name="Footer Placeholder 5">
            <a:extLst>
              <a:ext uri="{FF2B5EF4-FFF2-40B4-BE49-F238E27FC236}">
                <a16:creationId xmlns:a16="http://schemas.microsoft.com/office/drawing/2014/main" id="{1B969A56-05B5-47D5-A378-446C3934F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92B58-D600-476E-A80A-6941A65F3735}"/>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4192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3494-B3CF-442C-A450-A31E62178A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BAA1C2-DEAD-4B4D-A114-05C478A4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31F9C-5595-462D-AD7F-8F6C6572E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D7C909-9121-4042-ABB4-AD0D9ECBC5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E4555-687C-48A7-B5F4-28F582B1E6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2AA617-6EB8-4900-B210-146290FC576D}"/>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8" name="Footer Placeholder 7">
            <a:extLst>
              <a:ext uri="{FF2B5EF4-FFF2-40B4-BE49-F238E27FC236}">
                <a16:creationId xmlns:a16="http://schemas.microsoft.com/office/drawing/2014/main" id="{858361DA-1343-43E3-A44F-BF2F1B3F63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2F4C07-58E9-470E-86FF-DE3DB811854E}"/>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356946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D186-FD69-420A-AE1C-988DF289FB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4B24AF-B821-4443-A69C-F86DB57F18CF}"/>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4" name="Footer Placeholder 3">
            <a:extLst>
              <a:ext uri="{FF2B5EF4-FFF2-40B4-BE49-F238E27FC236}">
                <a16:creationId xmlns:a16="http://schemas.microsoft.com/office/drawing/2014/main" id="{52F6F3A5-356F-41CF-9DE9-64BFCE19AC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93E2A-591D-40FB-8E25-19347FFC3E36}"/>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180453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82622-9831-45DD-BBCF-6513D959327E}"/>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3" name="Footer Placeholder 2">
            <a:extLst>
              <a:ext uri="{FF2B5EF4-FFF2-40B4-BE49-F238E27FC236}">
                <a16:creationId xmlns:a16="http://schemas.microsoft.com/office/drawing/2014/main" id="{F17DB473-E376-4F99-957C-EB4128E97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C768F7-5717-4C17-BC42-D6EB52ADA8B4}"/>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245536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0BAE-1BB1-4791-BA6F-839B0898B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99E873-95AF-4212-B0AB-ECFECB068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73FC2E-4EBA-45C1-A9F0-0A61D32FB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99054-5869-4432-ADE6-48E160EFEEE8}"/>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6" name="Footer Placeholder 5">
            <a:extLst>
              <a:ext uri="{FF2B5EF4-FFF2-40B4-BE49-F238E27FC236}">
                <a16:creationId xmlns:a16="http://schemas.microsoft.com/office/drawing/2014/main" id="{9A0AD12E-1FF0-4673-A122-E6A94B915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EE6B1-6EF2-497F-9A63-8BA2944859ED}"/>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42106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07E-2B37-4516-A13A-D59B7F6A0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98928-61C8-4036-9724-E8498B217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5C6065-0D33-40DA-BCAF-05F8890CC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3FC5F-5476-486F-A390-E9CE683344B3}"/>
              </a:ext>
            </a:extLst>
          </p:cNvPr>
          <p:cNvSpPr>
            <a:spLocks noGrp="1"/>
          </p:cNvSpPr>
          <p:nvPr>
            <p:ph type="dt" sz="half" idx="10"/>
          </p:nvPr>
        </p:nvSpPr>
        <p:spPr/>
        <p:txBody>
          <a:bodyPr/>
          <a:lstStyle/>
          <a:p>
            <a:fld id="{908B77A4-A0FF-4644-B21B-E9F6461B354A}" type="datetimeFigureOut">
              <a:rPr lang="en-US" smtClean="0"/>
              <a:t>1/26/2021</a:t>
            </a:fld>
            <a:endParaRPr lang="en-US"/>
          </a:p>
        </p:txBody>
      </p:sp>
      <p:sp>
        <p:nvSpPr>
          <p:cNvPr id="6" name="Footer Placeholder 5">
            <a:extLst>
              <a:ext uri="{FF2B5EF4-FFF2-40B4-BE49-F238E27FC236}">
                <a16:creationId xmlns:a16="http://schemas.microsoft.com/office/drawing/2014/main" id="{DDB087DE-3FEA-4628-BC64-283456967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615E9-F8FB-4AFE-8C83-B904ECA151BE}"/>
              </a:ext>
            </a:extLst>
          </p:cNvPr>
          <p:cNvSpPr>
            <a:spLocks noGrp="1"/>
          </p:cNvSpPr>
          <p:nvPr>
            <p:ph type="sldNum" sz="quarter" idx="12"/>
          </p:nvPr>
        </p:nvSpPr>
        <p:spPr/>
        <p:txBody>
          <a:bodyPr/>
          <a:lstStyle/>
          <a:p>
            <a:fld id="{C0007ED4-9DD0-42A5-A66C-C5D4C6988600}" type="slidenum">
              <a:rPr lang="en-US" smtClean="0"/>
              <a:t>‹#›</a:t>
            </a:fld>
            <a:endParaRPr lang="en-US"/>
          </a:p>
        </p:txBody>
      </p:sp>
    </p:spTree>
    <p:extLst>
      <p:ext uri="{BB962C8B-B14F-4D97-AF65-F5344CB8AC3E}">
        <p14:creationId xmlns:p14="http://schemas.microsoft.com/office/powerpoint/2010/main" val="95100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8B1BF-468B-43E7-ADE1-91B60DB4DE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D4D7D8-C586-4388-8DE9-725BC2912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9A860-CD5E-4292-BC74-28A2A244B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B77A4-A0FF-4644-B21B-E9F6461B354A}" type="datetimeFigureOut">
              <a:rPr lang="en-US" smtClean="0"/>
              <a:t>1/26/2021</a:t>
            </a:fld>
            <a:endParaRPr lang="en-US"/>
          </a:p>
        </p:txBody>
      </p:sp>
      <p:sp>
        <p:nvSpPr>
          <p:cNvPr id="5" name="Footer Placeholder 4">
            <a:extLst>
              <a:ext uri="{FF2B5EF4-FFF2-40B4-BE49-F238E27FC236}">
                <a16:creationId xmlns:a16="http://schemas.microsoft.com/office/drawing/2014/main" id="{B4B295B9-85E2-42E8-A8AD-B62DCB713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833F82-C0A5-4DF4-9B11-A6BE20E1A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07ED4-9DD0-42A5-A66C-C5D4C6988600}" type="slidenum">
              <a:rPr lang="en-US" smtClean="0"/>
              <a:t>‹#›</a:t>
            </a:fld>
            <a:endParaRPr lang="en-US"/>
          </a:p>
        </p:txBody>
      </p:sp>
    </p:spTree>
    <p:extLst>
      <p:ext uri="{BB962C8B-B14F-4D97-AF65-F5344CB8AC3E}">
        <p14:creationId xmlns:p14="http://schemas.microsoft.com/office/powerpoint/2010/main" val="4145335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o.unc.edu/PROSPER"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leepfoundation.org/sleep-guidelines-covid-19-isolati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hyperlink" Target="https://go.unc.edu/PROSPER"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2C31B0D2-BD26-4AB4-B103-1AAB1FB3264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51339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4537EAA-4E8C-E345-AFC2-8165A709159B}"/>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4268FBF-0DD9-5F40-A3BC-22E0DF1C03AD}"/>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DF76AEA-8D06-8A46-BDD8-58004752562A}"/>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FBD8EE29-76E4-49B7-9451-70A63F44C563}"/>
              </a:ext>
            </a:extLst>
          </p:cNvPr>
          <p:cNvSpPr txBox="1">
            <a:spLocks/>
          </p:cNvSpPr>
          <p:nvPr/>
        </p:nvSpPr>
        <p:spPr>
          <a:xfrm>
            <a:off x="5591175" y="2246438"/>
            <a:ext cx="6153150" cy="1735237"/>
          </a:xfrm>
          <a:prstGeom prst="rect">
            <a:avLst/>
          </a:prstGeom>
          <a:effectLst>
            <a:outerShdw blurRad="63500" sx="102000" sy="102000" algn="ct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4000" b="1" dirty="0">
                <a:solidFill>
                  <a:schemeClr val="accent1">
                    <a:lumMod val="75000"/>
                  </a:schemeClr>
                </a:solidFill>
                <a:latin typeface="Cambria" panose="02040503050406030204" pitchFamily="18" charset="0"/>
                <a:ea typeface="Cambria" panose="02040503050406030204" pitchFamily="18" charset="0"/>
              </a:rPr>
              <a:t>Better Sleep for </a:t>
            </a:r>
          </a:p>
          <a:p>
            <a:pPr marL="0" indent="0" algn="ctr">
              <a:lnSpc>
                <a:spcPct val="100000"/>
              </a:lnSpc>
              <a:spcBef>
                <a:spcPts val="0"/>
              </a:spcBef>
              <a:buFont typeface="Arial" panose="020B0604020202020204" pitchFamily="34" charset="0"/>
              <a:buNone/>
            </a:pPr>
            <a:r>
              <a:rPr lang="en-US" sz="4000" b="1" dirty="0">
                <a:solidFill>
                  <a:schemeClr val="accent1">
                    <a:lumMod val="75000"/>
                  </a:schemeClr>
                </a:solidFill>
                <a:latin typeface="Cambria" panose="02040503050406030204" pitchFamily="18" charset="0"/>
                <a:ea typeface="Cambria" panose="02040503050406030204" pitchFamily="18" charset="0"/>
              </a:rPr>
              <a:t>Health and Well-Being</a:t>
            </a:r>
            <a:endParaRPr lang="en-US" sz="3600" b="1" dirty="0">
              <a:solidFill>
                <a:schemeClr val="accent1">
                  <a:lumMod val="75000"/>
                </a:schemeClr>
              </a:solidFill>
              <a:latin typeface="Cambria" panose="02040503050406030204" pitchFamily="18" charset="0"/>
              <a:ea typeface="Cambria" panose="02040503050406030204" pitchFamily="18" charset="0"/>
            </a:endParaRPr>
          </a:p>
        </p:txBody>
      </p:sp>
      <p:pic>
        <p:nvPicPr>
          <p:cNvPr id="15" name="Picture 14" descr="Text&#10;&#10;Description automatically generated">
            <a:extLst>
              <a:ext uri="{FF2B5EF4-FFF2-40B4-BE49-F238E27FC236}">
                <a16:creationId xmlns:a16="http://schemas.microsoft.com/office/drawing/2014/main" id="{2C70E2D6-9B01-435C-9B0C-053E9823A3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87049" y="346376"/>
            <a:ext cx="4944110" cy="1265719"/>
          </a:xfrm>
          <a:prstGeom prst="rect">
            <a:avLst/>
          </a:prstGeom>
        </p:spPr>
      </p:pic>
      <p:cxnSp>
        <p:nvCxnSpPr>
          <p:cNvPr id="16" name="Straight Connector 15">
            <a:extLst>
              <a:ext uri="{FF2B5EF4-FFF2-40B4-BE49-F238E27FC236}">
                <a16:creationId xmlns:a16="http://schemas.microsoft.com/office/drawing/2014/main" id="{5D14F5F4-F2AB-4E0F-867D-15B608AEC58D}"/>
              </a:ext>
            </a:extLst>
          </p:cNvPr>
          <p:cNvCxnSpPr>
            <a:cxnSpLocks/>
          </p:cNvCxnSpPr>
          <p:nvPr/>
        </p:nvCxnSpPr>
        <p:spPr>
          <a:xfrm>
            <a:off x="5972175" y="3696912"/>
            <a:ext cx="5411067"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728C505-57D5-4BBF-B6AE-6BBFE3A571DE}"/>
              </a:ext>
            </a:extLst>
          </p:cNvPr>
          <p:cNvSpPr txBox="1"/>
          <p:nvPr/>
        </p:nvSpPr>
        <p:spPr>
          <a:xfrm>
            <a:off x="6134967" y="3833254"/>
            <a:ext cx="5248275" cy="461665"/>
          </a:xfrm>
          <a:prstGeom prst="rect">
            <a:avLst/>
          </a:prstGeom>
          <a:noFill/>
        </p:spPr>
        <p:txBody>
          <a:bodyPr wrap="square">
            <a:spAutoFit/>
          </a:bodyPr>
          <a:lstStyle/>
          <a:p>
            <a:pPr algn="ctr"/>
            <a:r>
              <a:rPr lang="en-US" sz="2400" dirty="0">
                <a:solidFill>
                  <a:schemeClr val="accent1">
                    <a:lumMod val="75000"/>
                  </a:schemeClr>
                </a:solidFill>
                <a:latin typeface="Cambria" panose="02040503050406030204" pitchFamily="18" charset="0"/>
                <a:ea typeface="Cambria" panose="02040503050406030204" pitchFamily="18" charset="0"/>
              </a:rPr>
              <a:t>January 26, 2021</a:t>
            </a:r>
          </a:p>
        </p:txBody>
      </p:sp>
      <p:sp>
        <p:nvSpPr>
          <p:cNvPr id="23" name="Text Placeholder 2">
            <a:extLst>
              <a:ext uri="{FF2B5EF4-FFF2-40B4-BE49-F238E27FC236}">
                <a16:creationId xmlns:a16="http://schemas.microsoft.com/office/drawing/2014/main" id="{AB5A48FC-0649-4AB6-917D-FA9E03029B7E}"/>
              </a:ext>
            </a:extLst>
          </p:cNvPr>
          <p:cNvSpPr txBox="1">
            <a:spLocks/>
          </p:cNvSpPr>
          <p:nvPr/>
        </p:nvSpPr>
        <p:spPr>
          <a:xfrm>
            <a:off x="5893210" y="5003645"/>
            <a:ext cx="2375317" cy="83856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1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accent1">
                    <a:lumMod val="75000"/>
                  </a:schemeClr>
                </a:solidFill>
                <a:effectLst/>
                <a:uLnTx/>
                <a:uFillTx/>
                <a:latin typeface="Cambria" panose="02040503050406030204" pitchFamily="18" charset="0"/>
                <a:ea typeface="Cambria" panose="02040503050406030204" pitchFamily="18" charset="0"/>
                <a:cs typeface="Arial" panose="020B0604020202020204" pitchFamily="34" charset="0"/>
              </a:rPr>
              <a:t>Ed Fisher, PhD</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accent1">
                    <a:lumMod val="75000"/>
                  </a:schemeClr>
                </a:solidFill>
                <a:effectLst/>
                <a:uLnTx/>
                <a:uFillTx/>
                <a:latin typeface="Cambria" panose="02040503050406030204" pitchFamily="18" charset="0"/>
                <a:ea typeface="Cambria" panose="02040503050406030204" pitchFamily="18" charset="0"/>
                <a:cs typeface="Arial" panose="020B0604020202020204" pitchFamily="34" charset="0"/>
              </a:rPr>
              <a:t>Global Director</a:t>
            </a:r>
          </a:p>
        </p:txBody>
      </p:sp>
      <p:sp>
        <p:nvSpPr>
          <p:cNvPr id="24" name="Text Placeholder 2">
            <a:extLst>
              <a:ext uri="{FF2B5EF4-FFF2-40B4-BE49-F238E27FC236}">
                <a16:creationId xmlns:a16="http://schemas.microsoft.com/office/drawing/2014/main" id="{F87A8AD4-BDA7-44CD-BCFA-60E963721B43}"/>
              </a:ext>
            </a:extLst>
          </p:cNvPr>
          <p:cNvSpPr txBox="1">
            <a:spLocks/>
          </p:cNvSpPr>
          <p:nvPr/>
        </p:nvSpPr>
        <p:spPr>
          <a:xfrm>
            <a:off x="8804035" y="5002107"/>
            <a:ext cx="2579207" cy="83856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1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solidFill>
                  <a:schemeClr val="accent1">
                    <a:lumMod val="75000"/>
                  </a:schemeClr>
                </a:solidFill>
                <a:latin typeface="Cambria" panose="02040503050406030204" pitchFamily="18" charset="0"/>
                <a:ea typeface="Cambria" panose="02040503050406030204" pitchFamily="18" charset="0"/>
              </a:rPr>
              <a:t>Patrick Tang, MPH</a:t>
            </a:r>
          </a:p>
          <a:p>
            <a:r>
              <a:rPr lang="en-US" dirty="0">
                <a:solidFill>
                  <a:schemeClr val="accent1">
                    <a:lumMod val="75000"/>
                  </a:schemeClr>
                </a:solidFill>
                <a:latin typeface="Cambria" panose="02040503050406030204" pitchFamily="18" charset="0"/>
                <a:ea typeface="Cambria" panose="02040503050406030204" pitchFamily="18" charset="0"/>
              </a:rPr>
              <a:t>Program Manager</a:t>
            </a:r>
            <a:endParaRPr lang="en-US" sz="1400" dirty="0">
              <a:solidFill>
                <a:schemeClr val="accent1">
                  <a:lumMod val="75000"/>
                </a:schemeClr>
              </a:solidFill>
              <a:latin typeface="Cambria" panose="02040503050406030204" pitchFamily="18" charset="0"/>
              <a:ea typeface="Cambria" panose="02040503050406030204" pitchFamily="18" charset="0"/>
            </a:endParaRPr>
          </a:p>
        </p:txBody>
      </p:sp>
      <p:grpSp>
        <p:nvGrpSpPr>
          <p:cNvPr id="6" name="Group 5">
            <a:extLst>
              <a:ext uri="{FF2B5EF4-FFF2-40B4-BE49-F238E27FC236}">
                <a16:creationId xmlns:a16="http://schemas.microsoft.com/office/drawing/2014/main" id="{92F6329B-BE06-459B-911A-678275C75F72}"/>
              </a:ext>
            </a:extLst>
          </p:cNvPr>
          <p:cNvGrpSpPr/>
          <p:nvPr/>
        </p:nvGrpSpPr>
        <p:grpSpPr>
          <a:xfrm>
            <a:off x="791308" y="6313376"/>
            <a:ext cx="10609384" cy="553081"/>
            <a:chOff x="791308" y="6313376"/>
            <a:chExt cx="10609384" cy="553081"/>
          </a:xfrm>
        </p:grpSpPr>
        <p:grpSp>
          <p:nvGrpSpPr>
            <p:cNvPr id="10" name="Group 9">
              <a:extLst>
                <a:ext uri="{FF2B5EF4-FFF2-40B4-BE49-F238E27FC236}">
                  <a16:creationId xmlns:a16="http://schemas.microsoft.com/office/drawing/2014/main" id="{D9C2F1E2-4D6C-4E01-A4C0-D2F8A2DBA14D}"/>
                </a:ext>
              </a:extLst>
            </p:cNvPr>
            <p:cNvGrpSpPr/>
            <p:nvPr/>
          </p:nvGrpSpPr>
          <p:grpSpPr>
            <a:xfrm>
              <a:off x="791308" y="6345206"/>
              <a:ext cx="6098061" cy="483486"/>
              <a:chOff x="791308" y="6345206"/>
              <a:chExt cx="6098061" cy="483486"/>
            </a:xfrm>
          </p:grpSpPr>
          <p:pic>
            <p:nvPicPr>
              <p:cNvPr id="12" name="Picture 11">
                <a:extLst>
                  <a:ext uri="{FF2B5EF4-FFF2-40B4-BE49-F238E27FC236}">
                    <a16:creationId xmlns:a16="http://schemas.microsoft.com/office/drawing/2014/main" id="{22D11895-CC85-48B1-A009-0025D7D125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9D17F41E-3ED4-4642-83E8-1F3714D9905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3" name="Picture 2" descr="Text&#10;&#10;Description automatically generated with low confidence">
              <a:extLst>
                <a:ext uri="{FF2B5EF4-FFF2-40B4-BE49-F238E27FC236}">
                  <a16:creationId xmlns:a16="http://schemas.microsoft.com/office/drawing/2014/main" id="{AD59415A-464E-4E38-AD46-33ECBC76A5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3244267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52096" y="1123214"/>
            <a:ext cx="7006135" cy="50099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1" indent="0">
              <a:spcBef>
                <a:spcPts val="0"/>
              </a:spcBef>
              <a:spcAft>
                <a:spcPts val="1800"/>
              </a:spcAft>
              <a:buNone/>
            </a:pPr>
            <a:r>
              <a:rPr lang="en-US" dirty="0">
                <a:effectLst/>
                <a:ea typeface="Times New Roman" panose="02020603050405020304" pitchFamily="18" charset="0"/>
              </a:rPr>
              <a:t>Other benefits that may also be important to you:</a:t>
            </a:r>
          </a:p>
          <a:p>
            <a:pPr marL="685800" lvl="2">
              <a:spcBef>
                <a:spcPts val="0"/>
              </a:spcBef>
              <a:spcAft>
                <a:spcPts val="1800"/>
              </a:spcAft>
            </a:pPr>
            <a:r>
              <a:rPr lang="en-US" sz="2400" dirty="0">
                <a:ea typeface="Times New Roman" panose="02020603050405020304" pitchFamily="18" charset="0"/>
              </a:rPr>
              <a:t>Lower health care costs</a:t>
            </a:r>
          </a:p>
          <a:p>
            <a:pPr marL="685800" lvl="2">
              <a:spcBef>
                <a:spcPts val="0"/>
              </a:spcBef>
              <a:spcAft>
                <a:spcPts val="1800"/>
              </a:spcAft>
            </a:pPr>
            <a:r>
              <a:rPr lang="en-US" sz="2400" dirty="0">
                <a:effectLst/>
                <a:ea typeface="Times New Roman" panose="02020603050405020304" pitchFamily="18" charset="0"/>
              </a:rPr>
              <a:t>Increased willpower and productivity for work and home life</a:t>
            </a:r>
          </a:p>
          <a:p>
            <a:pPr marL="685800" lvl="2">
              <a:spcBef>
                <a:spcPts val="0"/>
              </a:spcBef>
              <a:spcAft>
                <a:spcPts val="1800"/>
              </a:spcAft>
            </a:pPr>
            <a:r>
              <a:rPr lang="en-US" sz="2400" dirty="0">
                <a:ea typeface="Times New Roman" panose="02020603050405020304" pitchFamily="18" charset="0"/>
              </a:rPr>
              <a:t>Model healthy behaviors for children and adolescents</a:t>
            </a:r>
          </a:p>
        </p:txBody>
      </p:sp>
      <p:sp>
        <p:nvSpPr>
          <p:cNvPr id="15" name="Text Placeholder 6">
            <a:extLst>
              <a:ext uri="{FF2B5EF4-FFF2-40B4-BE49-F238E27FC236}">
                <a16:creationId xmlns:a16="http://schemas.microsoft.com/office/drawing/2014/main" id="{F8EF87E7-98DD-4BFA-BDA9-D0FC1D8F3CAD}"/>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500" dirty="0"/>
              <a:t>Benefits of Better Sleep</a:t>
            </a:r>
          </a:p>
        </p:txBody>
      </p:sp>
      <p:sp>
        <p:nvSpPr>
          <p:cNvPr id="16" name="Rectangle 15">
            <a:extLst>
              <a:ext uri="{FF2B5EF4-FFF2-40B4-BE49-F238E27FC236}">
                <a16:creationId xmlns:a16="http://schemas.microsoft.com/office/drawing/2014/main" id="{F361D908-BB90-415F-A56A-094325E8C6E7}"/>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13C77D1-66FC-4D9E-9E34-5BE62842E9E7}"/>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CE60826-6F12-4F33-80A7-79032E21AF36}"/>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2A9366D-6362-44B6-AE0E-919F38C55257}"/>
              </a:ext>
            </a:extLst>
          </p:cNvPr>
          <p:cNvGrpSpPr/>
          <p:nvPr/>
        </p:nvGrpSpPr>
        <p:grpSpPr>
          <a:xfrm>
            <a:off x="791308" y="6313376"/>
            <a:ext cx="10609384" cy="553081"/>
            <a:chOff x="791308" y="6313376"/>
            <a:chExt cx="10609384" cy="553081"/>
          </a:xfrm>
        </p:grpSpPr>
        <p:grpSp>
          <p:nvGrpSpPr>
            <p:cNvPr id="20" name="Group 19">
              <a:extLst>
                <a:ext uri="{FF2B5EF4-FFF2-40B4-BE49-F238E27FC236}">
                  <a16:creationId xmlns:a16="http://schemas.microsoft.com/office/drawing/2014/main" id="{0360C854-D93C-4AA6-81DD-A8BA47177FEC}"/>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24849F2B-D707-4FDC-93FE-51E54848FDB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D8508395-4510-4409-B3CA-EF7F9DA1EA6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D57911CA-0572-4FEC-B5B8-34CAE313DA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pic>
        <p:nvPicPr>
          <p:cNvPr id="3" name="Picture 2" descr="A person lying on a bed&#10;&#10;Description automatically generated with medium confidence">
            <a:extLst>
              <a:ext uri="{FF2B5EF4-FFF2-40B4-BE49-F238E27FC236}">
                <a16:creationId xmlns:a16="http://schemas.microsoft.com/office/drawing/2014/main" id="{FE9B4AA6-5D18-458C-BF64-9C949B1AFAF0}"/>
              </a:ext>
            </a:extLst>
          </p:cNvPr>
          <p:cNvPicPr>
            <a:picLocks noChangeAspect="1"/>
          </p:cNvPicPr>
          <p:nvPr/>
        </p:nvPicPr>
        <p:blipFill rotWithShape="1">
          <a:blip r:embed="rId6">
            <a:extLst>
              <a:ext uri="{28A0092B-C50C-407E-A947-70E740481C1C}">
                <a14:useLocalDpi xmlns:a14="http://schemas.microsoft.com/office/drawing/2010/main" val="0"/>
              </a:ext>
            </a:extLst>
          </a:blip>
          <a:srcRect r="9721"/>
          <a:stretch/>
        </p:blipFill>
        <p:spPr>
          <a:xfrm>
            <a:off x="7736981" y="1201091"/>
            <a:ext cx="4446637" cy="3446213"/>
          </a:xfrm>
          <a:prstGeom prst="rect">
            <a:avLst/>
          </a:prstGeom>
        </p:spPr>
      </p:pic>
    </p:spTree>
    <p:extLst>
      <p:ext uri="{BB962C8B-B14F-4D97-AF65-F5344CB8AC3E}">
        <p14:creationId xmlns:p14="http://schemas.microsoft.com/office/powerpoint/2010/main" val="422863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924571" y="1108038"/>
            <a:ext cx="10342857" cy="4044876"/>
          </a:xfrm>
          <a:prstGeom prst="rect">
            <a:avLst/>
          </a:prstGeom>
          <a:solidFill>
            <a:schemeClr val="tx1">
              <a:lumMod val="20000"/>
              <a:lumOff val="80000"/>
            </a:schemeClr>
          </a:solidFill>
          <a:ln w="19050">
            <a:solidFill>
              <a:schemeClr val="tx1">
                <a:lumMod val="75000"/>
              </a:schemeClr>
            </a:solidFill>
          </a:ln>
        </p:spPr>
        <p:txBody>
          <a:bodyPr vert="horz" lIns="365760" tIns="0" rIns="18288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spcAft>
                <a:spcPts val="4000"/>
              </a:spcAft>
              <a:buNone/>
            </a:pPr>
            <a:r>
              <a:rPr lang="en-US" sz="3600" b="1" dirty="0">
                <a:solidFill>
                  <a:schemeClr val="tx1">
                    <a:lumMod val="75000"/>
                  </a:schemeClr>
                </a:solidFill>
              </a:rPr>
              <a:t>Would people mind sharing their experiences in dealing with sleep problems? </a:t>
            </a:r>
          </a:p>
          <a:p>
            <a:pPr marL="0" indent="0">
              <a:spcBef>
                <a:spcPts val="0"/>
              </a:spcBef>
              <a:spcAft>
                <a:spcPts val="1200"/>
              </a:spcAft>
              <a:buNone/>
            </a:pPr>
            <a:r>
              <a:rPr lang="en-US" sz="3600" b="1" dirty="0">
                <a:solidFill>
                  <a:schemeClr val="tx1">
                    <a:lumMod val="75000"/>
                  </a:schemeClr>
                </a:solidFill>
              </a:rPr>
              <a:t>What are some strategies that are helpful for you in getting good sleep?</a:t>
            </a:r>
            <a:endParaRPr lang="en-US" sz="1600" b="1" dirty="0">
              <a:solidFill>
                <a:schemeClr val="tx1">
                  <a:lumMod val="75000"/>
                </a:schemeClr>
              </a:solidFill>
            </a:endParaRPr>
          </a:p>
        </p:txBody>
      </p:sp>
      <p:sp>
        <p:nvSpPr>
          <p:cNvPr id="15" name="Rectangle 14">
            <a:extLst>
              <a:ext uri="{FF2B5EF4-FFF2-40B4-BE49-F238E27FC236}">
                <a16:creationId xmlns:a16="http://schemas.microsoft.com/office/drawing/2014/main" id="{5F9DA5FB-FCAF-46CC-BF2B-AF789E5D8583}"/>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E06E405-09B1-49FD-B115-38400283B7DF}"/>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EB0586B2-7AFE-4644-A3E4-08F6DB960004}"/>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71954B0-FA4F-4C27-A2DF-76D79B90C8A1}"/>
              </a:ext>
            </a:extLst>
          </p:cNvPr>
          <p:cNvGrpSpPr/>
          <p:nvPr/>
        </p:nvGrpSpPr>
        <p:grpSpPr>
          <a:xfrm>
            <a:off x="791308" y="6313376"/>
            <a:ext cx="10609384" cy="553081"/>
            <a:chOff x="791308" y="6313376"/>
            <a:chExt cx="10609384" cy="553081"/>
          </a:xfrm>
        </p:grpSpPr>
        <p:grpSp>
          <p:nvGrpSpPr>
            <p:cNvPr id="19" name="Group 18">
              <a:extLst>
                <a:ext uri="{FF2B5EF4-FFF2-40B4-BE49-F238E27FC236}">
                  <a16:creationId xmlns:a16="http://schemas.microsoft.com/office/drawing/2014/main" id="{EA11D985-A8A4-4708-A5B3-7F2B672A6E72}"/>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1BF0F271-24D4-435A-8065-7EC591184E7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6696CDE1-97C8-49A1-A232-F18DDAA8D9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0" name="Picture 19" descr="Text&#10;&#10;Description automatically generated with low confidence">
              <a:extLst>
                <a:ext uri="{FF2B5EF4-FFF2-40B4-BE49-F238E27FC236}">
                  <a16:creationId xmlns:a16="http://schemas.microsoft.com/office/drawing/2014/main" id="{44F00DF7-1F0D-4819-B6E3-56EEAFA0B3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307062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F7B11C-841D-4B63-AEC9-F2DB74A2DEFF}"/>
              </a:ext>
            </a:extLst>
          </p:cNvPr>
          <p:cNvSpPr/>
          <p:nvPr/>
        </p:nvSpPr>
        <p:spPr>
          <a:xfrm>
            <a:off x="0" y="0"/>
            <a:ext cx="12192000" cy="6858000"/>
          </a:xfrm>
          <a:prstGeom prst="rect">
            <a:avLst/>
          </a:prstGeom>
          <a:gradFill flip="none" rotWithShape="1">
            <a:gsLst>
              <a:gs pos="0">
                <a:schemeClr val="bg2">
                  <a:lumMod val="40000"/>
                  <a:lumOff val="60000"/>
                </a:schemeClr>
              </a:gs>
              <a:gs pos="70000">
                <a:schemeClr val="tx1">
                  <a:lumMod val="20000"/>
                  <a:lumOff val="80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CC154D9-6F4B-4FF0-938D-F021A4E06521}"/>
              </a:ext>
            </a:extLst>
          </p:cNvPr>
          <p:cNvSpPr txBox="1"/>
          <p:nvPr/>
        </p:nvSpPr>
        <p:spPr>
          <a:xfrm>
            <a:off x="882868" y="2551837"/>
            <a:ext cx="10195439" cy="1754326"/>
          </a:xfrm>
          <a:prstGeom prst="rect">
            <a:avLst/>
          </a:prstGeom>
          <a:noFill/>
        </p:spPr>
        <p:txBody>
          <a:bodyPr wrap="square" rtlCol="0">
            <a:spAutoFit/>
          </a:bodyPr>
          <a:lstStyle/>
          <a:p>
            <a:r>
              <a:rPr lang="en-US" sz="5400" b="1" spc="300" dirty="0">
                <a:solidFill>
                  <a:schemeClr val="tx1">
                    <a:lumMod val="50000"/>
                  </a:schemeClr>
                </a:solidFill>
                <a:latin typeface="Cambria" panose="02040503050406030204" pitchFamily="18" charset="0"/>
                <a:ea typeface="Cambria" panose="02040503050406030204" pitchFamily="18" charset="0"/>
              </a:rPr>
              <a:t>STRATEGIES TO </a:t>
            </a:r>
          </a:p>
          <a:p>
            <a:r>
              <a:rPr lang="en-US" sz="5400" b="1" spc="300" dirty="0">
                <a:solidFill>
                  <a:schemeClr val="tx1">
                    <a:lumMod val="50000"/>
                  </a:schemeClr>
                </a:solidFill>
                <a:latin typeface="Cambria" panose="02040503050406030204" pitchFamily="18" charset="0"/>
                <a:ea typeface="Cambria" panose="02040503050406030204" pitchFamily="18" charset="0"/>
              </a:rPr>
              <a:t>GETTING GOOD SLEEP</a:t>
            </a:r>
          </a:p>
        </p:txBody>
      </p:sp>
    </p:spTree>
    <p:extLst>
      <p:ext uri="{BB962C8B-B14F-4D97-AF65-F5344CB8AC3E}">
        <p14:creationId xmlns:p14="http://schemas.microsoft.com/office/powerpoint/2010/main" val="42946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52096" y="1123213"/>
            <a:ext cx="11487807" cy="4970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1600"/>
              </a:spcAft>
            </a:pPr>
            <a:r>
              <a:rPr lang="en-US" sz="2400" dirty="0"/>
              <a:t>Many of us tend to undervalue sleep and easily trade it away for a few hours of being awake (e.g., time spent being productive is more valuable).</a:t>
            </a:r>
          </a:p>
          <a:p>
            <a:pPr lvl="1">
              <a:spcBef>
                <a:spcPts val="0"/>
              </a:spcBef>
              <a:spcAft>
                <a:spcPts val="1600"/>
              </a:spcAft>
            </a:pPr>
            <a:r>
              <a:rPr lang="en-US" sz="2000" dirty="0"/>
              <a:t>“I’ll just catch up on sleep on the weekend.”</a:t>
            </a:r>
          </a:p>
          <a:p>
            <a:pPr lvl="1">
              <a:spcBef>
                <a:spcPts val="0"/>
              </a:spcBef>
              <a:spcAft>
                <a:spcPts val="1800"/>
              </a:spcAft>
            </a:pPr>
            <a:r>
              <a:rPr lang="en-US" sz="2000" dirty="0"/>
              <a:t>Treat sleep with the same importance as nutrition and exercise.</a:t>
            </a:r>
          </a:p>
          <a:p>
            <a:pPr>
              <a:spcBef>
                <a:spcPts val="0"/>
              </a:spcBef>
              <a:spcAft>
                <a:spcPts val="1600"/>
              </a:spcAft>
            </a:pPr>
            <a:r>
              <a:rPr lang="en-US" sz="2400" dirty="0"/>
              <a:t>Think of sleep as the time for our mind and body to heal itself.</a:t>
            </a:r>
          </a:p>
          <a:p>
            <a:pPr lvl="1">
              <a:spcBef>
                <a:spcPts val="0"/>
              </a:spcBef>
              <a:spcAft>
                <a:spcPts val="1800"/>
              </a:spcAft>
            </a:pPr>
            <a:r>
              <a:rPr lang="en-US" sz="2000" dirty="0"/>
              <a:t>Shakespeare described sleep as “nature’s soft nurse”</a:t>
            </a:r>
          </a:p>
          <a:p>
            <a:pPr>
              <a:spcBef>
                <a:spcPts val="0"/>
              </a:spcBef>
              <a:spcAft>
                <a:spcPts val="1800"/>
              </a:spcAft>
            </a:pPr>
            <a:r>
              <a:rPr lang="en-US" sz="2400" dirty="0"/>
              <a:t>Some may need to address unrealistic expectations about sleep.</a:t>
            </a:r>
          </a:p>
        </p:txBody>
      </p:sp>
      <p:sp>
        <p:nvSpPr>
          <p:cNvPr id="15" name="Text Placeholder 6">
            <a:extLst>
              <a:ext uri="{FF2B5EF4-FFF2-40B4-BE49-F238E27FC236}">
                <a16:creationId xmlns:a16="http://schemas.microsoft.com/office/drawing/2014/main" id="{2D5C306B-183A-4346-994E-2A55D5D46248}"/>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a:t>Mindset</a:t>
            </a:r>
          </a:p>
        </p:txBody>
      </p:sp>
      <p:sp>
        <p:nvSpPr>
          <p:cNvPr id="16" name="Rectangle 15">
            <a:extLst>
              <a:ext uri="{FF2B5EF4-FFF2-40B4-BE49-F238E27FC236}">
                <a16:creationId xmlns:a16="http://schemas.microsoft.com/office/drawing/2014/main" id="{6901BDC2-47B4-4F9E-B823-C1B9006F3F35}"/>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35977F0-C904-4E99-9EF2-3C5571983F19}"/>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99A0BD3-D641-4981-BFDB-6DDBA747C1D3}"/>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3DA339BA-10EC-4940-B3F8-49C54C9F1A32}"/>
              </a:ext>
            </a:extLst>
          </p:cNvPr>
          <p:cNvGrpSpPr/>
          <p:nvPr/>
        </p:nvGrpSpPr>
        <p:grpSpPr>
          <a:xfrm>
            <a:off x="791308" y="6313376"/>
            <a:ext cx="10609384" cy="553081"/>
            <a:chOff x="791308" y="6313376"/>
            <a:chExt cx="10609384" cy="553081"/>
          </a:xfrm>
        </p:grpSpPr>
        <p:grpSp>
          <p:nvGrpSpPr>
            <p:cNvPr id="20" name="Group 19">
              <a:extLst>
                <a:ext uri="{FF2B5EF4-FFF2-40B4-BE49-F238E27FC236}">
                  <a16:creationId xmlns:a16="http://schemas.microsoft.com/office/drawing/2014/main" id="{182E542F-BEF1-47E0-9856-252D9D910C35}"/>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E959B11A-3FB7-45A3-818C-9536D43222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94480BC5-9EAE-482D-BE92-91C723B9931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4B83B700-BF0E-4D8C-B9AD-5853FD831B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
        <p:nvSpPr>
          <p:cNvPr id="12" name="Text Placeholder 3">
            <a:extLst>
              <a:ext uri="{FF2B5EF4-FFF2-40B4-BE49-F238E27FC236}">
                <a16:creationId xmlns:a16="http://schemas.microsoft.com/office/drawing/2014/main" id="{452EF65F-52F2-41B4-80D8-D545F270560C}"/>
              </a:ext>
            </a:extLst>
          </p:cNvPr>
          <p:cNvSpPr txBox="1">
            <a:spLocks/>
          </p:cNvSpPr>
          <p:nvPr/>
        </p:nvSpPr>
        <p:spPr>
          <a:xfrm>
            <a:off x="352097" y="5147209"/>
            <a:ext cx="11487806" cy="94667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spcAft>
                <a:spcPts val="1600"/>
              </a:spcAft>
              <a:buNone/>
            </a:pPr>
            <a:r>
              <a:rPr lang="en-US" sz="2400" b="1" dirty="0">
                <a:solidFill>
                  <a:schemeClr val="accent2"/>
                </a:solidFill>
              </a:rPr>
              <a:t>Revenge bedtime procrastination</a:t>
            </a:r>
            <a:r>
              <a:rPr lang="en-US" sz="2400" dirty="0"/>
              <a:t>: </a:t>
            </a:r>
            <a:r>
              <a:rPr lang="en-US" sz="2000" dirty="0"/>
              <a:t>People who don’t have much control over their daytime life refuse to sleep early in order to regain some sense of freedom during late-night hours.</a:t>
            </a:r>
            <a:endParaRPr lang="en-US" sz="2400" b="1" dirty="0"/>
          </a:p>
        </p:txBody>
      </p:sp>
    </p:spTree>
    <p:extLst>
      <p:ext uri="{BB962C8B-B14F-4D97-AF65-F5344CB8AC3E}">
        <p14:creationId xmlns:p14="http://schemas.microsoft.com/office/powerpoint/2010/main" val="359748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52096" y="1123213"/>
            <a:ext cx="11487807" cy="49276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2400"/>
              </a:spcAft>
            </a:pPr>
            <a:r>
              <a:rPr lang="en-US" sz="2400" b="1" dirty="0"/>
              <a:t>Bedtime routine</a:t>
            </a:r>
            <a:r>
              <a:rPr lang="en-US" sz="2400" dirty="0"/>
              <a:t>: Do the same things before going to bed each night, go to bed and get up at the same time every day.</a:t>
            </a:r>
          </a:p>
          <a:p>
            <a:pPr>
              <a:spcBef>
                <a:spcPts val="0"/>
              </a:spcBef>
              <a:spcAft>
                <a:spcPts val="2400"/>
              </a:spcAft>
            </a:pPr>
            <a:r>
              <a:rPr lang="en-US" sz="2400" b="1" dirty="0"/>
              <a:t>Sleep restriction</a:t>
            </a:r>
            <a:r>
              <a:rPr lang="en-US" sz="2400" dirty="0"/>
              <a:t>: Match time spent in bed to amount of sleep needed.</a:t>
            </a:r>
          </a:p>
          <a:p>
            <a:pPr>
              <a:spcBef>
                <a:spcPts val="0"/>
              </a:spcBef>
              <a:spcAft>
                <a:spcPts val="2400"/>
              </a:spcAft>
            </a:pPr>
            <a:r>
              <a:rPr lang="en-US" sz="2400" b="1" dirty="0"/>
              <a:t>Stimulus control</a:t>
            </a:r>
            <a:r>
              <a:rPr lang="en-US" sz="2400" dirty="0"/>
              <a:t>: Use bedroom only for sleeping and intimacy, go to bed only when sleepy, get out of bed after 15-20 of wakefulness.</a:t>
            </a:r>
          </a:p>
          <a:p>
            <a:pPr>
              <a:spcBef>
                <a:spcPts val="0"/>
              </a:spcBef>
              <a:spcAft>
                <a:spcPts val="1200"/>
              </a:spcAft>
            </a:pPr>
            <a:r>
              <a:rPr lang="en-US" sz="2400" b="1" dirty="0"/>
              <a:t>Relaxation</a:t>
            </a:r>
            <a:r>
              <a:rPr lang="en-US" sz="2400" dirty="0"/>
              <a:t>: Tensing and relaxing muscles while in bed, focusing on breathing.</a:t>
            </a:r>
          </a:p>
          <a:p>
            <a:pPr lvl="1">
              <a:spcBef>
                <a:spcPts val="0"/>
              </a:spcBef>
              <a:spcAft>
                <a:spcPts val="2400"/>
              </a:spcAft>
            </a:pPr>
            <a:r>
              <a:rPr lang="en-US" sz="2000" dirty="0"/>
              <a:t>Taking a warm bath or shower before bed associated with falling asleep faster.</a:t>
            </a:r>
          </a:p>
        </p:txBody>
      </p:sp>
      <p:sp>
        <p:nvSpPr>
          <p:cNvPr id="15" name="Text Placeholder 6">
            <a:extLst>
              <a:ext uri="{FF2B5EF4-FFF2-40B4-BE49-F238E27FC236}">
                <a16:creationId xmlns:a16="http://schemas.microsoft.com/office/drawing/2014/main" id="{2D5C306B-183A-4346-994E-2A55D5D46248}"/>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a:t>Behavioral Techniques</a:t>
            </a:r>
          </a:p>
        </p:txBody>
      </p:sp>
      <p:sp>
        <p:nvSpPr>
          <p:cNvPr id="16" name="Rectangle 15">
            <a:extLst>
              <a:ext uri="{FF2B5EF4-FFF2-40B4-BE49-F238E27FC236}">
                <a16:creationId xmlns:a16="http://schemas.microsoft.com/office/drawing/2014/main" id="{6901BDC2-47B4-4F9E-B823-C1B9006F3F35}"/>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35977F0-C904-4E99-9EF2-3C5571983F19}"/>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99A0BD3-D641-4981-BFDB-6DDBA747C1D3}"/>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3DA339BA-10EC-4940-B3F8-49C54C9F1A32}"/>
              </a:ext>
            </a:extLst>
          </p:cNvPr>
          <p:cNvGrpSpPr/>
          <p:nvPr/>
        </p:nvGrpSpPr>
        <p:grpSpPr>
          <a:xfrm>
            <a:off x="791308" y="6313376"/>
            <a:ext cx="10609384" cy="553081"/>
            <a:chOff x="791308" y="6313376"/>
            <a:chExt cx="10609384" cy="553081"/>
          </a:xfrm>
        </p:grpSpPr>
        <p:grpSp>
          <p:nvGrpSpPr>
            <p:cNvPr id="20" name="Group 19">
              <a:extLst>
                <a:ext uri="{FF2B5EF4-FFF2-40B4-BE49-F238E27FC236}">
                  <a16:creationId xmlns:a16="http://schemas.microsoft.com/office/drawing/2014/main" id="{182E542F-BEF1-47E0-9856-252D9D910C35}"/>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E959B11A-3FB7-45A3-818C-9536D43222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94480BC5-9EAE-482D-BE92-91C723B9931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4B83B700-BF0E-4D8C-B9AD-5853FD831B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259584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52096" y="1123213"/>
            <a:ext cx="11487807" cy="49276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2400"/>
              </a:spcAft>
            </a:pPr>
            <a:r>
              <a:rPr lang="en-US" sz="2400" dirty="0"/>
              <a:t>Changing sleep habits can start to yield improved sleep within a few days to a week, although making these a full part of your routines and life may take longer.</a:t>
            </a:r>
          </a:p>
          <a:p>
            <a:pPr>
              <a:spcBef>
                <a:spcPts val="0"/>
              </a:spcBef>
              <a:spcAft>
                <a:spcPts val="2400"/>
              </a:spcAft>
            </a:pPr>
            <a:r>
              <a:rPr lang="en-US" sz="2400" dirty="0"/>
              <a:t>Identify sleep-disturbing activities and try some corrective actions to change those activities.</a:t>
            </a:r>
          </a:p>
          <a:p>
            <a:pPr>
              <a:spcBef>
                <a:spcPts val="0"/>
              </a:spcBef>
              <a:spcAft>
                <a:spcPts val="2400"/>
              </a:spcAft>
            </a:pPr>
            <a:r>
              <a:rPr lang="en-US" sz="2400" dirty="0"/>
              <a:t>Make specific plans for your corrective action and the trigger for employing it.</a:t>
            </a:r>
          </a:p>
        </p:txBody>
      </p:sp>
      <p:sp>
        <p:nvSpPr>
          <p:cNvPr id="15" name="Text Placeholder 6">
            <a:extLst>
              <a:ext uri="{FF2B5EF4-FFF2-40B4-BE49-F238E27FC236}">
                <a16:creationId xmlns:a16="http://schemas.microsoft.com/office/drawing/2014/main" id="{2D5C306B-183A-4346-994E-2A55D5D46248}"/>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a:t>Changing Sleep Habits</a:t>
            </a:r>
          </a:p>
        </p:txBody>
      </p:sp>
      <p:sp>
        <p:nvSpPr>
          <p:cNvPr id="16" name="Rectangle 15">
            <a:extLst>
              <a:ext uri="{FF2B5EF4-FFF2-40B4-BE49-F238E27FC236}">
                <a16:creationId xmlns:a16="http://schemas.microsoft.com/office/drawing/2014/main" id="{6901BDC2-47B4-4F9E-B823-C1B9006F3F35}"/>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35977F0-C904-4E99-9EF2-3C5571983F19}"/>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99A0BD3-D641-4981-BFDB-6DDBA747C1D3}"/>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3DA339BA-10EC-4940-B3F8-49C54C9F1A32}"/>
              </a:ext>
            </a:extLst>
          </p:cNvPr>
          <p:cNvGrpSpPr/>
          <p:nvPr/>
        </p:nvGrpSpPr>
        <p:grpSpPr>
          <a:xfrm>
            <a:off x="791308" y="6313376"/>
            <a:ext cx="10609384" cy="553081"/>
            <a:chOff x="791308" y="6313376"/>
            <a:chExt cx="10609384" cy="553081"/>
          </a:xfrm>
        </p:grpSpPr>
        <p:grpSp>
          <p:nvGrpSpPr>
            <p:cNvPr id="20" name="Group 19">
              <a:extLst>
                <a:ext uri="{FF2B5EF4-FFF2-40B4-BE49-F238E27FC236}">
                  <a16:creationId xmlns:a16="http://schemas.microsoft.com/office/drawing/2014/main" id="{182E542F-BEF1-47E0-9856-252D9D910C35}"/>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E959B11A-3FB7-45A3-818C-9536D43222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94480BC5-9EAE-482D-BE92-91C723B9931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4B83B700-BF0E-4D8C-B9AD-5853FD831B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194455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F7B11C-841D-4B63-AEC9-F2DB74A2DEFF}"/>
              </a:ext>
            </a:extLst>
          </p:cNvPr>
          <p:cNvSpPr/>
          <p:nvPr/>
        </p:nvSpPr>
        <p:spPr>
          <a:xfrm>
            <a:off x="0" y="0"/>
            <a:ext cx="12192000" cy="6858000"/>
          </a:xfrm>
          <a:prstGeom prst="rect">
            <a:avLst/>
          </a:prstGeom>
          <a:gradFill flip="none" rotWithShape="1">
            <a:gsLst>
              <a:gs pos="0">
                <a:schemeClr val="bg2">
                  <a:lumMod val="40000"/>
                  <a:lumOff val="60000"/>
                </a:schemeClr>
              </a:gs>
              <a:gs pos="70000">
                <a:schemeClr val="tx1">
                  <a:lumMod val="20000"/>
                  <a:lumOff val="80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CC154D9-6F4B-4FF0-938D-F021A4E06521}"/>
              </a:ext>
            </a:extLst>
          </p:cNvPr>
          <p:cNvSpPr txBox="1"/>
          <p:nvPr/>
        </p:nvSpPr>
        <p:spPr>
          <a:xfrm>
            <a:off x="882868" y="2967335"/>
            <a:ext cx="10195439" cy="923330"/>
          </a:xfrm>
          <a:prstGeom prst="rect">
            <a:avLst/>
          </a:prstGeom>
          <a:noFill/>
        </p:spPr>
        <p:txBody>
          <a:bodyPr wrap="square" rtlCol="0">
            <a:spAutoFit/>
          </a:bodyPr>
          <a:lstStyle/>
          <a:p>
            <a:r>
              <a:rPr lang="en-US" sz="5400" b="1" spc="300" dirty="0">
                <a:solidFill>
                  <a:schemeClr val="tx1">
                    <a:lumMod val="50000"/>
                  </a:schemeClr>
                </a:solidFill>
                <a:latin typeface="Cambria" panose="02040503050406030204" pitchFamily="18" charset="0"/>
                <a:ea typeface="Cambria" panose="02040503050406030204" pitchFamily="18" charset="0"/>
              </a:rPr>
              <a:t>PRACTICAL STEPS</a:t>
            </a:r>
          </a:p>
        </p:txBody>
      </p:sp>
    </p:spTree>
    <p:extLst>
      <p:ext uri="{BB962C8B-B14F-4D97-AF65-F5344CB8AC3E}">
        <p14:creationId xmlns:p14="http://schemas.microsoft.com/office/powerpoint/2010/main" val="169264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B4015390-7F23-4F11-9E13-44226BD74090}"/>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a:t>Sleep Journaling</a:t>
            </a:r>
          </a:p>
        </p:txBody>
      </p:sp>
      <p:sp>
        <p:nvSpPr>
          <p:cNvPr id="16" name="Text Placeholder 3">
            <a:extLst>
              <a:ext uri="{FF2B5EF4-FFF2-40B4-BE49-F238E27FC236}">
                <a16:creationId xmlns:a16="http://schemas.microsoft.com/office/drawing/2014/main" id="{1C28624D-DA4A-4FB2-BAB3-49BAEC00DF9A}"/>
              </a:ext>
            </a:extLst>
          </p:cNvPr>
          <p:cNvSpPr txBox="1">
            <a:spLocks/>
          </p:cNvSpPr>
          <p:nvPr/>
        </p:nvSpPr>
        <p:spPr>
          <a:xfrm>
            <a:off x="360478" y="1108563"/>
            <a:ext cx="6718054" cy="4707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1200"/>
              </a:spcAft>
            </a:pPr>
            <a:r>
              <a:rPr lang="en-US" sz="2400" dirty="0"/>
              <a:t>Keep a daily sleep journal that tracks:</a:t>
            </a:r>
          </a:p>
          <a:p>
            <a:pPr lvl="1">
              <a:spcBef>
                <a:spcPts val="0"/>
              </a:spcBef>
              <a:spcAft>
                <a:spcPts val="1200"/>
              </a:spcAft>
            </a:pPr>
            <a:r>
              <a:rPr lang="en-US" dirty="0"/>
              <a:t>Your mood</a:t>
            </a:r>
          </a:p>
          <a:p>
            <a:pPr lvl="1">
              <a:spcBef>
                <a:spcPts val="0"/>
              </a:spcBef>
              <a:spcAft>
                <a:spcPts val="1200"/>
              </a:spcAft>
            </a:pPr>
            <a:r>
              <a:rPr lang="en-US" dirty="0"/>
              <a:t>Sleep duration</a:t>
            </a:r>
          </a:p>
          <a:p>
            <a:pPr lvl="1">
              <a:spcBef>
                <a:spcPts val="0"/>
              </a:spcBef>
              <a:spcAft>
                <a:spcPts val="1200"/>
              </a:spcAft>
            </a:pPr>
            <a:r>
              <a:rPr lang="en-US" dirty="0"/>
              <a:t>Sleep quality</a:t>
            </a:r>
          </a:p>
          <a:p>
            <a:pPr lvl="1">
              <a:spcBef>
                <a:spcPts val="0"/>
              </a:spcBef>
              <a:spcAft>
                <a:spcPts val="2400"/>
              </a:spcAft>
            </a:pPr>
            <a:r>
              <a:rPr lang="en-US" dirty="0"/>
              <a:t>Sleep-disturbing activities</a:t>
            </a:r>
          </a:p>
          <a:p>
            <a:pPr>
              <a:spcBef>
                <a:spcPts val="0"/>
              </a:spcBef>
              <a:spcAft>
                <a:spcPts val="1600"/>
              </a:spcAft>
            </a:pPr>
            <a:r>
              <a:rPr lang="en-US" sz="2400" dirty="0"/>
              <a:t>See slides 7 &amp; 8 for a list of sleep-disturbing activities.</a:t>
            </a:r>
          </a:p>
        </p:txBody>
      </p:sp>
      <p:sp>
        <p:nvSpPr>
          <p:cNvPr id="17" name="Rectangle 16">
            <a:extLst>
              <a:ext uri="{FF2B5EF4-FFF2-40B4-BE49-F238E27FC236}">
                <a16:creationId xmlns:a16="http://schemas.microsoft.com/office/drawing/2014/main" id="{F70C282F-EF10-4EA5-8942-C9EB163422DE}"/>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E61485A-EFC9-4274-8F08-B2DA33F1E769}"/>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5FED227-044E-4A31-9366-E024EB1B87D1}"/>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F6DD618D-1E13-4987-8F3F-A61240ED4CF3}"/>
              </a:ext>
            </a:extLst>
          </p:cNvPr>
          <p:cNvGrpSpPr/>
          <p:nvPr/>
        </p:nvGrpSpPr>
        <p:grpSpPr>
          <a:xfrm>
            <a:off x="791308" y="6313376"/>
            <a:ext cx="10609384" cy="553081"/>
            <a:chOff x="791308" y="6313376"/>
            <a:chExt cx="10609384" cy="553081"/>
          </a:xfrm>
        </p:grpSpPr>
        <p:grpSp>
          <p:nvGrpSpPr>
            <p:cNvPr id="21" name="Group 20">
              <a:extLst>
                <a:ext uri="{FF2B5EF4-FFF2-40B4-BE49-F238E27FC236}">
                  <a16:creationId xmlns:a16="http://schemas.microsoft.com/office/drawing/2014/main" id="{BBCDF41C-74E1-47F8-9ED5-9B78090CC701}"/>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762EC8CC-54E4-4D71-8B37-7645202DC8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D48486E5-13A5-4DCF-A44B-DF02A30C6C6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56EC7EDB-15B9-45F9-960E-DCE0A709D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pic>
        <p:nvPicPr>
          <p:cNvPr id="4" name="Picture 3" descr="A person reading a book&#10;&#10;Description automatically generated with medium confidence">
            <a:extLst>
              <a:ext uri="{FF2B5EF4-FFF2-40B4-BE49-F238E27FC236}">
                <a16:creationId xmlns:a16="http://schemas.microsoft.com/office/drawing/2014/main" id="{5F22DAA9-ED99-4247-9810-F3485B90FC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3534" y="1163780"/>
            <a:ext cx="4758466" cy="3175133"/>
          </a:xfrm>
          <a:prstGeom prst="rect">
            <a:avLst/>
          </a:prstGeom>
        </p:spPr>
      </p:pic>
    </p:spTree>
    <p:extLst>
      <p:ext uri="{BB962C8B-B14F-4D97-AF65-F5344CB8AC3E}">
        <p14:creationId xmlns:p14="http://schemas.microsoft.com/office/powerpoint/2010/main" val="102105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B4015390-7F23-4F11-9E13-44226BD74090}"/>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a:t>Sleep Journaling</a:t>
            </a:r>
          </a:p>
        </p:txBody>
      </p:sp>
      <p:graphicFrame>
        <p:nvGraphicFramePr>
          <p:cNvPr id="3" name="Table 2">
            <a:extLst>
              <a:ext uri="{FF2B5EF4-FFF2-40B4-BE49-F238E27FC236}">
                <a16:creationId xmlns:a16="http://schemas.microsoft.com/office/drawing/2014/main" id="{7455B531-C37E-49AE-AD1C-8BE4082D2D8F}"/>
              </a:ext>
            </a:extLst>
          </p:cNvPr>
          <p:cNvGraphicFramePr>
            <a:graphicFrameLocks noGrp="1"/>
          </p:cNvGraphicFramePr>
          <p:nvPr>
            <p:extLst>
              <p:ext uri="{D42A27DB-BD31-4B8C-83A1-F6EECF244321}">
                <p14:modId xmlns:p14="http://schemas.microsoft.com/office/powerpoint/2010/main" val="3393136639"/>
              </p:ext>
            </p:extLst>
          </p:nvPr>
        </p:nvGraphicFramePr>
        <p:xfrm>
          <a:off x="494852" y="1123214"/>
          <a:ext cx="11209468" cy="4728946"/>
        </p:xfrm>
        <a:graphic>
          <a:graphicData uri="http://schemas.openxmlformats.org/drawingml/2006/table">
            <a:tbl>
              <a:tblPr firstRow="1" firstCol="1" bandRow="1"/>
              <a:tblGrid>
                <a:gridCol w="1609007">
                  <a:extLst>
                    <a:ext uri="{9D8B030D-6E8A-4147-A177-3AD203B41FA5}">
                      <a16:colId xmlns:a16="http://schemas.microsoft.com/office/drawing/2014/main" val="1860408805"/>
                    </a:ext>
                  </a:extLst>
                </a:gridCol>
                <a:gridCol w="1984643">
                  <a:extLst>
                    <a:ext uri="{9D8B030D-6E8A-4147-A177-3AD203B41FA5}">
                      <a16:colId xmlns:a16="http://schemas.microsoft.com/office/drawing/2014/main" val="4291558310"/>
                    </a:ext>
                  </a:extLst>
                </a:gridCol>
                <a:gridCol w="1984643">
                  <a:extLst>
                    <a:ext uri="{9D8B030D-6E8A-4147-A177-3AD203B41FA5}">
                      <a16:colId xmlns:a16="http://schemas.microsoft.com/office/drawing/2014/main" val="2798922025"/>
                    </a:ext>
                  </a:extLst>
                </a:gridCol>
                <a:gridCol w="1984643">
                  <a:extLst>
                    <a:ext uri="{9D8B030D-6E8A-4147-A177-3AD203B41FA5}">
                      <a16:colId xmlns:a16="http://schemas.microsoft.com/office/drawing/2014/main" val="2561552735"/>
                    </a:ext>
                  </a:extLst>
                </a:gridCol>
                <a:gridCol w="3646532">
                  <a:extLst>
                    <a:ext uri="{9D8B030D-6E8A-4147-A177-3AD203B41FA5}">
                      <a16:colId xmlns:a16="http://schemas.microsoft.com/office/drawing/2014/main" val="4287658176"/>
                    </a:ext>
                  </a:extLst>
                </a:gridCol>
              </a:tblGrid>
              <a:tr h="1165907">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Date</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Mood </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(day of recording, scale from 1-5)</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Hours of Sleep (previous night)</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Quality of Sleep (previous night, scale from 1-5)</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Sleep-disturbing activities</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177824"/>
                  </a:ext>
                </a:extLst>
              </a:tr>
              <a:tr h="629271">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Dec 1, 2020</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4</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7.5</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None</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8837296"/>
                  </a:ext>
                </a:extLst>
              </a:tr>
              <a:tr h="629271">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Dec 2, 2020</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5</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8.5</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None</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7462161"/>
                  </a:ext>
                </a:extLst>
              </a:tr>
              <a:tr h="629271">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Dec 3, 2020</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2</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6.0</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Used screens in bed and immediately before bedtime</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376582"/>
                  </a:ext>
                </a:extLst>
              </a:tr>
              <a:tr h="1045955">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Dec 4, 2020</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1</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rPr>
                        <a:t>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Used screens in bed and immediately before bedtime</a:t>
                      </a: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rPr>
                        <a:t>Varied your bedtime by more than an hour across the week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408430"/>
                  </a:ext>
                </a:extLst>
              </a:tr>
              <a:tr h="629271">
                <a:tc>
                  <a:txBody>
                    <a:bodyPr/>
                    <a:lstStyle/>
                    <a:p>
                      <a:pPr marL="0" marR="0">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Dec 5, 2020</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4</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rPr>
                        <a:t>8.0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Took naps that were longer than 20 minutes</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634899"/>
                  </a:ext>
                </a:extLst>
              </a:tr>
            </a:tbl>
          </a:graphicData>
        </a:graphic>
      </p:graphicFrame>
      <p:sp>
        <p:nvSpPr>
          <p:cNvPr id="17" name="Rectangle 16">
            <a:extLst>
              <a:ext uri="{FF2B5EF4-FFF2-40B4-BE49-F238E27FC236}">
                <a16:creationId xmlns:a16="http://schemas.microsoft.com/office/drawing/2014/main" id="{F70C282F-EF10-4EA5-8942-C9EB163422DE}"/>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E61485A-EFC9-4274-8F08-B2DA33F1E769}"/>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5FED227-044E-4A31-9366-E024EB1B87D1}"/>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F6DD618D-1E13-4987-8F3F-A61240ED4CF3}"/>
              </a:ext>
            </a:extLst>
          </p:cNvPr>
          <p:cNvGrpSpPr/>
          <p:nvPr/>
        </p:nvGrpSpPr>
        <p:grpSpPr>
          <a:xfrm>
            <a:off x="791308" y="6313376"/>
            <a:ext cx="10609384" cy="553081"/>
            <a:chOff x="791308" y="6313376"/>
            <a:chExt cx="10609384" cy="553081"/>
          </a:xfrm>
        </p:grpSpPr>
        <p:grpSp>
          <p:nvGrpSpPr>
            <p:cNvPr id="21" name="Group 20">
              <a:extLst>
                <a:ext uri="{FF2B5EF4-FFF2-40B4-BE49-F238E27FC236}">
                  <a16:creationId xmlns:a16="http://schemas.microsoft.com/office/drawing/2014/main" id="{BBCDF41C-74E1-47F8-9ED5-9B78090CC701}"/>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762EC8CC-54E4-4D71-8B37-7645202DC8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D48486E5-13A5-4DCF-A44B-DF02A30C6C6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56EC7EDB-15B9-45F9-960E-DCE0A709D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146859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537EAA-4E8C-E345-AFC2-8165A709159B}"/>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4268FBF-0DD9-5F40-A3BC-22E0DF1C03AD}"/>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DF76AEA-8D06-8A46-BDD8-58004752562A}"/>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D9C2F1E2-4D6C-4E01-A4C0-D2F8A2DBA14D}"/>
              </a:ext>
            </a:extLst>
          </p:cNvPr>
          <p:cNvGrpSpPr/>
          <p:nvPr/>
        </p:nvGrpSpPr>
        <p:grpSpPr>
          <a:xfrm>
            <a:off x="791308" y="6345206"/>
            <a:ext cx="10550202" cy="483486"/>
            <a:chOff x="791308" y="6345206"/>
            <a:chExt cx="10550202" cy="483486"/>
          </a:xfrm>
        </p:grpSpPr>
        <p:pic>
          <p:nvPicPr>
            <p:cNvPr id="12" name="Picture 11">
              <a:extLst>
                <a:ext uri="{FF2B5EF4-FFF2-40B4-BE49-F238E27FC236}">
                  <a16:creationId xmlns:a16="http://schemas.microsoft.com/office/drawing/2014/main" id="{22D11895-CC85-48B1-A009-0025D7D1253D}"/>
                </a:ext>
              </a:extLst>
            </p:cNvPr>
            <p:cNvPicPr>
              <a:picLocks noChangeAspect="1"/>
            </p:cNvPicPr>
            <p:nvPr/>
          </p:nvPicPr>
          <p:blipFill>
            <a:blip r:embed="rId3"/>
            <a:stretch>
              <a:fillRect/>
            </a:stretch>
          </p:blipFill>
          <p:spPr>
            <a:xfrm>
              <a:off x="4694809" y="6404072"/>
              <a:ext cx="2194560" cy="282156"/>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9D17F41E-3ED4-4642-83E8-1F3714D9905E}"/>
                </a:ext>
              </a:extLst>
            </p:cNvPr>
            <p:cNvPicPr>
              <a:picLocks noChangeAspect="1"/>
            </p:cNvPicPr>
            <p:nvPr/>
          </p:nvPicPr>
          <p:blipFill>
            <a:blip r:embed="rId4"/>
            <a:stretch>
              <a:fillRect/>
            </a:stretch>
          </p:blipFill>
          <p:spPr>
            <a:xfrm>
              <a:off x="791308" y="6345206"/>
              <a:ext cx="1463040" cy="483486"/>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8DCDF991-19AB-455C-AF3F-AD416765463B}"/>
                </a:ext>
              </a:extLst>
            </p:cNvPr>
            <p:cNvPicPr>
              <a:picLocks noChangeAspect="1"/>
            </p:cNvPicPr>
            <p:nvPr/>
          </p:nvPicPr>
          <p:blipFill>
            <a:blip r:embed="rId5"/>
            <a:stretch>
              <a:fillRect/>
            </a:stretch>
          </p:blipFill>
          <p:spPr>
            <a:xfrm>
              <a:off x="9329830" y="6357805"/>
              <a:ext cx="2011680" cy="458289"/>
            </a:xfrm>
            <a:prstGeom prst="rect">
              <a:avLst/>
            </a:prstGeom>
          </p:spPr>
        </p:pic>
      </p:grpSp>
      <p:sp>
        <p:nvSpPr>
          <p:cNvPr id="15" name="Text Placeholder 6">
            <a:extLst>
              <a:ext uri="{FF2B5EF4-FFF2-40B4-BE49-F238E27FC236}">
                <a16:creationId xmlns:a16="http://schemas.microsoft.com/office/drawing/2014/main" id="{B4015390-7F23-4F11-9E13-44226BD74090}"/>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a:t>Making Action Plans</a:t>
            </a:r>
          </a:p>
        </p:txBody>
      </p:sp>
      <p:sp>
        <p:nvSpPr>
          <p:cNvPr id="16" name="Text Placeholder 3">
            <a:extLst>
              <a:ext uri="{FF2B5EF4-FFF2-40B4-BE49-F238E27FC236}">
                <a16:creationId xmlns:a16="http://schemas.microsoft.com/office/drawing/2014/main" id="{1C28624D-DA4A-4FB2-BAB3-49BAEC00DF9A}"/>
              </a:ext>
            </a:extLst>
          </p:cNvPr>
          <p:cNvSpPr txBox="1">
            <a:spLocks/>
          </p:cNvSpPr>
          <p:nvPr/>
        </p:nvSpPr>
        <p:spPr>
          <a:xfrm>
            <a:off x="360478" y="1026266"/>
            <a:ext cx="11479426" cy="51068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800"/>
              </a:spcAft>
            </a:pPr>
            <a:r>
              <a:rPr lang="en-US" sz="2400" dirty="0"/>
              <a:t>Review your sleep journal</a:t>
            </a:r>
          </a:p>
          <a:p>
            <a:pPr lvl="1">
              <a:spcBef>
                <a:spcPts val="0"/>
              </a:spcBef>
              <a:spcAft>
                <a:spcPts val="800"/>
              </a:spcAft>
            </a:pPr>
            <a:r>
              <a:rPr lang="en-US" sz="2000" dirty="0"/>
              <a:t>Select up to 3 sleep-disturbing activities to focus on from the list above that you noticed yourself doing in your sleep journal.</a:t>
            </a:r>
          </a:p>
          <a:p>
            <a:pPr lvl="1">
              <a:spcBef>
                <a:spcPts val="0"/>
              </a:spcBef>
              <a:spcAft>
                <a:spcPts val="1600"/>
              </a:spcAft>
            </a:pPr>
            <a:r>
              <a:rPr lang="en-US" sz="2000" dirty="0"/>
              <a:t>You might want to prioritize those which disturb your sleep the most or which you observe yourself doing the most.</a:t>
            </a:r>
          </a:p>
          <a:p>
            <a:pPr>
              <a:spcBef>
                <a:spcPts val="0"/>
              </a:spcBef>
              <a:spcAft>
                <a:spcPts val="1600"/>
              </a:spcAft>
            </a:pPr>
            <a:r>
              <a:rPr lang="en-US" sz="2400" dirty="0"/>
              <a:t>Choose corrective actions for your selected sleep-disturbing activities (see examples on next slides).</a:t>
            </a:r>
          </a:p>
          <a:p>
            <a:pPr>
              <a:spcBef>
                <a:spcPts val="0"/>
              </a:spcBef>
              <a:spcAft>
                <a:spcPts val="800"/>
              </a:spcAft>
            </a:pPr>
            <a:r>
              <a:rPr lang="en-US" sz="2400" dirty="0"/>
              <a:t>Be specific both with the trigger and with the action you want to take when the trigger occurs. For example:</a:t>
            </a:r>
          </a:p>
          <a:p>
            <a:pPr lvl="1">
              <a:spcBef>
                <a:spcPts val="0"/>
              </a:spcBef>
              <a:spcAft>
                <a:spcPts val="800"/>
              </a:spcAft>
            </a:pPr>
            <a:r>
              <a:rPr lang="en-US" sz="2000" dirty="0"/>
              <a:t>Trigger: I’ve been tossing and turning for over a half hour</a:t>
            </a:r>
          </a:p>
          <a:p>
            <a:pPr lvl="1">
              <a:spcBef>
                <a:spcPts val="0"/>
              </a:spcBef>
              <a:spcAft>
                <a:spcPts val="1600"/>
              </a:spcAft>
            </a:pPr>
            <a:r>
              <a:rPr lang="en-US" sz="2000" dirty="0"/>
              <a:t>Corrective Action: Get up and go to living room and read a magazine</a:t>
            </a:r>
          </a:p>
        </p:txBody>
      </p:sp>
    </p:spTree>
    <p:extLst>
      <p:ext uri="{BB962C8B-B14F-4D97-AF65-F5344CB8AC3E}">
        <p14:creationId xmlns:p14="http://schemas.microsoft.com/office/powerpoint/2010/main" val="96434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704192" y="1887115"/>
            <a:ext cx="10762593" cy="39892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85800" indent="-685800">
              <a:spcAft>
                <a:spcPts val="1200"/>
              </a:spcAft>
              <a:buFont typeface="+mj-lt"/>
              <a:buAutoNum type="arabicPeriod"/>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Introductions</a:t>
            </a:r>
          </a:p>
          <a:p>
            <a:pPr marL="685800" marR="0" lvl="0" indent="-685800" algn="l" defTabSz="914400" rtl="0" eaLnBrk="1" fontAlgn="auto" latinLnBrk="0" hangingPunct="1">
              <a:lnSpc>
                <a:spcPct val="100000"/>
              </a:lnSpc>
              <a:spcBef>
                <a:spcPct val="20000"/>
              </a:spcBef>
              <a:spcAft>
                <a:spcPts val="1200"/>
              </a:spcAft>
              <a:buClrTx/>
              <a:buSzTx/>
              <a:buFont typeface="+mj-lt"/>
              <a:buAutoNum type="arabicPeriod"/>
              <a:tabLst/>
              <a:defRPr/>
            </a:pPr>
            <a:r>
              <a:rPr lang="en-US" dirty="0"/>
              <a:t>About Sleep</a:t>
            </a:r>
          </a:p>
          <a:p>
            <a:pPr marL="685800" marR="0" lvl="0" indent="-685800" algn="l" defTabSz="914400" rtl="0" eaLnBrk="1" fontAlgn="auto" latinLnBrk="0" hangingPunct="1">
              <a:lnSpc>
                <a:spcPct val="100000"/>
              </a:lnSpc>
              <a:spcBef>
                <a:spcPct val="2000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Strategies to Getting Good Sleep</a:t>
            </a:r>
            <a:endParaRPr lang="en-US" dirty="0"/>
          </a:p>
          <a:p>
            <a:pPr marL="685800" marR="0" lvl="0" indent="-685800" algn="l" defTabSz="914400" rtl="0" eaLnBrk="1" fontAlgn="auto" latinLnBrk="0" hangingPunct="1">
              <a:lnSpc>
                <a:spcPct val="100000"/>
              </a:lnSpc>
              <a:spcBef>
                <a:spcPct val="2000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Practical Steps</a:t>
            </a:r>
          </a:p>
          <a:p>
            <a:pPr marL="685800" marR="0" lvl="0" indent="-685800" algn="l" defTabSz="914400" rtl="0" eaLnBrk="1" fontAlgn="auto" latinLnBrk="0" hangingPunct="1">
              <a:lnSpc>
                <a:spcPct val="100000"/>
              </a:lnSpc>
              <a:spcBef>
                <a:spcPct val="2000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Summary and Discussion</a:t>
            </a:r>
          </a:p>
        </p:txBody>
      </p:sp>
      <p:sp>
        <p:nvSpPr>
          <p:cNvPr id="22" name="Text Placeholder 6">
            <a:extLst>
              <a:ext uri="{FF2B5EF4-FFF2-40B4-BE49-F238E27FC236}">
                <a16:creationId xmlns:a16="http://schemas.microsoft.com/office/drawing/2014/main" id="{8CCFEBA1-5D2E-4E3E-ADEA-0F845B68B229}"/>
              </a:ext>
            </a:extLst>
          </p:cNvPr>
          <p:cNvSpPr txBox="1">
            <a:spLocks/>
          </p:cNvSpPr>
          <p:nvPr/>
        </p:nvSpPr>
        <p:spPr>
          <a:xfrm>
            <a:off x="704192" y="90445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rgbClr val="4B9CD3">
                    <a:lumMod val="75000"/>
                  </a:srgbClr>
                </a:solidFill>
                <a:effectLst/>
                <a:uLnTx/>
                <a:uFillTx/>
                <a:latin typeface="Arial" panose="020B0604020202020204" pitchFamily="34" charset="0"/>
                <a:ea typeface="+mn-ea"/>
                <a:cs typeface="Arial" panose="020B0604020202020204" pitchFamily="34" charset="0"/>
              </a:rPr>
              <a:t>AGENDA</a:t>
            </a:r>
          </a:p>
        </p:txBody>
      </p:sp>
      <p:sp>
        <p:nvSpPr>
          <p:cNvPr id="15" name="Rectangle 14">
            <a:extLst>
              <a:ext uri="{FF2B5EF4-FFF2-40B4-BE49-F238E27FC236}">
                <a16:creationId xmlns:a16="http://schemas.microsoft.com/office/drawing/2014/main" id="{80A6E3A9-9766-4972-8BC8-B3160DC88053}"/>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2D12B7E-21B6-4D33-9D74-CBDEE32823EB}"/>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574C55E8-B061-42BE-B924-9975BE522127}"/>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56B099D5-B05F-4991-A8B0-04A1932A1C15}"/>
              </a:ext>
            </a:extLst>
          </p:cNvPr>
          <p:cNvGrpSpPr/>
          <p:nvPr/>
        </p:nvGrpSpPr>
        <p:grpSpPr>
          <a:xfrm>
            <a:off x="791308" y="6313376"/>
            <a:ext cx="10609384" cy="553081"/>
            <a:chOff x="791308" y="6313376"/>
            <a:chExt cx="10609384" cy="553081"/>
          </a:xfrm>
        </p:grpSpPr>
        <p:grpSp>
          <p:nvGrpSpPr>
            <p:cNvPr id="19" name="Group 18">
              <a:extLst>
                <a:ext uri="{FF2B5EF4-FFF2-40B4-BE49-F238E27FC236}">
                  <a16:creationId xmlns:a16="http://schemas.microsoft.com/office/drawing/2014/main" id="{BA58E6D4-1C48-4762-8558-D6A868BDF721}"/>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CD858EED-2299-4B45-9797-A27EEE0548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22791CAB-CD6C-4E3F-AFA2-B9240AC30D1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0" name="Picture 19" descr="Text&#10;&#10;Description automatically generated with low confidence">
              <a:extLst>
                <a:ext uri="{FF2B5EF4-FFF2-40B4-BE49-F238E27FC236}">
                  <a16:creationId xmlns:a16="http://schemas.microsoft.com/office/drawing/2014/main" id="{B4FA5B43-0104-484A-AAE1-0BD9110BF4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
        <p:nvSpPr>
          <p:cNvPr id="12" name="Text Placeholder 3">
            <a:extLst>
              <a:ext uri="{FF2B5EF4-FFF2-40B4-BE49-F238E27FC236}">
                <a16:creationId xmlns:a16="http://schemas.microsoft.com/office/drawing/2014/main" id="{F4CE0C0D-CDD0-4970-9C15-D9C136849743}"/>
              </a:ext>
            </a:extLst>
          </p:cNvPr>
          <p:cNvSpPr txBox="1">
            <a:spLocks/>
          </p:cNvSpPr>
          <p:nvPr/>
        </p:nvSpPr>
        <p:spPr>
          <a:xfrm>
            <a:off x="6519134" y="327147"/>
            <a:ext cx="5320768" cy="2071807"/>
          </a:xfrm>
          <a:prstGeom prst="rect">
            <a:avLst/>
          </a:prstGeom>
          <a:solidFill>
            <a:schemeClr val="tx1">
              <a:lumMod val="20000"/>
              <a:lumOff val="80000"/>
            </a:schemeClr>
          </a:solidFill>
          <a:ln>
            <a:solidFill>
              <a:schemeClr val="tx1">
                <a:lumMod val="50000"/>
              </a:schemeClr>
            </a:solidFill>
          </a:ln>
        </p:spPr>
        <p:txBody>
          <a:bodyPr vert="horz" lIns="91440" tIns="54864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pPr>
            <a:r>
              <a:rPr lang="en-US" dirty="0"/>
              <a:t>Access all recorded </a:t>
            </a:r>
          </a:p>
          <a:p>
            <a:pPr marL="0" indent="0" algn="ctr">
              <a:spcBef>
                <a:spcPts val="0"/>
              </a:spcBef>
              <a:spcAft>
                <a:spcPts val="2400"/>
              </a:spcAft>
              <a:buNone/>
            </a:pPr>
            <a:r>
              <a:rPr lang="en-US" dirty="0"/>
              <a:t>webinars and slides at</a:t>
            </a:r>
          </a:p>
          <a:p>
            <a:pPr marL="0" indent="0" algn="ctr">
              <a:spcBef>
                <a:spcPts val="0"/>
              </a:spcBef>
              <a:spcAft>
                <a:spcPts val="2400"/>
              </a:spcAft>
              <a:buNone/>
            </a:pPr>
            <a:r>
              <a:rPr lang="en-US" b="1" dirty="0">
                <a:hlinkClick r:id="rId6"/>
              </a:rPr>
              <a:t>https://go.unc.edu/PROSPER</a:t>
            </a:r>
            <a:endParaRPr lang="en-US" b="1" dirty="0"/>
          </a:p>
          <a:p>
            <a:pPr marL="0" indent="0">
              <a:spcBef>
                <a:spcPts val="0"/>
              </a:spcBef>
              <a:spcAft>
                <a:spcPts val="2400"/>
              </a:spcAft>
              <a:buNone/>
            </a:pPr>
            <a:endParaRPr lang="en-US" sz="2000" dirty="0"/>
          </a:p>
        </p:txBody>
      </p:sp>
    </p:spTree>
    <p:extLst>
      <p:ext uri="{BB962C8B-B14F-4D97-AF65-F5344CB8AC3E}">
        <p14:creationId xmlns:p14="http://schemas.microsoft.com/office/powerpoint/2010/main" val="79958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B4015390-7F23-4F11-9E13-44226BD74090}"/>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a:t>Examples of Changing Sleep-Disturbing Activities</a:t>
            </a:r>
          </a:p>
        </p:txBody>
      </p:sp>
      <p:graphicFrame>
        <p:nvGraphicFramePr>
          <p:cNvPr id="2" name="Table 1">
            <a:extLst>
              <a:ext uri="{FF2B5EF4-FFF2-40B4-BE49-F238E27FC236}">
                <a16:creationId xmlns:a16="http://schemas.microsoft.com/office/drawing/2014/main" id="{3CBDAF2D-66E0-4501-A9EE-702B7AB4C886}"/>
              </a:ext>
            </a:extLst>
          </p:cNvPr>
          <p:cNvGraphicFramePr>
            <a:graphicFrameLocks noGrp="1"/>
          </p:cNvGraphicFramePr>
          <p:nvPr>
            <p:extLst>
              <p:ext uri="{D42A27DB-BD31-4B8C-83A1-F6EECF244321}">
                <p14:modId xmlns:p14="http://schemas.microsoft.com/office/powerpoint/2010/main" val="2811827920"/>
              </p:ext>
            </p:extLst>
          </p:nvPr>
        </p:nvGraphicFramePr>
        <p:xfrm>
          <a:off x="494853" y="1123215"/>
          <a:ext cx="11114052" cy="4598471"/>
        </p:xfrm>
        <a:graphic>
          <a:graphicData uri="http://schemas.openxmlformats.org/drawingml/2006/table">
            <a:tbl>
              <a:tblPr firstRow="1" firstCol="1" bandRow="1"/>
              <a:tblGrid>
                <a:gridCol w="3184262">
                  <a:extLst>
                    <a:ext uri="{9D8B030D-6E8A-4147-A177-3AD203B41FA5}">
                      <a16:colId xmlns:a16="http://schemas.microsoft.com/office/drawing/2014/main" val="3088324424"/>
                    </a:ext>
                  </a:extLst>
                </a:gridCol>
                <a:gridCol w="7929790">
                  <a:extLst>
                    <a:ext uri="{9D8B030D-6E8A-4147-A177-3AD203B41FA5}">
                      <a16:colId xmlns:a16="http://schemas.microsoft.com/office/drawing/2014/main" val="1095359683"/>
                    </a:ext>
                  </a:extLst>
                </a:gridCol>
              </a:tblGrid>
              <a:tr h="587251">
                <a:tc>
                  <a:txBody>
                    <a:bodyPr/>
                    <a:lstStyle/>
                    <a:p>
                      <a:pPr marL="0" marR="0">
                        <a:lnSpc>
                          <a:spcPct val="107000"/>
                        </a:lnSpc>
                        <a:spcBef>
                          <a:spcPts val="0"/>
                        </a:spcBef>
                        <a:spcAft>
                          <a:spcPts val="0"/>
                        </a:spcAft>
                      </a:pPr>
                      <a:r>
                        <a:rPr lang="en-US" sz="1800" b="1"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Sleep-disturbing activities</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nchor="ct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Samples of Corrective Actions</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nchor="ct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64153296"/>
                  </a:ext>
                </a:extLst>
              </a:tr>
              <a:tr h="598009">
                <a:tc>
                  <a:txBody>
                    <a:bodyPr/>
                    <a:lstStyle/>
                    <a:p>
                      <a:pPr marL="0" marR="0" lvl="0" indent="0">
                        <a:spcBef>
                          <a:spcPts val="0"/>
                        </a:spcBef>
                        <a:spcAft>
                          <a:spcPts val="0"/>
                        </a:spcAft>
                        <a:buFont typeface="+mj-lt"/>
                        <a:buNone/>
                        <a:tabLst/>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Worked until bedtime</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Quit working one hour before bedtime.</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Set a warning alarm 1.5 hours before your typical bedtime.</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2069958724"/>
                  </a:ext>
                </a:extLst>
              </a:tr>
              <a:tr h="591670">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Consumed alcohol within 2 hours of bedtime</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Have wine with dinner and then no alcohol after that.</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Before bed, have some warm decaffeinated tea or milk instead of an alcoholic drink.</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2010840155"/>
                  </a:ext>
                </a:extLst>
              </a:tr>
              <a:tr h="806824">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Did other activities (work, eating, watched TV; other than intimacy) in bedroom </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Move TV and my knitting supplies to living room or kitchen.</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Restrict all non-sleep and non-intimacy activities outside of the bedroom.</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Store laptop in another room.</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684623393"/>
                  </a:ext>
                </a:extLst>
              </a:tr>
              <a:tr h="570155">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Used screens in bed and immediately before bedtime</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solidFill>
                      <a:schemeClr val="accent3">
                        <a:lumMod val="20000"/>
                        <a:lumOff val="80000"/>
                      </a:schemeClr>
                    </a:solidFill>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Renew subscription to </a:t>
                      </a:r>
                      <a:r>
                        <a:rPr lang="en-US" sz="1400" i="1"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Sports Illustrated</a:t>
                      </a: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 and </a:t>
                      </a:r>
                      <a:r>
                        <a:rPr lang="en-US" sz="1400" i="1"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Newsweek </a:t>
                      </a: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to have hard copies to read in bed.</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Store laptop and cellphone in another room or across the bedroom.</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754683056"/>
                  </a:ext>
                </a:extLst>
              </a:tr>
              <a:tr h="782108">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Stayed in bed and worried while unable to sleep</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If can’t return to sleep within 30 minutes (??), get up, go to another room, and read relaxing material for at least 30 minutes – </a:t>
                      </a:r>
                      <a:r>
                        <a:rPr lang="en-US" sz="1400" b="1" i="1"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No TV!!!!</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Get out of bed and/or the bedroom, write down all the topics worrying you on a pad of paper, perhaps note plans for dealing with them, set aside, and return to bed.</a:t>
                      </a: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rPr>
                        <a:t>Having made a plan for nagging problems will help keep your mind from turning them over and over while you are wanting to sleep.</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4134536237"/>
                  </a:ext>
                </a:extLst>
              </a:tr>
            </a:tbl>
          </a:graphicData>
        </a:graphic>
      </p:graphicFrame>
      <p:sp>
        <p:nvSpPr>
          <p:cNvPr id="17" name="Rectangle 16">
            <a:extLst>
              <a:ext uri="{FF2B5EF4-FFF2-40B4-BE49-F238E27FC236}">
                <a16:creationId xmlns:a16="http://schemas.microsoft.com/office/drawing/2014/main" id="{B2ADC10E-4EE4-4B04-9348-B12FA1D0B2AB}"/>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CE2F052-16B0-4F43-B50A-A6AECE104739}"/>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C874C4B1-052F-40D9-854D-6E195B656F8B}"/>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3415A8D7-B6F6-4308-A709-510D024FCD23}"/>
              </a:ext>
            </a:extLst>
          </p:cNvPr>
          <p:cNvGrpSpPr/>
          <p:nvPr/>
        </p:nvGrpSpPr>
        <p:grpSpPr>
          <a:xfrm>
            <a:off x="791308" y="6313376"/>
            <a:ext cx="10609384" cy="553081"/>
            <a:chOff x="791308" y="6313376"/>
            <a:chExt cx="10609384" cy="553081"/>
          </a:xfrm>
        </p:grpSpPr>
        <p:grpSp>
          <p:nvGrpSpPr>
            <p:cNvPr id="21" name="Group 20">
              <a:extLst>
                <a:ext uri="{FF2B5EF4-FFF2-40B4-BE49-F238E27FC236}">
                  <a16:creationId xmlns:a16="http://schemas.microsoft.com/office/drawing/2014/main" id="{31AD0F86-6C0B-4235-9C6F-50CC4A4066F3}"/>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9BB2E127-EAC7-4783-9E18-3E59FC3009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55023434-8F86-4F0B-B63B-5515E41E271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12831964-34BB-4DC4-964C-97C5F33CB4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265495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B4015390-7F23-4F11-9E13-44226BD74090}"/>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a:t>Examples of Changing Sleep-Disturbing Activities</a:t>
            </a:r>
          </a:p>
        </p:txBody>
      </p:sp>
      <p:graphicFrame>
        <p:nvGraphicFramePr>
          <p:cNvPr id="2" name="Table 1">
            <a:extLst>
              <a:ext uri="{FF2B5EF4-FFF2-40B4-BE49-F238E27FC236}">
                <a16:creationId xmlns:a16="http://schemas.microsoft.com/office/drawing/2014/main" id="{3CBDAF2D-66E0-4501-A9EE-702B7AB4C886}"/>
              </a:ext>
            </a:extLst>
          </p:cNvPr>
          <p:cNvGraphicFramePr>
            <a:graphicFrameLocks noGrp="1"/>
          </p:cNvGraphicFramePr>
          <p:nvPr>
            <p:extLst>
              <p:ext uri="{D42A27DB-BD31-4B8C-83A1-F6EECF244321}">
                <p14:modId xmlns:p14="http://schemas.microsoft.com/office/powerpoint/2010/main" val="1838516039"/>
              </p:ext>
            </p:extLst>
          </p:nvPr>
        </p:nvGraphicFramePr>
        <p:xfrm>
          <a:off x="494853" y="1123215"/>
          <a:ext cx="11114052" cy="4949320"/>
        </p:xfrm>
        <a:graphic>
          <a:graphicData uri="http://schemas.openxmlformats.org/drawingml/2006/table">
            <a:tbl>
              <a:tblPr firstRow="1" firstCol="1" bandRow="1"/>
              <a:tblGrid>
                <a:gridCol w="3173505">
                  <a:extLst>
                    <a:ext uri="{9D8B030D-6E8A-4147-A177-3AD203B41FA5}">
                      <a16:colId xmlns:a16="http://schemas.microsoft.com/office/drawing/2014/main" val="3088324424"/>
                    </a:ext>
                  </a:extLst>
                </a:gridCol>
                <a:gridCol w="7940547">
                  <a:extLst>
                    <a:ext uri="{9D8B030D-6E8A-4147-A177-3AD203B41FA5}">
                      <a16:colId xmlns:a16="http://schemas.microsoft.com/office/drawing/2014/main" val="1095359683"/>
                    </a:ext>
                  </a:extLst>
                </a:gridCol>
              </a:tblGrid>
              <a:tr h="576493">
                <a:tc>
                  <a:txBody>
                    <a:bodyPr/>
                    <a:lstStyle/>
                    <a:p>
                      <a:pPr marL="0" marR="0">
                        <a:lnSpc>
                          <a:spcPct val="107000"/>
                        </a:lnSpc>
                        <a:spcBef>
                          <a:spcPts val="0"/>
                        </a:spcBef>
                        <a:spcAft>
                          <a:spcPts val="0"/>
                        </a:spcAft>
                      </a:pPr>
                      <a:r>
                        <a:rPr lang="en-US" sz="1800" b="1"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Sleep-disturbing activities</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nchor="ct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Samples of Corrective Actions</a:t>
                      </a:r>
                      <a:endParaRPr lang="en-US" sz="18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nchor="ct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64153296"/>
                  </a:ext>
                </a:extLst>
              </a:tr>
              <a:tr h="690809">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Slept in an unrestful environment (restful sleeping environments are quiet, cool, and dark)</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Work with my partner to make our bedroom more restful – reduce thermostat at night, read or watch TV in other rooms.</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Ensure that sources of light (windows, doorways) coming into your room are covered.</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3079315657"/>
                  </a:ext>
                </a:extLst>
              </a:tr>
              <a:tr h="568292">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Exercised vigorously within one hour of bedtime</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Change my routine to exercise in the morning or after work.</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End the day with light stretching.</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2759715377"/>
                  </a:ext>
                </a:extLst>
              </a:tr>
              <a:tr h="568292">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Ate a large meal before bedtime</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solidFill>
                      <a:schemeClr val="accent3">
                        <a:lumMod val="20000"/>
                        <a:lumOff val="80000"/>
                      </a:schemeClr>
                    </a:solidFill>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Work with my partner to arrange that we finish dinner by 7:30 PM, 8 at the latest.</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Try to have larger meals for breakfast and lunch while keeping dinner meals smaller.</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81109051"/>
                  </a:ext>
                </a:extLst>
              </a:tr>
              <a:tr h="343321">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Indulged in a midnight snack</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If I get hungry overnight, plan light snack and perhaps warm milk at least an hour (?) before bedtime.</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87631057"/>
                  </a:ext>
                </a:extLst>
              </a:tr>
              <a:tr h="568292">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Varied your bedtime by more than an hour across the week</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Cut out the weekend binge-watching of Netflix until 3 am.</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Try to set a consistent bedtime and wake schedule. Vary it no more than 1 hour across the week.</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4249762705"/>
                  </a:ext>
                </a:extLst>
              </a:tr>
              <a:tr h="324738">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Took naps that were longer than 20 minutes</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Allow myself naps to get through the day if needed but use cellphone timer to limit to 20 minutes.</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554855597"/>
                  </a:ext>
                </a:extLst>
              </a:tr>
              <a:tr h="858645">
                <a:tc>
                  <a:txBody>
                    <a:bodyPr/>
                    <a:lstStyle/>
                    <a:p>
                      <a:pPr marL="0" marR="0" lvl="0" indent="0">
                        <a:spcBef>
                          <a:spcPts val="0"/>
                        </a:spcBef>
                        <a:spcAft>
                          <a:spcPts val="0"/>
                        </a:spcAft>
                        <a:buFont typeface="+mj-lt"/>
                        <a:buNone/>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Took naps after dinner or with less than 3 hours to bedtime</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If find myself really craving a nap after dinner, try taking a nap before preparing dinner and maybe moving dinner back 30 minutes.</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4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Early afternoon is the best time for a nap if possible.</a:t>
                      </a:r>
                      <a:endParaRPr lang="en-US" sz="1400" dirty="0">
                        <a:solidFill>
                          <a:schemeClr val="bg1">
                            <a:lumMod val="10000"/>
                          </a:schemeClr>
                        </a:solidFill>
                        <a:effectLst/>
                        <a:latin typeface="Arial" panose="020B0604020202020204" pitchFamily="34" charset="0"/>
                        <a:ea typeface="DengXian" panose="02010600030101010101" pitchFamily="2" charset="-122"/>
                        <a:cs typeface="Arial" panose="020B0604020202020204" pitchFamily="34" charset="0"/>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77332428"/>
                  </a:ext>
                </a:extLst>
              </a:tr>
            </a:tbl>
          </a:graphicData>
        </a:graphic>
      </p:graphicFrame>
      <p:sp>
        <p:nvSpPr>
          <p:cNvPr id="17" name="Rectangle 16">
            <a:extLst>
              <a:ext uri="{FF2B5EF4-FFF2-40B4-BE49-F238E27FC236}">
                <a16:creationId xmlns:a16="http://schemas.microsoft.com/office/drawing/2014/main" id="{B2ADC10E-4EE4-4B04-9348-B12FA1D0B2AB}"/>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CE2F052-16B0-4F43-B50A-A6AECE104739}"/>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C874C4B1-052F-40D9-854D-6E195B656F8B}"/>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3415A8D7-B6F6-4308-A709-510D024FCD23}"/>
              </a:ext>
            </a:extLst>
          </p:cNvPr>
          <p:cNvGrpSpPr/>
          <p:nvPr/>
        </p:nvGrpSpPr>
        <p:grpSpPr>
          <a:xfrm>
            <a:off x="791308" y="6313376"/>
            <a:ext cx="10609384" cy="553081"/>
            <a:chOff x="791308" y="6313376"/>
            <a:chExt cx="10609384" cy="553081"/>
          </a:xfrm>
        </p:grpSpPr>
        <p:grpSp>
          <p:nvGrpSpPr>
            <p:cNvPr id="21" name="Group 20">
              <a:extLst>
                <a:ext uri="{FF2B5EF4-FFF2-40B4-BE49-F238E27FC236}">
                  <a16:creationId xmlns:a16="http://schemas.microsoft.com/office/drawing/2014/main" id="{31AD0F86-6C0B-4235-9C6F-50CC4A4066F3}"/>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9BB2E127-EAC7-4783-9E18-3E59FC3009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55023434-8F86-4F0B-B63B-5515E41E271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12831964-34BB-4DC4-964C-97C5F33CB4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2379024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B4015390-7F23-4F11-9E13-44226BD74090}"/>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a:t>Helpful </a:t>
            </a:r>
            <a:r>
              <a:rPr lang="en-US" sz="3600" dirty="0"/>
              <a:t>Tips</a:t>
            </a:r>
          </a:p>
        </p:txBody>
      </p:sp>
      <p:sp>
        <p:nvSpPr>
          <p:cNvPr id="16" name="Text Placeholder 3">
            <a:extLst>
              <a:ext uri="{FF2B5EF4-FFF2-40B4-BE49-F238E27FC236}">
                <a16:creationId xmlns:a16="http://schemas.microsoft.com/office/drawing/2014/main" id="{1C28624D-DA4A-4FB2-BAB3-49BAEC00DF9A}"/>
              </a:ext>
            </a:extLst>
          </p:cNvPr>
          <p:cNvSpPr txBox="1">
            <a:spLocks/>
          </p:cNvSpPr>
          <p:nvPr/>
        </p:nvSpPr>
        <p:spPr>
          <a:xfrm>
            <a:off x="360478" y="1026266"/>
            <a:ext cx="11479426" cy="51068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1200"/>
              </a:spcAft>
            </a:pPr>
            <a:r>
              <a:rPr lang="en-US" dirty="0"/>
              <a:t>Each evening, work on implementing your corrective actions. </a:t>
            </a:r>
          </a:p>
          <a:p>
            <a:pPr lvl="1">
              <a:spcBef>
                <a:spcPts val="0"/>
              </a:spcBef>
              <a:spcAft>
                <a:spcPts val="2400"/>
              </a:spcAft>
            </a:pPr>
            <a:r>
              <a:rPr lang="en-US" dirty="0"/>
              <a:t>Some you will need to do before you go to sleep, others if your trigger occurs during sleep.</a:t>
            </a:r>
          </a:p>
          <a:p>
            <a:pPr>
              <a:spcBef>
                <a:spcPts val="0"/>
              </a:spcBef>
              <a:spcAft>
                <a:spcPts val="2400"/>
              </a:spcAft>
            </a:pPr>
            <a:r>
              <a:rPr lang="en-US" dirty="0"/>
              <a:t>When reviewing your records, you may see that some of the corrective actions are working, others not. You may want to revise or replace some.</a:t>
            </a:r>
          </a:p>
          <a:p>
            <a:pPr>
              <a:spcBef>
                <a:spcPts val="0"/>
              </a:spcBef>
              <a:spcAft>
                <a:spcPts val="2400"/>
              </a:spcAft>
            </a:pPr>
            <a:r>
              <a:rPr lang="en-US" dirty="0"/>
              <a:t>Download and use an app for your smartphone or wearable device to monitor sleep duration and sleep quality.</a:t>
            </a:r>
          </a:p>
        </p:txBody>
      </p:sp>
      <p:sp>
        <p:nvSpPr>
          <p:cNvPr id="17" name="Rectangle 16">
            <a:extLst>
              <a:ext uri="{FF2B5EF4-FFF2-40B4-BE49-F238E27FC236}">
                <a16:creationId xmlns:a16="http://schemas.microsoft.com/office/drawing/2014/main" id="{44B160F2-C20B-4FF3-A3B1-504D538D178F}"/>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19CDD9F-AA71-4200-BB8B-C3E9AF5CA1B5}"/>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9130393-1FBC-492C-8237-CE6E6B5027F5}"/>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7D370B63-EF8C-4499-A102-2CA1167A7288}"/>
              </a:ext>
            </a:extLst>
          </p:cNvPr>
          <p:cNvGrpSpPr/>
          <p:nvPr/>
        </p:nvGrpSpPr>
        <p:grpSpPr>
          <a:xfrm>
            <a:off x="791308" y="6313376"/>
            <a:ext cx="10609384" cy="553081"/>
            <a:chOff x="791308" y="6313376"/>
            <a:chExt cx="10609384" cy="553081"/>
          </a:xfrm>
        </p:grpSpPr>
        <p:grpSp>
          <p:nvGrpSpPr>
            <p:cNvPr id="21" name="Group 20">
              <a:extLst>
                <a:ext uri="{FF2B5EF4-FFF2-40B4-BE49-F238E27FC236}">
                  <a16:creationId xmlns:a16="http://schemas.microsoft.com/office/drawing/2014/main" id="{BF71F264-46BC-4C7E-99A6-66DBAE5AC9C4}"/>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C5BB4AB3-6CF0-4918-81CA-804F86A0A2A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05178741-BAB8-4A40-887B-44402D4FC17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62F23DFE-B526-432E-9E07-EBEBE30878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884677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B4015390-7F23-4F11-9E13-44226BD74090}"/>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a:t>Helpful </a:t>
            </a:r>
            <a:r>
              <a:rPr lang="en-US" sz="3600" dirty="0"/>
              <a:t>Tips</a:t>
            </a:r>
          </a:p>
        </p:txBody>
      </p:sp>
      <p:sp>
        <p:nvSpPr>
          <p:cNvPr id="16" name="Text Placeholder 3">
            <a:extLst>
              <a:ext uri="{FF2B5EF4-FFF2-40B4-BE49-F238E27FC236}">
                <a16:creationId xmlns:a16="http://schemas.microsoft.com/office/drawing/2014/main" id="{1C28624D-DA4A-4FB2-BAB3-49BAEC00DF9A}"/>
              </a:ext>
            </a:extLst>
          </p:cNvPr>
          <p:cNvSpPr txBox="1">
            <a:spLocks/>
          </p:cNvSpPr>
          <p:nvPr/>
        </p:nvSpPr>
        <p:spPr>
          <a:xfrm>
            <a:off x="360478" y="1026266"/>
            <a:ext cx="11479426" cy="51068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2400"/>
              </a:spcAft>
            </a:pPr>
            <a:r>
              <a:rPr lang="en-US" dirty="0"/>
              <a:t>If you chose corrective actions which require materials (i.e. curtains to promote a restful sleep environment, new bedding, white noise machine, humidifier), make sure that you have those before you implement. </a:t>
            </a:r>
            <a:r>
              <a:rPr lang="en-US"/>
              <a:t>Remember, your sleep is a priority!</a:t>
            </a:r>
          </a:p>
          <a:p>
            <a:pPr>
              <a:spcBef>
                <a:spcPts val="0"/>
              </a:spcBef>
              <a:spcAft>
                <a:spcPts val="2400"/>
              </a:spcAft>
            </a:pPr>
            <a:r>
              <a:rPr lang="en-US"/>
              <a:t>If </a:t>
            </a:r>
            <a:r>
              <a:rPr lang="en-US" dirty="0"/>
              <a:t>you chose corrective actions which may impact your bed partner or those around you, be sure to share your plans with those individuals.</a:t>
            </a:r>
          </a:p>
        </p:txBody>
      </p:sp>
      <p:sp>
        <p:nvSpPr>
          <p:cNvPr id="17" name="Rectangle 16">
            <a:extLst>
              <a:ext uri="{FF2B5EF4-FFF2-40B4-BE49-F238E27FC236}">
                <a16:creationId xmlns:a16="http://schemas.microsoft.com/office/drawing/2014/main" id="{44B160F2-C20B-4FF3-A3B1-504D538D178F}"/>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19CDD9F-AA71-4200-BB8B-C3E9AF5CA1B5}"/>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9130393-1FBC-492C-8237-CE6E6B5027F5}"/>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7D370B63-EF8C-4499-A102-2CA1167A7288}"/>
              </a:ext>
            </a:extLst>
          </p:cNvPr>
          <p:cNvGrpSpPr/>
          <p:nvPr/>
        </p:nvGrpSpPr>
        <p:grpSpPr>
          <a:xfrm>
            <a:off x="791308" y="6313376"/>
            <a:ext cx="10609384" cy="553081"/>
            <a:chOff x="791308" y="6313376"/>
            <a:chExt cx="10609384" cy="553081"/>
          </a:xfrm>
        </p:grpSpPr>
        <p:grpSp>
          <p:nvGrpSpPr>
            <p:cNvPr id="21" name="Group 20">
              <a:extLst>
                <a:ext uri="{FF2B5EF4-FFF2-40B4-BE49-F238E27FC236}">
                  <a16:creationId xmlns:a16="http://schemas.microsoft.com/office/drawing/2014/main" id="{BF71F264-46BC-4C7E-99A6-66DBAE5AC9C4}"/>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C5BB4AB3-6CF0-4918-81CA-804F86A0A2A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05178741-BAB8-4A40-887B-44402D4FC17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62F23DFE-B526-432E-9E07-EBEBE30878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39640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F7B11C-841D-4B63-AEC9-F2DB74A2DEFF}"/>
              </a:ext>
            </a:extLst>
          </p:cNvPr>
          <p:cNvSpPr/>
          <p:nvPr/>
        </p:nvSpPr>
        <p:spPr>
          <a:xfrm>
            <a:off x="0" y="0"/>
            <a:ext cx="12192000" cy="6858000"/>
          </a:xfrm>
          <a:prstGeom prst="rect">
            <a:avLst/>
          </a:prstGeom>
          <a:gradFill flip="none" rotWithShape="1">
            <a:gsLst>
              <a:gs pos="0">
                <a:schemeClr val="bg2">
                  <a:lumMod val="40000"/>
                  <a:lumOff val="60000"/>
                </a:schemeClr>
              </a:gs>
              <a:gs pos="70000">
                <a:schemeClr val="tx1">
                  <a:lumMod val="20000"/>
                  <a:lumOff val="80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CC154D9-6F4B-4FF0-938D-F021A4E06521}"/>
              </a:ext>
            </a:extLst>
          </p:cNvPr>
          <p:cNvSpPr txBox="1"/>
          <p:nvPr/>
        </p:nvSpPr>
        <p:spPr>
          <a:xfrm>
            <a:off x="882868" y="2967335"/>
            <a:ext cx="9883869" cy="923330"/>
          </a:xfrm>
          <a:prstGeom prst="rect">
            <a:avLst/>
          </a:prstGeom>
          <a:noFill/>
        </p:spPr>
        <p:txBody>
          <a:bodyPr wrap="square" rtlCol="0">
            <a:spAutoFit/>
          </a:bodyPr>
          <a:lstStyle/>
          <a:p>
            <a:r>
              <a:rPr lang="en-US" sz="5400" b="1" spc="300" dirty="0">
                <a:solidFill>
                  <a:schemeClr val="tx1">
                    <a:lumMod val="50000"/>
                  </a:schemeClr>
                </a:solidFill>
                <a:latin typeface="Cambria" panose="02040503050406030204" pitchFamily="18" charset="0"/>
                <a:ea typeface="Cambria" panose="02040503050406030204" pitchFamily="18" charset="0"/>
              </a:rPr>
              <a:t>SUMMARY AND DISCUSSION</a:t>
            </a:r>
          </a:p>
        </p:txBody>
      </p:sp>
    </p:spTree>
    <p:extLst>
      <p:ext uri="{BB962C8B-B14F-4D97-AF65-F5344CB8AC3E}">
        <p14:creationId xmlns:p14="http://schemas.microsoft.com/office/powerpoint/2010/main" val="3575759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52095" y="1123214"/>
            <a:ext cx="11487807" cy="48203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2400"/>
              </a:spcAft>
            </a:pPr>
            <a:r>
              <a:rPr lang="en-US" sz="2400" dirty="0"/>
              <a:t>Sustaining the changes you have made should get easier, but don’t neglect your corrective actions! It can be easy to slip back into old habits. </a:t>
            </a:r>
          </a:p>
          <a:p>
            <a:pPr>
              <a:spcBef>
                <a:spcPts val="0"/>
              </a:spcBef>
              <a:spcAft>
                <a:spcPts val="1600"/>
              </a:spcAft>
            </a:pPr>
            <a:r>
              <a:rPr lang="en-US" sz="2400" dirty="0"/>
              <a:t>Keep reviewing, revising and repeating your correction actions until you feel you have achieved your goal of improved sleep. If you feel like nothing has changed for you, you should:</a:t>
            </a:r>
          </a:p>
          <a:p>
            <a:pPr lvl="1">
              <a:spcBef>
                <a:spcPts val="0"/>
              </a:spcBef>
              <a:spcAft>
                <a:spcPts val="1600"/>
              </a:spcAft>
            </a:pPr>
            <a:r>
              <a:rPr lang="en-US" dirty="0"/>
              <a:t>Pick another sleep-disrupting activity to work on</a:t>
            </a:r>
          </a:p>
          <a:p>
            <a:pPr lvl="1">
              <a:spcBef>
                <a:spcPts val="0"/>
              </a:spcBef>
              <a:spcAft>
                <a:spcPts val="1600"/>
              </a:spcAft>
            </a:pPr>
            <a:r>
              <a:rPr lang="en-US" dirty="0"/>
              <a:t>Speak with your primary care provider</a:t>
            </a:r>
          </a:p>
          <a:p>
            <a:pPr>
              <a:spcBef>
                <a:spcPts val="0"/>
              </a:spcBef>
              <a:spcAft>
                <a:spcPts val="1600"/>
              </a:spcAft>
            </a:pPr>
            <a:endParaRPr lang="en-US" dirty="0">
              <a:hlinkClick r:id="rId3"/>
            </a:endParaRPr>
          </a:p>
          <a:p>
            <a:pPr marL="0" indent="0">
              <a:spcBef>
                <a:spcPts val="0"/>
              </a:spcBef>
              <a:spcAft>
                <a:spcPts val="1600"/>
              </a:spcAft>
              <a:buNone/>
            </a:pPr>
            <a:r>
              <a:rPr lang="en-US" sz="2400" dirty="0">
                <a:hlinkClick r:id="rId3"/>
              </a:rPr>
              <a:t>Sleep Guidelines During the COVID-19 Pandemic</a:t>
            </a:r>
            <a:endParaRPr lang="en-US" sz="2400" dirty="0"/>
          </a:p>
        </p:txBody>
      </p:sp>
      <p:sp>
        <p:nvSpPr>
          <p:cNvPr id="17" name="Text Placeholder 6">
            <a:extLst>
              <a:ext uri="{FF2B5EF4-FFF2-40B4-BE49-F238E27FC236}">
                <a16:creationId xmlns:a16="http://schemas.microsoft.com/office/drawing/2014/main" id="{19273BEF-9D1F-4955-A34B-903095060C4F}"/>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a:t>Summary</a:t>
            </a:r>
          </a:p>
        </p:txBody>
      </p:sp>
      <p:sp>
        <p:nvSpPr>
          <p:cNvPr id="15" name="Rectangle 14">
            <a:extLst>
              <a:ext uri="{FF2B5EF4-FFF2-40B4-BE49-F238E27FC236}">
                <a16:creationId xmlns:a16="http://schemas.microsoft.com/office/drawing/2014/main" id="{E91E2FB8-68F5-43D9-8D6E-5AC74C55D106}"/>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6FD0E767-0B0A-42B5-A759-BD02473E2D3E}"/>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C79183E-B9C8-4945-B26B-538199D77BCB}"/>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70F1F59B-D5E8-45D2-B369-DEF090CE62F8}"/>
              </a:ext>
            </a:extLst>
          </p:cNvPr>
          <p:cNvGrpSpPr/>
          <p:nvPr/>
        </p:nvGrpSpPr>
        <p:grpSpPr>
          <a:xfrm>
            <a:off x="791308" y="6313376"/>
            <a:ext cx="10609384" cy="553081"/>
            <a:chOff x="791308" y="6313376"/>
            <a:chExt cx="10609384" cy="553081"/>
          </a:xfrm>
        </p:grpSpPr>
        <p:grpSp>
          <p:nvGrpSpPr>
            <p:cNvPr id="22" name="Group 21">
              <a:extLst>
                <a:ext uri="{FF2B5EF4-FFF2-40B4-BE49-F238E27FC236}">
                  <a16:creationId xmlns:a16="http://schemas.microsoft.com/office/drawing/2014/main" id="{030C6A5B-2AE0-408D-89B3-E74CB6F4236C}"/>
                </a:ext>
              </a:extLst>
            </p:cNvPr>
            <p:cNvGrpSpPr/>
            <p:nvPr/>
          </p:nvGrpSpPr>
          <p:grpSpPr>
            <a:xfrm>
              <a:off x="791308" y="6345206"/>
              <a:ext cx="6098061" cy="483486"/>
              <a:chOff x="791308" y="6345206"/>
              <a:chExt cx="6098061" cy="483486"/>
            </a:xfrm>
          </p:grpSpPr>
          <p:pic>
            <p:nvPicPr>
              <p:cNvPr id="24" name="Picture 23">
                <a:extLst>
                  <a:ext uri="{FF2B5EF4-FFF2-40B4-BE49-F238E27FC236}">
                    <a16:creationId xmlns:a16="http://schemas.microsoft.com/office/drawing/2014/main" id="{45558645-5C28-4ECD-A56D-021EA952100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5" name="Picture 24" descr="Graphical user interface, text, application&#10;&#10;Description automatically generated">
                <a:extLst>
                  <a:ext uri="{FF2B5EF4-FFF2-40B4-BE49-F238E27FC236}">
                    <a16:creationId xmlns:a16="http://schemas.microsoft.com/office/drawing/2014/main" id="{1E1D5071-0439-4030-AE66-66A6A753A4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3" name="Picture 22" descr="Text&#10;&#10;Description automatically generated with low confidence">
              <a:extLst>
                <a:ext uri="{FF2B5EF4-FFF2-40B4-BE49-F238E27FC236}">
                  <a16:creationId xmlns:a16="http://schemas.microsoft.com/office/drawing/2014/main" id="{019C41FD-A6A7-4446-8304-3CF5DD6A18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906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52095" y="2403374"/>
            <a:ext cx="11487807" cy="23057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spcAft>
                <a:spcPts val="2400"/>
              </a:spcAft>
              <a:buNone/>
            </a:pPr>
            <a:r>
              <a:rPr lang="en-US" sz="3600" dirty="0"/>
              <a:t>Access all recorded webinars and slides at</a:t>
            </a:r>
          </a:p>
          <a:p>
            <a:pPr marL="0" indent="0" algn="ctr">
              <a:spcBef>
                <a:spcPts val="0"/>
              </a:spcBef>
              <a:spcAft>
                <a:spcPts val="2400"/>
              </a:spcAft>
              <a:buNone/>
            </a:pPr>
            <a:r>
              <a:rPr lang="en-US" sz="3600" b="1" dirty="0">
                <a:hlinkClick r:id="rId3"/>
              </a:rPr>
              <a:t>https://go.unc.edu/PROSPER</a:t>
            </a:r>
            <a:endParaRPr lang="en-US" sz="3600" b="1" dirty="0"/>
          </a:p>
          <a:p>
            <a:pPr marL="0" indent="0">
              <a:spcBef>
                <a:spcPts val="0"/>
              </a:spcBef>
              <a:spcAft>
                <a:spcPts val="2400"/>
              </a:spcAft>
              <a:buNone/>
            </a:pPr>
            <a:endParaRPr lang="en-US" sz="2400" dirty="0"/>
          </a:p>
        </p:txBody>
      </p:sp>
      <p:sp>
        <p:nvSpPr>
          <p:cNvPr id="15" name="Rectangle 14">
            <a:extLst>
              <a:ext uri="{FF2B5EF4-FFF2-40B4-BE49-F238E27FC236}">
                <a16:creationId xmlns:a16="http://schemas.microsoft.com/office/drawing/2014/main" id="{E91E2FB8-68F5-43D9-8D6E-5AC74C55D106}"/>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6FD0E767-0B0A-42B5-A759-BD02473E2D3E}"/>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C79183E-B9C8-4945-B26B-538199D77BCB}"/>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70F1F59B-D5E8-45D2-B369-DEF090CE62F8}"/>
              </a:ext>
            </a:extLst>
          </p:cNvPr>
          <p:cNvGrpSpPr/>
          <p:nvPr/>
        </p:nvGrpSpPr>
        <p:grpSpPr>
          <a:xfrm>
            <a:off x="791308" y="6313376"/>
            <a:ext cx="10609384" cy="553081"/>
            <a:chOff x="791308" y="6313376"/>
            <a:chExt cx="10609384" cy="553081"/>
          </a:xfrm>
        </p:grpSpPr>
        <p:grpSp>
          <p:nvGrpSpPr>
            <p:cNvPr id="22" name="Group 21">
              <a:extLst>
                <a:ext uri="{FF2B5EF4-FFF2-40B4-BE49-F238E27FC236}">
                  <a16:creationId xmlns:a16="http://schemas.microsoft.com/office/drawing/2014/main" id="{030C6A5B-2AE0-408D-89B3-E74CB6F4236C}"/>
                </a:ext>
              </a:extLst>
            </p:cNvPr>
            <p:cNvGrpSpPr/>
            <p:nvPr/>
          </p:nvGrpSpPr>
          <p:grpSpPr>
            <a:xfrm>
              <a:off x="791308" y="6345206"/>
              <a:ext cx="6098061" cy="483486"/>
              <a:chOff x="791308" y="6345206"/>
              <a:chExt cx="6098061" cy="483486"/>
            </a:xfrm>
          </p:grpSpPr>
          <p:pic>
            <p:nvPicPr>
              <p:cNvPr id="24" name="Picture 23">
                <a:extLst>
                  <a:ext uri="{FF2B5EF4-FFF2-40B4-BE49-F238E27FC236}">
                    <a16:creationId xmlns:a16="http://schemas.microsoft.com/office/drawing/2014/main" id="{45558645-5C28-4ECD-A56D-021EA952100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5" name="Picture 24" descr="Graphical user interface, text, application&#10;&#10;Description automatically generated">
                <a:extLst>
                  <a:ext uri="{FF2B5EF4-FFF2-40B4-BE49-F238E27FC236}">
                    <a16:creationId xmlns:a16="http://schemas.microsoft.com/office/drawing/2014/main" id="{1E1D5071-0439-4030-AE66-66A6A753A4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3" name="Picture 22" descr="Text&#10;&#10;Description automatically generated with low confidence">
              <a:extLst>
                <a:ext uri="{FF2B5EF4-FFF2-40B4-BE49-F238E27FC236}">
                  <a16:creationId xmlns:a16="http://schemas.microsoft.com/office/drawing/2014/main" id="{019C41FD-A6A7-4446-8304-3CF5DD6A18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208738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F7B11C-841D-4B63-AEC9-F2DB74A2DEFF}"/>
              </a:ext>
            </a:extLst>
          </p:cNvPr>
          <p:cNvSpPr/>
          <p:nvPr/>
        </p:nvSpPr>
        <p:spPr>
          <a:xfrm>
            <a:off x="0" y="0"/>
            <a:ext cx="12192000" cy="6858000"/>
          </a:xfrm>
          <a:prstGeom prst="rect">
            <a:avLst/>
          </a:prstGeom>
          <a:gradFill flip="none" rotWithShape="1">
            <a:gsLst>
              <a:gs pos="0">
                <a:schemeClr val="bg2">
                  <a:lumMod val="40000"/>
                  <a:lumOff val="60000"/>
                </a:schemeClr>
              </a:gs>
              <a:gs pos="70000">
                <a:schemeClr val="tx1">
                  <a:lumMod val="20000"/>
                  <a:lumOff val="80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CC154D9-6F4B-4FF0-938D-F021A4E06521}"/>
              </a:ext>
            </a:extLst>
          </p:cNvPr>
          <p:cNvSpPr txBox="1"/>
          <p:nvPr/>
        </p:nvSpPr>
        <p:spPr>
          <a:xfrm>
            <a:off x="882869" y="2828835"/>
            <a:ext cx="9196552" cy="923330"/>
          </a:xfrm>
          <a:prstGeom prst="rect">
            <a:avLst/>
          </a:prstGeom>
          <a:noFill/>
        </p:spPr>
        <p:txBody>
          <a:bodyPr wrap="square" rtlCol="0">
            <a:spAutoFit/>
          </a:bodyPr>
          <a:lstStyle/>
          <a:p>
            <a:r>
              <a:rPr lang="en-US" sz="5400" b="1" spc="300" dirty="0">
                <a:solidFill>
                  <a:schemeClr val="tx1">
                    <a:lumMod val="50000"/>
                  </a:schemeClr>
                </a:solidFill>
                <a:latin typeface="Cambria" panose="02040503050406030204" pitchFamily="18" charset="0"/>
                <a:ea typeface="Cambria" panose="02040503050406030204" pitchFamily="18" charset="0"/>
              </a:rPr>
              <a:t>INTRODUCTIONS</a:t>
            </a:r>
          </a:p>
        </p:txBody>
      </p:sp>
    </p:spTree>
    <p:extLst>
      <p:ext uri="{BB962C8B-B14F-4D97-AF65-F5344CB8AC3E}">
        <p14:creationId xmlns:p14="http://schemas.microsoft.com/office/powerpoint/2010/main" val="77519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F7B11C-841D-4B63-AEC9-F2DB74A2DEFF}"/>
              </a:ext>
            </a:extLst>
          </p:cNvPr>
          <p:cNvSpPr/>
          <p:nvPr/>
        </p:nvSpPr>
        <p:spPr>
          <a:xfrm>
            <a:off x="0" y="0"/>
            <a:ext cx="12192000" cy="6858000"/>
          </a:xfrm>
          <a:prstGeom prst="rect">
            <a:avLst/>
          </a:prstGeom>
          <a:gradFill flip="none" rotWithShape="1">
            <a:gsLst>
              <a:gs pos="0">
                <a:schemeClr val="bg2">
                  <a:lumMod val="40000"/>
                  <a:lumOff val="60000"/>
                </a:schemeClr>
              </a:gs>
              <a:gs pos="70000">
                <a:schemeClr val="tx1">
                  <a:lumMod val="20000"/>
                  <a:lumOff val="80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CC154D9-6F4B-4FF0-938D-F021A4E06521}"/>
              </a:ext>
            </a:extLst>
          </p:cNvPr>
          <p:cNvSpPr txBox="1"/>
          <p:nvPr/>
        </p:nvSpPr>
        <p:spPr>
          <a:xfrm>
            <a:off x="882868" y="2828835"/>
            <a:ext cx="10195439" cy="923330"/>
          </a:xfrm>
          <a:prstGeom prst="rect">
            <a:avLst/>
          </a:prstGeom>
          <a:noFill/>
        </p:spPr>
        <p:txBody>
          <a:bodyPr wrap="square" rtlCol="0">
            <a:spAutoFit/>
          </a:bodyPr>
          <a:lstStyle/>
          <a:p>
            <a:r>
              <a:rPr lang="en-US" sz="5400" b="1" spc="300" dirty="0">
                <a:solidFill>
                  <a:schemeClr val="tx1">
                    <a:lumMod val="50000"/>
                  </a:schemeClr>
                </a:solidFill>
                <a:latin typeface="Cambria" panose="02040503050406030204" pitchFamily="18" charset="0"/>
                <a:ea typeface="Cambria" panose="02040503050406030204" pitchFamily="18" charset="0"/>
              </a:rPr>
              <a:t>ABOUT SLEEP</a:t>
            </a:r>
          </a:p>
        </p:txBody>
      </p:sp>
      <p:pic>
        <p:nvPicPr>
          <p:cNvPr id="2" name="Morning People">
            <a:hlinkClick r:id="" action="ppaction://media"/>
            <a:extLst>
              <a:ext uri="{FF2B5EF4-FFF2-40B4-BE49-F238E27FC236}">
                <a16:creationId xmlns:a16="http://schemas.microsoft.com/office/drawing/2014/main" id="{6324E728-D92F-4847-A7D0-DBC61A2E915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629850" y="1647925"/>
            <a:ext cx="3562149" cy="3562149"/>
          </a:xfrm>
          <a:prstGeom prst="rect">
            <a:avLst/>
          </a:prstGeom>
        </p:spPr>
      </p:pic>
    </p:spTree>
    <p:extLst>
      <p:ext uri="{BB962C8B-B14F-4D97-AF65-F5344CB8AC3E}">
        <p14:creationId xmlns:p14="http://schemas.microsoft.com/office/powerpoint/2010/main" val="418296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6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60479" y="1123214"/>
            <a:ext cx="11487808" cy="50099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1200"/>
              </a:spcAft>
            </a:pPr>
            <a:r>
              <a:rPr lang="en-US" sz="2400" dirty="0"/>
              <a:t>Getting enough good sleep can affect how you feel physically and mentally.</a:t>
            </a:r>
          </a:p>
          <a:p>
            <a:pPr lvl="1">
              <a:spcBef>
                <a:spcPts val="0"/>
              </a:spcBef>
              <a:spcAft>
                <a:spcPts val="1200"/>
              </a:spcAft>
            </a:pPr>
            <a:r>
              <a:rPr lang="en-US" sz="2000" dirty="0"/>
              <a:t>Adults need 7-9 hours of sleep every night</a:t>
            </a:r>
          </a:p>
          <a:p>
            <a:pPr lvl="1">
              <a:spcBef>
                <a:spcPts val="0"/>
              </a:spcBef>
              <a:spcAft>
                <a:spcPts val="1200"/>
              </a:spcAft>
            </a:pPr>
            <a:r>
              <a:rPr lang="en-US" sz="2000" dirty="0"/>
              <a:t>Sleep is important for our physiological functions, memory, metabolism</a:t>
            </a:r>
          </a:p>
          <a:p>
            <a:pPr lvl="1">
              <a:spcBef>
                <a:spcPts val="0"/>
              </a:spcBef>
              <a:spcAft>
                <a:spcPts val="2400"/>
              </a:spcAft>
            </a:pPr>
            <a:r>
              <a:rPr lang="en-US" sz="2000" dirty="0"/>
              <a:t>Individuals have different needs for sleep and have different preferences for sleep patterns (these are both inherited and learned)</a:t>
            </a:r>
          </a:p>
          <a:p>
            <a:pPr>
              <a:spcBef>
                <a:spcPts val="0"/>
              </a:spcBef>
              <a:spcAft>
                <a:spcPts val="2400"/>
              </a:spcAft>
            </a:pPr>
            <a:r>
              <a:rPr lang="en-US" sz="2400" dirty="0"/>
              <a:t>Good sleep is both the </a:t>
            </a:r>
            <a:r>
              <a:rPr lang="en-US" sz="2400" b="1" i="1" dirty="0"/>
              <a:t>amount of sleep </a:t>
            </a:r>
            <a:r>
              <a:rPr lang="en-US" sz="2400" dirty="0"/>
              <a:t>you get in a night and the </a:t>
            </a:r>
            <a:r>
              <a:rPr lang="en-US" sz="2400" b="1" i="1" dirty="0"/>
              <a:t>quality of your sleep</a:t>
            </a:r>
            <a:r>
              <a:rPr lang="en-US" sz="2400" dirty="0"/>
              <a:t>. </a:t>
            </a:r>
          </a:p>
          <a:p>
            <a:pPr>
              <a:spcBef>
                <a:spcPts val="0"/>
              </a:spcBef>
              <a:spcAft>
                <a:spcPts val="2400"/>
              </a:spcAft>
            </a:pPr>
            <a:r>
              <a:rPr lang="en-US" sz="2400" dirty="0"/>
              <a:t>There are many activities which promote and disrupt that amount and quality of sleep. It’s very common for adults to have formed habits for activities which disrupt good sleep, but it is possible to change them.</a:t>
            </a:r>
            <a:endParaRPr lang="en-US" sz="1100" dirty="0"/>
          </a:p>
        </p:txBody>
      </p:sp>
      <p:sp>
        <p:nvSpPr>
          <p:cNvPr id="22" name="Text Placeholder 6">
            <a:extLst>
              <a:ext uri="{FF2B5EF4-FFF2-40B4-BE49-F238E27FC236}">
                <a16:creationId xmlns:a16="http://schemas.microsoft.com/office/drawing/2014/main" id="{8CCFEBA1-5D2E-4E3E-ADEA-0F845B68B229}"/>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4000" dirty="0"/>
              <a:t>Sleep and Health</a:t>
            </a:r>
          </a:p>
        </p:txBody>
      </p:sp>
      <p:sp>
        <p:nvSpPr>
          <p:cNvPr id="15" name="Rectangle 14">
            <a:extLst>
              <a:ext uri="{FF2B5EF4-FFF2-40B4-BE49-F238E27FC236}">
                <a16:creationId xmlns:a16="http://schemas.microsoft.com/office/drawing/2014/main" id="{5F9DA5FB-FCAF-46CC-BF2B-AF789E5D8583}"/>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E06E405-09B1-49FD-B115-38400283B7DF}"/>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EB0586B2-7AFE-4644-A3E4-08F6DB960004}"/>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71954B0-FA4F-4C27-A2DF-76D79B90C8A1}"/>
              </a:ext>
            </a:extLst>
          </p:cNvPr>
          <p:cNvGrpSpPr/>
          <p:nvPr/>
        </p:nvGrpSpPr>
        <p:grpSpPr>
          <a:xfrm>
            <a:off x="791308" y="6313376"/>
            <a:ext cx="10609384" cy="553081"/>
            <a:chOff x="791308" y="6313376"/>
            <a:chExt cx="10609384" cy="553081"/>
          </a:xfrm>
        </p:grpSpPr>
        <p:grpSp>
          <p:nvGrpSpPr>
            <p:cNvPr id="19" name="Group 18">
              <a:extLst>
                <a:ext uri="{FF2B5EF4-FFF2-40B4-BE49-F238E27FC236}">
                  <a16:creationId xmlns:a16="http://schemas.microsoft.com/office/drawing/2014/main" id="{EA11D985-A8A4-4708-A5B3-7F2B672A6E72}"/>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1BF0F271-24D4-435A-8065-7EC591184E7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6696CDE1-97C8-49A1-A232-F18DDAA8D9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0" name="Picture 19" descr="Text&#10;&#10;Description automatically generated with low confidence">
              <a:extLst>
                <a:ext uri="{FF2B5EF4-FFF2-40B4-BE49-F238E27FC236}">
                  <a16:creationId xmlns:a16="http://schemas.microsoft.com/office/drawing/2014/main" id="{44F00DF7-1F0D-4819-B6E3-56EEAFA0B3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410441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2494927" y="1890985"/>
            <a:ext cx="7202147" cy="2430575"/>
          </a:xfrm>
          <a:prstGeom prst="rect">
            <a:avLst/>
          </a:prstGeom>
          <a:solidFill>
            <a:schemeClr val="tx1">
              <a:lumMod val="20000"/>
              <a:lumOff val="80000"/>
            </a:schemeClr>
          </a:solidFill>
          <a:ln w="19050">
            <a:solidFill>
              <a:schemeClr val="tx1">
                <a:lumMod val="75000"/>
              </a:schemeClr>
            </a:solidFill>
          </a:ln>
        </p:spPr>
        <p:txBody>
          <a:bodyPr vert="horz" lIns="91440" tIns="0" rIns="91440" bIns="45720" rtlCol="0" anchor="ctr" anchorCtr="0">
            <a:normAutofit fontScale="92500"/>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spcAft>
                <a:spcPts val="1200"/>
              </a:spcAft>
              <a:buNone/>
            </a:pPr>
            <a:r>
              <a:rPr lang="en-US" sz="4400" b="1" dirty="0">
                <a:solidFill>
                  <a:schemeClr val="tx1">
                    <a:lumMod val="75000"/>
                  </a:schemeClr>
                </a:solidFill>
              </a:rPr>
              <a:t>Sleep may be as important to health and well-being as nutrition and exercise</a:t>
            </a:r>
            <a:endParaRPr lang="en-US" sz="2000" b="1" dirty="0">
              <a:solidFill>
                <a:schemeClr val="tx1">
                  <a:lumMod val="75000"/>
                </a:schemeClr>
              </a:solidFill>
            </a:endParaRPr>
          </a:p>
        </p:txBody>
      </p:sp>
      <p:sp>
        <p:nvSpPr>
          <p:cNvPr id="15" name="Rectangle 14">
            <a:extLst>
              <a:ext uri="{FF2B5EF4-FFF2-40B4-BE49-F238E27FC236}">
                <a16:creationId xmlns:a16="http://schemas.microsoft.com/office/drawing/2014/main" id="{5F9DA5FB-FCAF-46CC-BF2B-AF789E5D8583}"/>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E06E405-09B1-49FD-B115-38400283B7DF}"/>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EB0586B2-7AFE-4644-A3E4-08F6DB960004}"/>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71954B0-FA4F-4C27-A2DF-76D79B90C8A1}"/>
              </a:ext>
            </a:extLst>
          </p:cNvPr>
          <p:cNvGrpSpPr/>
          <p:nvPr/>
        </p:nvGrpSpPr>
        <p:grpSpPr>
          <a:xfrm>
            <a:off x="791308" y="6313376"/>
            <a:ext cx="10609384" cy="553081"/>
            <a:chOff x="791308" y="6313376"/>
            <a:chExt cx="10609384" cy="553081"/>
          </a:xfrm>
        </p:grpSpPr>
        <p:grpSp>
          <p:nvGrpSpPr>
            <p:cNvPr id="19" name="Group 18">
              <a:extLst>
                <a:ext uri="{FF2B5EF4-FFF2-40B4-BE49-F238E27FC236}">
                  <a16:creationId xmlns:a16="http://schemas.microsoft.com/office/drawing/2014/main" id="{EA11D985-A8A4-4708-A5B3-7F2B672A6E72}"/>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1BF0F271-24D4-435A-8065-7EC591184E7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6696CDE1-97C8-49A1-A232-F18DDAA8D9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0" name="Picture 19" descr="Text&#10;&#10;Description automatically generated with low confidence">
              <a:extLst>
                <a:ext uri="{FF2B5EF4-FFF2-40B4-BE49-F238E27FC236}">
                  <a16:creationId xmlns:a16="http://schemas.microsoft.com/office/drawing/2014/main" id="{44F00DF7-1F0D-4819-B6E3-56EEAFA0B3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80966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52096" y="1123214"/>
            <a:ext cx="7587048" cy="50099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Working until bedtime</a:t>
            </a:r>
          </a:p>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Doing other activities (work, eating, watched TV; other than intimacy) in bedroom </a:t>
            </a:r>
          </a:p>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Using screens in bed and immediately before bedtime</a:t>
            </a:r>
          </a:p>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Staying in bed and worried while unable to sleep</a:t>
            </a:r>
          </a:p>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Sleeping in an unrestful environment (restful sleeping environments are quiet, cool, and dark)</a:t>
            </a:r>
          </a:p>
        </p:txBody>
      </p:sp>
      <p:sp>
        <p:nvSpPr>
          <p:cNvPr id="15" name="Text Placeholder 6">
            <a:extLst>
              <a:ext uri="{FF2B5EF4-FFF2-40B4-BE49-F238E27FC236}">
                <a16:creationId xmlns:a16="http://schemas.microsoft.com/office/drawing/2014/main" id="{DFDBEBB5-9187-4744-826C-17392D096495}"/>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4000" dirty="0"/>
              <a:t>Common Sleep-Disrupting Activities</a:t>
            </a:r>
          </a:p>
        </p:txBody>
      </p:sp>
      <p:sp>
        <p:nvSpPr>
          <p:cNvPr id="16" name="Rectangle 15">
            <a:extLst>
              <a:ext uri="{FF2B5EF4-FFF2-40B4-BE49-F238E27FC236}">
                <a16:creationId xmlns:a16="http://schemas.microsoft.com/office/drawing/2014/main" id="{4E013AA9-CBA8-4FF1-AEB2-8C6AE349F8F7}"/>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563DB4C-0BDD-4A62-BB26-2F9C75EE303E}"/>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A52AA16C-EB16-454D-870A-AC10F1DBB7E3}"/>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1CF51752-CEDA-4117-94E6-33366105EC99}"/>
              </a:ext>
            </a:extLst>
          </p:cNvPr>
          <p:cNvGrpSpPr/>
          <p:nvPr/>
        </p:nvGrpSpPr>
        <p:grpSpPr>
          <a:xfrm>
            <a:off x="791308" y="6313376"/>
            <a:ext cx="10609384" cy="553081"/>
            <a:chOff x="791308" y="6313376"/>
            <a:chExt cx="10609384" cy="553081"/>
          </a:xfrm>
        </p:grpSpPr>
        <p:grpSp>
          <p:nvGrpSpPr>
            <p:cNvPr id="20" name="Group 19">
              <a:extLst>
                <a:ext uri="{FF2B5EF4-FFF2-40B4-BE49-F238E27FC236}">
                  <a16:creationId xmlns:a16="http://schemas.microsoft.com/office/drawing/2014/main" id="{D35D6DF1-F8F4-400C-8AF6-6270B0D5F222}"/>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753F4482-D917-42F0-BA91-4183D92D4E6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A3FF8259-31B7-4068-BA06-0A71D177069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4B7833C4-3389-4344-BC0F-08D01A581A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pic>
        <p:nvPicPr>
          <p:cNvPr id="3" name="Picture 2" descr="A cat holding a knife&#10;&#10;Description automatically generated with medium confidence">
            <a:extLst>
              <a:ext uri="{FF2B5EF4-FFF2-40B4-BE49-F238E27FC236}">
                <a16:creationId xmlns:a16="http://schemas.microsoft.com/office/drawing/2014/main" id="{5B04FAA8-5E83-4D94-9AA4-5455FE4921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0814" y="1577813"/>
            <a:ext cx="4141186" cy="3471289"/>
          </a:xfrm>
          <a:prstGeom prst="rect">
            <a:avLst/>
          </a:prstGeom>
        </p:spPr>
      </p:pic>
    </p:spTree>
    <p:extLst>
      <p:ext uri="{BB962C8B-B14F-4D97-AF65-F5344CB8AC3E}">
        <p14:creationId xmlns:p14="http://schemas.microsoft.com/office/powerpoint/2010/main" val="161187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52096" y="1123214"/>
            <a:ext cx="11487808" cy="50099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Exercising vigorously within one hour of bedtime</a:t>
            </a:r>
          </a:p>
          <a:p>
            <a:pPr marL="285750" marR="0" lvl="1">
              <a:spcBef>
                <a:spcPts val="0"/>
              </a:spcBef>
              <a:spcAft>
                <a:spcPts val="1200"/>
              </a:spcAft>
              <a:buFont typeface="Arial" panose="020B0604020202020204" pitchFamily="34" charset="0"/>
              <a:buChar char="•"/>
            </a:pPr>
            <a:r>
              <a:rPr lang="en-US" dirty="0">
                <a:effectLst/>
                <a:ea typeface="Times New Roman" panose="02020603050405020304" pitchFamily="18" charset="0"/>
              </a:rPr>
              <a:t>Food and Drink</a:t>
            </a:r>
          </a:p>
          <a:p>
            <a:pPr marL="685800" lvl="2">
              <a:spcBef>
                <a:spcPts val="0"/>
              </a:spcBef>
              <a:spcAft>
                <a:spcPts val="1200"/>
              </a:spcAft>
            </a:pPr>
            <a:r>
              <a:rPr lang="en-US" dirty="0">
                <a:effectLst/>
                <a:ea typeface="Times New Roman" panose="02020603050405020304" pitchFamily="18" charset="0"/>
              </a:rPr>
              <a:t>Drinking alcohol within 2 hours of bedtime</a:t>
            </a:r>
          </a:p>
          <a:p>
            <a:pPr marL="685800" lvl="2">
              <a:spcBef>
                <a:spcPts val="0"/>
              </a:spcBef>
              <a:spcAft>
                <a:spcPts val="1200"/>
              </a:spcAft>
            </a:pPr>
            <a:r>
              <a:rPr lang="en-US" dirty="0">
                <a:ea typeface="Times New Roman" panose="02020603050405020304" pitchFamily="18" charset="0"/>
              </a:rPr>
              <a:t>Drinking too many fluids that cause you to get up in the middle of the night</a:t>
            </a:r>
            <a:endParaRPr lang="en-US" dirty="0">
              <a:effectLst/>
              <a:ea typeface="Times New Roman" panose="02020603050405020304" pitchFamily="18" charset="0"/>
            </a:endParaRPr>
          </a:p>
          <a:p>
            <a:pPr marL="685800" lvl="2">
              <a:spcBef>
                <a:spcPts val="0"/>
              </a:spcBef>
              <a:spcAft>
                <a:spcPts val="1200"/>
              </a:spcAft>
            </a:pPr>
            <a:r>
              <a:rPr lang="en-US" dirty="0">
                <a:effectLst/>
                <a:ea typeface="Times New Roman" panose="02020603050405020304" pitchFamily="18" charset="0"/>
              </a:rPr>
              <a:t>Eating a large meal before bedtime</a:t>
            </a:r>
          </a:p>
          <a:p>
            <a:pPr marL="685800" lvl="2">
              <a:spcBef>
                <a:spcPts val="0"/>
              </a:spcBef>
              <a:spcAft>
                <a:spcPts val="1800"/>
              </a:spcAft>
            </a:pPr>
            <a:r>
              <a:rPr lang="en-US" dirty="0">
                <a:effectLst/>
                <a:ea typeface="Times New Roman" panose="02020603050405020304" pitchFamily="18" charset="0"/>
              </a:rPr>
              <a:t>Indulging in a midnight snack</a:t>
            </a:r>
          </a:p>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Varying your bedtime by more than an hour across the week</a:t>
            </a:r>
          </a:p>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Taking naps that are longer than 20 minutes</a:t>
            </a:r>
          </a:p>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Taking naps after dinner or with less than 3 hours to bedtime</a:t>
            </a:r>
          </a:p>
        </p:txBody>
      </p:sp>
      <p:sp>
        <p:nvSpPr>
          <p:cNvPr id="15" name="Text Placeholder 6">
            <a:extLst>
              <a:ext uri="{FF2B5EF4-FFF2-40B4-BE49-F238E27FC236}">
                <a16:creationId xmlns:a16="http://schemas.microsoft.com/office/drawing/2014/main" id="{DFDBEBB5-9187-4744-826C-17392D096495}"/>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4000" dirty="0"/>
              <a:t>Common Sleep-Disrupting Activities</a:t>
            </a:r>
          </a:p>
        </p:txBody>
      </p:sp>
      <p:sp>
        <p:nvSpPr>
          <p:cNvPr id="16" name="Rectangle 15">
            <a:extLst>
              <a:ext uri="{FF2B5EF4-FFF2-40B4-BE49-F238E27FC236}">
                <a16:creationId xmlns:a16="http://schemas.microsoft.com/office/drawing/2014/main" id="{4E013AA9-CBA8-4FF1-AEB2-8C6AE349F8F7}"/>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563DB4C-0BDD-4A62-BB26-2F9C75EE303E}"/>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A52AA16C-EB16-454D-870A-AC10F1DBB7E3}"/>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1CF51752-CEDA-4117-94E6-33366105EC99}"/>
              </a:ext>
            </a:extLst>
          </p:cNvPr>
          <p:cNvGrpSpPr/>
          <p:nvPr/>
        </p:nvGrpSpPr>
        <p:grpSpPr>
          <a:xfrm>
            <a:off x="791308" y="6313376"/>
            <a:ext cx="10609384" cy="553081"/>
            <a:chOff x="791308" y="6313376"/>
            <a:chExt cx="10609384" cy="553081"/>
          </a:xfrm>
        </p:grpSpPr>
        <p:grpSp>
          <p:nvGrpSpPr>
            <p:cNvPr id="20" name="Group 19">
              <a:extLst>
                <a:ext uri="{FF2B5EF4-FFF2-40B4-BE49-F238E27FC236}">
                  <a16:creationId xmlns:a16="http://schemas.microsoft.com/office/drawing/2014/main" id="{D35D6DF1-F8F4-400C-8AF6-6270B0D5F222}"/>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753F4482-D917-42F0-BA91-4183D92D4E6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A3FF8259-31B7-4068-BA06-0A71D177069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4B7833C4-3389-4344-BC0F-08D01A581A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340066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A36FD28A-958E-409F-9904-1C78A257AF10}"/>
              </a:ext>
            </a:extLst>
          </p:cNvPr>
          <p:cNvSpPr txBox="1">
            <a:spLocks/>
          </p:cNvSpPr>
          <p:nvPr/>
        </p:nvSpPr>
        <p:spPr>
          <a:xfrm>
            <a:off x="352096" y="1123214"/>
            <a:ext cx="11487808" cy="50099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000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marR="0" lvl="1">
              <a:spcBef>
                <a:spcPts val="0"/>
              </a:spcBef>
              <a:spcAft>
                <a:spcPts val="1200"/>
              </a:spcAft>
              <a:buFont typeface="Arial" panose="020B0604020202020204" pitchFamily="34" charset="0"/>
              <a:buChar char="•"/>
            </a:pPr>
            <a:r>
              <a:rPr lang="en-US" dirty="0">
                <a:effectLst/>
                <a:ea typeface="Times New Roman" panose="02020603050405020304" pitchFamily="18" charset="0"/>
              </a:rPr>
              <a:t>Diminished alertness throughout the day</a:t>
            </a:r>
          </a:p>
          <a:p>
            <a:pPr marL="685800" lvl="2">
              <a:spcBef>
                <a:spcPts val="0"/>
              </a:spcBef>
              <a:spcAft>
                <a:spcPts val="1800"/>
              </a:spcAft>
            </a:pPr>
            <a:r>
              <a:rPr lang="en-US" dirty="0">
                <a:effectLst/>
                <a:ea typeface="Times New Roman" panose="02020603050405020304" pitchFamily="18" charset="0"/>
              </a:rPr>
              <a:t>Cognitive impairment, motor vehicle accidents</a:t>
            </a:r>
          </a:p>
          <a:p>
            <a:pPr marL="285750" marR="0" lvl="1">
              <a:spcBef>
                <a:spcPts val="0"/>
              </a:spcBef>
              <a:spcAft>
                <a:spcPts val="1800"/>
              </a:spcAft>
              <a:buFont typeface="Arial" panose="020B0604020202020204" pitchFamily="34" charset="0"/>
              <a:buChar char="•"/>
            </a:pPr>
            <a:r>
              <a:rPr lang="en-US" dirty="0">
                <a:effectLst/>
                <a:ea typeface="Times New Roman" panose="02020603050405020304" pitchFamily="18" charset="0"/>
              </a:rPr>
              <a:t>Poor social and work relationships with others (impaired emotional regulation)</a:t>
            </a:r>
          </a:p>
          <a:p>
            <a:pPr marL="285750" marR="0" lvl="1">
              <a:spcBef>
                <a:spcPts val="0"/>
              </a:spcBef>
              <a:spcAft>
                <a:spcPts val="1200"/>
              </a:spcAft>
              <a:buFont typeface="Arial" panose="020B0604020202020204" pitchFamily="34" charset="0"/>
              <a:buChar char="•"/>
            </a:pPr>
            <a:r>
              <a:rPr lang="en-US" dirty="0">
                <a:effectLst/>
                <a:ea typeface="Times New Roman" panose="02020603050405020304" pitchFamily="18" charset="0"/>
              </a:rPr>
              <a:t>Low mood or fluctuations in mood</a:t>
            </a:r>
          </a:p>
          <a:p>
            <a:pPr marL="685800" lvl="2">
              <a:spcBef>
                <a:spcPts val="0"/>
              </a:spcBef>
              <a:spcAft>
                <a:spcPts val="1800"/>
              </a:spcAft>
            </a:pPr>
            <a:r>
              <a:rPr lang="en-US" dirty="0">
                <a:effectLst/>
                <a:ea typeface="Times New Roman" panose="02020603050405020304" pitchFamily="18" charset="0"/>
              </a:rPr>
              <a:t>While lack of sleep is unlikely to be the sole cause of feeling blue, lack of good sleep can make you feel even more blue.</a:t>
            </a:r>
          </a:p>
          <a:p>
            <a:pPr marL="285750" marR="0" lvl="1">
              <a:spcBef>
                <a:spcPts val="0"/>
              </a:spcBef>
              <a:spcAft>
                <a:spcPts val="1800"/>
              </a:spcAft>
              <a:buFont typeface="Arial" panose="020B0604020202020204" pitchFamily="34" charset="0"/>
              <a:buChar char="•"/>
            </a:pPr>
            <a:r>
              <a:rPr lang="en-US" dirty="0">
                <a:ea typeface="Times New Roman" panose="02020603050405020304" pitchFamily="18" charset="0"/>
              </a:rPr>
              <a:t>L</a:t>
            </a:r>
            <a:r>
              <a:rPr lang="en-US" dirty="0">
                <a:effectLst/>
                <a:ea typeface="Times New Roman" panose="02020603050405020304" pitchFamily="18" charset="0"/>
              </a:rPr>
              <a:t>inkages to hypertension, weight gain, diabetes, obesity, impaired immune function</a:t>
            </a:r>
          </a:p>
        </p:txBody>
      </p:sp>
      <p:sp>
        <p:nvSpPr>
          <p:cNvPr id="15" name="Text Placeholder 6">
            <a:extLst>
              <a:ext uri="{FF2B5EF4-FFF2-40B4-BE49-F238E27FC236}">
                <a16:creationId xmlns:a16="http://schemas.microsoft.com/office/drawing/2014/main" id="{F8EF87E7-98DD-4BFA-BDA9-D0FC1D8F3CAD}"/>
              </a:ext>
            </a:extLst>
          </p:cNvPr>
          <p:cNvSpPr txBox="1">
            <a:spLocks/>
          </p:cNvSpPr>
          <p:nvPr/>
        </p:nvSpPr>
        <p:spPr>
          <a:xfrm>
            <a:off x="352096" y="241909"/>
            <a:ext cx="11487808" cy="74461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b="1" kern="1200">
                <a:solidFill>
                  <a:schemeClr val="tx1">
                    <a:lumMod val="7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500" dirty="0"/>
              <a:t>Problems that Arise from Lack of Quality Sleep</a:t>
            </a:r>
          </a:p>
        </p:txBody>
      </p:sp>
      <p:sp>
        <p:nvSpPr>
          <p:cNvPr id="16" name="Rectangle 15">
            <a:extLst>
              <a:ext uri="{FF2B5EF4-FFF2-40B4-BE49-F238E27FC236}">
                <a16:creationId xmlns:a16="http://schemas.microsoft.com/office/drawing/2014/main" id="{F361D908-BB90-415F-A56A-094325E8C6E7}"/>
              </a:ext>
            </a:extLst>
          </p:cNvPr>
          <p:cNvSpPr>
            <a:spLocks/>
          </p:cNvSpPr>
          <p:nvPr/>
        </p:nvSpPr>
        <p:spPr>
          <a:xfrm>
            <a:off x="-5715" y="6310409"/>
            <a:ext cx="12189333" cy="553081"/>
          </a:xfrm>
          <a:prstGeom prst="rect">
            <a:avLst/>
          </a:prstGeom>
          <a:solidFill>
            <a:srgbClr val="4B9CD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13C77D1-66FC-4D9E-9E34-5BE62842E9E7}"/>
              </a:ext>
            </a:extLst>
          </p:cNvPr>
          <p:cNvSpPr>
            <a:spLocks/>
          </p:cNvSpPr>
          <p:nvPr/>
        </p:nvSpPr>
        <p:spPr>
          <a:xfrm>
            <a:off x="-5715"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CE60826-6F12-4F33-80A7-79032E21AF36}"/>
              </a:ext>
            </a:extLst>
          </p:cNvPr>
          <p:cNvSpPr>
            <a:spLocks/>
          </p:cNvSpPr>
          <p:nvPr/>
        </p:nvSpPr>
        <p:spPr>
          <a:xfrm>
            <a:off x="2667" y="6228112"/>
            <a:ext cx="12189333" cy="82296"/>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2A9366D-6362-44B6-AE0E-919F38C55257}"/>
              </a:ext>
            </a:extLst>
          </p:cNvPr>
          <p:cNvGrpSpPr/>
          <p:nvPr/>
        </p:nvGrpSpPr>
        <p:grpSpPr>
          <a:xfrm>
            <a:off x="791308" y="6313376"/>
            <a:ext cx="10609384" cy="553081"/>
            <a:chOff x="791308" y="6313376"/>
            <a:chExt cx="10609384" cy="553081"/>
          </a:xfrm>
        </p:grpSpPr>
        <p:grpSp>
          <p:nvGrpSpPr>
            <p:cNvPr id="20" name="Group 19">
              <a:extLst>
                <a:ext uri="{FF2B5EF4-FFF2-40B4-BE49-F238E27FC236}">
                  <a16:creationId xmlns:a16="http://schemas.microsoft.com/office/drawing/2014/main" id="{0360C854-D93C-4AA6-81DD-A8BA47177FEC}"/>
                </a:ext>
              </a:extLst>
            </p:cNvPr>
            <p:cNvGrpSpPr/>
            <p:nvPr/>
          </p:nvGrpSpPr>
          <p:grpSpPr>
            <a:xfrm>
              <a:off x="791308" y="6345206"/>
              <a:ext cx="6098061" cy="483486"/>
              <a:chOff x="791308" y="6345206"/>
              <a:chExt cx="6098061" cy="483486"/>
            </a:xfrm>
          </p:grpSpPr>
          <p:pic>
            <p:nvPicPr>
              <p:cNvPr id="23" name="Picture 22">
                <a:extLst>
                  <a:ext uri="{FF2B5EF4-FFF2-40B4-BE49-F238E27FC236}">
                    <a16:creationId xmlns:a16="http://schemas.microsoft.com/office/drawing/2014/main" id="{24849F2B-D707-4FDC-93FE-51E54848FDB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4809" y="6447104"/>
                <a:ext cx="2194560" cy="28215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D8508395-4510-4409-B3CA-EF7F9DA1EA6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1308" y="6345206"/>
                <a:ext cx="1463040" cy="483486"/>
              </a:xfrm>
              <a:prstGeom prst="rect">
                <a:avLst/>
              </a:prstGeom>
            </p:spPr>
          </p:pic>
        </p:grpSp>
        <p:pic>
          <p:nvPicPr>
            <p:cNvPr id="22" name="Picture 21" descr="Text&#10;&#10;Description automatically generated with low confidence">
              <a:extLst>
                <a:ext uri="{FF2B5EF4-FFF2-40B4-BE49-F238E27FC236}">
                  <a16:creationId xmlns:a16="http://schemas.microsoft.com/office/drawing/2014/main" id="{D57911CA-0572-4FEC-B5B8-34CAE313DA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267" y="6313376"/>
              <a:ext cx="2160425" cy="553081"/>
            </a:xfrm>
            <a:prstGeom prst="rect">
              <a:avLst/>
            </a:prstGeom>
          </p:spPr>
        </p:pic>
      </p:grpSp>
    </p:spTree>
    <p:extLst>
      <p:ext uri="{BB962C8B-B14F-4D97-AF65-F5344CB8AC3E}">
        <p14:creationId xmlns:p14="http://schemas.microsoft.com/office/powerpoint/2010/main" val="2496059828"/>
      </p:ext>
    </p:extLst>
  </p:cSld>
  <p:clrMapOvr>
    <a:masterClrMapping/>
  </p:clrMapOvr>
</p:sld>
</file>

<file path=ppt/theme/theme1.xml><?xml version="1.0" encoding="utf-8"?>
<a:theme xmlns:a="http://schemas.openxmlformats.org/drawingml/2006/main" name="Office Theme">
  <a:themeElements>
    <a:clrScheme name="PfP">
      <a:dk1>
        <a:srgbClr val="4B9CD3"/>
      </a:dk1>
      <a:lt1>
        <a:srgbClr val="F8F8F8"/>
      </a:lt1>
      <a:dk2>
        <a:srgbClr val="3F454F"/>
      </a:dk2>
      <a:lt2>
        <a:srgbClr val="D2B78B"/>
      </a:lt2>
      <a:accent1>
        <a:srgbClr val="2D637F"/>
      </a:accent1>
      <a:accent2>
        <a:srgbClr val="AC2641"/>
      </a:accent2>
      <a:accent3>
        <a:srgbClr val="679550"/>
      </a:accent3>
      <a:accent4>
        <a:srgbClr val="E37C1D"/>
      </a:accent4>
      <a:accent5>
        <a:srgbClr val="D2B78B"/>
      </a:accent5>
      <a:accent6>
        <a:srgbClr val="3F454F"/>
      </a:accent6>
      <a:hlink>
        <a:srgbClr val="0070C0"/>
      </a:hlink>
      <a:folHlink>
        <a:srgbClr val="E37C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76023884D80847B126FDA0DFE4F626" ma:contentTypeVersion="12" ma:contentTypeDescription="Create a new document." ma:contentTypeScope="" ma:versionID="0318608dd82e7f8b4713b1325dfb70d1">
  <xsd:schema xmlns:xsd="http://www.w3.org/2001/XMLSchema" xmlns:xs="http://www.w3.org/2001/XMLSchema" xmlns:p="http://schemas.microsoft.com/office/2006/metadata/properties" xmlns:ns2="ef2d50d1-44af-4a9c-8ae7-f787a7d682e7" xmlns:ns3="6162fe5d-e50d-4b2d-b999-466c3f551363" targetNamespace="http://schemas.microsoft.com/office/2006/metadata/properties" ma:root="true" ma:fieldsID="2c25935d7b786a9caee6aa8bcb43bf32" ns2:_="" ns3:_="">
    <xsd:import namespace="ef2d50d1-44af-4a9c-8ae7-f787a7d682e7"/>
    <xsd:import namespace="6162fe5d-e50d-4b2d-b999-466c3f55136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2d50d1-44af-4a9c-8ae7-f787a7d682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2fe5d-e50d-4b2d-b999-466c3f5513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4CFB7C-9014-4083-AA81-C6409FEF68FE}">
  <ds:schemaRefs>
    <ds:schemaRef ds:uri="http://schemas.microsoft.com/sharepoint/v3/contenttype/forms"/>
  </ds:schemaRefs>
</ds:datastoreItem>
</file>

<file path=customXml/itemProps2.xml><?xml version="1.0" encoding="utf-8"?>
<ds:datastoreItem xmlns:ds="http://schemas.openxmlformats.org/officeDocument/2006/customXml" ds:itemID="{901F6A7B-D3D0-4885-AAD5-396B9C9E04B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3B8CB6E-C175-4076-8DCD-87C44FB8DA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2d50d1-44af-4a9c-8ae7-f787a7d682e7"/>
    <ds:schemaRef ds:uri="6162fe5d-e50d-4b2d-b999-466c3f5513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669</TotalTime>
  <Words>2070</Words>
  <Application>Microsoft Office PowerPoint</Application>
  <PresentationFormat>Widescreen</PresentationFormat>
  <Paragraphs>231</Paragraphs>
  <Slides>26</Slides>
  <Notes>21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Price, Emily Jean</dc:creator>
  <cp:lastModifiedBy>Tang, Patrick</cp:lastModifiedBy>
  <cp:revision>167</cp:revision>
  <dcterms:created xsi:type="dcterms:W3CDTF">2020-12-08T17:55:30Z</dcterms:created>
  <dcterms:modified xsi:type="dcterms:W3CDTF">2021-01-27T01:23:36Z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0x010100F976023884D80847B126FDA0DFE4F626</vt:lpwstr>
  </property>
</Properties>
</file>