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4933d925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4933d925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1f5fa1a3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1f5fa1a3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4 easy to </a:t>
            </a:r>
            <a:r>
              <a:rPr lang="en"/>
              <a:t>remember</a:t>
            </a:r>
            <a:r>
              <a:rPr lang="en"/>
              <a:t> the words compare the the pitch test with stimuli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4933d925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4933d925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6 7 8 but worry about too long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1f5fa1a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1f5fa1a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4933d925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4933d925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pitch, the work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4933d925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4933d925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pitch, the wor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4933d925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4933d92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 to focus on pitch, word has no </a:t>
            </a:r>
            <a:r>
              <a:rPr lang="en"/>
              <a:t>information</a:t>
            </a:r>
            <a:r>
              <a:rPr lang="en"/>
              <a:t>; Reason not confuse people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1f5fa1a3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1f5fa1a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1f5fa1a3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81f5fa1a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*ignore the num_correct will discuss later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1f5fa1a3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1f5fa1a3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1f5fa1a3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81f5fa1a3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4256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3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1657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Yuhang Li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discuss for P/A Tasks - single subject</a:t>
            </a:r>
            <a:endParaRPr/>
          </a:p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9" y="2078875"/>
            <a:ext cx="3893000" cy="27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849" y="2006250"/>
            <a:ext cx="3609052" cy="285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discuss for S/D Tasks </a:t>
            </a:r>
            <a:r>
              <a:rPr lang="en"/>
              <a:t>- single subject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50" y="2078875"/>
            <a:ext cx="3268601" cy="25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853" y="2078875"/>
            <a:ext cx="3334898" cy="259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Plans</a:t>
            </a:r>
            <a:endParaRPr sz="3600"/>
          </a:p>
        </p:txBody>
      </p:sp>
      <p:sp>
        <p:nvSpPr>
          <p:cNvPr id="193" name="Google Shape;193;p2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 the sequence length 4 - 6 - 8  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finished for S/D task, didn’t pilot yet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Collect more </a:t>
            </a:r>
            <a:r>
              <a:rPr lang="en" sz="1800"/>
              <a:t>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Analysis data  with other methods</a:t>
            </a:r>
            <a:endParaRPr sz="1800"/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Fix the stimuli generation for the S/D task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lphaLcPeriod"/>
            </a:pPr>
            <a:r>
              <a:rPr lang="en">
                <a:solidFill>
                  <a:schemeClr val="dk2"/>
                </a:solidFill>
              </a:rPr>
              <a:t>Avoid generating the same word &amp; pitch pair for different task at switched positions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Gorilla P/A &amp; S/D experiment 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lphaLcPeriod"/>
            </a:pPr>
            <a:r>
              <a:rPr lang="en">
                <a:solidFill>
                  <a:schemeClr val="dk2"/>
                </a:solidFill>
              </a:rPr>
              <a:t>Experiment</a:t>
            </a:r>
            <a:r>
              <a:rPr lang="en">
                <a:solidFill>
                  <a:schemeClr val="dk2"/>
                </a:solidFill>
              </a:rPr>
              <a:t> flowchart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lphaLcPeriod"/>
            </a:pPr>
            <a:r>
              <a:rPr lang="en">
                <a:solidFill>
                  <a:schemeClr val="dk2"/>
                </a:solidFill>
              </a:rPr>
              <a:t>Stimuli distribution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Experiment result analysis (single subject)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lphaLcPeriod"/>
            </a:pPr>
            <a:r>
              <a:rPr lang="en">
                <a:solidFill>
                  <a:schemeClr val="dk2"/>
                </a:solidFill>
              </a:rPr>
              <a:t>P/A task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lphaLcPeriod"/>
            </a:pPr>
            <a:r>
              <a:rPr lang="en">
                <a:solidFill>
                  <a:schemeClr val="dk2"/>
                </a:solidFill>
              </a:rPr>
              <a:t>S/D task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Stimuli – Same/Different Task  (Pitch)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527425" y="2571750"/>
            <a:ext cx="3178800" cy="14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Sequence of  pitch(number)  and word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-3             -1               3            0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Boon    Goose    Bean    Balm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242200" y="2097800"/>
            <a:ext cx="4856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Attend: Pitch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Same:     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-3             -1            3            0            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same pitch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	    Beam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  Dual     Gall       Boon       </a:t>
            </a:r>
            <a:r>
              <a:rPr lang="en" sz="13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no same word at same loc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	     </a:t>
            </a:r>
            <a:r>
              <a:rPr lang="en" sz="13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Boon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Beam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3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                            </a:t>
            </a: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no repeating words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Dif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:            -3             3            -1           0             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swapped pitch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	    Beam   Dual     Gall       Deam     </a:t>
            </a:r>
            <a:r>
              <a:rPr lang="en" sz="13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no same word at same loc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	    </a:t>
            </a:r>
            <a:r>
              <a:rPr lang="en" sz="13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Boon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Beam   </a:t>
            </a:r>
            <a:r>
              <a:rPr lang="en" sz="13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Goose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           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no repeating words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" sz="13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New:	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 sz="13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no same word pitch pair at switched position</a:t>
            </a:r>
            <a:endParaRPr sz="13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4871575" y="3061225"/>
            <a:ext cx="4974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5469825" y="3069000"/>
            <a:ext cx="4584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4910400" y="4063525"/>
            <a:ext cx="388500" cy="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/>
          <p:nvPr/>
        </p:nvCxnSpPr>
        <p:spPr>
          <a:xfrm>
            <a:off x="5438750" y="4047975"/>
            <a:ext cx="427200" cy="1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5"/>
          <p:cNvCxnSpPr/>
          <p:nvPr/>
        </p:nvCxnSpPr>
        <p:spPr>
          <a:xfrm flipH="1" rot="10800000">
            <a:off x="3457500" y="2765875"/>
            <a:ext cx="7458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3418650" y="3403100"/>
            <a:ext cx="79260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5"/>
          <p:cNvSpPr/>
          <p:nvPr/>
        </p:nvSpPr>
        <p:spPr>
          <a:xfrm>
            <a:off x="5625225" y="3387550"/>
            <a:ext cx="450625" cy="178725"/>
          </a:xfrm>
          <a:custGeom>
            <a:rect b="b" l="l" r="r" t="t"/>
            <a:pathLst>
              <a:path extrusionOk="0" h="7149" w="18025">
                <a:moveTo>
                  <a:pt x="0" y="7149"/>
                </a:moveTo>
                <a:cubicBezTo>
                  <a:pt x="1554" y="5958"/>
                  <a:pt x="6319" y="0"/>
                  <a:pt x="9323" y="0"/>
                </a:cubicBezTo>
                <a:cubicBezTo>
                  <a:pt x="12327" y="0"/>
                  <a:pt x="16575" y="5958"/>
                  <a:pt x="18025" y="71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1" name="Google Shape;111;p15"/>
          <p:cNvCxnSpPr/>
          <p:nvPr/>
        </p:nvCxnSpPr>
        <p:spPr>
          <a:xfrm>
            <a:off x="5937550" y="4048975"/>
            <a:ext cx="4650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Stimuli – Same/Different Task  (Word)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527425" y="2571750"/>
            <a:ext cx="3178800" cy="14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Sequence of  pitch(number)  and word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-3             -1               3            0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Boon    Goose    Bean    Balm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242200" y="2097800"/>
            <a:ext cx="48561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Attend: Word, randomized pitch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Same:       </a:t>
            </a:r>
            <a:r>
              <a:rPr lang="en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-3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-2</a:t>
            </a:r>
            <a:r>
              <a:rPr lang="en" sz="13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                  		</a:t>
            </a: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no repeating pitch</a:t>
            </a:r>
            <a:endParaRPr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	      -2              3              1            -1      	</a:t>
            </a:r>
            <a:r>
              <a:rPr lang="en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no same pitch at same loc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	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  Boon    Goose    Bean    Balm   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same  words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	                </a:t>
            </a:r>
            <a:r>
              <a:rPr lang="en" sz="13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New: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3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sz="13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o same word-pitch pair at switched position</a:t>
            </a:r>
            <a:endParaRPr sz="13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Dif:           </a:t>
            </a:r>
            <a:r>
              <a:rPr lang="en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-3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       </a:t>
            </a:r>
            <a:r>
              <a:rPr lang="en" sz="13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-3</a:t>
            </a: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     </a:t>
            </a: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-2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                    	</a:t>
            </a: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no repeating pitch</a:t>
            </a:r>
            <a:endParaRPr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	     -2              3              1            -1      	</a:t>
            </a:r>
            <a:r>
              <a:rPr lang="en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no same pitch at same loc</a:t>
            </a:r>
            <a:endParaRPr sz="1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	  Goose   Boon   Bean    Balm   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	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swapped  words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>
            <a:off x="5524200" y="2610600"/>
            <a:ext cx="27210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6"/>
          <p:cNvCxnSpPr/>
          <p:nvPr/>
        </p:nvCxnSpPr>
        <p:spPr>
          <a:xfrm>
            <a:off x="4949250" y="2626125"/>
            <a:ext cx="264300" cy="1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/>
          <p:nvPr/>
        </p:nvCxnSpPr>
        <p:spPr>
          <a:xfrm>
            <a:off x="4972650" y="3846150"/>
            <a:ext cx="217500" cy="1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5470525" y="3846150"/>
            <a:ext cx="271800" cy="1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6"/>
          <p:cNvSpPr/>
          <p:nvPr/>
        </p:nvSpPr>
        <p:spPr>
          <a:xfrm>
            <a:off x="5068875" y="4401825"/>
            <a:ext cx="505025" cy="264542"/>
          </a:xfrm>
          <a:custGeom>
            <a:rect b="b" l="l" r="r" t="t"/>
            <a:pathLst>
              <a:path extrusionOk="0" h="11194" w="20201">
                <a:moveTo>
                  <a:pt x="0" y="0"/>
                </a:moveTo>
                <a:cubicBezTo>
                  <a:pt x="1813" y="1865"/>
                  <a:pt x="7510" y="11136"/>
                  <a:pt x="10877" y="11188"/>
                </a:cubicBezTo>
                <a:cubicBezTo>
                  <a:pt x="14244" y="11240"/>
                  <a:pt x="18647" y="2124"/>
                  <a:pt x="20201" y="31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24" name="Google Shape;124;p16"/>
          <p:cNvCxnSpPr/>
          <p:nvPr/>
        </p:nvCxnSpPr>
        <p:spPr>
          <a:xfrm flipH="1" rot="10800000">
            <a:off x="3340950" y="2711500"/>
            <a:ext cx="8625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6"/>
          <p:cNvCxnSpPr/>
          <p:nvPr/>
        </p:nvCxnSpPr>
        <p:spPr>
          <a:xfrm>
            <a:off x="3193325" y="3426400"/>
            <a:ext cx="10632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7" name="Google Shape;127;p16"/>
          <p:cNvCxnSpPr/>
          <p:nvPr/>
        </p:nvCxnSpPr>
        <p:spPr>
          <a:xfrm>
            <a:off x="6022700" y="3833400"/>
            <a:ext cx="207600" cy="1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Stimuli – Present/Absent Task  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729450" y="2515975"/>
            <a:ext cx="36525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1st </a:t>
            </a:r>
            <a:r>
              <a:rPr lang="en" sz="1500">
                <a:solidFill>
                  <a:srgbClr val="000000"/>
                </a:solidFill>
              </a:rPr>
              <a:t>s</a:t>
            </a:r>
            <a:r>
              <a:rPr lang="en" sz="1500">
                <a:solidFill>
                  <a:srgbClr val="000000"/>
                </a:solidFill>
              </a:rPr>
              <a:t>equence of  pitch(number)  &amp; word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 -3             -1               3            0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Boon    Goose    Bean    Balm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4755000" y="2082250"/>
            <a:ext cx="30381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Present Task &amp; Attend: Pitch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    3  	(exist pitch)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Dual 	(nonexist word)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Present Task &amp; Attend: Word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    1 	(nonexist pitch)  	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Bean	(exist word)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Absent Task &amp; Both Attend Conditions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    1	(nonexist pitch)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Dual	(nonexist word)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 flipH="1" rot="10800000">
            <a:off x="3387550" y="2447150"/>
            <a:ext cx="1336800" cy="7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/>
          <p:nvPr/>
        </p:nvCxnSpPr>
        <p:spPr>
          <a:xfrm flipH="1" rot="10800000">
            <a:off x="3457500" y="3115675"/>
            <a:ext cx="12741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7"/>
          <p:cNvCxnSpPr/>
          <p:nvPr/>
        </p:nvCxnSpPr>
        <p:spPr>
          <a:xfrm>
            <a:off x="3426400" y="3465250"/>
            <a:ext cx="12975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details - P/A task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729450" y="2078875"/>
            <a:ext cx="3512700" cy="28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4 blocks with 6 sub-blocks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6 sub-blocks: task-type(2) * length(3) = 6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Attend condition: pitch/word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Gender half male and half female &amp; Randomly chosen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Total number of trails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60 trials/block * 4 block = 240 trials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Experiment time with rest:  ~46 minutes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75" y="825875"/>
            <a:ext cx="3290901" cy="41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Stimuli </a:t>
            </a:r>
            <a:r>
              <a:rPr lang="en"/>
              <a:t>details - P/A task</a:t>
            </a:r>
            <a:endParaRPr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53450"/>
            <a:ext cx="4528500" cy="26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6051775" y="2053450"/>
            <a:ext cx="211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stimuli distribution for 4 blocks, 240 trials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details - S/D task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729450" y="2078875"/>
            <a:ext cx="3512700" cy="28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4 blocks with 6 sub-blocks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6 sub-blocks: task-type(2) * length(3) = 6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Attend condition: pitch/word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Gender half male and half female &amp; Randomly chosen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Total number of trails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48 trials/block * 4 block = 192 trials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Experiment time with rest:  ~46 minutes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875" y="673403"/>
            <a:ext cx="3512701" cy="4296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Stimuli details - S/D task</a:t>
            </a:r>
            <a:endParaRPr/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6051775" y="2053450"/>
            <a:ext cx="211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stimuli distribution for 4 blocks, 192 trials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94400"/>
            <a:ext cx="4561876" cy="26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