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PU4nrFGfp1WaJWg47zRipmdi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0ede50dfc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e0ede50dfc_2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This demo you are asked to attend pitch. Pay attention to the beginning of the sequence 1st and 2nd pitches are swapped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different</a:t>
            </a:r>
            <a:endParaRPr/>
          </a:p>
        </p:txBody>
      </p:sp>
      <p:sp>
        <p:nvSpPr>
          <p:cNvPr id="313" name="Google Shape;313;g1e0ede50dfc_2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625134c0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625134c0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20 </a:t>
            </a:r>
            <a:r>
              <a:rPr lang="en-CA"/>
              <a:t>trials per condition</a:t>
            </a:r>
            <a:endParaRPr/>
          </a:p>
        </p:txBody>
      </p:sp>
      <p:sp>
        <p:nvSpPr>
          <p:cNvPr id="320" name="Google Shape;320;g25625134c0b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625134c0b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625134c0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Another the part is </a:t>
            </a:r>
            <a:r>
              <a:rPr lang="en-CA"/>
              <a:t>that</a:t>
            </a:r>
            <a:r>
              <a:rPr lang="en-CA"/>
              <a:t> the fundamental frequence for my stimuli is 200 which is </a:t>
            </a:r>
            <a:r>
              <a:rPr lang="en-CA"/>
              <a:t>nothing</a:t>
            </a:r>
            <a:r>
              <a:rPr lang="en-CA"/>
              <a:t> at all. Compare to the musical notes</a:t>
            </a:r>
            <a:endParaRPr/>
          </a:p>
        </p:txBody>
      </p:sp>
      <p:sp>
        <p:nvSpPr>
          <p:cNvPr id="329" name="Google Shape;329;g25625134c0b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67adca0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67adca0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567adca0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0ede50dfc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e0ede50dfc_2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1e0ede50dfc_2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0ede50dfc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e0ede50dfc_2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1e0ede50dfc_2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625134c0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625134c0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5625134c0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8fe586a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228fe586a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09bb5726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g209bb5726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9bb57266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g209bb57266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09bb572663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g209bb572663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09bb57266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g209bb572663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625134c0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625134c0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5625134c0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625134c0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625134c0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5625134c0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625134c0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5625134c0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5625134c0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0bb704b7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30bb704b7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30bb704b7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0ede50dfc_1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e0ede50dfc_1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Let me introduce the tasks, P/A and S/D tasks. In PA, you will be present a sequence of syllables and pitch pair, then a single syllable pitch pair. Your tasks is to attend whether the pitch or syllable is present or absent in the 1st seq. </a:t>
            </a:r>
            <a:endParaRPr/>
          </a:p>
        </p:txBody>
      </p:sp>
      <p:sp>
        <p:nvSpPr>
          <p:cNvPr id="249" name="Google Shape;249;g1e0ede50dfc_1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0ede50dfc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1e0ede50dfc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This demo you are asked to attend syllable. di bu ge bi da gu -du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absent</a:t>
            </a:r>
            <a:endParaRPr/>
          </a:p>
        </p:txBody>
      </p:sp>
      <p:sp>
        <p:nvSpPr>
          <p:cNvPr id="266" name="Google Shape;266;g1e0ede50dfc_2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0ede50dfc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e0ede50dfc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In SD, you will be present a sequence of syllables and pitch pair, then another sequence syllable pitch pair. Your tasks is to attend whether the pitch or syllable is S or D in the 1st seq. This demo you are asked to attend Pitch. </a:t>
            </a:r>
            <a:endParaRPr/>
          </a:p>
        </p:txBody>
      </p:sp>
      <p:sp>
        <p:nvSpPr>
          <p:cNvPr id="273" name="Google Shape;273;g1e0ede50dfc_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e0ede50dfc_1_4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8" name="Google Shape;18;g1e0ede50dfc_1_4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9" name="Google Shape;19;g1e0ede50dfc_1_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g1e0ede50dfc_1_4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63" name="Google Shape;63;g1e0ede50dfc_1_4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1e0ede50dfc_1_4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g1e0ede50dfc_1_4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" name="Google Shape;66;g1e0ede50dfc_1_46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9pPr>
          </a:lstStyle>
          <a:p/>
        </p:txBody>
      </p:sp>
      <p:sp>
        <p:nvSpPr>
          <p:cNvPr id="67" name="Google Shape;67;g1e0ede50dfc_1_4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e0ede50dfc_1_5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70" name="Google Shape;70;g1e0ede50dfc_1_5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e0ede50dfc_1_5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e0ede50dfc_1_53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3" name="Google Shape;73;g1e0ede50dfc_1_53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5pPr>
            <a:lvl6pPr indent="-4000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6pPr>
            <a:lvl7pPr indent="-4000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7pPr>
            <a:lvl8pPr indent="-4000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8pPr>
            <a:lvl9pPr indent="-4000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9pPr>
          </a:lstStyle>
          <a:p/>
        </p:txBody>
      </p:sp>
      <p:sp>
        <p:nvSpPr>
          <p:cNvPr id="74" name="Google Shape;74;g1e0ede50dfc_1_5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e0ede50dfc_1_60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77" name="Google Shape;77;g1e0ede50dfc_1_6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78" name="Google Shape;78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1e0ede50dfc_1_6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g1e0ede50dfc_1_6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83" name="Google Shape;83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1e0ede50dfc_1_6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1e0ede50dfc_1_6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g1e0ede50dfc_1_6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89" name="Google Shape;89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g1e0ede50dfc_1_6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g1e0ede50dfc_1_6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94" name="Google Shape;94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g1e0ede50dfc_1_6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98" name="Google Shape;98;g1e0ede50dfc_1_6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1e0ede50dfc_1_6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1e0ede50dfc_1_6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1e0ede50dfc_1_6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1e0ede50dfc_1_6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g1e0ede50dfc_1_6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" name="Google Shape;104;g1e0ede50dfc_1_6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1e0ede50dfc_1_6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1e0ede50dfc_1_6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1e0ede50dfc_1_6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g1e0ede50dfc_1_6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9" name="Google Shape;109;g1e0ede50dfc_1_6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1e0ede50dfc_1_6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g1e0ede50dfc_1_6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g1e0ede50dfc_1_6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13" name="Google Shape;113;g1e0ede50dfc_1_6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1e0ede50dfc_1_6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1e0ede50dfc_1_6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1e0ede50dfc_1_6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1e0ede50dfc_1_6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g1e0ede50dfc_1_6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19" name="Google Shape;119;g1e0ede50dfc_1_6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1e0ede50dfc_1_6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1e0ede50dfc_1_6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1e0ede50dfc_1_6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g1e0ede50dfc_1_6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24" name="Google Shape;124;g1e0ede50dfc_1_6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1e0ede50dfc_1_6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1e0ede50dfc_1_6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1e0ede50dfc_1_6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g1e0ede50dfc_1_6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29" name="Google Shape;129;g1e0ede50dfc_1_6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1e0ede50dfc_1_6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1e0ede50dfc_1_6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g1e0ede50dfc_1_6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33" name="Google Shape;133;g1e0ede50dfc_1_6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1e0ede50dfc_1_6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1e0ede50dfc_1_6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1e0ede50dfc_1_6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g1e0ede50dfc_1_6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38" name="Google Shape;138;g1e0ede50dfc_1_6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1e0ede50dfc_1_6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1e0ede50dfc_1_6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1e0ede50dfc_1_6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g1e0ede50dfc_1_6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43" name="Google Shape;143;g1e0ede50dfc_1_6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1e0ede50dfc_1_6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1e0ede50dfc_1_6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1e0ede50dfc_1_6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1e0ede50dfc_1_6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g1e0ede50dfc_1_6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49" name="Google Shape;149;g1e0ede50dfc_1_6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1e0ede50dfc_1_6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1e0ede50dfc_1_6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1e0ede50dfc_1_6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g1e0ede50dfc_1_6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54" name="Google Shape;154;g1e0ede50dfc_1_6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1e0ede50dfc_1_6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1e0ede50dfc_1_6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g1e0ede50dfc_1_6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58" name="Google Shape;158;g1e0ede50dfc_1_6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g1e0ede50dfc_1_6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g1e0ede50dfc_1_6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g1e0ede50dfc_1_6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g1e0ede50dfc_1_6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63" name="Google Shape;163;g1e0ede50dfc_1_6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1e0ede50dfc_1_6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1e0ede50dfc_1_6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1e0ede50dfc_1_6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1e0ede50dfc_1_6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g1e0ede50dfc_1_6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69" name="Google Shape;169;g1e0ede50dfc_1_6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1e0ede50dfc_1_6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1e0ede50dfc_1_6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1e0ede50dfc_1_6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g1e0ede50dfc_1_6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74" name="Google Shape;174;g1e0ede50dfc_1_6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1e0ede50dfc_1_6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1e0ede50dfc_1_6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Google Shape;177;g1e0ede50dfc_1_6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78" name="Google Shape;178;g1e0ede50dfc_1_6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1e0ede50dfc_1_6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1e0ede50dfc_1_6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1e0ede50dfc_1_6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1e0ede50dfc_1_6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g1e0ede50dfc_1_6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84" name="Google Shape;184;g1e0ede50dfc_1_6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1e0ede50dfc_1_6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1e0ede50dfc_1_6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1e0ede50dfc_1_6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g1e0ede50dfc_1_6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89" name="Google Shape;189;g1e0ede50dfc_1_6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1e0ede50dfc_1_6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1e0ede50dfc_1_6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1e0ede50dfc_1_6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g1e0ede50dfc_1_6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94" name="Google Shape;194;g1e0ede50dfc_1_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1e0ede50dfc_1_6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1e0ede50dfc_1_6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g1e0ede50dfc_1_6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98" name="Google Shape;198;g1e0ede50dfc_1_6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1e0ede50dfc_1_6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1e0ede50dfc_1_6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1e0ede50dfc_1_6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" name="Google Shape;202;g1e0ede50dfc_1_60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g1e0ede50dfc_1_60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indent="-36195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2pPr>
            <a:lvl3pPr indent="-36195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3pPr>
            <a:lvl4pPr indent="-36195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4pPr>
            <a:lvl5pPr indent="-36195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5pPr>
            <a:lvl6pPr indent="-40005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6pPr>
            <a:lvl7pPr indent="-40005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7pPr>
            <a:lvl8pPr indent="-40005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8pPr>
            <a:lvl9pPr indent="-40005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g1e0ede50dfc_1_6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e0ede50dfc_1_1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" name="Google Shape;22;g1e0ede50dfc_1_1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g1e0ede50dfc_1_1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e0ede50dfc_1_1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1e0ede50dfc_1_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0ede50dfc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g1e0ede50dfc_1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9" name="Google Shape;29;g1e0ede50dfc_1_7"/>
          <p:cNvPicPr preferRelativeResize="0"/>
          <p:nvPr/>
        </p:nvPicPr>
        <p:blipFill rotWithShape="1">
          <a:blip r:embed="rId3">
            <a:alphaModFix/>
          </a:blip>
          <a:srcRect b="1988" l="84736" r="4769" t="23987"/>
          <a:stretch/>
        </p:blipFill>
        <p:spPr>
          <a:xfrm>
            <a:off x="609600" y="0"/>
            <a:ext cx="105409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1e0ede50dfc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g1e0ede50dfc_1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32" name="Google Shape;32;g1e0ede50dfc_1_7"/>
          <p:cNvPicPr preferRelativeResize="0"/>
          <p:nvPr/>
        </p:nvPicPr>
        <p:blipFill rotWithShape="1">
          <a:blip r:embed="rId3">
            <a:alphaModFix/>
          </a:blip>
          <a:srcRect b="1988" l="84736" r="4769" t="23987"/>
          <a:stretch/>
        </p:blipFill>
        <p:spPr>
          <a:xfrm>
            <a:off x="609600" y="0"/>
            <a:ext cx="105409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1e0ede50dfc_1_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e0ede50dfc_1_15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6" name="Google Shape;36;g1e0ede50dfc_1_1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e0ede50dfc_1_18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9" name="Google Shape;39;g1e0ede50dfc_1_18"/>
          <p:cNvSpPr txBox="1"/>
          <p:nvPr>
            <p:ph idx="1" type="body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g1e0ede50dfc_1_1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e0ede50dfc_1_22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3" name="Google Shape;43;g1e0ede50dfc_1_22"/>
          <p:cNvSpPr txBox="1"/>
          <p:nvPr>
            <p:ph idx="1" type="body"/>
          </p:nvPr>
        </p:nvSpPr>
        <p:spPr>
          <a:xfrm>
            <a:off x="609600" y="1600200"/>
            <a:ext cx="5283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1e0ede50dfc_1_22"/>
          <p:cNvSpPr txBox="1"/>
          <p:nvPr>
            <p:ph idx="2" type="body"/>
          </p:nvPr>
        </p:nvSpPr>
        <p:spPr>
          <a:xfrm>
            <a:off x="6303264" y="1616400"/>
            <a:ext cx="527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1e0ede50dfc_1_2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0ede50dfc_1_27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8" name="Google Shape;48;g1e0ede50dfc_1_27"/>
          <p:cNvSpPr txBox="1"/>
          <p:nvPr>
            <p:ph idx="1" type="body"/>
          </p:nvPr>
        </p:nvSpPr>
        <p:spPr>
          <a:xfrm>
            <a:off x="6096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g1e0ede50dfc_1_27"/>
          <p:cNvSpPr txBox="1"/>
          <p:nvPr>
            <p:ph idx="2" type="body"/>
          </p:nvPr>
        </p:nvSpPr>
        <p:spPr>
          <a:xfrm>
            <a:off x="43688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1e0ede50dfc_1_27"/>
          <p:cNvSpPr txBox="1"/>
          <p:nvPr>
            <p:ph idx="3" type="body"/>
          </p:nvPr>
        </p:nvSpPr>
        <p:spPr>
          <a:xfrm>
            <a:off x="81280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1e0ede50dfc_1_2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0ede50dfc_1_33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4" name="Google Shape;54;g1e0ede50dfc_1_33"/>
          <p:cNvSpPr txBox="1"/>
          <p:nvPr>
            <p:ph idx="1" type="body"/>
          </p:nvPr>
        </p:nvSpPr>
        <p:spPr>
          <a:xfrm>
            <a:off x="6096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1e0ede50dfc_1_33"/>
          <p:cNvSpPr txBox="1"/>
          <p:nvPr>
            <p:ph idx="2" type="body"/>
          </p:nvPr>
        </p:nvSpPr>
        <p:spPr>
          <a:xfrm>
            <a:off x="3420533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1e0ede50dfc_1_33"/>
          <p:cNvSpPr txBox="1"/>
          <p:nvPr>
            <p:ph idx="3" type="body"/>
          </p:nvPr>
        </p:nvSpPr>
        <p:spPr>
          <a:xfrm>
            <a:off x="6231467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1e0ede50dfc_1_33"/>
          <p:cNvSpPr txBox="1"/>
          <p:nvPr>
            <p:ph idx="4" type="body"/>
          </p:nvPr>
        </p:nvSpPr>
        <p:spPr>
          <a:xfrm>
            <a:off x="90424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1e0ede50dfc_1_3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0ede50dfc_1_4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g1e0ede50dfc_1_0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5065182" y="1394882"/>
            <a:ext cx="80431" cy="10210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g1e0ede50dfc_1_0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5065182" y="1394882"/>
            <a:ext cx="80431" cy="10210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1e0ede50dfc_1_0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g1e0ede50dfc_1_0"/>
          <p:cNvSpPr txBox="1"/>
          <p:nvPr>
            <p:ph idx="1" type="body"/>
          </p:nvPr>
        </p:nvSpPr>
        <p:spPr>
          <a:xfrm>
            <a:off x="609600" y="1600200"/>
            <a:ext cx="109728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g1e0ede50dfc_1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3200" y="5664200"/>
            <a:ext cx="1539452" cy="98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1e0ede50dfc_1_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M6u-l29tAO4nQyuilPmWIvEYcR75_3Z8/view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PjxVETWAR0uRhTIgnbcKKEb-QF1Cfh3O/view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/>
          <p:nvPr>
            <p:ph type="ctrTitle"/>
          </p:nvPr>
        </p:nvSpPr>
        <p:spPr>
          <a:xfrm>
            <a:off x="415650" y="1902776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CA"/>
              <a:t>Perceptual Organization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1"/>
          <p:cNvSpPr txBox="1"/>
          <p:nvPr>
            <p:ph idx="1" type="subTitle"/>
          </p:nvPr>
        </p:nvSpPr>
        <p:spPr>
          <a:xfrm>
            <a:off x="1524000" y="4320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3600"/>
              <a:t>LiMN Lab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0ede50dfc_2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Same &amp; Different Task Audio Demo (Attend Pitch)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6" name="Google Shape;316;g1e0ede50dfc_2_119" title="Block_1_male_1speaker_diff_pitch_6_serial_0_stim1.wa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925" y="2677925"/>
            <a:ext cx="1502150" cy="1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625134c0b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 with length 6 fixed or randomized condition</a:t>
            </a:r>
            <a:endParaRPr/>
          </a:p>
        </p:txBody>
      </p:sp>
      <p:sp>
        <p:nvSpPr>
          <p:cNvPr id="323" name="Google Shape;323;g25625134c0b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g25625134c0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775" y="1825625"/>
            <a:ext cx="5702674" cy="43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25625134c0b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98" y="1825625"/>
            <a:ext cx="5629563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625134c0b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Result with Len 4 randomized task</a:t>
            </a:r>
            <a:endParaRPr/>
          </a:p>
        </p:txBody>
      </p:sp>
      <p:sp>
        <p:nvSpPr>
          <p:cNvPr id="332" name="Google Shape;332;g25625134c0b_0_39"/>
          <p:cNvSpPr txBox="1"/>
          <p:nvPr>
            <p:ph idx="1" type="body"/>
          </p:nvPr>
        </p:nvSpPr>
        <p:spPr>
          <a:xfrm>
            <a:off x="6952975" y="1611875"/>
            <a:ext cx="429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Linguistic load: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Syllable might be linguistic processing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Everyday sound might be sound object processing (non-linguistic)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Sound complexity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Syllable - energy across harmonic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Everyday sound - broadband energy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Masking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Randomized syllable stronger masking than pitch  </a:t>
            </a:r>
            <a:endParaRPr/>
          </a:p>
        </p:txBody>
      </p:sp>
      <p:pic>
        <p:nvPicPr>
          <p:cNvPr id="333" name="Google Shape;333;g25625134c0b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5843053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67adca0c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 possible ideas</a:t>
            </a:r>
            <a:endParaRPr/>
          </a:p>
        </p:txBody>
      </p:sp>
      <p:sp>
        <p:nvSpPr>
          <p:cNvPr id="340" name="Google Shape;340;g2567adca0c6_0_0"/>
          <p:cNvSpPr txBox="1"/>
          <p:nvPr>
            <p:ph idx="1" type="body"/>
          </p:nvPr>
        </p:nvSpPr>
        <p:spPr>
          <a:xfrm>
            <a:off x="838200" y="1825625"/>
            <a:ext cx="9590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Change</a:t>
            </a:r>
            <a:r>
              <a:rPr lang="en-CA" sz="2200"/>
              <a:t> the f0 to musical frequency for the pitch variated syllable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Current 200 hz non musical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Musical C 256 hz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More musical thought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Change the stimuli with pitch variated everyday sound (with or without musical f0)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CA" sz="2200"/>
              <a:t>Change keep the same stimuli, but choose another dimension to compare with pitch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Attend: intensity vs pitch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Threshold per people 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0ede50dfc_2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Purpose </a:t>
            </a:r>
            <a:endParaRPr/>
          </a:p>
        </p:txBody>
      </p:sp>
      <p:sp>
        <p:nvSpPr>
          <p:cNvPr id="347" name="Google Shape;347;g1e0ede50dfc_2_127"/>
          <p:cNvSpPr txBox="1"/>
          <p:nvPr>
            <p:ph idx="1" type="body"/>
          </p:nvPr>
        </p:nvSpPr>
        <p:spPr>
          <a:xfrm>
            <a:off x="838200" y="1825625"/>
            <a:ext cx="10251000" cy="3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>
                <a:latin typeface="Arial"/>
                <a:ea typeface="Arial"/>
                <a:cs typeface="Arial"/>
                <a:sym typeface="Arial"/>
              </a:rPr>
              <a:t>How is perceptual organization shapes working memory, such that features of a single auditory object are stored together (streaming).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Same/Different vs. Present/Absent Tasks</a:t>
            </a:r>
            <a:endParaRPr/>
          </a:p>
        </p:txBody>
      </p:sp>
      <p:sp>
        <p:nvSpPr>
          <p:cNvPr id="353" name="Google Shape;353;p11"/>
          <p:cNvSpPr txBox="1"/>
          <p:nvPr>
            <p:ph idx="1" type="body"/>
          </p:nvPr>
        </p:nvSpPr>
        <p:spPr>
          <a:xfrm>
            <a:off x="838200" y="2106295"/>
            <a:ext cx="10900954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400" u="sng">
                <a:latin typeface="Arial"/>
                <a:ea typeface="Arial"/>
                <a:cs typeface="Arial"/>
                <a:sym typeface="Arial"/>
              </a:rPr>
              <a:t>Same/Different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Probes how well items are recalled as a </a:t>
            </a:r>
            <a:r>
              <a:rPr b="1" lang="en-CA" sz="2400"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CA" sz="2400">
                <a:latin typeface="Arial"/>
                <a:ea typeface="Arial"/>
                <a:cs typeface="Arial"/>
                <a:sym typeface="Arial"/>
              </a:rPr>
              <a:t> (1 ‘auditory object’)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803324" y="3609875"/>
            <a:ext cx="109707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CA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Present/Absent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Probes how well items are recalled </a:t>
            </a:r>
            <a:r>
              <a:rPr b="1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individually</a:t>
            </a: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(multiple ‘auditory objects’)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 txBox="1"/>
          <p:nvPr>
            <p:ph type="title"/>
          </p:nvPr>
        </p:nvSpPr>
        <p:spPr>
          <a:xfrm>
            <a:off x="518150" y="365125"/>
            <a:ext cx="1124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Fixed vs. Randomized non-attending dimension</a:t>
            </a:r>
            <a:endParaRPr/>
          </a:p>
        </p:txBody>
      </p:sp>
      <p:sp>
        <p:nvSpPr>
          <p:cNvPr id="360" name="Google Shape;360;p13"/>
          <p:cNvSpPr txBox="1"/>
          <p:nvPr>
            <p:ph idx="1" type="body"/>
          </p:nvPr>
        </p:nvSpPr>
        <p:spPr>
          <a:xfrm>
            <a:off x="8101171" y="2140768"/>
            <a:ext cx="4480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Streaming ↑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 txBox="1"/>
          <p:nvPr/>
        </p:nvSpPr>
        <p:spPr>
          <a:xfrm>
            <a:off x="8101146" y="4958344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Steaming ↓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518159" y="4530928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3" name="Google Shape;363;p13"/>
          <p:cNvGrpSpPr/>
          <p:nvPr/>
        </p:nvGrpSpPr>
        <p:grpSpPr>
          <a:xfrm>
            <a:off x="358139" y="1690688"/>
            <a:ext cx="7569925" cy="1716695"/>
            <a:chOff x="145868" y="1665430"/>
            <a:chExt cx="7569925" cy="1716695"/>
          </a:xfrm>
        </p:grpSpPr>
        <p:pic>
          <p:nvPicPr>
            <p:cNvPr id="364" name="Google Shape;36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725" y="24219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35679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45868" y="18233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3039" y="24677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13"/>
            <p:cNvSpPr/>
            <p:nvPr/>
          </p:nvSpPr>
          <p:spPr>
            <a:xfrm>
              <a:off x="896982" y="2344404"/>
              <a:ext cx="6191794" cy="315807"/>
            </a:xfrm>
            <a:custGeom>
              <a:rect b="b" l="l" r="r" t="t"/>
              <a:pathLst>
                <a:path extrusionOk="0" h="540015" w="6191794">
                  <a:moveTo>
                    <a:pt x="0" y="531228"/>
                  </a:moveTo>
                  <a:cubicBezTo>
                    <a:pt x="395514" y="264891"/>
                    <a:pt x="791029" y="-1446"/>
                    <a:pt x="1306286" y="5"/>
                  </a:cubicBezTo>
                  <a:cubicBezTo>
                    <a:pt x="1821543" y="1456"/>
                    <a:pt x="2521132" y="532680"/>
                    <a:pt x="3091543" y="539937"/>
                  </a:cubicBezTo>
                  <a:cubicBezTo>
                    <a:pt x="3661954" y="547194"/>
                    <a:pt x="4212046" y="49354"/>
                    <a:pt x="4728754" y="43548"/>
                  </a:cubicBezTo>
                  <a:cubicBezTo>
                    <a:pt x="5245462" y="37742"/>
                    <a:pt x="6191794" y="505102"/>
                    <a:pt x="6191794" y="505102"/>
                  </a:cubicBezTo>
                  <a:lnTo>
                    <a:pt x="6191794" y="505102"/>
                  </a:lnTo>
                </a:path>
              </a:pathLst>
            </a:cu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9" name="Google Shape;36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801393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" name="Google Shape;370;p13"/>
          <p:cNvGrpSpPr/>
          <p:nvPr/>
        </p:nvGrpSpPr>
        <p:grpSpPr>
          <a:xfrm>
            <a:off x="358139" y="4530928"/>
            <a:ext cx="7419702" cy="1717872"/>
            <a:chOff x="296091" y="4538184"/>
            <a:chExt cx="7419702" cy="1717872"/>
          </a:xfrm>
        </p:grpSpPr>
        <p:grpSp>
          <p:nvGrpSpPr>
            <p:cNvPr id="371" name="Google Shape;371;p13"/>
            <p:cNvGrpSpPr/>
            <p:nvPr/>
          </p:nvGrpSpPr>
          <p:grpSpPr>
            <a:xfrm>
              <a:off x="296091" y="4538184"/>
              <a:ext cx="7419702" cy="1717872"/>
              <a:chOff x="145868" y="1664253"/>
              <a:chExt cx="7419702" cy="1717872"/>
            </a:xfrm>
          </p:grpSpPr>
          <p:pic>
            <p:nvPicPr>
              <p:cNvPr id="372" name="Google Shape;37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78725" y="242192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3535679" y="166543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145868" y="182333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73039" y="246772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6" name="Google Shape;376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6651170" y="166425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7" name="Google Shape;377;p13"/>
            <p:cNvGrpSpPr/>
            <p:nvPr/>
          </p:nvGrpSpPr>
          <p:grpSpPr>
            <a:xfrm>
              <a:off x="810984" y="5046556"/>
              <a:ext cx="6718662" cy="812056"/>
              <a:chOff x="810984" y="5046556"/>
              <a:chExt cx="6718662" cy="812056"/>
            </a:xfrm>
          </p:grpSpPr>
          <p:cxnSp>
            <p:nvCxnSpPr>
              <p:cNvPr id="378" name="Google Shape;378;p13"/>
              <p:cNvCxnSpPr/>
              <p:nvPr/>
            </p:nvCxnSpPr>
            <p:spPr>
              <a:xfrm flipH="1" rot="10800000">
                <a:off x="810984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3"/>
              <p:cNvCxnSpPr/>
              <p:nvPr/>
            </p:nvCxnSpPr>
            <p:spPr>
              <a:xfrm>
                <a:off x="2446018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3"/>
              <p:cNvCxnSpPr/>
              <p:nvPr/>
            </p:nvCxnSpPr>
            <p:spPr>
              <a:xfrm flipH="1" rot="10800000">
                <a:off x="4170315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3"/>
              <p:cNvCxnSpPr/>
              <p:nvPr/>
            </p:nvCxnSpPr>
            <p:spPr>
              <a:xfrm>
                <a:off x="5805349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0ede50dfc_2_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CA"/>
              <a:t>What do we expect</a:t>
            </a:r>
            <a:endParaRPr/>
          </a:p>
        </p:txBody>
      </p:sp>
      <p:sp>
        <p:nvSpPr>
          <p:cNvPr id="388" name="Google Shape;388;g1e0ede50dfc_2_133"/>
          <p:cNvSpPr txBox="1"/>
          <p:nvPr>
            <p:ph idx="1" type="body"/>
          </p:nvPr>
        </p:nvSpPr>
        <p:spPr>
          <a:xfrm>
            <a:off x="838200" y="1825625"/>
            <a:ext cx="66999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Attending syllable is easier in P/A than S/D tasks</a:t>
            </a:r>
            <a:endParaRPr sz="3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Attending pitch is easier in S/D than P/A tasks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Single talker vs. Multiple talker</a:t>
            </a:r>
            <a:endParaRPr/>
          </a:p>
        </p:txBody>
      </p:sp>
      <p:sp>
        <p:nvSpPr>
          <p:cNvPr id="394" name="Google Shape;394;p12"/>
          <p:cNvSpPr txBox="1"/>
          <p:nvPr>
            <p:ph idx="1" type="body"/>
          </p:nvPr>
        </p:nvSpPr>
        <p:spPr>
          <a:xfrm>
            <a:off x="8101146" y="2197718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Only syllables changing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streaming ↑</a:t>
            </a:r>
            <a:endParaRPr/>
          </a:p>
        </p:txBody>
      </p:sp>
      <p:sp>
        <p:nvSpPr>
          <p:cNvPr id="395" name="Google Shape;395;p12"/>
          <p:cNvSpPr txBox="1"/>
          <p:nvPr/>
        </p:nvSpPr>
        <p:spPr>
          <a:xfrm>
            <a:off x="7911736" y="4996561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Syllables + talker changing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C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2"/>
          <p:cNvGrpSpPr/>
          <p:nvPr/>
        </p:nvGrpSpPr>
        <p:grpSpPr>
          <a:xfrm>
            <a:off x="358139" y="1690688"/>
            <a:ext cx="7569925" cy="1716695"/>
            <a:chOff x="145868" y="1665430"/>
            <a:chExt cx="7569925" cy="1716695"/>
          </a:xfrm>
        </p:grpSpPr>
        <p:pic>
          <p:nvPicPr>
            <p:cNvPr id="397" name="Google Shape;39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725" y="24219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35679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45868" y="18233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3039" y="24677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12"/>
            <p:cNvSpPr/>
            <p:nvPr/>
          </p:nvSpPr>
          <p:spPr>
            <a:xfrm>
              <a:off x="896982" y="2344404"/>
              <a:ext cx="6191794" cy="315807"/>
            </a:xfrm>
            <a:custGeom>
              <a:rect b="b" l="l" r="r" t="t"/>
              <a:pathLst>
                <a:path extrusionOk="0" h="540015" w="6191794">
                  <a:moveTo>
                    <a:pt x="0" y="531228"/>
                  </a:moveTo>
                  <a:cubicBezTo>
                    <a:pt x="395514" y="264891"/>
                    <a:pt x="791029" y="-1446"/>
                    <a:pt x="1306286" y="5"/>
                  </a:cubicBezTo>
                  <a:cubicBezTo>
                    <a:pt x="1821543" y="1456"/>
                    <a:pt x="2521132" y="532680"/>
                    <a:pt x="3091543" y="539937"/>
                  </a:cubicBezTo>
                  <a:cubicBezTo>
                    <a:pt x="3661954" y="547194"/>
                    <a:pt x="4212046" y="49354"/>
                    <a:pt x="4728754" y="43548"/>
                  </a:cubicBezTo>
                  <a:cubicBezTo>
                    <a:pt x="5245462" y="37742"/>
                    <a:pt x="6191794" y="505102"/>
                    <a:pt x="6191794" y="505102"/>
                  </a:cubicBezTo>
                  <a:lnTo>
                    <a:pt x="6191794" y="505102"/>
                  </a:lnTo>
                </a:path>
              </a:pathLst>
            </a:cu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2" name="Google Shape;40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801393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" name="Google Shape;403;p12"/>
          <p:cNvGrpSpPr/>
          <p:nvPr/>
        </p:nvGrpSpPr>
        <p:grpSpPr>
          <a:xfrm>
            <a:off x="358139" y="4530928"/>
            <a:ext cx="7419702" cy="1717872"/>
            <a:chOff x="296091" y="4538184"/>
            <a:chExt cx="7419702" cy="1717872"/>
          </a:xfrm>
        </p:grpSpPr>
        <p:grpSp>
          <p:nvGrpSpPr>
            <p:cNvPr id="404" name="Google Shape;404;p12"/>
            <p:cNvGrpSpPr/>
            <p:nvPr/>
          </p:nvGrpSpPr>
          <p:grpSpPr>
            <a:xfrm>
              <a:off x="296091" y="4538184"/>
              <a:ext cx="7419702" cy="1717872"/>
              <a:chOff x="145868" y="1664253"/>
              <a:chExt cx="7419702" cy="1717872"/>
            </a:xfrm>
          </p:grpSpPr>
          <p:pic>
            <p:nvPicPr>
              <p:cNvPr id="405" name="Google Shape;405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78725" y="242192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6" name="Google Shape;406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3535679" y="166543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" name="Google Shape;407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145868" y="182333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" name="Google Shape;408;p1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73039" y="246772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" name="Google Shape;409;p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6651170" y="166425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0" name="Google Shape;410;p12"/>
            <p:cNvGrpSpPr/>
            <p:nvPr/>
          </p:nvGrpSpPr>
          <p:grpSpPr>
            <a:xfrm>
              <a:off x="810984" y="5046556"/>
              <a:ext cx="6718662" cy="812056"/>
              <a:chOff x="810984" y="5046556"/>
              <a:chExt cx="6718662" cy="812056"/>
            </a:xfrm>
          </p:grpSpPr>
          <p:cxnSp>
            <p:nvCxnSpPr>
              <p:cNvPr id="411" name="Google Shape;411;p12"/>
              <p:cNvCxnSpPr/>
              <p:nvPr/>
            </p:nvCxnSpPr>
            <p:spPr>
              <a:xfrm flipH="1" rot="10800000">
                <a:off x="810984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12"/>
              <p:cNvCxnSpPr/>
              <p:nvPr/>
            </p:nvCxnSpPr>
            <p:spPr>
              <a:xfrm>
                <a:off x="2446018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12"/>
              <p:cNvCxnSpPr/>
              <p:nvPr/>
            </p:nvCxnSpPr>
            <p:spPr>
              <a:xfrm flipH="1" rot="10800000">
                <a:off x="4170315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12"/>
              <p:cNvCxnSpPr/>
              <p:nvPr/>
            </p:nvCxnSpPr>
            <p:spPr>
              <a:xfrm>
                <a:off x="5805349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/>
          <p:nvPr/>
        </p:nvSpPr>
        <p:spPr>
          <a:xfrm>
            <a:off x="3169200" y="3765367"/>
            <a:ext cx="1031846" cy="8305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4680617" y="3765367"/>
            <a:ext cx="1031846" cy="83051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/>
          <p:nvPr/>
        </p:nvSpPr>
        <p:spPr>
          <a:xfrm>
            <a:off x="6266136" y="3765367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/>
          <p:nvPr/>
        </p:nvSpPr>
        <p:spPr>
          <a:xfrm>
            <a:off x="7894999" y="3765367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/>
          <p:nvPr/>
        </p:nvSpPr>
        <p:spPr>
          <a:xfrm>
            <a:off x="9521066" y="3765367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6568839" y="4928532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3169200" y="5630520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/>
          <p:nvPr/>
        </p:nvSpPr>
        <p:spPr>
          <a:xfrm>
            <a:off x="4680617" y="5630520"/>
            <a:ext cx="1031846" cy="83051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7893600" y="5640307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/>
          <p:nvPr/>
        </p:nvSpPr>
        <p:spPr>
          <a:xfrm>
            <a:off x="6266135" y="5630520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/>
          <p:nvPr/>
        </p:nvSpPr>
        <p:spPr>
          <a:xfrm>
            <a:off x="9521066" y="5630520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4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4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p14"/>
          <p:cNvGrpSpPr/>
          <p:nvPr/>
        </p:nvGrpSpPr>
        <p:grpSpPr>
          <a:xfrm>
            <a:off x="6644039" y="2606420"/>
            <a:ext cx="276038" cy="824758"/>
            <a:chOff x="6922714" y="2072212"/>
            <a:chExt cx="276038" cy="824758"/>
          </a:xfrm>
        </p:grpSpPr>
        <p:sp>
          <p:nvSpPr>
            <p:cNvPr id="434" name="Google Shape;434;p14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14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436" name="Google Shape;436;p14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8" name="Google Shape;438;p14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Pitch): </a:t>
            </a:r>
            <a:br>
              <a:rPr lang="en-CA"/>
            </a:br>
            <a:r>
              <a:rPr lang="en-CA"/>
              <a:t>Fixed non-attending dimension (Syllable)</a:t>
            </a:r>
            <a:endParaRPr/>
          </a:p>
        </p:txBody>
      </p:sp>
      <p:sp>
        <p:nvSpPr>
          <p:cNvPr id="439" name="Google Shape;439;p14"/>
          <p:cNvSpPr/>
          <p:nvPr/>
        </p:nvSpPr>
        <p:spPr>
          <a:xfrm>
            <a:off x="3169200" y="3766446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/>
          <p:nvPr/>
        </p:nvSpPr>
        <p:spPr>
          <a:xfrm>
            <a:off x="4680617" y="3766446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4"/>
          <p:cNvSpPr/>
          <p:nvPr/>
        </p:nvSpPr>
        <p:spPr>
          <a:xfrm>
            <a:off x="6266136" y="3766446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/>
          <p:nvPr/>
        </p:nvSpPr>
        <p:spPr>
          <a:xfrm>
            <a:off x="7894999" y="3766446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/>
          <p:nvPr/>
        </p:nvSpPr>
        <p:spPr>
          <a:xfrm>
            <a:off x="9521066" y="3766446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4"/>
          <p:cNvSpPr/>
          <p:nvPr/>
        </p:nvSpPr>
        <p:spPr>
          <a:xfrm>
            <a:off x="3169200" y="5630953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4"/>
          <p:cNvSpPr/>
          <p:nvPr/>
        </p:nvSpPr>
        <p:spPr>
          <a:xfrm>
            <a:off x="4680617" y="5630953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4"/>
          <p:cNvSpPr/>
          <p:nvPr/>
        </p:nvSpPr>
        <p:spPr>
          <a:xfrm>
            <a:off x="7893600" y="5638149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4"/>
          <p:cNvSpPr/>
          <p:nvPr/>
        </p:nvSpPr>
        <p:spPr>
          <a:xfrm>
            <a:off x="6266135" y="5629440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4"/>
          <p:cNvSpPr/>
          <p:nvPr/>
        </p:nvSpPr>
        <p:spPr>
          <a:xfrm>
            <a:off x="9521066" y="5630953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4"/>
          <p:cNvSpPr/>
          <p:nvPr/>
        </p:nvSpPr>
        <p:spPr>
          <a:xfrm>
            <a:off x="3123488" y="172495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4"/>
          <p:cNvSpPr/>
          <p:nvPr/>
        </p:nvSpPr>
        <p:spPr>
          <a:xfrm>
            <a:off x="4634905" y="172495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4"/>
          <p:cNvSpPr/>
          <p:nvPr/>
        </p:nvSpPr>
        <p:spPr>
          <a:xfrm>
            <a:off x="6220424" y="172495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4"/>
          <p:cNvSpPr/>
          <p:nvPr/>
        </p:nvSpPr>
        <p:spPr>
          <a:xfrm>
            <a:off x="7849287" y="172495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4"/>
          <p:cNvSpPr/>
          <p:nvPr/>
        </p:nvSpPr>
        <p:spPr>
          <a:xfrm>
            <a:off x="9475354" y="172495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4"/>
          <p:cNvSpPr/>
          <p:nvPr/>
        </p:nvSpPr>
        <p:spPr>
          <a:xfrm>
            <a:off x="3123488" y="172603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4"/>
          <p:cNvSpPr/>
          <p:nvPr/>
        </p:nvSpPr>
        <p:spPr>
          <a:xfrm>
            <a:off x="4634905" y="172603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4"/>
          <p:cNvSpPr/>
          <p:nvPr/>
        </p:nvSpPr>
        <p:spPr>
          <a:xfrm>
            <a:off x="6220424" y="172603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7849287" y="172603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9475354" y="172603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625134c0b_0_0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Goal</a:t>
            </a:r>
            <a:endParaRPr/>
          </a:p>
        </p:txBody>
      </p:sp>
      <p:sp>
        <p:nvSpPr>
          <p:cNvPr id="217" name="Google Shape;217;g25625134c0b_0_0"/>
          <p:cNvSpPr txBox="1"/>
          <p:nvPr>
            <p:ph idx="1" type="body"/>
          </p:nvPr>
        </p:nvSpPr>
        <p:spPr>
          <a:xfrm>
            <a:off x="1738400" y="2130400"/>
            <a:ext cx="9374100" cy="33888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●"/>
            </a:pPr>
            <a:r>
              <a:rPr lang="en-CA"/>
              <a:t>The hypothesis focuses on the interaction between attention and memory encoding strategies.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CA"/>
              <a:t>Simple auditory features, such as pitch, are hypothesized to be more easily remembered when arranged in sequences.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CA"/>
              <a:t>Complex auditory features, such as syllables or everyday sounds, are hypothesized to be more effectively remembered as individual items.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8fe586a5c_0_0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28fe586a5c_0_0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28fe586a5c_0_0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28fe586a5c_0_0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28fe586a5c_0_0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28fe586a5c_0_0"/>
          <p:cNvSpPr/>
          <p:nvPr/>
        </p:nvSpPr>
        <p:spPr>
          <a:xfrm>
            <a:off x="3169200" y="3765367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28fe586a5c_0_0"/>
          <p:cNvSpPr/>
          <p:nvPr/>
        </p:nvSpPr>
        <p:spPr>
          <a:xfrm>
            <a:off x="4680617" y="3765367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28fe586a5c_0_0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28fe586a5c_0_0"/>
          <p:cNvSpPr/>
          <p:nvPr/>
        </p:nvSpPr>
        <p:spPr>
          <a:xfrm>
            <a:off x="7894999" y="376536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28fe586a5c_0_0"/>
          <p:cNvSpPr/>
          <p:nvPr/>
        </p:nvSpPr>
        <p:spPr>
          <a:xfrm>
            <a:off x="9521066" y="376536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28fe586a5c_0_0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28fe586a5c_0_0"/>
          <p:cNvSpPr/>
          <p:nvPr/>
        </p:nvSpPr>
        <p:spPr>
          <a:xfrm>
            <a:off x="3169200" y="5630520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28fe586a5c_0_0"/>
          <p:cNvSpPr/>
          <p:nvPr/>
        </p:nvSpPr>
        <p:spPr>
          <a:xfrm>
            <a:off x="4680617" y="5630520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28fe586a5c_0_0"/>
          <p:cNvSpPr/>
          <p:nvPr/>
        </p:nvSpPr>
        <p:spPr>
          <a:xfrm>
            <a:off x="789360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28fe586a5c_0_0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28fe586a5c_0_0"/>
          <p:cNvSpPr/>
          <p:nvPr/>
        </p:nvSpPr>
        <p:spPr>
          <a:xfrm>
            <a:off x="9521066" y="5630520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28fe586a5c_0_0"/>
          <p:cNvSpPr txBox="1"/>
          <p:nvPr/>
        </p:nvSpPr>
        <p:spPr>
          <a:xfrm>
            <a:off x="486926" y="1956025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28fe586a5c_0_0"/>
          <p:cNvSpPr txBox="1"/>
          <p:nvPr/>
        </p:nvSpPr>
        <p:spPr>
          <a:xfrm>
            <a:off x="535069" y="3870883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28fe586a5c_0_0"/>
          <p:cNvSpPr txBox="1"/>
          <p:nvPr/>
        </p:nvSpPr>
        <p:spPr>
          <a:xfrm>
            <a:off x="535068" y="5785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g228fe586a5c_0_0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483" name="Google Shape;483;g228fe586a5c_0_0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4" name="Google Shape;484;g228fe586a5c_0_0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485" name="Google Shape;485;g228fe586a5c_0_0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g228fe586a5c_0_0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g228fe586a5c_0_0"/>
          <p:cNvSpPr txBox="1"/>
          <p:nvPr>
            <p:ph type="title"/>
          </p:nvPr>
        </p:nvSpPr>
        <p:spPr>
          <a:xfrm>
            <a:off x="355926" y="387175"/>
            <a:ext cx="9947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  <p:sp>
        <p:nvSpPr>
          <p:cNvPr id="488" name="Google Shape;488;g228fe586a5c_0_0"/>
          <p:cNvSpPr/>
          <p:nvPr/>
        </p:nvSpPr>
        <p:spPr>
          <a:xfrm>
            <a:off x="3166404" y="3766446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28fe586a5c_0_0"/>
          <p:cNvSpPr/>
          <p:nvPr/>
        </p:nvSpPr>
        <p:spPr>
          <a:xfrm>
            <a:off x="4677821" y="3766446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28fe586a5c_0_0"/>
          <p:cNvSpPr/>
          <p:nvPr/>
        </p:nvSpPr>
        <p:spPr>
          <a:xfrm>
            <a:off x="6263340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28fe586a5c_0_0"/>
          <p:cNvSpPr/>
          <p:nvPr/>
        </p:nvSpPr>
        <p:spPr>
          <a:xfrm>
            <a:off x="7892203" y="3766446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28fe586a5c_0_0"/>
          <p:cNvSpPr/>
          <p:nvPr/>
        </p:nvSpPr>
        <p:spPr>
          <a:xfrm>
            <a:off x="9518270" y="3766446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28fe586a5c_0_0"/>
          <p:cNvSpPr/>
          <p:nvPr/>
        </p:nvSpPr>
        <p:spPr>
          <a:xfrm>
            <a:off x="3166404" y="564030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28fe586a5c_0_0"/>
          <p:cNvSpPr/>
          <p:nvPr/>
        </p:nvSpPr>
        <p:spPr>
          <a:xfrm>
            <a:off x="4677821" y="5640307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28fe586a5c_0_0"/>
          <p:cNvSpPr/>
          <p:nvPr/>
        </p:nvSpPr>
        <p:spPr>
          <a:xfrm>
            <a:off x="6263340" y="564030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28fe586a5c_0_0"/>
          <p:cNvSpPr/>
          <p:nvPr/>
        </p:nvSpPr>
        <p:spPr>
          <a:xfrm>
            <a:off x="7892203" y="5640307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28fe586a5c_0_0"/>
          <p:cNvSpPr/>
          <p:nvPr/>
        </p:nvSpPr>
        <p:spPr>
          <a:xfrm>
            <a:off x="951827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"/>
          <p:cNvSpPr txBox="1"/>
          <p:nvPr/>
        </p:nvSpPr>
        <p:spPr>
          <a:xfrm>
            <a:off x="486926" y="1956025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5"/>
          <p:cNvSpPr txBox="1"/>
          <p:nvPr/>
        </p:nvSpPr>
        <p:spPr>
          <a:xfrm>
            <a:off x="650101" y="39555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5"/>
          <p:cNvSpPr txBox="1"/>
          <p:nvPr/>
        </p:nvSpPr>
        <p:spPr>
          <a:xfrm>
            <a:off x="747793" y="582064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5"/>
          <p:cNvSpPr txBox="1"/>
          <p:nvPr>
            <p:ph type="title"/>
          </p:nvPr>
        </p:nvSpPr>
        <p:spPr>
          <a:xfrm>
            <a:off x="355913" y="387183"/>
            <a:ext cx="8848208" cy="661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Syllable): </a:t>
            </a:r>
            <a:br>
              <a:rPr lang="en-CA"/>
            </a:br>
            <a:r>
              <a:rPr lang="en-CA"/>
              <a:t>Fixed non-attending dimension (Pitch)</a:t>
            </a:r>
            <a:endParaRPr/>
          </a:p>
        </p:txBody>
      </p:sp>
      <p:sp>
        <p:nvSpPr>
          <p:cNvPr id="506" name="Google Shape;506;p15"/>
          <p:cNvSpPr/>
          <p:nvPr/>
        </p:nvSpPr>
        <p:spPr>
          <a:xfrm>
            <a:off x="3177910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5"/>
          <p:cNvSpPr/>
          <p:nvPr/>
        </p:nvSpPr>
        <p:spPr>
          <a:xfrm>
            <a:off x="4689327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5"/>
          <p:cNvSpPr/>
          <p:nvPr/>
        </p:nvSpPr>
        <p:spPr>
          <a:xfrm>
            <a:off x="6274846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5"/>
          <p:cNvSpPr/>
          <p:nvPr/>
        </p:nvSpPr>
        <p:spPr>
          <a:xfrm>
            <a:off x="7903709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5"/>
          <p:cNvSpPr/>
          <p:nvPr/>
        </p:nvSpPr>
        <p:spPr>
          <a:xfrm>
            <a:off x="9529776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5"/>
          <p:cNvSpPr txBox="1"/>
          <p:nvPr/>
        </p:nvSpPr>
        <p:spPr>
          <a:xfrm>
            <a:off x="6577549" y="4934254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5"/>
          <p:cNvSpPr/>
          <p:nvPr/>
        </p:nvSpPr>
        <p:spPr>
          <a:xfrm>
            <a:off x="3177910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5"/>
          <p:cNvSpPr/>
          <p:nvPr/>
        </p:nvSpPr>
        <p:spPr>
          <a:xfrm>
            <a:off x="4689327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5"/>
          <p:cNvSpPr/>
          <p:nvPr/>
        </p:nvSpPr>
        <p:spPr>
          <a:xfrm>
            <a:off x="7902310" y="564602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5"/>
          <p:cNvSpPr/>
          <p:nvPr/>
        </p:nvSpPr>
        <p:spPr>
          <a:xfrm>
            <a:off x="6274845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5"/>
          <p:cNvSpPr/>
          <p:nvPr/>
        </p:nvSpPr>
        <p:spPr>
          <a:xfrm>
            <a:off x="9529776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15"/>
          <p:cNvGrpSpPr/>
          <p:nvPr/>
        </p:nvGrpSpPr>
        <p:grpSpPr>
          <a:xfrm>
            <a:off x="6652749" y="2612142"/>
            <a:ext cx="276038" cy="824758"/>
            <a:chOff x="6922714" y="2072212"/>
            <a:chExt cx="276038" cy="824758"/>
          </a:xfrm>
        </p:grpSpPr>
        <p:sp>
          <p:nvSpPr>
            <p:cNvPr id="518" name="Google Shape;518;p15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9" name="Google Shape;519;p15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520" name="Google Shape;520;p15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5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2" name="Google Shape;522;p15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5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5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5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5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09bb572663_0_0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09bb572663_0_0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09bb572663_0_0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09bb572663_0_0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09bb572663_0_0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09bb572663_0_0"/>
          <p:cNvSpPr/>
          <p:nvPr/>
        </p:nvSpPr>
        <p:spPr>
          <a:xfrm>
            <a:off x="3169200" y="3765367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09bb572663_0_0"/>
          <p:cNvSpPr/>
          <p:nvPr/>
        </p:nvSpPr>
        <p:spPr>
          <a:xfrm>
            <a:off x="4680617" y="3765367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09bb572663_0_0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09bb572663_0_0"/>
          <p:cNvSpPr/>
          <p:nvPr/>
        </p:nvSpPr>
        <p:spPr>
          <a:xfrm>
            <a:off x="7894999" y="376536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09bb572663_0_0"/>
          <p:cNvSpPr/>
          <p:nvPr/>
        </p:nvSpPr>
        <p:spPr>
          <a:xfrm>
            <a:off x="9521066" y="376536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09bb572663_0_0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09bb572663_0_0"/>
          <p:cNvSpPr/>
          <p:nvPr/>
        </p:nvSpPr>
        <p:spPr>
          <a:xfrm>
            <a:off x="3169200" y="5630520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09bb572663_0_0"/>
          <p:cNvSpPr/>
          <p:nvPr/>
        </p:nvSpPr>
        <p:spPr>
          <a:xfrm>
            <a:off x="4680617" y="5630520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09bb572663_0_0"/>
          <p:cNvSpPr/>
          <p:nvPr/>
        </p:nvSpPr>
        <p:spPr>
          <a:xfrm>
            <a:off x="789360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09bb572663_0_0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rgbClr val="783F04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09bb572663_0_0"/>
          <p:cNvSpPr/>
          <p:nvPr/>
        </p:nvSpPr>
        <p:spPr>
          <a:xfrm>
            <a:off x="9521066" y="5630520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09bb572663_0_0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g209bb572663_0_0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549" name="Google Shape;549;g209bb572663_0_0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0" name="Google Shape;550;g209bb572663_0_0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551" name="Google Shape;551;g209bb572663_0_0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209bb572663_0_0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3" name="Google Shape;553;g209bb572663_0_0"/>
          <p:cNvSpPr txBox="1"/>
          <p:nvPr>
            <p:ph type="title"/>
          </p:nvPr>
        </p:nvSpPr>
        <p:spPr>
          <a:xfrm>
            <a:off x="355925" y="387175"/>
            <a:ext cx="9657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Syllable): </a:t>
            </a:r>
            <a:br>
              <a:rPr lang="en-CA"/>
            </a:br>
            <a:r>
              <a:rPr lang="en-CA"/>
              <a:t>Randomized non-attending dimension (Pitch)</a:t>
            </a:r>
            <a:endParaRPr/>
          </a:p>
        </p:txBody>
      </p:sp>
      <p:sp>
        <p:nvSpPr>
          <p:cNvPr id="554" name="Google Shape;554;g209bb572663_0_0"/>
          <p:cNvSpPr txBox="1"/>
          <p:nvPr/>
        </p:nvSpPr>
        <p:spPr>
          <a:xfrm>
            <a:off x="583419" y="39249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209bb572663_0_0"/>
          <p:cNvSpPr txBox="1"/>
          <p:nvPr/>
        </p:nvSpPr>
        <p:spPr>
          <a:xfrm>
            <a:off x="583418" y="583974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09bb572663_0_30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09bb572663_0_30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09bb572663_0_30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09bb572663_0_30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209bb572663_0_30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209bb572663_0_30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g209bb572663_0_30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567" name="Google Shape;567;g209bb572663_0_30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8" name="Google Shape;568;g209bb572663_0_30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569" name="Google Shape;569;g209bb572663_0_30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209bb572663_0_30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1" name="Google Shape;571;g209bb572663_0_30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Pitch): </a:t>
            </a:r>
            <a:br>
              <a:rPr lang="en-CA"/>
            </a:br>
            <a:r>
              <a:rPr lang="en-CA"/>
              <a:t>Fixed non-attending dimension (Syllable)</a:t>
            </a:r>
            <a:endParaRPr/>
          </a:p>
        </p:txBody>
      </p:sp>
      <p:sp>
        <p:nvSpPr>
          <p:cNvPr id="572" name="Google Shape;572;g209bb572663_0_30"/>
          <p:cNvSpPr/>
          <p:nvPr/>
        </p:nvSpPr>
        <p:spPr>
          <a:xfrm>
            <a:off x="6266136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09bb572663_0_30"/>
          <p:cNvSpPr/>
          <p:nvPr/>
        </p:nvSpPr>
        <p:spPr>
          <a:xfrm>
            <a:off x="6266135" y="5629440"/>
            <a:ext cx="1031700" cy="830400"/>
          </a:xfrm>
          <a:prstGeom prst="rect">
            <a:avLst/>
          </a:prstGeom>
          <a:solidFill>
            <a:srgbClr val="5B0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09bb572663_0_30"/>
          <p:cNvSpPr/>
          <p:nvPr/>
        </p:nvSpPr>
        <p:spPr>
          <a:xfrm>
            <a:off x="3123488" y="172495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209bb572663_0_30"/>
          <p:cNvSpPr/>
          <p:nvPr/>
        </p:nvSpPr>
        <p:spPr>
          <a:xfrm>
            <a:off x="4634905" y="172495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209bb572663_0_30"/>
          <p:cNvSpPr/>
          <p:nvPr/>
        </p:nvSpPr>
        <p:spPr>
          <a:xfrm>
            <a:off x="6220424" y="172495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209bb572663_0_30"/>
          <p:cNvSpPr/>
          <p:nvPr/>
        </p:nvSpPr>
        <p:spPr>
          <a:xfrm>
            <a:off x="7849287" y="172495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09bb572663_0_30"/>
          <p:cNvSpPr/>
          <p:nvPr/>
        </p:nvSpPr>
        <p:spPr>
          <a:xfrm>
            <a:off x="9475354" y="172495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09bb572663_0_30"/>
          <p:cNvSpPr/>
          <p:nvPr/>
        </p:nvSpPr>
        <p:spPr>
          <a:xfrm>
            <a:off x="3123488" y="172603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209bb572663_0_30"/>
          <p:cNvSpPr/>
          <p:nvPr/>
        </p:nvSpPr>
        <p:spPr>
          <a:xfrm>
            <a:off x="4634905" y="172603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09bb572663_0_30"/>
          <p:cNvSpPr/>
          <p:nvPr/>
        </p:nvSpPr>
        <p:spPr>
          <a:xfrm>
            <a:off x="6220424" y="172603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209bb572663_0_30"/>
          <p:cNvSpPr/>
          <p:nvPr/>
        </p:nvSpPr>
        <p:spPr>
          <a:xfrm>
            <a:off x="7849287" y="172603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09bb572663_0_30"/>
          <p:cNvSpPr/>
          <p:nvPr/>
        </p:nvSpPr>
        <p:spPr>
          <a:xfrm>
            <a:off x="9475354" y="172603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09bb572663_0_73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209bb572663_0_73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209bb572663_0_73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209bb572663_0_73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209bb572663_0_73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209bb572663_0_73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g209bb572663_0_73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595" name="Google Shape;595;g209bb572663_0_73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6" name="Google Shape;596;g209bb572663_0_73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597" name="Google Shape;597;g209bb572663_0_73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g209bb572663_0_73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9" name="Google Shape;599;g209bb572663_0_73"/>
          <p:cNvSpPr txBox="1"/>
          <p:nvPr>
            <p:ph type="title"/>
          </p:nvPr>
        </p:nvSpPr>
        <p:spPr>
          <a:xfrm>
            <a:off x="355928" y="387175"/>
            <a:ext cx="11142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  <p:sp>
        <p:nvSpPr>
          <p:cNvPr id="600" name="Google Shape;600;g209bb572663_0_73"/>
          <p:cNvSpPr/>
          <p:nvPr/>
        </p:nvSpPr>
        <p:spPr>
          <a:xfrm>
            <a:off x="6266136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09bb572663_0_73"/>
          <p:cNvSpPr/>
          <p:nvPr/>
        </p:nvSpPr>
        <p:spPr>
          <a:xfrm>
            <a:off x="6266135" y="5629440"/>
            <a:ext cx="1031700" cy="830400"/>
          </a:xfrm>
          <a:prstGeom prst="rect">
            <a:avLst/>
          </a:prstGeom>
          <a:solidFill>
            <a:srgbClr val="5B0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09bb572663_0_73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209bb572663_0_73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209bb572663_0_73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09bb572663_0_73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209bb572663_0_73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09bb572663_0_105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Syllable): </a:t>
            </a:r>
            <a:br>
              <a:rPr lang="en-CA"/>
            </a:br>
            <a:r>
              <a:rPr lang="en-CA"/>
              <a:t>Fixed non-attending dimension (Pitch)</a:t>
            </a:r>
            <a:endParaRPr/>
          </a:p>
        </p:txBody>
      </p:sp>
      <p:sp>
        <p:nvSpPr>
          <p:cNvPr id="612" name="Google Shape;612;g209bb572663_0_105"/>
          <p:cNvSpPr/>
          <p:nvPr/>
        </p:nvSpPr>
        <p:spPr>
          <a:xfrm>
            <a:off x="6274846" y="3771089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09bb572663_0_105"/>
          <p:cNvSpPr txBox="1"/>
          <p:nvPr/>
        </p:nvSpPr>
        <p:spPr>
          <a:xfrm>
            <a:off x="6577549" y="4934254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09bb572663_0_105"/>
          <p:cNvSpPr/>
          <p:nvPr/>
        </p:nvSpPr>
        <p:spPr>
          <a:xfrm>
            <a:off x="6274845" y="5636242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g209bb572663_0_105"/>
          <p:cNvGrpSpPr/>
          <p:nvPr/>
        </p:nvGrpSpPr>
        <p:grpSpPr>
          <a:xfrm>
            <a:off x="6652749" y="2612142"/>
            <a:ext cx="276000" cy="824738"/>
            <a:chOff x="6922714" y="2072212"/>
            <a:chExt cx="276000" cy="824738"/>
          </a:xfrm>
        </p:grpSpPr>
        <p:sp>
          <p:nvSpPr>
            <p:cNvPr id="616" name="Google Shape;616;g209bb572663_0_105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7" name="Google Shape;617;g209bb572663_0_105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618" name="Google Shape;618;g209bb572663_0_105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g209bb572663_0_105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0" name="Google Shape;620;g209bb572663_0_105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09bb572663_0_105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09bb572663_0_105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09bb572663_0_105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09bb572663_0_105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09bb572663_0_105"/>
          <p:cNvSpPr txBox="1"/>
          <p:nvPr/>
        </p:nvSpPr>
        <p:spPr>
          <a:xfrm>
            <a:off x="709301" y="20211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209bb572663_0_105"/>
          <p:cNvSpPr txBox="1"/>
          <p:nvPr/>
        </p:nvSpPr>
        <p:spPr>
          <a:xfrm>
            <a:off x="746244" y="395545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209bb572663_0_105"/>
          <p:cNvSpPr txBox="1"/>
          <p:nvPr/>
        </p:nvSpPr>
        <p:spPr>
          <a:xfrm>
            <a:off x="709293" y="588979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6"/>
          <p:cNvSpPr/>
          <p:nvPr/>
        </p:nvSpPr>
        <p:spPr>
          <a:xfrm>
            <a:off x="3169200" y="1725445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6"/>
          <p:cNvSpPr/>
          <p:nvPr/>
        </p:nvSpPr>
        <p:spPr>
          <a:xfrm>
            <a:off x="4680617" y="1725445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6"/>
          <p:cNvSpPr/>
          <p:nvPr/>
        </p:nvSpPr>
        <p:spPr>
          <a:xfrm>
            <a:off x="6266136" y="1725445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6"/>
          <p:cNvSpPr/>
          <p:nvPr/>
        </p:nvSpPr>
        <p:spPr>
          <a:xfrm>
            <a:off x="7894999" y="1725445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9521066" y="1725445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6"/>
          <p:cNvSpPr/>
          <p:nvPr/>
        </p:nvSpPr>
        <p:spPr>
          <a:xfrm>
            <a:off x="6266136" y="3765367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6"/>
          <p:cNvSpPr txBox="1"/>
          <p:nvPr/>
        </p:nvSpPr>
        <p:spPr>
          <a:xfrm>
            <a:off x="6568839" y="4928532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6266135" y="5630520"/>
            <a:ext cx="1031846" cy="830510"/>
          </a:xfrm>
          <a:prstGeom prst="rect">
            <a:avLst/>
          </a:prstGeom>
          <a:solidFill>
            <a:srgbClr val="7F600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583426" y="3963200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6"/>
          <p:cNvSpPr txBox="1"/>
          <p:nvPr/>
        </p:nvSpPr>
        <p:spPr>
          <a:xfrm>
            <a:off x="583301" y="5785725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Google Shape;643;p16"/>
          <p:cNvGrpSpPr/>
          <p:nvPr/>
        </p:nvGrpSpPr>
        <p:grpSpPr>
          <a:xfrm>
            <a:off x="6644039" y="2606420"/>
            <a:ext cx="276038" cy="824758"/>
            <a:chOff x="6922714" y="2072212"/>
            <a:chExt cx="276038" cy="824758"/>
          </a:xfrm>
        </p:grpSpPr>
        <p:sp>
          <p:nvSpPr>
            <p:cNvPr id="644" name="Google Shape;644;p16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CA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5" name="Google Shape;645;p16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646" name="Google Shape;646;p16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6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0" i="0" lang="en-CA" sz="2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8" name="Google Shape;648;p16"/>
          <p:cNvSpPr txBox="1"/>
          <p:nvPr>
            <p:ph type="title"/>
          </p:nvPr>
        </p:nvSpPr>
        <p:spPr>
          <a:xfrm>
            <a:off x="355929" y="387175"/>
            <a:ext cx="11611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625134c0b_0_9"/>
          <p:cNvSpPr txBox="1"/>
          <p:nvPr>
            <p:ph type="title"/>
          </p:nvPr>
        </p:nvSpPr>
        <p:spPr>
          <a:xfrm>
            <a:off x="1631525" y="584350"/>
            <a:ext cx="9374100" cy="1332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Original Study </a:t>
            </a:r>
            <a:endParaRPr/>
          </a:p>
        </p:txBody>
      </p:sp>
      <p:sp>
        <p:nvSpPr>
          <p:cNvPr id="224" name="Google Shape;224;g25625134c0b_0_9"/>
          <p:cNvSpPr txBox="1"/>
          <p:nvPr>
            <p:ph idx="1" type="body"/>
          </p:nvPr>
        </p:nvSpPr>
        <p:spPr>
          <a:xfrm>
            <a:off x="1408950" y="1383475"/>
            <a:ext cx="9374100" cy="47562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The original study used two types of auditory stimuli: pure tones (pitches) and complex everyday sounds.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Participants were asked to listen to a sequence of these sounds, followed by a pause and then a single sound.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In the present/absent task, participants had to determine whether the single sound after the pause was present or absent in the previous sequence.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In the same/different task, participants listened to a sequence of sounds, a pause, and then another sequence of sounds. They had to determine whether the second sequence was the same as or different from the first one.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CA" sz="1400"/>
              <a:t>Findings indicated that participants performed better at identifying pitches in the same/different task and performed better at identifying everyday sounds in the present/absent task.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625134c0b_0_1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Original Study result</a:t>
            </a:r>
            <a:endParaRPr/>
          </a:p>
        </p:txBody>
      </p:sp>
      <p:sp>
        <p:nvSpPr>
          <p:cNvPr id="231" name="Google Shape;231;g25625134c0b_0_15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g25625134c0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488" y="1827574"/>
            <a:ext cx="8247026" cy="43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625134c0b_0_2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Concerns</a:t>
            </a:r>
            <a:endParaRPr/>
          </a:p>
        </p:txBody>
      </p:sp>
      <p:sp>
        <p:nvSpPr>
          <p:cNvPr id="239" name="Google Shape;239;g25625134c0b_0_22"/>
          <p:cNvSpPr txBox="1"/>
          <p:nvPr>
            <p:ph idx="1" type="body"/>
          </p:nvPr>
        </p:nvSpPr>
        <p:spPr>
          <a:xfrm>
            <a:off x="1738400" y="2130400"/>
            <a:ext cx="9374100" cy="33888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Concern over stimulus complexity differences.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Potential overshadowing of attention's effect.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CA" sz="2400"/>
              <a:t>Recommendation for similar complexity stimuli or adjusted control conditions.</a:t>
            </a:r>
            <a:endParaRPr sz="2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0bb704b74_1_0"/>
          <p:cNvSpPr txBox="1"/>
          <p:nvPr/>
        </p:nvSpPr>
        <p:spPr>
          <a:xfrm>
            <a:off x="834450" y="1657600"/>
            <a:ext cx="10523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CA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 &amp; Absent Task</a:t>
            </a:r>
            <a:endParaRPr b="0" i="0" sz="3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Pitch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Syllable</a:t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CA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Same &amp; different Task</a:t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Attend: Pitch</a:t>
            </a:r>
            <a:endParaRPr b="0" i="0" sz="2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Syllable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0ede50dfc_1_196"/>
          <p:cNvSpPr txBox="1"/>
          <p:nvPr>
            <p:ph type="title"/>
          </p:nvPr>
        </p:nvSpPr>
        <p:spPr>
          <a:xfrm>
            <a:off x="838200" y="365125"/>
            <a:ext cx="1083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Present &amp; Absent Task Graph Demo (attend syllable)</a:t>
            </a:r>
            <a:endParaRPr/>
          </a:p>
        </p:txBody>
      </p:sp>
      <p:sp>
        <p:nvSpPr>
          <p:cNvPr id="252" name="Google Shape;252;g1e0ede50dfc_1_196"/>
          <p:cNvSpPr/>
          <p:nvPr/>
        </p:nvSpPr>
        <p:spPr>
          <a:xfrm>
            <a:off x="6274846" y="352171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e0ede50dfc_1_196"/>
          <p:cNvSpPr txBox="1"/>
          <p:nvPr/>
        </p:nvSpPr>
        <p:spPr>
          <a:xfrm>
            <a:off x="6577549" y="4684879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e0ede50dfc_1_196"/>
          <p:cNvSpPr/>
          <p:nvPr/>
        </p:nvSpPr>
        <p:spPr>
          <a:xfrm>
            <a:off x="6274845" y="5386867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e0ede50dfc_1_196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e0ede50dfc_1_196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e0ede50dfc_1_196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e0ede50dfc_1_196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1e0ede50dfc_1_196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e0ede50dfc_1_196"/>
          <p:cNvSpPr txBox="1"/>
          <p:nvPr/>
        </p:nvSpPr>
        <p:spPr>
          <a:xfrm>
            <a:off x="709301" y="20211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e0ede50dfc_1_196"/>
          <p:cNvSpPr txBox="1"/>
          <p:nvPr/>
        </p:nvSpPr>
        <p:spPr>
          <a:xfrm>
            <a:off x="709294" y="37711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e0ede50dfc_1_196"/>
          <p:cNvSpPr txBox="1"/>
          <p:nvPr/>
        </p:nvSpPr>
        <p:spPr>
          <a:xfrm>
            <a:off x="709293" y="538686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0ede50dfc_2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</a:pPr>
            <a:r>
              <a:rPr lang="en-CA"/>
              <a:t>Present &amp; Absent Task Audio Demo (attend syllable)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2500"/>
              <a:buNone/>
            </a:pPr>
            <a:r>
              <a:t/>
            </a:r>
            <a:endParaRPr/>
          </a:p>
        </p:txBody>
      </p:sp>
      <p:pic>
        <p:nvPicPr>
          <p:cNvPr id="269" name="Google Shape;269;g1e0ede50dfc_2_112" title="Block_1_female_1speaker_absent_word_6_serial_5_1.wa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5300" y="2677024"/>
            <a:ext cx="1503975" cy="15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0ede50dfc_2_22"/>
          <p:cNvSpPr/>
          <p:nvPr/>
        </p:nvSpPr>
        <p:spPr>
          <a:xfrm>
            <a:off x="2941700" y="3323542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e0ede50dfc_2_22"/>
          <p:cNvSpPr/>
          <p:nvPr/>
        </p:nvSpPr>
        <p:spPr>
          <a:xfrm>
            <a:off x="4453117" y="3323542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e0ede50dfc_2_22"/>
          <p:cNvSpPr/>
          <p:nvPr/>
        </p:nvSpPr>
        <p:spPr>
          <a:xfrm>
            <a:off x="6038636" y="3323542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e0ede50dfc_2_22"/>
          <p:cNvSpPr/>
          <p:nvPr/>
        </p:nvSpPr>
        <p:spPr>
          <a:xfrm>
            <a:off x="7667499" y="3323542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e0ede50dfc_2_22"/>
          <p:cNvSpPr/>
          <p:nvPr/>
        </p:nvSpPr>
        <p:spPr>
          <a:xfrm>
            <a:off x="9293566" y="3323542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e0ede50dfc_2_22"/>
          <p:cNvSpPr txBox="1"/>
          <p:nvPr/>
        </p:nvSpPr>
        <p:spPr>
          <a:xfrm>
            <a:off x="6341339" y="4486707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e0ede50dfc_2_22"/>
          <p:cNvSpPr/>
          <p:nvPr/>
        </p:nvSpPr>
        <p:spPr>
          <a:xfrm>
            <a:off x="2941700" y="518869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1e0ede50dfc_2_22"/>
          <p:cNvSpPr/>
          <p:nvPr/>
        </p:nvSpPr>
        <p:spPr>
          <a:xfrm>
            <a:off x="4453117" y="5188695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e0ede50dfc_2_22"/>
          <p:cNvSpPr/>
          <p:nvPr/>
        </p:nvSpPr>
        <p:spPr>
          <a:xfrm>
            <a:off x="7666100" y="5198482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e0ede50dfc_2_22"/>
          <p:cNvSpPr/>
          <p:nvPr/>
        </p:nvSpPr>
        <p:spPr>
          <a:xfrm>
            <a:off x="6038635" y="518869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e0ede50dfc_2_22"/>
          <p:cNvSpPr/>
          <p:nvPr/>
        </p:nvSpPr>
        <p:spPr>
          <a:xfrm>
            <a:off x="9293566" y="518869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e0ede50dfc_2_22"/>
          <p:cNvSpPr txBox="1"/>
          <p:nvPr/>
        </p:nvSpPr>
        <p:spPr>
          <a:xfrm>
            <a:off x="355926" y="184077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e0ede50dfc_2_22"/>
          <p:cNvSpPr txBox="1"/>
          <p:nvPr/>
        </p:nvSpPr>
        <p:spPr>
          <a:xfrm>
            <a:off x="355919" y="3508983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e0ede50dfc_2_22"/>
          <p:cNvSpPr txBox="1"/>
          <p:nvPr/>
        </p:nvSpPr>
        <p:spPr>
          <a:xfrm>
            <a:off x="355918" y="537196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CA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e0ede50dfc_2_22"/>
          <p:cNvSpPr txBox="1"/>
          <p:nvPr>
            <p:ph type="title"/>
          </p:nvPr>
        </p:nvSpPr>
        <p:spPr>
          <a:xfrm>
            <a:off x="355925" y="387175"/>
            <a:ext cx="11221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Same &amp; Different Task Graph Demo (Attend Pitch)</a:t>
            </a:r>
            <a:endParaRPr/>
          </a:p>
        </p:txBody>
      </p:sp>
      <p:sp>
        <p:nvSpPr>
          <p:cNvPr id="290" name="Google Shape;290;g1e0ede50dfc_2_22"/>
          <p:cNvSpPr/>
          <p:nvPr/>
        </p:nvSpPr>
        <p:spPr>
          <a:xfrm>
            <a:off x="2941700" y="3324621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e0ede50dfc_2_22"/>
          <p:cNvSpPr/>
          <p:nvPr/>
        </p:nvSpPr>
        <p:spPr>
          <a:xfrm>
            <a:off x="4453117" y="3324621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e0ede50dfc_2_22"/>
          <p:cNvSpPr/>
          <p:nvPr/>
        </p:nvSpPr>
        <p:spPr>
          <a:xfrm>
            <a:off x="6038636" y="3324621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e0ede50dfc_2_22"/>
          <p:cNvSpPr/>
          <p:nvPr/>
        </p:nvSpPr>
        <p:spPr>
          <a:xfrm>
            <a:off x="7667499" y="3324621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e0ede50dfc_2_22"/>
          <p:cNvSpPr/>
          <p:nvPr/>
        </p:nvSpPr>
        <p:spPr>
          <a:xfrm>
            <a:off x="9293566" y="3324621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e0ede50dfc_2_22"/>
          <p:cNvSpPr/>
          <p:nvPr/>
        </p:nvSpPr>
        <p:spPr>
          <a:xfrm>
            <a:off x="2941700" y="5189128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e0ede50dfc_2_22"/>
          <p:cNvSpPr/>
          <p:nvPr/>
        </p:nvSpPr>
        <p:spPr>
          <a:xfrm>
            <a:off x="4453117" y="5189128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e0ede50dfc_2_22"/>
          <p:cNvSpPr/>
          <p:nvPr/>
        </p:nvSpPr>
        <p:spPr>
          <a:xfrm>
            <a:off x="7666100" y="519632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e0ede50dfc_2_22"/>
          <p:cNvSpPr/>
          <p:nvPr/>
        </p:nvSpPr>
        <p:spPr>
          <a:xfrm>
            <a:off x="6038635" y="518761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e0ede50dfc_2_22"/>
          <p:cNvSpPr/>
          <p:nvPr/>
        </p:nvSpPr>
        <p:spPr>
          <a:xfrm>
            <a:off x="9293566" y="5189128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e0ede50dfc_2_22"/>
          <p:cNvSpPr/>
          <p:nvPr/>
        </p:nvSpPr>
        <p:spPr>
          <a:xfrm>
            <a:off x="2895988" y="160970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e0ede50dfc_2_22"/>
          <p:cNvSpPr/>
          <p:nvPr/>
        </p:nvSpPr>
        <p:spPr>
          <a:xfrm>
            <a:off x="4407405" y="160970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e0ede50dfc_2_22"/>
          <p:cNvSpPr/>
          <p:nvPr/>
        </p:nvSpPr>
        <p:spPr>
          <a:xfrm>
            <a:off x="5992924" y="160970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e0ede50dfc_2_22"/>
          <p:cNvSpPr/>
          <p:nvPr/>
        </p:nvSpPr>
        <p:spPr>
          <a:xfrm>
            <a:off x="7621787" y="160970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e0ede50dfc_2_22"/>
          <p:cNvSpPr/>
          <p:nvPr/>
        </p:nvSpPr>
        <p:spPr>
          <a:xfrm>
            <a:off x="9247854" y="160970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e0ede50dfc_2_22"/>
          <p:cNvSpPr/>
          <p:nvPr/>
        </p:nvSpPr>
        <p:spPr>
          <a:xfrm>
            <a:off x="2895988" y="161078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e0ede50dfc_2_22"/>
          <p:cNvSpPr/>
          <p:nvPr/>
        </p:nvSpPr>
        <p:spPr>
          <a:xfrm>
            <a:off x="4407405" y="161078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e0ede50dfc_2_22"/>
          <p:cNvSpPr/>
          <p:nvPr/>
        </p:nvSpPr>
        <p:spPr>
          <a:xfrm>
            <a:off x="5992924" y="161078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e0ede50dfc_2_22"/>
          <p:cNvSpPr/>
          <p:nvPr/>
        </p:nvSpPr>
        <p:spPr>
          <a:xfrm>
            <a:off x="7621787" y="161078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e0ede50dfc_2_22"/>
          <p:cNvSpPr/>
          <p:nvPr/>
        </p:nvSpPr>
        <p:spPr>
          <a:xfrm>
            <a:off x="9247854" y="161078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2022-04-04T18:35:00Z</dcterms:created>
  <dc:creator>Eli B</dc:creator>
</cp:coreProperties>
</file>