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0ede50dfc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e0ede50dfc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In SD, you will be present a sequence of syllables and pitch pair, then another sequence syllable pitch pair. Your tasks is to attend whether the pitch or syllable is S or D in the 1st seq. This demo you are asked to attend Pitch. </a:t>
            </a:r>
            <a:endParaRPr/>
          </a:p>
        </p:txBody>
      </p:sp>
      <p:sp>
        <p:nvSpPr>
          <p:cNvPr id="280" name="Google Shape;280;g1e0ede50dfc_2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0ede50dfc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e0ede50dfc_2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This demo you are asked to attend pitch. Pay attention to the beginning of the sequence 1st and 2nd pitches are swapped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different</a:t>
            </a:r>
            <a:endParaRPr/>
          </a:p>
        </p:txBody>
      </p:sp>
      <p:sp>
        <p:nvSpPr>
          <p:cNvPr id="320" name="Google Shape;320;g1e0ede50dfc_2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625134c0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5625134c0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20 trials per condition</a:t>
            </a:r>
            <a:endParaRPr/>
          </a:p>
        </p:txBody>
      </p:sp>
      <p:sp>
        <p:nvSpPr>
          <p:cNvPr id="327" name="Google Shape;327;g25625134c0b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625134c0b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5625134c0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Another the part is that the fundamental frequence for my stimuli is 200 which is nothing at all. Compare to the musical notes</a:t>
            </a:r>
            <a:endParaRPr/>
          </a:p>
        </p:txBody>
      </p:sp>
      <p:sp>
        <p:nvSpPr>
          <p:cNvPr id="336" name="Google Shape;336;g25625134c0b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567adca0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567adca0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2567adca0c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8980802a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8980802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900">
                <a:latin typeface="Open Sans"/>
                <a:ea typeface="Open Sans"/>
                <a:cs typeface="Open Sans"/>
                <a:sym typeface="Open Sans"/>
              </a:rPr>
              <a:t>1st: </a:t>
            </a:r>
            <a:r>
              <a:rPr lang="en-CA" sz="1900">
                <a:latin typeface="Open Sans"/>
                <a:ea typeface="Open Sans"/>
                <a:cs typeface="Open Sans"/>
                <a:sym typeface="Open Sans"/>
              </a:rPr>
              <a:t>Discuss concerns regarding the range: Male vocals (C3 to D4) and female vocals (F3 to C6).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900">
                <a:latin typeface="Open Sans"/>
                <a:ea typeface="Open Sans"/>
                <a:cs typeface="Open Sans"/>
                <a:sym typeface="Open Sans"/>
              </a:rPr>
              <a:t>Highlight issues: D5 too high for males, C3 acceptable for females, optimal range found to be C4 to D5.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900">
                <a:latin typeface="Open Sans"/>
                <a:ea typeface="Open Sans"/>
                <a:cs typeface="Open Sans"/>
                <a:sym typeface="Open Sans"/>
              </a:rPr>
              <a:t>2nd: (C2 to C4 for males, with a median of C3; C3 to C5 for females, with a median of C4).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g258980802a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8980802a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8980802a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58980802a1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8980802a1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8980802a1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58980802a1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58980802a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58980802a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58980802a1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8980802a1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58980802a1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https://www.audiolabs-erlangen.de/resources/MIR/FMP/C1/C1S3_Timbre.html</a:t>
            </a:r>
            <a:endParaRPr/>
          </a:p>
        </p:txBody>
      </p:sp>
      <p:sp>
        <p:nvSpPr>
          <p:cNvPr id="382" name="Google Shape;382;g258980802a1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625134c0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5625134c0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5625134c0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8980802a1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8980802a1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58980802a1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0ede50dfc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1e0ede50dfc_2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1e0ede50dfc_2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0ede50dfc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e0ede50dfc_2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g1e0ede50dfc_2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28fe586a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g228fe586a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09bb5726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g209bb5726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8980802a1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8980802a1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58980802a1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09bb57266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g209bb57266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09bb572663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g209bb572663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09bb57266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4" name="Google Shape;664;g209bb572663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25134c0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5625134c0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5625134c0b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625134c0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5625134c0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25625134c0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625134c0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5625134c0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25625134c0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0bb704b7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30bb704b7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30bb704b7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0ede50dfc_1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e0ede50dfc_1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Let me introduce the tasks, P/A and S/D tasks. In PA, you will be present a sequence of syllables and pitch pair, then a single syllable pitch pair. Your tasks is to attend whether the pitch or syllable is present or absent in the 1st seq. </a:t>
            </a:r>
            <a:endParaRPr/>
          </a:p>
        </p:txBody>
      </p:sp>
      <p:sp>
        <p:nvSpPr>
          <p:cNvPr id="256" name="Google Shape;256;g1e0ede50dfc_1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0ede50dfc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e0ede50dfc_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This demo you are asked to attend syllable. di bu ge bi da gu -du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absent</a:t>
            </a:r>
            <a:endParaRPr/>
          </a:p>
        </p:txBody>
      </p:sp>
      <p:sp>
        <p:nvSpPr>
          <p:cNvPr id="273" name="Google Shape;273;g1e0ede50dfc_2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70" name="Google Shape;70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2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77" name="Google Shape;77;p1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78" name="Google Shape;78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83" name="Google Shape;83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89" name="Google Shape;89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94" name="Google Shape;94;p1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98" name="Google Shape;98;p1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1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4" name="Google Shape;104;p1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9" name="Google Shape;109;p1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1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13" name="Google Shape;113;p1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19" name="Google Shape;119;p1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24" name="Google Shape;124;p1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29" name="Google Shape;129;p1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p1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33" name="Google Shape;133;p1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1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38" name="Google Shape;138;p1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1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43" name="Google Shape;143;p1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49" name="Google Shape;149;p1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54" name="Google Shape;154;p1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58" name="Google Shape;158;p1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63" name="Google Shape;163;p1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69" name="Google Shape;169;p1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1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74" name="Google Shape;174;p1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78" name="Google Shape;178;p1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1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84" name="Google Shape;184;p1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89" name="Google Shape;189;p1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94" name="Google Shape;194;p1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1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98" name="Google Shape;198;p1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2" name="Google Shape;202;p13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indent="-36195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2pPr>
            <a:lvl3pPr indent="-36195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>
                <a:solidFill>
                  <a:schemeClr val="lt1"/>
                </a:solidFill>
              </a:defRPr>
            </a:lvl3pPr>
            <a:lvl4pPr indent="-36195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4pPr>
            <a:lvl5pPr indent="-36195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>
                <a:solidFill>
                  <a:schemeClr val="lt1"/>
                </a:solidFill>
              </a:defRPr>
            </a:lvl5pPr>
            <a:lvl6pPr indent="-40005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6pPr>
            <a:lvl7pPr indent="-40005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7pPr>
            <a:lvl8pPr indent="-40005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8pPr>
            <a:lvl9pPr indent="-40005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1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36" name="Google Shape;36;p5"/>
          <p:cNvPicPr preferRelativeResize="0"/>
          <p:nvPr/>
        </p:nvPicPr>
        <p:blipFill rotWithShape="1">
          <a:blip r:embed="rId3">
            <a:alphaModFix/>
          </a:blip>
          <a:srcRect b="1987" l="84736" r="4768" t="23987"/>
          <a:stretch/>
        </p:blipFill>
        <p:spPr>
          <a:xfrm>
            <a:off x="609600" y="0"/>
            <a:ext cx="105409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39" name="Google Shape;39;p5"/>
          <p:cNvPicPr preferRelativeResize="0"/>
          <p:nvPr/>
        </p:nvPicPr>
        <p:blipFill rotWithShape="1">
          <a:blip r:embed="rId3">
            <a:alphaModFix/>
          </a:blip>
          <a:srcRect b="1987" l="84736" r="4768" t="23987"/>
          <a:stretch/>
        </p:blipFill>
        <p:spPr>
          <a:xfrm>
            <a:off x="609600" y="0"/>
            <a:ext cx="105409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09600" y="1600200"/>
            <a:ext cx="5283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303264" y="1616400"/>
            <a:ext cx="527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096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3688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81280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09600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3420533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3" type="body"/>
          </p:nvPr>
        </p:nvSpPr>
        <p:spPr>
          <a:xfrm>
            <a:off x="6231467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4" type="body"/>
          </p:nvPr>
        </p:nvSpPr>
        <p:spPr>
          <a:xfrm>
            <a:off x="9042400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5065182" y="1394882"/>
            <a:ext cx="80431" cy="10210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5065182" y="1394882"/>
            <a:ext cx="80431" cy="10210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09600" y="1600200"/>
            <a:ext cx="109728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63200" y="5664200"/>
            <a:ext cx="1539452" cy="981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M6u-l29tAO4nQyuilPmWIvEYcR75_3Z8/view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PjxVETWAR0uRhTIgnbcKKEb-QF1Cfh3O/view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ctrTitle"/>
          </p:nvPr>
        </p:nvSpPr>
        <p:spPr>
          <a:xfrm>
            <a:off x="415650" y="1902776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CA"/>
              <a:t>Perceptual Organization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 txBox="1"/>
          <p:nvPr>
            <p:ph idx="1" type="subTitle"/>
          </p:nvPr>
        </p:nvSpPr>
        <p:spPr>
          <a:xfrm>
            <a:off x="1524000" y="4320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3600"/>
              <a:t>LiMN Lab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/>
          <p:nvPr/>
        </p:nvSpPr>
        <p:spPr>
          <a:xfrm>
            <a:off x="2941700" y="3323542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4453117" y="3323542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6038636" y="3323542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7667499" y="3323542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9293566" y="3323542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6341339" y="4486707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355926" y="184077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355919" y="3508983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355918" y="537196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 txBox="1"/>
          <p:nvPr>
            <p:ph type="title"/>
          </p:nvPr>
        </p:nvSpPr>
        <p:spPr>
          <a:xfrm>
            <a:off x="355925" y="387175"/>
            <a:ext cx="11221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Same &amp; Different Task Graph Demo (Attend Pitch)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2941700" y="3324621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4453117" y="3324621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6038636" y="3324621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7667499" y="3324621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9293566" y="3324621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2895988" y="1609704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4407405" y="1609704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5992924" y="160970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7621787" y="160970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9247854" y="160970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2895988" y="161078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4407405" y="161078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5992924" y="161078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7621787" y="161078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9247854" y="161078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2941700" y="5115217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4453117" y="5115217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6038636" y="511521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7667499" y="511521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9293566" y="511521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941700" y="5116296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4453117" y="5116296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6038636" y="5116296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7667499" y="511629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9293566" y="5116296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Same &amp; Different Task Audio Demo (Attend Pitch)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3" name="Google Shape;323;p24" title="Block_1_male_1speaker_diff_pitch_6_serial_0_stim1.wa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925" y="2677925"/>
            <a:ext cx="1502150" cy="1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Result with length 6 fixed or randomized condition</a:t>
            </a:r>
            <a:endParaRPr/>
          </a:p>
        </p:txBody>
      </p:sp>
      <p:sp>
        <p:nvSpPr>
          <p:cNvPr id="330" name="Google Shape;330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0775" y="1825625"/>
            <a:ext cx="5702674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98" y="1825625"/>
            <a:ext cx="5629563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Result with Len-4 randomized task (4 subjects)</a:t>
            </a:r>
            <a:endParaRPr/>
          </a:p>
        </p:txBody>
      </p:sp>
      <p:sp>
        <p:nvSpPr>
          <p:cNvPr id="339" name="Google Shape;339;p26"/>
          <p:cNvSpPr txBox="1"/>
          <p:nvPr>
            <p:ph idx="1" type="body"/>
          </p:nvPr>
        </p:nvSpPr>
        <p:spPr>
          <a:xfrm>
            <a:off x="6505825" y="1485575"/>
            <a:ext cx="4848000" cy="4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4736"/>
              <a:buChar char="●"/>
            </a:pPr>
            <a:r>
              <a:rPr b="1" lang="en-CA">
                <a:latin typeface="Arial"/>
                <a:ea typeface="Arial"/>
                <a:cs typeface="Arial"/>
                <a:sym typeface="Arial"/>
              </a:rPr>
              <a:t>Masking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94736"/>
              <a:buChar char="○"/>
            </a:pPr>
            <a:r>
              <a:rPr b="1" lang="en-CA">
                <a:latin typeface="Arial"/>
                <a:ea typeface="Arial"/>
                <a:cs typeface="Arial"/>
                <a:sym typeface="Arial"/>
              </a:rPr>
              <a:t>Mislead</a:t>
            </a:r>
            <a:r>
              <a:rPr lang="en-CA">
                <a:latin typeface="Arial"/>
                <a:ea typeface="Arial"/>
                <a:cs typeface="Arial"/>
                <a:sym typeface="Arial"/>
              </a:rPr>
              <a:t> the pitch perception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4736"/>
              <a:buChar char="○"/>
            </a:pPr>
            <a:r>
              <a:rPr lang="en-CA">
                <a:latin typeface="Arial"/>
                <a:ea typeface="Arial"/>
                <a:cs typeface="Arial"/>
                <a:sym typeface="Arial"/>
              </a:rPr>
              <a:t>Randomized syllable stronger masking than pitch 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4736"/>
              <a:buChar char="●"/>
            </a:pPr>
            <a:r>
              <a:rPr b="1" lang="en-CA">
                <a:latin typeface="Arial"/>
                <a:ea typeface="Arial"/>
                <a:cs typeface="Arial"/>
                <a:sym typeface="Arial"/>
              </a:rPr>
              <a:t>Linguistic load</a:t>
            </a:r>
            <a:r>
              <a:rPr lang="en-CA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4736"/>
              <a:buChar char="○"/>
            </a:pPr>
            <a:r>
              <a:rPr lang="en-CA">
                <a:latin typeface="Arial"/>
                <a:ea typeface="Arial"/>
                <a:cs typeface="Arial"/>
                <a:sym typeface="Arial"/>
              </a:rPr>
              <a:t>Syllable might be linguistic processing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4736"/>
              <a:buChar char="○"/>
            </a:pPr>
            <a:r>
              <a:rPr lang="en-CA">
                <a:latin typeface="Arial"/>
                <a:ea typeface="Arial"/>
                <a:cs typeface="Arial"/>
                <a:sym typeface="Arial"/>
              </a:rPr>
              <a:t>Everyday sound might be sound object processing (non-linguistic)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4736"/>
              <a:buChar char="●"/>
            </a:pPr>
            <a:r>
              <a:rPr b="1" lang="en-CA">
                <a:latin typeface="Arial"/>
                <a:ea typeface="Arial"/>
                <a:cs typeface="Arial"/>
                <a:sym typeface="Arial"/>
              </a:rPr>
              <a:t>Sound complexity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4736"/>
              <a:buChar char="○"/>
            </a:pPr>
            <a:r>
              <a:rPr lang="en-CA">
                <a:latin typeface="Arial"/>
                <a:ea typeface="Arial"/>
                <a:cs typeface="Arial"/>
                <a:sym typeface="Arial"/>
              </a:rPr>
              <a:t>Syllable - </a:t>
            </a:r>
            <a:r>
              <a:rPr b="1" lang="en-CA">
                <a:latin typeface="Arial"/>
                <a:ea typeface="Arial"/>
                <a:cs typeface="Arial"/>
                <a:sym typeface="Arial"/>
              </a:rPr>
              <a:t>energy across harmonic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4736"/>
              <a:buChar char="○"/>
            </a:pPr>
            <a:r>
              <a:rPr lang="en-CA">
                <a:latin typeface="Arial"/>
                <a:ea typeface="Arial"/>
                <a:cs typeface="Arial"/>
                <a:sym typeface="Arial"/>
              </a:rPr>
              <a:t>Everyday sound - </a:t>
            </a:r>
            <a:r>
              <a:rPr b="1" lang="en-CA">
                <a:latin typeface="Arial"/>
                <a:ea typeface="Arial"/>
                <a:cs typeface="Arial"/>
                <a:sym typeface="Arial"/>
              </a:rPr>
              <a:t>broadband energy distribution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5843053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3 possible ideas</a:t>
            </a:r>
            <a:endParaRPr/>
          </a:p>
        </p:txBody>
      </p:sp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838200" y="1825625"/>
            <a:ext cx="959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CA" sz="2200"/>
              <a:t>Convert the </a:t>
            </a:r>
            <a:r>
              <a:rPr b="1" lang="en-CA" sz="2200"/>
              <a:t>syllable's varied pitch to a musical frequency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CA" sz="2200"/>
              <a:t>Current 200 hz non musical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CA" sz="2200"/>
              <a:t>Ex: </a:t>
            </a:r>
            <a:r>
              <a:rPr b="1" lang="en-CA" sz="2200"/>
              <a:t>C</a:t>
            </a:r>
            <a:r>
              <a:rPr lang="en-CA" sz="2200"/>
              <a:t> (256 hz)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CA" sz="2200"/>
              <a:t>Promote </a:t>
            </a:r>
            <a:r>
              <a:rPr i="1" lang="en-CA" sz="2200"/>
              <a:t>streaming</a:t>
            </a:r>
            <a:r>
              <a:rPr lang="en-CA" sz="2200"/>
              <a:t> &amp; </a:t>
            </a:r>
            <a:r>
              <a:rPr i="1" lang="en-CA" sz="2200"/>
              <a:t>pitch recognition</a:t>
            </a:r>
            <a:endParaRPr i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CA" sz="2200"/>
              <a:t>Everyday sound with </a:t>
            </a:r>
            <a:r>
              <a:rPr b="1" lang="en-CA" sz="2200"/>
              <a:t>pitch variation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CA" sz="2200"/>
              <a:t>Harder to repeat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CA" sz="2200"/>
              <a:t>Less linguistic and masking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CA" sz="2200"/>
              <a:t>Choose another feature 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CA" sz="2200"/>
              <a:t>Ex</a:t>
            </a:r>
            <a:r>
              <a:rPr lang="en-CA" sz="2200"/>
              <a:t>: </a:t>
            </a:r>
            <a:r>
              <a:rPr b="1" lang="en-CA" sz="2200"/>
              <a:t>intensity vs pitch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CA" sz="2200"/>
              <a:t>Threshold per people 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Transforming Varied Pitch Syllables into Musical Frequencies</a:t>
            </a:r>
            <a:endParaRPr/>
          </a:p>
        </p:txBody>
      </p:sp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192100" y="1825625"/>
            <a:ext cx="5301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/>
              <a:t>First Attempt: 2 Semitones Apart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Setup: Keeping a </a:t>
            </a:r>
            <a:r>
              <a:rPr i="1" lang="en-CA"/>
              <a:t>similar range</a:t>
            </a:r>
            <a:r>
              <a:rPr lang="en-CA"/>
              <a:t> (C4 to D5) for both genders.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Result: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Sounds </a:t>
            </a:r>
            <a:r>
              <a:rPr b="1" lang="en-CA"/>
              <a:t>slightly musical (streaming)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CA"/>
              <a:t>Little changed </a:t>
            </a:r>
            <a:r>
              <a:rPr lang="en-CA"/>
              <a:t>compared to </a:t>
            </a:r>
            <a:r>
              <a:rPr b="1" lang="en-CA"/>
              <a:t>non-musical frequency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5750225" y="1825625"/>
            <a:ext cx="5301900" cy="398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CA" sz="2200"/>
              <a:t>Second Attempt: 3 Semitones Apart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2200"/>
              <a:t>Setup</a:t>
            </a:r>
            <a:r>
              <a:rPr lang="en-CA" sz="2200"/>
              <a:t>: </a:t>
            </a:r>
            <a:endParaRPr sz="2200"/>
          </a:p>
          <a:p>
            <a:pPr indent="-34734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CA" sz="2200"/>
              <a:t>Choose frequencies according to the vocal characteristics of each gender</a:t>
            </a:r>
            <a:endParaRPr sz="22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2200"/>
              <a:t>Results: </a:t>
            </a:r>
            <a:endParaRPr sz="2200"/>
          </a:p>
          <a:p>
            <a:pPr indent="-34734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CA" sz="2200"/>
              <a:t>Found</a:t>
            </a:r>
            <a:r>
              <a:rPr b="1" lang="en-CA" sz="2200"/>
              <a:t> little difference</a:t>
            </a:r>
            <a:r>
              <a:rPr lang="en-CA" sz="2200"/>
              <a:t> in the perception of gender from the </a:t>
            </a:r>
            <a:r>
              <a:rPr b="1" lang="en-CA" sz="2200"/>
              <a:t>first attempt.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Everyday sound with pitch variation</a:t>
            </a:r>
            <a:endParaRPr/>
          </a:p>
        </p:txBody>
      </p:sp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838200" y="1825625"/>
            <a:ext cx="10585500" cy="43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308"/>
              <a:t>The original frequency can approximate to a musical note, but variations within the syllable can mislead the perception of pitch.</a:t>
            </a:r>
            <a:endParaRPr b="1" sz="2308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8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308"/>
              <a:t>The pitch variation cannot be included in the everyday sound</a:t>
            </a:r>
            <a:endParaRPr b="1" sz="2308"/>
          </a:p>
          <a:p>
            <a:pPr indent="-358298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5667"/>
              <a:buChar char="●"/>
            </a:pPr>
            <a:r>
              <a:rPr lang="en-CA" sz="2308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CA" sz="2308">
                <a:latin typeface="Arial"/>
                <a:ea typeface="Arial"/>
                <a:cs typeface="Arial"/>
                <a:sym typeface="Arial"/>
              </a:rPr>
              <a:t>roadband energy distribution -&gt; no f0 (unlike vocal) </a:t>
            </a:r>
            <a:endParaRPr sz="2308">
              <a:latin typeface="Arial"/>
              <a:ea typeface="Arial"/>
              <a:cs typeface="Arial"/>
              <a:sym typeface="Arial"/>
            </a:endParaRPr>
          </a:p>
          <a:p>
            <a:pPr indent="-358298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5667"/>
              <a:buFont typeface="Arial"/>
              <a:buChar char="●"/>
            </a:pPr>
            <a:r>
              <a:rPr lang="en-CA" sz="2308">
                <a:latin typeface="Arial"/>
                <a:ea typeface="Arial"/>
                <a:cs typeface="Arial"/>
                <a:sym typeface="Arial"/>
              </a:rPr>
              <a:t>Only applicable to some oscillation based sound </a:t>
            </a:r>
            <a:endParaRPr sz="2308">
              <a:latin typeface="Arial"/>
              <a:ea typeface="Arial"/>
              <a:cs typeface="Arial"/>
              <a:sym typeface="Arial"/>
            </a:endParaRPr>
          </a:p>
          <a:p>
            <a:pPr indent="-358298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5667"/>
              <a:buFont typeface="Arial"/>
              <a:buChar char="●"/>
            </a:pPr>
            <a:r>
              <a:rPr lang="en-CA" sz="2308">
                <a:latin typeface="Arial"/>
                <a:ea typeface="Arial"/>
                <a:cs typeface="Arial"/>
                <a:sym typeface="Arial"/>
              </a:rPr>
              <a:t>Obvious sound distortion</a:t>
            </a:r>
            <a:endParaRPr sz="23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Syllable vs Everyday sound Spectrum</a:t>
            </a:r>
            <a:endParaRPr/>
          </a:p>
        </p:txBody>
      </p:sp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713525" y="1690825"/>
            <a:ext cx="11280600" cy="66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Syllable： </a:t>
            </a:r>
            <a:r>
              <a:rPr lang="en-CA"/>
              <a:t>Boo at 200hz                                       </a:t>
            </a:r>
            <a:r>
              <a:rPr lang="en-CA"/>
              <a:t>Everyday Sound: Dog Bark</a:t>
            </a:r>
            <a:endParaRPr/>
          </a:p>
        </p:txBody>
      </p:sp>
      <p:pic>
        <p:nvPicPr>
          <p:cNvPr id="370" name="Google Shape;3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8025"/>
            <a:ext cx="5514600" cy="294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425" y="2258025"/>
            <a:ext cx="6597574" cy="29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Pitch with different instruments</a:t>
            </a:r>
            <a:endParaRPr/>
          </a:p>
        </p:txBody>
      </p:sp>
      <p:sp>
        <p:nvSpPr>
          <p:cNvPr id="378" name="Google Shape;378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4736"/>
              <a:buChar char="●"/>
            </a:pPr>
            <a:r>
              <a:rPr lang="en-CA"/>
              <a:t>Use different instruments to play musical notes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○"/>
            </a:pPr>
            <a:r>
              <a:rPr b="1" lang="en-CA"/>
              <a:t>Identify the instruments (timbre) vs pitch</a:t>
            </a:r>
            <a:endParaRPr b="1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lang="en-CA"/>
              <a:t>Advantage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○"/>
            </a:pPr>
            <a:r>
              <a:rPr lang="en-CA"/>
              <a:t>Pitch variation is natural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○"/>
            </a:pPr>
            <a:r>
              <a:rPr lang="en-CA"/>
              <a:t>Essentially listen to complex note, the timbre has little </a:t>
            </a:r>
            <a:r>
              <a:rPr lang="en-CA"/>
              <a:t>effect</a:t>
            </a:r>
            <a:r>
              <a:rPr lang="en-CA"/>
              <a:t> on the pitch (no masking)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○"/>
            </a:pPr>
            <a:r>
              <a:rPr lang="en-CA"/>
              <a:t>Instruments are </a:t>
            </a:r>
            <a:r>
              <a:rPr lang="en-CA"/>
              <a:t>individual</a:t>
            </a:r>
            <a:r>
              <a:rPr lang="en-CA"/>
              <a:t> objects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b="1" lang="en-CA"/>
              <a:t>Core: pitch vs timbre</a:t>
            </a:r>
            <a:endParaRPr b="1"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○"/>
            </a:pPr>
            <a:r>
              <a:rPr lang="en-CA"/>
              <a:t>Pitch:  frequency difference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○"/>
            </a:pPr>
            <a:r>
              <a:rPr lang="en-CA"/>
              <a:t>Timbre:</a:t>
            </a:r>
            <a:endParaRPr/>
          </a:p>
          <a:p>
            <a:pPr indent="-33432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■"/>
            </a:pPr>
            <a:r>
              <a:rPr b="1" lang="en-CA"/>
              <a:t>Temporal difference ADSR</a:t>
            </a:r>
            <a:r>
              <a:rPr lang="en-CA"/>
              <a:t>: attack, decay, sustain and release (energy distribution) (Fundamentals of Music Processing)</a:t>
            </a:r>
            <a:endParaRPr/>
          </a:p>
          <a:p>
            <a:pPr indent="-33432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■"/>
            </a:pPr>
            <a:r>
              <a:rPr b="1" lang="en-CA"/>
              <a:t>Harmonic difference</a:t>
            </a:r>
            <a:r>
              <a:rPr lang="en-CA"/>
              <a:t>: different combinations of fundamental frequencies and overtones (or harmonics)</a:t>
            </a:r>
            <a:endParaRPr/>
          </a:p>
          <a:p>
            <a:pPr indent="-33432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Char char="■"/>
            </a:pPr>
            <a:r>
              <a:rPr b="1" lang="en-CA"/>
              <a:t>Spectral sha</a:t>
            </a:r>
            <a:r>
              <a:rPr b="1" lang="en-CA"/>
              <a:t>pe</a:t>
            </a:r>
            <a:r>
              <a:rPr lang="en-CA"/>
              <a:t>: </a:t>
            </a:r>
            <a:r>
              <a:rPr lang="en-CA"/>
              <a:t>the distribution of energy across different frequencies at any given moment.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Different instrument playing C </a:t>
            </a:r>
            <a:endParaRPr/>
          </a:p>
        </p:txBody>
      </p:sp>
      <p:sp>
        <p:nvSpPr>
          <p:cNvPr id="385" name="Google Shape;385;p32"/>
          <p:cNvSpPr txBox="1"/>
          <p:nvPr>
            <p:ph idx="1" type="body"/>
          </p:nvPr>
        </p:nvSpPr>
        <p:spPr>
          <a:xfrm>
            <a:off x="7293900" y="5228400"/>
            <a:ext cx="4059900" cy="8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400"/>
              <a:t>Figure 1.23 from [Muller, FMP, Springer 2015]</a:t>
            </a:r>
            <a:endParaRPr sz="1400"/>
          </a:p>
        </p:txBody>
      </p:sp>
      <p:pic>
        <p:nvPicPr>
          <p:cNvPr id="386" name="Google Shape;3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90563"/>
            <a:ext cx="6226178" cy="42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2"/>
          <p:cNvSpPr txBox="1"/>
          <p:nvPr/>
        </p:nvSpPr>
        <p:spPr>
          <a:xfrm>
            <a:off x="2791875" y="1940200"/>
            <a:ext cx="883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Open Sans"/>
                <a:ea typeface="Open Sans"/>
                <a:cs typeface="Open Sans"/>
                <a:sym typeface="Open Sans"/>
              </a:rPr>
              <a:t>Piano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5673350" y="1940200"/>
            <a:ext cx="1242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Open Sans"/>
                <a:ea typeface="Open Sans"/>
                <a:cs typeface="Open Sans"/>
                <a:sym typeface="Open Sans"/>
              </a:rPr>
              <a:t>violin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CA"/>
              <a:t>Goal</a:t>
            </a:r>
            <a:endParaRPr/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1738400" y="2130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CA"/>
              <a:t>The hypothesis focuses on the interaction between attention and memory encoding strategies.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CA"/>
              <a:t>Some auditory features, such as pitch, are hypothesized to be more easily remembered when arranged in sequences.</a:t>
            </a:r>
            <a:endParaRPr b="1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CA"/>
              <a:t>Some auditory features, such as syllables or everyday sounds, are hypothesized to be more effectively remembered as individual items.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Plan </a:t>
            </a:r>
            <a:endParaRPr/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Purpose </a:t>
            </a:r>
            <a:endParaRPr/>
          </a:p>
        </p:txBody>
      </p:sp>
      <p:sp>
        <p:nvSpPr>
          <p:cNvPr id="402" name="Google Shape;402;p34"/>
          <p:cNvSpPr txBox="1"/>
          <p:nvPr>
            <p:ph idx="1" type="body"/>
          </p:nvPr>
        </p:nvSpPr>
        <p:spPr>
          <a:xfrm>
            <a:off x="838200" y="1825625"/>
            <a:ext cx="10251000" cy="3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>
                <a:latin typeface="Arial"/>
                <a:ea typeface="Arial"/>
                <a:cs typeface="Arial"/>
                <a:sym typeface="Arial"/>
              </a:rPr>
              <a:t>How is perceptual organization shapes working memory, such that features of a single auditory object are stored together (streaming).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Same/Different vs. Present/Absent Tasks</a:t>
            </a:r>
            <a:endParaRPr/>
          </a:p>
        </p:txBody>
      </p:sp>
      <p:sp>
        <p:nvSpPr>
          <p:cNvPr id="408" name="Google Shape;408;p35"/>
          <p:cNvSpPr txBox="1"/>
          <p:nvPr>
            <p:ph idx="1" type="body"/>
          </p:nvPr>
        </p:nvSpPr>
        <p:spPr>
          <a:xfrm>
            <a:off x="838200" y="2106295"/>
            <a:ext cx="10900954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2400" u="sng">
                <a:latin typeface="Arial"/>
                <a:ea typeface="Arial"/>
                <a:cs typeface="Arial"/>
                <a:sym typeface="Arial"/>
              </a:rPr>
              <a:t>Same/Different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Probes how well items are recalled as a </a:t>
            </a:r>
            <a:r>
              <a:rPr b="1" lang="en-CA" sz="2400"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CA" sz="2400">
                <a:latin typeface="Arial"/>
                <a:ea typeface="Arial"/>
                <a:cs typeface="Arial"/>
                <a:sym typeface="Arial"/>
              </a:rPr>
              <a:t> (1 ‘auditory object’)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803324" y="3609875"/>
            <a:ext cx="109707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CA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Present/Absent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Probes how well items are recalled </a:t>
            </a:r>
            <a:r>
              <a:rPr b="1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individually</a:t>
            </a:r>
            <a:r>
              <a:rPr b="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(multiple ‘auditory objects’)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518150" y="365125"/>
            <a:ext cx="11248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Fixed vs. Randomized non-attending dimension</a:t>
            </a:r>
            <a:endParaRPr/>
          </a:p>
        </p:txBody>
      </p:sp>
      <p:sp>
        <p:nvSpPr>
          <p:cNvPr id="415" name="Google Shape;415;p36"/>
          <p:cNvSpPr txBox="1"/>
          <p:nvPr>
            <p:ph idx="1" type="body"/>
          </p:nvPr>
        </p:nvSpPr>
        <p:spPr>
          <a:xfrm>
            <a:off x="8101171" y="2140768"/>
            <a:ext cx="4480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Streaming ↑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 txBox="1"/>
          <p:nvPr/>
        </p:nvSpPr>
        <p:spPr>
          <a:xfrm>
            <a:off x="8101146" y="4958344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Steaming ↓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518159" y="4530928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36"/>
          <p:cNvGrpSpPr/>
          <p:nvPr/>
        </p:nvGrpSpPr>
        <p:grpSpPr>
          <a:xfrm>
            <a:off x="358139" y="1690688"/>
            <a:ext cx="7569925" cy="1716695"/>
            <a:chOff x="145868" y="1665430"/>
            <a:chExt cx="7569925" cy="1716695"/>
          </a:xfrm>
        </p:grpSpPr>
        <p:pic>
          <p:nvPicPr>
            <p:cNvPr id="419" name="Google Shape;41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725" y="242192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535679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45868" y="18233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3039" y="24677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Google Shape;423;p36"/>
            <p:cNvSpPr/>
            <p:nvPr/>
          </p:nvSpPr>
          <p:spPr>
            <a:xfrm>
              <a:off x="896982" y="2344404"/>
              <a:ext cx="6191794" cy="315807"/>
            </a:xfrm>
            <a:custGeom>
              <a:rect b="b" l="l" r="r" t="t"/>
              <a:pathLst>
                <a:path extrusionOk="0" h="540015" w="6191794">
                  <a:moveTo>
                    <a:pt x="0" y="531228"/>
                  </a:moveTo>
                  <a:cubicBezTo>
                    <a:pt x="395514" y="264891"/>
                    <a:pt x="791029" y="-1446"/>
                    <a:pt x="1306286" y="5"/>
                  </a:cubicBezTo>
                  <a:cubicBezTo>
                    <a:pt x="1821543" y="1456"/>
                    <a:pt x="2521132" y="532680"/>
                    <a:pt x="3091543" y="539937"/>
                  </a:cubicBezTo>
                  <a:cubicBezTo>
                    <a:pt x="3661954" y="547194"/>
                    <a:pt x="4212046" y="49354"/>
                    <a:pt x="4728754" y="43548"/>
                  </a:cubicBezTo>
                  <a:cubicBezTo>
                    <a:pt x="5245462" y="37742"/>
                    <a:pt x="6191794" y="505102"/>
                    <a:pt x="6191794" y="505102"/>
                  </a:cubicBezTo>
                  <a:lnTo>
                    <a:pt x="6191794" y="505102"/>
                  </a:lnTo>
                </a:path>
              </a:pathLst>
            </a:cu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4" name="Google Shape;424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801393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36"/>
          <p:cNvGrpSpPr/>
          <p:nvPr/>
        </p:nvGrpSpPr>
        <p:grpSpPr>
          <a:xfrm>
            <a:off x="358139" y="4530928"/>
            <a:ext cx="7419702" cy="1717872"/>
            <a:chOff x="296091" y="4538184"/>
            <a:chExt cx="7419702" cy="1717872"/>
          </a:xfrm>
        </p:grpSpPr>
        <p:grpSp>
          <p:nvGrpSpPr>
            <p:cNvPr id="426" name="Google Shape;426;p36"/>
            <p:cNvGrpSpPr/>
            <p:nvPr/>
          </p:nvGrpSpPr>
          <p:grpSpPr>
            <a:xfrm>
              <a:off x="296091" y="4538184"/>
              <a:ext cx="7419702" cy="1717872"/>
              <a:chOff x="145868" y="1664253"/>
              <a:chExt cx="7419702" cy="1717872"/>
            </a:xfrm>
          </p:grpSpPr>
          <p:pic>
            <p:nvPicPr>
              <p:cNvPr id="427" name="Google Shape;427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78725" y="2421926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8" name="Google Shape;428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3535679" y="166543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9" name="Google Shape;429;p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145868" y="182333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" name="Google Shape;430;p3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273039" y="2467725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" name="Google Shape;431;p3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6651170" y="166425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2" name="Google Shape;432;p36"/>
            <p:cNvGrpSpPr/>
            <p:nvPr/>
          </p:nvGrpSpPr>
          <p:grpSpPr>
            <a:xfrm>
              <a:off x="810984" y="5046556"/>
              <a:ext cx="6718662" cy="812056"/>
              <a:chOff x="810984" y="5046556"/>
              <a:chExt cx="6718662" cy="812056"/>
            </a:xfrm>
          </p:grpSpPr>
          <p:cxnSp>
            <p:nvCxnSpPr>
              <p:cNvPr id="433" name="Google Shape;433;p36"/>
              <p:cNvCxnSpPr/>
              <p:nvPr/>
            </p:nvCxnSpPr>
            <p:spPr>
              <a:xfrm flipH="1" rot="10800000">
                <a:off x="810984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p36"/>
              <p:cNvCxnSpPr/>
              <p:nvPr/>
            </p:nvCxnSpPr>
            <p:spPr>
              <a:xfrm>
                <a:off x="2446018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36"/>
              <p:cNvCxnSpPr/>
              <p:nvPr/>
            </p:nvCxnSpPr>
            <p:spPr>
              <a:xfrm flipH="1" rot="10800000">
                <a:off x="4170315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36"/>
              <p:cNvCxnSpPr/>
              <p:nvPr/>
            </p:nvCxnSpPr>
            <p:spPr>
              <a:xfrm>
                <a:off x="5805349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What do we expect</a:t>
            </a:r>
            <a:endParaRPr/>
          </a:p>
        </p:txBody>
      </p:sp>
      <p:sp>
        <p:nvSpPr>
          <p:cNvPr id="443" name="Google Shape;443;p37"/>
          <p:cNvSpPr txBox="1"/>
          <p:nvPr>
            <p:ph idx="1" type="body"/>
          </p:nvPr>
        </p:nvSpPr>
        <p:spPr>
          <a:xfrm>
            <a:off x="838200" y="1825625"/>
            <a:ext cx="66999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Attending syllable is easier in P/A than S/D tasks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Attending pitch is easier in S/D than P/A tasks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Single talker vs. Multiple talker</a:t>
            </a:r>
            <a:endParaRPr/>
          </a:p>
        </p:txBody>
      </p:sp>
      <p:sp>
        <p:nvSpPr>
          <p:cNvPr id="449" name="Google Shape;449;p38"/>
          <p:cNvSpPr txBox="1"/>
          <p:nvPr>
            <p:ph idx="1" type="body"/>
          </p:nvPr>
        </p:nvSpPr>
        <p:spPr>
          <a:xfrm>
            <a:off x="8101146" y="2197718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Only syllables changing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streaming ↑</a:t>
            </a:r>
            <a:endParaRPr/>
          </a:p>
        </p:txBody>
      </p:sp>
      <p:sp>
        <p:nvSpPr>
          <p:cNvPr id="450" name="Google Shape;450;p38"/>
          <p:cNvSpPr txBox="1"/>
          <p:nvPr/>
        </p:nvSpPr>
        <p:spPr>
          <a:xfrm>
            <a:off x="7911736" y="4996561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Syllables + talker changing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358139" y="1690688"/>
            <a:ext cx="7569925" cy="1716695"/>
            <a:chOff x="145868" y="1665430"/>
            <a:chExt cx="7569925" cy="1716695"/>
          </a:xfrm>
        </p:grpSpPr>
        <p:pic>
          <p:nvPicPr>
            <p:cNvPr id="452" name="Google Shape;452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725" y="242192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535679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45868" y="18233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3039" y="24677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38"/>
            <p:cNvSpPr/>
            <p:nvPr/>
          </p:nvSpPr>
          <p:spPr>
            <a:xfrm>
              <a:off x="896982" y="2344404"/>
              <a:ext cx="6191794" cy="315807"/>
            </a:xfrm>
            <a:custGeom>
              <a:rect b="b" l="l" r="r" t="t"/>
              <a:pathLst>
                <a:path extrusionOk="0" h="540015" w="6191794">
                  <a:moveTo>
                    <a:pt x="0" y="531228"/>
                  </a:moveTo>
                  <a:cubicBezTo>
                    <a:pt x="395514" y="264891"/>
                    <a:pt x="791029" y="-1446"/>
                    <a:pt x="1306286" y="5"/>
                  </a:cubicBezTo>
                  <a:cubicBezTo>
                    <a:pt x="1821543" y="1456"/>
                    <a:pt x="2521132" y="532680"/>
                    <a:pt x="3091543" y="539937"/>
                  </a:cubicBezTo>
                  <a:cubicBezTo>
                    <a:pt x="3661954" y="547194"/>
                    <a:pt x="4212046" y="49354"/>
                    <a:pt x="4728754" y="43548"/>
                  </a:cubicBezTo>
                  <a:cubicBezTo>
                    <a:pt x="5245462" y="37742"/>
                    <a:pt x="6191794" y="505102"/>
                    <a:pt x="6191794" y="505102"/>
                  </a:cubicBezTo>
                  <a:lnTo>
                    <a:pt x="6191794" y="505102"/>
                  </a:lnTo>
                </a:path>
              </a:pathLst>
            </a:cu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7" name="Google Shape;457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801393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Google Shape;458;p38"/>
          <p:cNvGrpSpPr/>
          <p:nvPr/>
        </p:nvGrpSpPr>
        <p:grpSpPr>
          <a:xfrm>
            <a:off x="358139" y="4530928"/>
            <a:ext cx="7419702" cy="1717872"/>
            <a:chOff x="296091" y="4538184"/>
            <a:chExt cx="7419702" cy="1717872"/>
          </a:xfrm>
        </p:grpSpPr>
        <p:grpSp>
          <p:nvGrpSpPr>
            <p:cNvPr id="459" name="Google Shape;459;p38"/>
            <p:cNvGrpSpPr/>
            <p:nvPr/>
          </p:nvGrpSpPr>
          <p:grpSpPr>
            <a:xfrm>
              <a:off x="296091" y="4538184"/>
              <a:ext cx="7419702" cy="1717872"/>
              <a:chOff x="145868" y="1664253"/>
              <a:chExt cx="7419702" cy="1717872"/>
            </a:xfrm>
          </p:grpSpPr>
          <p:pic>
            <p:nvPicPr>
              <p:cNvPr id="460" name="Google Shape;460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78725" y="2421926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1" name="Google Shape;461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3535679" y="166543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2" name="Google Shape;462;p3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145868" y="182333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3" name="Google Shape;463;p3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273039" y="2467725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4" name="Google Shape;464;p3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6651170" y="166425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5" name="Google Shape;465;p38"/>
            <p:cNvGrpSpPr/>
            <p:nvPr/>
          </p:nvGrpSpPr>
          <p:grpSpPr>
            <a:xfrm>
              <a:off x="810984" y="5046556"/>
              <a:ext cx="6718662" cy="812056"/>
              <a:chOff x="810984" y="5046556"/>
              <a:chExt cx="6718662" cy="812056"/>
            </a:xfrm>
          </p:grpSpPr>
          <p:cxnSp>
            <p:nvCxnSpPr>
              <p:cNvPr id="466" name="Google Shape;466;p38"/>
              <p:cNvCxnSpPr/>
              <p:nvPr/>
            </p:nvCxnSpPr>
            <p:spPr>
              <a:xfrm flipH="1" rot="10800000">
                <a:off x="810984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38"/>
              <p:cNvCxnSpPr/>
              <p:nvPr/>
            </p:nvCxnSpPr>
            <p:spPr>
              <a:xfrm>
                <a:off x="2446018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38"/>
              <p:cNvCxnSpPr/>
              <p:nvPr/>
            </p:nvCxnSpPr>
            <p:spPr>
              <a:xfrm flipH="1" rot="10800000">
                <a:off x="4170315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38"/>
              <p:cNvCxnSpPr/>
              <p:nvPr/>
            </p:nvCxnSpPr>
            <p:spPr>
              <a:xfrm>
                <a:off x="5805349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/>
          <p:nvPr/>
        </p:nvSpPr>
        <p:spPr>
          <a:xfrm>
            <a:off x="3169200" y="3765367"/>
            <a:ext cx="1031846" cy="8305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4680617" y="3765367"/>
            <a:ext cx="1031846" cy="83051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6266136" y="3765367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7894999" y="3765367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9521066" y="3765367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6568839" y="4928532"/>
            <a:ext cx="4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3169200" y="5630520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4680617" y="5630520"/>
            <a:ext cx="1031846" cy="83051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9"/>
          <p:cNvSpPr/>
          <p:nvPr/>
        </p:nvSpPr>
        <p:spPr>
          <a:xfrm>
            <a:off x="7893600" y="5640307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6266135" y="5630520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9521066" y="5630520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811894" y="39632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9"/>
          <p:cNvSpPr txBox="1"/>
          <p:nvPr/>
        </p:nvSpPr>
        <p:spPr>
          <a:xfrm>
            <a:off x="583418" y="5824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39"/>
          <p:cNvGrpSpPr/>
          <p:nvPr/>
        </p:nvGrpSpPr>
        <p:grpSpPr>
          <a:xfrm>
            <a:off x="6644039" y="2606420"/>
            <a:ext cx="276038" cy="824758"/>
            <a:chOff x="6922714" y="2072212"/>
            <a:chExt cx="276038" cy="824758"/>
          </a:xfrm>
        </p:grpSpPr>
        <p:sp>
          <p:nvSpPr>
            <p:cNvPr id="489" name="Google Shape;489;p39"/>
            <p:cNvSpPr txBox="1"/>
            <p:nvPr/>
          </p:nvSpPr>
          <p:spPr>
            <a:xfrm>
              <a:off x="6922714" y="2072212"/>
              <a:ext cx="2760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39"/>
            <p:cNvGrpSpPr/>
            <p:nvPr/>
          </p:nvGrpSpPr>
          <p:grpSpPr>
            <a:xfrm>
              <a:off x="6922714" y="2222981"/>
              <a:ext cx="276038" cy="673989"/>
              <a:chOff x="6922714" y="2222981"/>
              <a:chExt cx="276038" cy="673989"/>
            </a:xfrm>
          </p:grpSpPr>
          <p:sp>
            <p:nvSpPr>
              <p:cNvPr id="491" name="Google Shape;491;p39"/>
              <p:cNvSpPr txBox="1"/>
              <p:nvPr/>
            </p:nvSpPr>
            <p:spPr>
              <a:xfrm>
                <a:off x="6922714" y="2222981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9"/>
              <p:cNvSpPr txBox="1"/>
              <p:nvPr/>
            </p:nvSpPr>
            <p:spPr>
              <a:xfrm>
                <a:off x="6922714" y="2373750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3" name="Google Shape;493;p39"/>
          <p:cNvSpPr txBox="1"/>
          <p:nvPr>
            <p:ph type="title"/>
          </p:nvPr>
        </p:nvSpPr>
        <p:spPr>
          <a:xfrm>
            <a:off x="355913" y="387183"/>
            <a:ext cx="8848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Pitch): </a:t>
            </a:r>
            <a:br>
              <a:rPr lang="en-CA"/>
            </a:br>
            <a:r>
              <a:rPr lang="en-CA"/>
              <a:t>Fixed non-attending dimension (Syllable)</a:t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>
            <a:off x="3169200" y="3766446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4680617" y="3766446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9"/>
          <p:cNvSpPr/>
          <p:nvPr/>
        </p:nvSpPr>
        <p:spPr>
          <a:xfrm>
            <a:off x="6266136" y="3766446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7894999" y="3766446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9521066" y="3766446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3169200" y="5630953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4680617" y="5630953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9"/>
          <p:cNvSpPr/>
          <p:nvPr/>
        </p:nvSpPr>
        <p:spPr>
          <a:xfrm>
            <a:off x="7893600" y="5638149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9"/>
          <p:cNvSpPr/>
          <p:nvPr/>
        </p:nvSpPr>
        <p:spPr>
          <a:xfrm>
            <a:off x="6266135" y="5629440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9521066" y="5630953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3123488" y="1724954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9"/>
          <p:cNvSpPr/>
          <p:nvPr/>
        </p:nvSpPr>
        <p:spPr>
          <a:xfrm>
            <a:off x="4634905" y="1724954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9"/>
          <p:cNvSpPr/>
          <p:nvPr/>
        </p:nvSpPr>
        <p:spPr>
          <a:xfrm>
            <a:off x="6220424" y="172495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9"/>
          <p:cNvSpPr/>
          <p:nvPr/>
        </p:nvSpPr>
        <p:spPr>
          <a:xfrm>
            <a:off x="7849287" y="172495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9"/>
          <p:cNvSpPr/>
          <p:nvPr/>
        </p:nvSpPr>
        <p:spPr>
          <a:xfrm>
            <a:off x="9475354" y="172495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3123488" y="172603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9"/>
          <p:cNvSpPr/>
          <p:nvPr/>
        </p:nvSpPr>
        <p:spPr>
          <a:xfrm>
            <a:off x="4634905" y="172603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9"/>
          <p:cNvSpPr/>
          <p:nvPr/>
        </p:nvSpPr>
        <p:spPr>
          <a:xfrm>
            <a:off x="6220424" y="172603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9"/>
          <p:cNvSpPr/>
          <p:nvPr/>
        </p:nvSpPr>
        <p:spPr>
          <a:xfrm>
            <a:off x="7849287" y="172603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9475354" y="172603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/>
          <p:nvPr/>
        </p:nvSpPr>
        <p:spPr>
          <a:xfrm>
            <a:off x="3169200" y="172544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680617" y="1725445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266136" y="172544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7894999" y="172544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9521066" y="1725445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3169200" y="3765367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4680617" y="3765367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7894999" y="376536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9521066" y="376536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169200" y="5630520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680617" y="5630520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893600" y="564030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9521066" y="5630520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0"/>
          <p:cNvSpPr txBox="1"/>
          <p:nvPr/>
        </p:nvSpPr>
        <p:spPr>
          <a:xfrm>
            <a:off x="486926" y="1956025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535069" y="3870883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535068" y="5785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40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538" name="Google Shape;538;p40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9" name="Google Shape;539;p40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540" name="Google Shape;540;p40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0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2" name="Google Shape;542;p40"/>
          <p:cNvSpPr txBox="1"/>
          <p:nvPr>
            <p:ph type="title"/>
          </p:nvPr>
        </p:nvSpPr>
        <p:spPr>
          <a:xfrm>
            <a:off x="355926" y="387175"/>
            <a:ext cx="9947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Pitch): </a:t>
            </a:r>
            <a:br>
              <a:rPr lang="en-CA"/>
            </a:br>
            <a:r>
              <a:rPr lang="en-CA"/>
              <a:t>Randomized non-attending dimension (Syllable)</a:t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>
            <a:off x="3166404" y="3766446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0"/>
          <p:cNvSpPr/>
          <p:nvPr/>
        </p:nvSpPr>
        <p:spPr>
          <a:xfrm>
            <a:off x="4677821" y="3766446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0"/>
          <p:cNvSpPr/>
          <p:nvPr/>
        </p:nvSpPr>
        <p:spPr>
          <a:xfrm>
            <a:off x="6263340" y="376644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0"/>
          <p:cNvSpPr/>
          <p:nvPr/>
        </p:nvSpPr>
        <p:spPr>
          <a:xfrm>
            <a:off x="7892203" y="3766446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0"/>
          <p:cNvSpPr/>
          <p:nvPr/>
        </p:nvSpPr>
        <p:spPr>
          <a:xfrm>
            <a:off x="9518270" y="3766446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3166404" y="564030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4677821" y="5640307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6263340" y="564030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7892203" y="5640307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9518270" y="564030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"/>
          <p:cNvSpPr txBox="1"/>
          <p:nvPr/>
        </p:nvSpPr>
        <p:spPr>
          <a:xfrm>
            <a:off x="486926" y="1956025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650101" y="3955500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1"/>
          <p:cNvSpPr txBox="1"/>
          <p:nvPr/>
        </p:nvSpPr>
        <p:spPr>
          <a:xfrm>
            <a:off x="747793" y="5820641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1"/>
          <p:cNvSpPr txBox="1"/>
          <p:nvPr>
            <p:ph type="title"/>
          </p:nvPr>
        </p:nvSpPr>
        <p:spPr>
          <a:xfrm>
            <a:off x="355913" y="387183"/>
            <a:ext cx="8848208" cy="661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Syllable): </a:t>
            </a:r>
            <a:br>
              <a:rPr lang="en-CA"/>
            </a:br>
            <a:r>
              <a:rPr lang="en-CA"/>
              <a:t>Fixed non-attending dimension (Pitch)</a:t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3177910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4689327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6274846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903709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1"/>
          <p:cNvSpPr/>
          <p:nvPr/>
        </p:nvSpPr>
        <p:spPr>
          <a:xfrm>
            <a:off x="9529776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1"/>
          <p:cNvSpPr txBox="1"/>
          <p:nvPr/>
        </p:nvSpPr>
        <p:spPr>
          <a:xfrm>
            <a:off x="6577549" y="4934254"/>
            <a:ext cx="4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3177910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4689327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1"/>
          <p:cNvSpPr/>
          <p:nvPr/>
        </p:nvSpPr>
        <p:spPr>
          <a:xfrm>
            <a:off x="7902310" y="564602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1"/>
          <p:cNvSpPr/>
          <p:nvPr/>
        </p:nvSpPr>
        <p:spPr>
          <a:xfrm>
            <a:off x="6274845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9529776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41"/>
          <p:cNvGrpSpPr/>
          <p:nvPr/>
        </p:nvGrpSpPr>
        <p:grpSpPr>
          <a:xfrm>
            <a:off x="6652749" y="2612142"/>
            <a:ext cx="276038" cy="824758"/>
            <a:chOff x="6922714" y="2072212"/>
            <a:chExt cx="276038" cy="824758"/>
          </a:xfrm>
        </p:grpSpPr>
        <p:sp>
          <p:nvSpPr>
            <p:cNvPr id="573" name="Google Shape;573;p41"/>
            <p:cNvSpPr txBox="1"/>
            <p:nvPr/>
          </p:nvSpPr>
          <p:spPr>
            <a:xfrm>
              <a:off x="6922714" y="2072212"/>
              <a:ext cx="2760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4" name="Google Shape;574;p41"/>
            <p:cNvGrpSpPr/>
            <p:nvPr/>
          </p:nvGrpSpPr>
          <p:grpSpPr>
            <a:xfrm>
              <a:off x="6922714" y="2222981"/>
              <a:ext cx="276038" cy="673989"/>
              <a:chOff x="6922714" y="2222981"/>
              <a:chExt cx="276038" cy="673989"/>
            </a:xfrm>
          </p:grpSpPr>
          <p:sp>
            <p:nvSpPr>
              <p:cNvPr id="575" name="Google Shape;575;p41"/>
              <p:cNvSpPr txBox="1"/>
              <p:nvPr/>
            </p:nvSpPr>
            <p:spPr>
              <a:xfrm>
                <a:off x="6922714" y="2222981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1"/>
              <p:cNvSpPr txBox="1"/>
              <p:nvPr/>
            </p:nvSpPr>
            <p:spPr>
              <a:xfrm>
                <a:off x="6922714" y="2373750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7" name="Google Shape;577;p41"/>
          <p:cNvSpPr/>
          <p:nvPr/>
        </p:nvSpPr>
        <p:spPr>
          <a:xfrm>
            <a:off x="3177910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689327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627484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7903709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952977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2"/>
          <p:cNvSpPr/>
          <p:nvPr/>
        </p:nvSpPr>
        <p:spPr>
          <a:xfrm>
            <a:off x="3169200" y="172544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2"/>
          <p:cNvSpPr/>
          <p:nvPr/>
        </p:nvSpPr>
        <p:spPr>
          <a:xfrm>
            <a:off x="4680617" y="1725445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2"/>
          <p:cNvSpPr/>
          <p:nvPr/>
        </p:nvSpPr>
        <p:spPr>
          <a:xfrm>
            <a:off x="6266136" y="172544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2"/>
          <p:cNvSpPr/>
          <p:nvPr/>
        </p:nvSpPr>
        <p:spPr>
          <a:xfrm>
            <a:off x="7894999" y="172544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2"/>
          <p:cNvSpPr/>
          <p:nvPr/>
        </p:nvSpPr>
        <p:spPr>
          <a:xfrm>
            <a:off x="9521066" y="1725445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2"/>
          <p:cNvSpPr/>
          <p:nvPr/>
        </p:nvSpPr>
        <p:spPr>
          <a:xfrm>
            <a:off x="3169200" y="3765367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2"/>
          <p:cNvSpPr/>
          <p:nvPr/>
        </p:nvSpPr>
        <p:spPr>
          <a:xfrm>
            <a:off x="4680617" y="3765367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2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2"/>
          <p:cNvSpPr/>
          <p:nvPr/>
        </p:nvSpPr>
        <p:spPr>
          <a:xfrm>
            <a:off x="7894999" y="376536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2"/>
          <p:cNvSpPr/>
          <p:nvPr/>
        </p:nvSpPr>
        <p:spPr>
          <a:xfrm>
            <a:off x="9521066" y="376536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2"/>
          <p:cNvSpPr/>
          <p:nvPr/>
        </p:nvSpPr>
        <p:spPr>
          <a:xfrm>
            <a:off x="3169200" y="5630520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2"/>
          <p:cNvSpPr/>
          <p:nvPr/>
        </p:nvSpPr>
        <p:spPr>
          <a:xfrm>
            <a:off x="4680617" y="5630520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2"/>
          <p:cNvSpPr/>
          <p:nvPr/>
        </p:nvSpPr>
        <p:spPr>
          <a:xfrm>
            <a:off x="7893600" y="564030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2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rgbClr val="783F04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2"/>
          <p:cNvSpPr/>
          <p:nvPr/>
        </p:nvSpPr>
        <p:spPr>
          <a:xfrm>
            <a:off x="9521066" y="5630520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2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42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604" name="Google Shape;604;p42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5" name="Google Shape;605;p42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606" name="Google Shape;606;p42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2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8" name="Google Shape;608;p42"/>
          <p:cNvSpPr txBox="1"/>
          <p:nvPr>
            <p:ph type="title"/>
          </p:nvPr>
        </p:nvSpPr>
        <p:spPr>
          <a:xfrm>
            <a:off x="355925" y="387175"/>
            <a:ext cx="9657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Syllable): </a:t>
            </a:r>
            <a:br>
              <a:rPr lang="en-CA"/>
            </a:br>
            <a:r>
              <a:rPr lang="en-CA"/>
              <a:t>Randomized non-attending dimension (Pitch)</a:t>
            </a:r>
            <a:endParaRPr/>
          </a:p>
        </p:txBody>
      </p:sp>
      <p:sp>
        <p:nvSpPr>
          <p:cNvPr id="609" name="Google Shape;609;p42"/>
          <p:cNvSpPr txBox="1"/>
          <p:nvPr/>
        </p:nvSpPr>
        <p:spPr>
          <a:xfrm>
            <a:off x="583419" y="39249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2"/>
          <p:cNvSpPr txBox="1"/>
          <p:nvPr/>
        </p:nvSpPr>
        <p:spPr>
          <a:xfrm>
            <a:off x="583418" y="5839741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Auditory Object Formation</a:t>
            </a: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1840850" y="1539225"/>
            <a:ext cx="9374100" cy="46848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-CA"/>
              <a:t>Onset timing</a:t>
            </a:r>
            <a:r>
              <a:rPr lang="en-CA"/>
              <a:t>: The brain often groups sounds that start at the same time into a single auditory object.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CA"/>
              <a:t>Temporal Variation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CA"/>
              <a:t>Temporal coherence</a:t>
            </a:r>
            <a:r>
              <a:rPr lang="en-CA"/>
              <a:t>: Sounds that have the same pattern of changes over time (even if they are different pitches) can be grouped as a single auditory object.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CA"/>
              <a:t>Spectral content:</a:t>
            </a:r>
            <a:r>
              <a:rPr lang="en-CA"/>
              <a:t> The frequencies that make up a sound can help our brains distinguish between different sound sources. For instance, a violin and a flute playing the same note can be distinguished based on their different spectral contents (or timbre).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CA"/>
              <a:t>Spatial location</a:t>
            </a:r>
            <a:r>
              <a:rPr lang="en-CA"/>
              <a:t>: Our brains use information from both ears to localize sounds in space, which helps separate different sound sources.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CA"/>
              <a:t>Continuity and prior experience</a:t>
            </a:r>
            <a:r>
              <a:rPr lang="en-CA"/>
              <a:t>: Our brains expect sound sources to continue over time and space, and use past experience with familiar sounds to inform auditory object formation.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3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3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3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3"/>
          <p:cNvSpPr txBox="1"/>
          <p:nvPr/>
        </p:nvSpPr>
        <p:spPr>
          <a:xfrm>
            <a:off x="811894" y="39632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3"/>
          <p:cNvSpPr txBox="1"/>
          <p:nvPr/>
        </p:nvSpPr>
        <p:spPr>
          <a:xfrm>
            <a:off x="583418" y="5824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43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622" name="Google Shape;622;p43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3" name="Google Shape;623;p43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624" name="Google Shape;624;p43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3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6" name="Google Shape;626;p43"/>
          <p:cNvSpPr txBox="1"/>
          <p:nvPr>
            <p:ph type="title"/>
          </p:nvPr>
        </p:nvSpPr>
        <p:spPr>
          <a:xfrm>
            <a:off x="355913" y="387183"/>
            <a:ext cx="8848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Task (Attend Pitch): </a:t>
            </a:r>
            <a:br>
              <a:rPr lang="en-CA"/>
            </a:br>
            <a:r>
              <a:rPr lang="en-CA"/>
              <a:t>Fixed non-attending dimension (Syllable)</a:t>
            </a:r>
            <a:endParaRPr/>
          </a:p>
        </p:txBody>
      </p:sp>
      <p:sp>
        <p:nvSpPr>
          <p:cNvPr id="627" name="Google Shape;627;p43"/>
          <p:cNvSpPr/>
          <p:nvPr/>
        </p:nvSpPr>
        <p:spPr>
          <a:xfrm>
            <a:off x="6266136" y="376644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3"/>
          <p:cNvSpPr/>
          <p:nvPr/>
        </p:nvSpPr>
        <p:spPr>
          <a:xfrm>
            <a:off x="6266135" y="5629440"/>
            <a:ext cx="1031700" cy="830400"/>
          </a:xfrm>
          <a:prstGeom prst="rect">
            <a:avLst/>
          </a:prstGeom>
          <a:solidFill>
            <a:srgbClr val="5B0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3"/>
          <p:cNvSpPr/>
          <p:nvPr/>
        </p:nvSpPr>
        <p:spPr>
          <a:xfrm>
            <a:off x="3123488" y="1724954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3"/>
          <p:cNvSpPr/>
          <p:nvPr/>
        </p:nvSpPr>
        <p:spPr>
          <a:xfrm>
            <a:off x="4634905" y="1724954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"/>
          <p:cNvSpPr/>
          <p:nvPr/>
        </p:nvSpPr>
        <p:spPr>
          <a:xfrm>
            <a:off x="6220424" y="172495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7849287" y="172495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9475354" y="172495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3"/>
          <p:cNvSpPr/>
          <p:nvPr/>
        </p:nvSpPr>
        <p:spPr>
          <a:xfrm>
            <a:off x="3123488" y="172603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3"/>
          <p:cNvSpPr/>
          <p:nvPr/>
        </p:nvSpPr>
        <p:spPr>
          <a:xfrm>
            <a:off x="4634905" y="172603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6220424" y="172603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7849287" y="172603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9475354" y="172603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4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4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4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4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4"/>
          <p:cNvSpPr txBox="1"/>
          <p:nvPr/>
        </p:nvSpPr>
        <p:spPr>
          <a:xfrm>
            <a:off x="811894" y="39632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4"/>
          <p:cNvSpPr txBox="1"/>
          <p:nvPr/>
        </p:nvSpPr>
        <p:spPr>
          <a:xfrm>
            <a:off x="583418" y="5824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p44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650" name="Google Shape;650;p44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1" name="Google Shape;651;p44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652" name="Google Shape;652;p44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4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4" name="Google Shape;654;p44"/>
          <p:cNvSpPr txBox="1"/>
          <p:nvPr>
            <p:ph type="title"/>
          </p:nvPr>
        </p:nvSpPr>
        <p:spPr>
          <a:xfrm>
            <a:off x="355928" y="387175"/>
            <a:ext cx="11142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Task (Attend Pitch): </a:t>
            </a:r>
            <a:br>
              <a:rPr lang="en-CA"/>
            </a:br>
            <a:r>
              <a:rPr lang="en-CA"/>
              <a:t>Randomized non-attending dimension (Syllable)</a:t>
            </a:r>
            <a:endParaRPr/>
          </a:p>
        </p:txBody>
      </p:sp>
      <p:sp>
        <p:nvSpPr>
          <p:cNvPr id="655" name="Google Shape;655;p44"/>
          <p:cNvSpPr/>
          <p:nvPr/>
        </p:nvSpPr>
        <p:spPr>
          <a:xfrm>
            <a:off x="6266136" y="376644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4"/>
          <p:cNvSpPr/>
          <p:nvPr/>
        </p:nvSpPr>
        <p:spPr>
          <a:xfrm>
            <a:off x="6266135" y="5629440"/>
            <a:ext cx="1031700" cy="830400"/>
          </a:xfrm>
          <a:prstGeom prst="rect">
            <a:avLst/>
          </a:prstGeom>
          <a:solidFill>
            <a:srgbClr val="5B0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4"/>
          <p:cNvSpPr/>
          <p:nvPr/>
        </p:nvSpPr>
        <p:spPr>
          <a:xfrm>
            <a:off x="3169200" y="172544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4"/>
          <p:cNvSpPr/>
          <p:nvPr/>
        </p:nvSpPr>
        <p:spPr>
          <a:xfrm>
            <a:off x="4680617" y="1725445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6266136" y="172544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7894999" y="172544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4"/>
          <p:cNvSpPr/>
          <p:nvPr/>
        </p:nvSpPr>
        <p:spPr>
          <a:xfrm>
            <a:off x="9521066" y="1725445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5"/>
          <p:cNvSpPr txBox="1"/>
          <p:nvPr>
            <p:ph type="title"/>
          </p:nvPr>
        </p:nvSpPr>
        <p:spPr>
          <a:xfrm>
            <a:off x="355913" y="387183"/>
            <a:ext cx="8848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Task (Attend Syllable): </a:t>
            </a:r>
            <a:br>
              <a:rPr lang="en-CA"/>
            </a:br>
            <a:r>
              <a:rPr lang="en-CA"/>
              <a:t>Fixed non-attending dimension (Pitch)</a:t>
            </a:r>
            <a:endParaRPr/>
          </a:p>
        </p:txBody>
      </p:sp>
      <p:sp>
        <p:nvSpPr>
          <p:cNvPr id="667" name="Google Shape;667;p45"/>
          <p:cNvSpPr/>
          <p:nvPr/>
        </p:nvSpPr>
        <p:spPr>
          <a:xfrm>
            <a:off x="6274846" y="3771089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5"/>
          <p:cNvSpPr txBox="1"/>
          <p:nvPr/>
        </p:nvSpPr>
        <p:spPr>
          <a:xfrm>
            <a:off x="6577549" y="4934254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5"/>
          <p:cNvSpPr/>
          <p:nvPr/>
        </p:nvSpPr>
        <p:spPr>
          <a:xfrm>
            <a:off x="6274845" y="5636242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p45"/>
          <p:cNvGrpSpPr/>
          <p:nvPr/>
        </p:nvGrpSpPr>
        <p:grpSpPr>
          <a:xfrm>
            <a:off x="6652749" y="2612142"/>
            <a:ext cx="276000" cy="824738"/>
            <a:chOff x="6922714" y="2072212"/>
            <a:chExt cx="276000" cy="824738"/>
          </a:xfrm>
        </p:grpSpPr>
        <p:sp>
          <p:nvSpPr>
            <p:cNvPr id="671" name="Google Shape;671;p45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45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673" name="Google Shape;673;p45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5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5" name="Google Shape;675;p45"/>
          <p:cNvSpPr/>
          <p:nvPr/>
        </p:nvSpPr>
        <p:spPr>
          <a:xfrm>
            <a:off x="3177910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5"/>
          <p:cNvSpPr/>
          <p:nvPr/>
        </p:nvSpPr>
        <p:spPr>
          <a:xfrm>
            <a:off x="4689327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5"/>
          <p:cNvSpPr/>
          <p:nvPr/>
        </p:nvSpPr>
        <p:spPr>
          <a:xfrm>
            <a:off x="627484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7903709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952977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5"/>
          <p:cNvSpPr txBox="1"/>
          <p:nvPr/>
        </p:nvSpPr>
        <p:spPr>
          <a:xfrm>
            <a:off x="709301" y="2021100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5"/>
          <p:cNvSpPr txBox="1"/>
          <p:nvPr/>
        </p:nvSpPr>
        <p:spPr>
          <a:xfrm>
            <a:off x="746244" y="395545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709293" y="5889791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"/>
          <p:cNvSpPr/>
          <p:nvPr/>
        </p:nvSpPr>
        <p:spPr>
          <a:xfrm>
            <a:off x="3169200" y="1725445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6"/>
          <p:cNvSpPr/>
          <p:nvPr/>
        </p:nvSpPr>
        <p:spPr>
          <a:xfrm>
            <a:off x="4680617" y="1725445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6"/>
          <p:cNvSpPr/>
          <p:nvPr/>
        </p:nvSpPr>
        <p:spPr>
          <a:xfrm>
            <a:off x="6266136" y="1725445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6"/>
          <p:cNvSpPr/>
          <p:nvPr/>
        </p:nvSpPr>
        <p:spPr>
          <a:xfrm>
            <a:off x="7894999" y="1725445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6"/>
          <p:cNvSpPr/>
          <p:nvPr/>
        </p:nvSpPr>
        <p:spPr>
          <a:xfrm>
            <a:off x="9521066" y="1725445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6266136" y="3765367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6"/>
          <p:cNvSpPr txBox="1"/>
          <p:nvPr/>
        </p:nvSpPr>
        <p:spPr>
          <a:xfrm>
            <a:off x="6568839" y="4928532"/>
            <a:ext cx="4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6266135" y="5630520"/>
            <a:ext cx="1031846" cy="830510"/>
          </a:xfrm>
          <a:prstGeom prst="rect">
            <a:avLst/>
          </a:prstGeom>
          <a:solidFill>
            <a:srgbClr val="7F600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6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6"/>
          <p:cNvSpPr txBox="1"/>
          <p:nvPr/>
        </p:nvSpPr>
        <p:spPr>
          <a:xfrm>
            <a:off x="583426" y="3963200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6"/>
          <p:cNvSpPr txBox="1"/>
          <p:nvPr/>
        </p:nvSpPr>
        <p:spPr>
          <a:xfrm>
            <a:off x="583301" y="5785725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46"/>
          <p:cNvGrpSpPr/>
          <p:nvPr/>
        </p:nvGrpSpPr>
        <p:grpSpPr>
          <a:xfrm>
            <a:off x="6644039" y="2606420"/>
            <a:ext cx="276038" cy="824758"/>
            <a:chOff x="6922714" y="2072212"/>
            <a:chExt cx="276038" cy="824758"/>
          </a:xfrm>
        </p:grpSpPr>
        <p:sp>
          <p:nvSpPr>
            <p:cNvPr id="699" name="Google Shape;699;p46"/>
            <p:cNvSpPr txBox="1"/>
            <p:nvPr/>
          </p:nvSpPr>
          <p:spPr>
            <a:xfrm>
              <a:off x="6922714" y="2072212"/>
              <a:ext cx="2760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0" name="Google Shape;700;p46"/>
            <p:cNvGrpSpPr/>
            <p:nvPr/>
          </p:nvGrpSpPr>
          <p:grpSpPr>
            <a:xfrm>
              <a:off x="6922714" y="2222981"/>
              <a:ext cx="276038" cy="673989"/>
              <a:chOff x="6922714" y="2222981"/>
              <a:chExt cx="276038" cy="673989"/>
            </a:xfrm>
          </p:grpSpPr>
          <p:sp>
            <p:nvSpPr>
              <p:cNvPr id="701" name="Google Shape;701;p46"/>
              <p:cNvSpPr txBox="1"/>
              <p:nvPr/>
            </p:nvSpPr>
            <p:spPr>
              <a:xfrm>
                <a:off x="6922714" y="2222981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6"/>
              <p:cNvSpPr txBox="1"/>
              <p:nvPr/>
            </p:nvSpPr>
            <p:spPr>
              <a:xfrm>
                <a:off x="6922714" y="2373750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3" name="Google Shape;703;p46"/>
          <p:cNvSpPr txBox="1"/>
          <p:nvPr>
            <p:ph type="title"/>
          </p:nvPr>
        </p:nvSpPr>
        <p:spPr>
          <a:xfrm>
            <a:off x="355929" y="387175"/>
            <a:ext cx="11611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Task (Attend Pitch): </a:t>
            </a:r>
            <a:br>
              <a:rPr lang="en-CA"/>
            </a:br>
            <a:r>
              <a:rPr lang="en-CA"/>
              <a:t>Randomized non-attending dimension (Syllable)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1631525" y="58435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CA"/>
              <a:t>Original Study </a:t>
            </a:r>
            <a:endParaRPr/>
          </a:p>
        </p:txBody>
      </p:sp>
      <p:sp>
        <p:nvSpPr>
          <p:cNvPr id="231" name="Google Shape;231;p17"/>
          <p:cNvSpPr txBox="1"/>
          <p:nvPr>
            <p:ph idx="1" type="body"/>
          </p:nvPr>
        </p:nvSpPr>
        <p:spPr>
          <a:xfrm>
            <a:off x="1408950" y="1383475"/>
            <a:ext cx="93741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The original study used two types of auditory stimuli: pure tones (pitches) and complex everyday sounds.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Participants were asked to listen to a sequence of these sounds, followed by a pause and then a single sound.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In the present/absent task, participants had to determine whether the single sound after the pause was present or absent in the previous sequence.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In the same/different task, participants listened to a sequence of sounds, a pause, and then another sequence of sounds. They had to determine whether the second sequence was the same as or different from the first one.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Findings indicated that participants performed better at identifying pitches in the same/different task and performed better at identifying everyday sounds in the present/absent task.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CA"/>
              <a:t>The Original Study result</a:t>
            </a:r>
            <a:endParaRPr/>
          </a:p>
        </p:txBody>
      </p:sp>
      <p:sp>
        <p:nvSpPr>
          <p:cNvPr id="238" name="Google Shape;238;p18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239" name="Google Shape;2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488" y="1827574"/>
            <a:ext cx="8247026" cy="43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CA"/>
              <a:t>Concerns</a:t>
            </a:r>
            <a:endParaRPr/>
          </a:p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1738400" y="2130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Concern over stimulus complexity differences.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Potential overshadowing of attention's effect.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Recommendation for similar complexity stimuli or adjusted control conditions.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/>
        </p:nvSpPr>
        <p:spPr>
          <a:xfrm>
            <a:off x="834450" y="1657600"/>
            <a:ext cx="10523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CA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 &amp; Absent Task</a:t>
            </a:r>
            <a:endParaRPr b="0" i="0" sz="3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Attend: Pitch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Attend: Syllable</a:t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CA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&amp; different Task</a:t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b="0" i="0" lang="en-CA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Attend: Pitch</a:t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Attend: Syllable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838200" y="365125"/>
            <a:ext cx="10833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Present &amp; Absent Task Graph Demo (attend syllable)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6274846" y="3521714"/>
            <a:ext cx="1031700" cy="830400"/>
          </a:xfrm>
          <a:prstGeom prst="rect">
            <a:avLst/>
          </a:prstGeom>
          <a:solidFill>
            <a:srgbClr val="A64D79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577549" y="4684879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6274845" y="5386867"/>
            <a:ext cx="1031700" cy="830400"/>
          </a:xfrm>
          <a:prstGeom prst="rect">
            <a:avLst/>
          </a:prstGeom>
          <a:solidFill>
            <a:srgbClr val="674EA7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3177910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4689327" y="1771664"/>
            <a:ext cx="1031700" cy="830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6274846" y="1771664"/>
            <a:ext cx="1031700" cy="830400"/>
          </a:xfrm>
          <a:prstGeom prst="rect">
            <a:avLst/>
          </a:prstGeom>
          <a:solidFill>
            <a:srgbClr val="E69138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7903709" y="1771664"/>
            <a:ext cx="1031700" cy="830400"/>
          </a:xfrm>
          <a:prstGeom prst="rect">
            <a:avLst/>
          </a:prstGeom>
          <a:solidFill>
            <a:srgbClr val="6AA84F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9529776" y="1771664"/>
            <a:ext cx="1031700" cy="830400"/>
          </a:xfrm>
          <a:prstGeom prst="rect">
            <a:avLst/>
          </a:prstGeom>
          <a:solidFill>
            <a:srgbClr val="3C78D8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709301" y="2021100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709294" y="37711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709293" y="538686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</a:pPr>
            <a:r>
              <a:rPr lang="en-CA"/>
              <a:t>Present &amp; Absent Task Audio Demo (attend syllable)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</a:pPr>
            <a:r>
              <a:t/>
            </a:r>
            <a:endParaRPr/>
          </a:p>
        </p:txBody>
      </p:sp>
      <p:pic>
        <p:nvPicPr>
          <p:cNvPr id="276" name="Google Shape;276;p22" title="Block_1_female_1speaker_absent_word_6_serial_5_1.wa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300" y="2677024"/>
            <a:ext cx="1503975" cy="15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