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embeddedFontLs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jk+NQklAXYBFfYdkHd78XtrDKQ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OpenSans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8" Type="http://customschemas.google.com/relationships/presentationmetadata" Target="metadata"/><Relationship Id="rId27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e0ede50dfc_2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e0ede50dfc_2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1e0ede50dfc_2_1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28fe586a5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228fe586a5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09bb57266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g209bb57266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09bb572663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g209bb572663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09bb572663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g209bb572663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09bb572663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g209bb572663_0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30bb704b74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30bb704b74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30bb704b74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e0ede50dfc_1_1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e0ede50dfc_1_1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Let me introduce the tasks, P/A and S/D tasks. In PA, you will be present a sequence of syllables and pitch pair, then a single syllable pitch pair. Your tasks is to attend whether the pitch or syllable is present or absent in the 1st seq. </a:t>
            </a:r>
            <a:endParaRPr/>
          </a:p>
        </p:txBody>
      </p:sp>
      <p:sp>
        <p:nvSpPr>
          <p:cNvPr id="220" name="Google Shape;220;g1e0ede50dfc_1_1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e0ede50dfc_2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e0ede50dfc_2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/>
              <a:t>This demo you are asked to attend syllable. di bu ge bi da gu -du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absent</a:t>
            </a:r>
            <a:endParaRPr/>
          </a:p>
        </p:txBody>
      </p:sp>
      <p:sp>
        <p:nvSpPr>
          <p:cNvPr id="237" name="Google Shape;237;g1e0ede50dfc_2_1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e0ede50dfc_2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e0ede50dfc_2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/>
              <a:t>In SD, you will be present a sequence of syllables and pitch pair, then another sequence syllable pitch pair. Your tasks is to attend whether the pitch or syllable is S or D in the 1st seq. This demo you are asked to attend Pitch. </a:t>
            </a:r>
            <a:endParaRPr/>
          </a:p>
        </p:txBody>
      </p:sp>
      <p:sp>
        <p:nvSpPr>
          <p:cNvPr id="244" name="Google Shape;244;g1e0ede50dfc_2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e0ede50dfc_2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e0ede50dfc_2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This demo you are asked to attend pitch. Pay attention to the </a:t>
            </a:r>
            <a:r>
              <a:rPr lang="en-CA"/>
              <a:t>beginning</a:t>
            </a:r>
            <a:r>
              <a:rPr lang="en-CA"/>
              <a:t> of the sequence 1st and 2nd pitches are swapped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different</a:t>
            </a:r>
            <a:endParaRPr/>
          </a:p>
        </p:txBody>
      </p:sp>
      <p:sp>
        <p:nvSpPr>
          <p:cNvPr id="284" name="Google Shape;284;g1e0ede50dfc_2_1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e0ede50dfc_2_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e0ede50dfc_2_1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1e0ede50dfc_2_1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1e0ede50dfc_1_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" name="Google Shape;18;g1e0ede50dfc_1_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46400" y="1193800"/>
            <a:ext cx="4572000" cy="4085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_Plaid-Digital_FINAL-NEW.png" id="19" name="Google Shape;19;g1e0ede50dfc_1_7"/>
          <p:cNvPicPr preferRelativeResize="0"/>
          <p:nvPr/>
        </p:nvPicPr>
        <p:blipFill rotWithShape="1">
          <a:blip r:embed="rId3">
            <a:alphaModFix/>
          </a:blip>
          <a:srcRect b="1988" l="84736" r="4770" t="23988"/>
          <a:stretch/>
        </p:blipFill>
        <p:spPr>
          <a:xfrm>
            <a:off x="609600" y="0"/>
            <a:ext cx="105409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g1e0ede50dfc_1_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" name="Google Shape;21;g1e0ede50dfc_1_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46400" y="1193800"/>
            <a:ext cx="4572000" cy="4085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_Plaid-Digital_FINAL-NEW.png" id="22" name="Google Shape;22;g1e0ede50dfc_1_7"/>
          <p:cNvPicPr preferRelativeResize="0"/>
          <p:nvPr/>
        </p:nvPicPr>
        <p:blipFill rotWithShape="1">
          <a:blip r:embed="rId3">
            <a:alphaModFix/>
          </a:blip>
          <a:srcRect b="1988" l="84736" r="4770" t="23988"/>
          <a:stretch/>
        </p:blipFill>
        <p:spPr>
          <a:xfrm>
            <a:off x="609600" y="0"/>
            <a:ext cx="1054098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g1e0ede50dfc_1_7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1e0ede50dfc_1_53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64" name="Google Shape;64;g1e0ede50dfc_1_5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1e0ede50dfc_1_5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1e0ede50dfc_1_53"/>
          <p:cNvSpPr txBox="1"/>
          <p:nvPr>
            <p:ph type="title"/>
          </p:nvPr>
        </p:nvSpPr>
        <p:spPr>
          <a:xfrm>
            <a:off x="1738400" y="798100"/>
            <a:ext cx="4416000" cy="2120100"/>
          </a:xfrm>
          <a:prstGeom prst="rect">
            <a:avLst/>
          </a:prstGeom>
        </p:spPr>
        <p:txBody>
          <a:bodyPr anchorCtr="0" anchor="t" bIns="60925" lIns="121900" spcFirstLastPara="1" rIns="121900" wrap="square" tIns="609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7" name="Google Shape;67;g1e0ede50dfc_1_53"/>
          <p:cNvSpPr txBox="1"/>
          <p:nvPr>
            <p:ph idx="1" type="body"/>
          </p:nvPr>
        </p:nvSpPr>
        <p:spPr>
          <a:xfrm>
            <a:off x="1738400" y="3079567"/>
            <a:ext cx="4416000" cy="2962500"/>
          </a:xfrm>
          <a:prstGeom prst="rect">
            <a:avLst/>
          </a:prstGeom>
        </p:spPr>
        <p:txBody>
          <a:bodyPr anchorCtr="0" anchor="t" bIns="60925" lIns="121900" spcFirstLastPara="1" rIns="121900" wrap="square" tIns="60925">
            <a:noAutofit/>
          </a:bodyPr>
          <a:lstStyle>
            <a:lvl1pPr indent="-228600" lvl="0" marL="457200" rtl="0">
              <a:spcBef>
                <a:spcPts val="800"/>
              </a:spcBef>
              <a:spcAft>
                <a:spcPts val="0"/>
              </a:spcAft>
              <a:buSzPts val="1900"/>
              <a:buNone/>
              <a:defRPr/>
            </a:lvl1pPr>
            <a:lvl2pPr indent="-361950" lvl="1" marL="91440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2pPr>
            <a:lvl3pPr indent="-361950" lvl="2" marL="1371600" rtl="0">
              <a:spcBef>
                <a:spcPts val="800"/>
              </a:spcBef>
              <a:spcAft>
                <a:spcPts val="0"/>
              </a:spcAft>
              <a:buSzPts val="2100"/>
              <a:buChar char="–"/>
              <a:defRPr/>
            </a:lvl3pPr>
            <a:lvl4pPr indent="-361950" lvl="3" marL="182880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4pPr>
            <a:lvl5pPr indent="-361950" lvl="4" marL="2286000" rtl="0">
              <a:spcBef>
                <a:spcPts val="800"/>
              </a:spcBef>
              <a:spcAft>
                <a:spcPts val="0"/>
              </a:spcAft>
              <a:buSzPts val="2100"/>
              <a:buChar char="–"/>
              <a:defRPr/>
            </a:lvl5pPr>
            <a:lvl6pPr indent="-400050" lvl="5" marL="2743200" rtl="0">
              <a:spcBef>
                <a:spcPts val="500"/>
              </a:spcBef>
              <a:spcAft>
                <a:spcPts val="0"/>
              </a:spcAft>
              <a:buSzPts val="2700"/>
              <a:buChar char="»"/>
              <a:defRPr/>
            </a:lvl6pPr>
            <a:lvl7pPr indent="-400050" lvl="6" marL="3200400" rtl="0">
              <a:spcBef>
                <a:spcPts val="500"/>
              </a:spcBef>
              <a:spcAft>
                <a:spcPts val="0"/>
              </a:spcAft>
              <a:buSzPts val="2700"/>
              <a:buChar char="»"/>
              <a:defRPr/>
            </a:lvl7pPr>
            <a:lvl8pPr indent="-400050" lvl="7" marL="3657600" rtl="0">
              <a:spcBef>
                <a:spcPts val="500"/>
              </a:spcBef>
              <a:spcAft>
                <a:spcPts val="0"/>
              </a:spcAft>
              <a:buSzPts val="2700"/>
              <a:buChar char="»"/>
              <a:defRPr/>
            </a:lvl8pPr>
            <a:lvl9pPr indent="-400050" lvl="8" marL="4114800" rtl="0">
              <a:spcBef>
                <a:spcPts val="500"/>
              </a:spcBef>
              <a:spcAft>
                <a:spcPts val="0"/>
              </a:spcAft>
              <a:buSzPts val="2700"/>
              <a:buChar char="»"/>
              <a:defRPr/>
            </a:lvl9pPr>
          </a:lstStyle>
          <a:p/>
        </p:txBody>
      </p:sp>
      <p:sp>
        <p:nvSpPr>
          <p:cNvPr id="68" name="Google Shape;68;g1e0ede50dfc_1_53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g1e0ede50dfc_1_60"/>
          <p:cNvGrpSpPr/>
          <p:nvPr/>
        </p:nvGrpSpPr>
        <p:grpSpPr>
          <a:xfrm>
            <a:off x="69" y="5465463"/>
            <a:ext cx="12191743" cy="1392365"/>
            <a:chOff x="52" y="4099200"/>
            <a:chExt cx="9144036" cy="1044300"/>
          </a:xfrm>
        </p:grpSpPr>
        <p:grpSp>
          <p:nvGrpSpPr>
            <p:cNvPr id="71" name="Google Shape;71;g1e0ede50dfc_1_60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72" name="Google Shape;72;g1e0ede50dfc_1_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g1e0ede50dfc_1_6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g1e0ede50dfc_1_60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g1e0ede50dfc_1_60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g1e0ede50dfc_1_60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77" name="Google Shape;77;g1e0ede50dfc_1_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g1e0ede50dfc_1_6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g1e0ede50dfc_1_60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g1e0ede50dfc_1_60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g1e0ede50dfc_1_60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g1e0ede50dfc_1_60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83" name="Google Shape;83;g1e0ede50dfc_1_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g1e0ede50dfc_1_6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g1e0ede50dfc_1_60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g1e0ede50dfc_1_60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g1e0ede50dfc_1_60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88" name="Google Shape;88;g1e0ede50dfc_1_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g1e0ede50dfc_1_60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g1e0ede50dfc_1_60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g1e0ede50dfc_1_60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92" name="Google Shape;92;g1e0ede50dfc_1_60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g1e0ede50dfc_1_60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g1e0ede50dfc_1_60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g1e0ede50dfc_1_60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g1e0ede50dfc_1_60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" name="Google Shape;97;g1e0ede50dfc_1_60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98" name="Google Shape;98;g1e0ede50dfc_1_6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g1e0ede50dfc_1_60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g1e0ede50dfc_1_60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g1e0ede50dfc_1_60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" name="Google Shape;102;g1e0ede50dfc_1_60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03" name="Google Shape;103;g1e0ede50dfc_1_60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g1e0ede50dfc_1_60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g1e0ede50dfc_1_60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" name="Google Shape;106;g1e0ede50dfc_1_60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07" name="Google Shape;107;g1e0ede50dfc_1_60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g1e0ede50dfc_1_6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g1e0ede50dfc_1_60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g1e0ede50dfc_1_60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g1e0ede50dfc_1_60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" name="Google Shape;112;g1e0ede50dfc_1_60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13" name="Google Shape;113;g1e0ede50dfc_1_60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g1e0ede50dfc_1_60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g1e0ede50dfc_1_60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g1e0ede50dfc_1_60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" name="Google Shape;117;g1e0ede50dfc_1_60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18" name="Google Shape;118;g1e0ede50dfc_1_6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g1e0ede50dfc_1_60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g1e0ede50dfc_1_60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g1e0ede50dfc_1_60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g1e0ede50dfc_1_60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23" name="Google Shape;123;g1e0ede50dfc_1_60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g1e0ede50dfc_1_60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g1e0ede50dfc_1_60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" name="Google Shape;126;g1e0ede50dfc_1_60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27" name="Google Shape;127;g1e0ede50dfc_1_60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g1e0ede50dfc_1_6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g1e0ede50dfc_1_60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g1e0ede50dfc_1_60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" name="Google Shape;131;g1e0ede50dfc_1_60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132" name="Google Shape;132;g1e0ede50dfc_1_60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g1e0ede50dfc_1_60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g1e0ede50dfc_1_60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g1e0ede50dfc_1_60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" name="Google Shape;136;g1e0ede50dfc_1_60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137" name="Google Shape;137;g1e0ede50dfc_1_60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g1e0ede50dfc_1_6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g1e0ede50dfc_1_60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g1e0ede50dfc_1_60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g1e0ede50dfc_1_60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" name="Google Shape;142;g1e0ede50dfc_1_60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143" name="Google Shape;143;g1e0ede50dfc_1_60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g1e0ede50dfc_1_60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g1e0ede50dfc_1_60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g1e0ede50dfc_1_60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7" name="Google Shape;147;g1e0ede50dfc_1_60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148" name="Google Shape;148;g1e0ede50dfc_1_6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g1e0ede50dfc_1_60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g1e0ede50dfc_1_60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" name="Google Shape;151;g1e0ede50dfc_1_60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152" name="Google Shape;152;g1e0ede50dfc_1_60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g1e0ede50dfc_1_60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g1e0ede50dfc_1_60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g1e0ede50dfc_1_60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" name="Google Shape;156;g1e0ede50dfc_1_60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157" name="Google Shape;157;g1e0ede50dfc_1_60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g1e0ede50dfc_1_6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g1e0ede50dfc_1_60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g1e0ede50dfc_1_60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g1e0ede50dfc_1_60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2" name="Google Shape;162;g1e0ede50dfc_1_60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163" name="Google Shape;163;g1e0ede50dfc_1_60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g1e0ede50dfc_1_60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g1e0ede50dfc_1_60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g1e0ede50dfc_1_60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g1e0ede50dfc_1_60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168" name="Google Shape;168;g1e0ede50dfc_1_6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g1e0ede50dfc_1_60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g1e0ede50dfc_1_60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" name="Google Shape;171;g1e0ede50dfc_1_60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172" name="Google Shape;172;g1e0ede50dfc_1_60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g1e0ede50dfc_1_60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g1e0ede50dfc_1_60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g1e0ede50dfc_1_60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g1e0ede50dfc_1_60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" name="Google Shape;177;g1e0ede50dfc_1_60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178" name="Google Shape;178;g1e0ede50dfc_1_6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g1e0ede50dfc_1_60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g1e0ede50dfc_1_60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g1e0ede50dfc_1_60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" name="Google Shape;182;g1e0ede50dfc_1_60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183" name="Google Shape;183;g1e0ede50dfc_1_60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g1e0ede50dfc_1_60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g1e0ede50dfc_1_60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g1e0ede50dfc_1_60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" name="Google Shape;187;g1e0ede50dfc_1_60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188" name="Google Shape;188;g1e0ede50dfc_1_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g1e0ede50dfc_1_60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g1e0ede50dfc_1_60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" name="Google Shape;191;g1e0ede50dfc_1_60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192" name="Google Shape;192;g1e0ede50dfc_1_60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g1e0ede50dfc_1_60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g1e0ede50dfc_1_60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g1e0ede50dfc_1_60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6" name="Google Shape;196;g1e0ede50dfc_1_60"/>
          <p:cNvSpPr txBox="1"/>
          <p:nvPr>
            <p:ph hasCustomPrompt="1" type="title"/>
          </p:nvPr>
        </p:nvSpPr>
        <p:spPr>
          <a:xfrm>
            <a:off x="1851500" y="1030300"/>
            <a:ext cx="8489100" cy="2484300"/>
          </a:xfrm>
          <a:prstGeom prst="rect">
            <a:avLst/>
          </a:prstGeom>
        </p:spPr>
        <p:txBody>
          <a:bodyPr anchorCtr="0" anchor="ctr" bIns="60925" lIns="121900" spcFirstLastPara="1" rIns="121900" wrap="square" tIns="609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g1e0ede50dfc_1_60"/>
          <p:cNvSpPr txBox="1"/>
          <p:nvPr>
            <p:ph idx="1" type="body"/>
          </p:nvPr>
        </p:nvSpPr>
        <p:spPr>
          <a:xfrm>
            <a:off x="1851500" y="3616400"/>
            <a:ext cx="8489100" cy="1481700"/>
          </a:xfrm>
          <a:prstGeom prst="rect">
            <a:avLst/>
          </a:prstGeom>
        </p:spPr>
        <p:txBody>
          <a:bodyPr anchorCtr="0" anchor="t" bIns="60925" lIns="121900" spcFirstLastPara="1" rIns="121900" wrap="square" tIns="60925">
            <a:noAutofit/>
          </a:bodyPr>
          <a:lstStyle>
            <a:lvl1pPr indent="-228600" lvl="0" marL="4572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1pPr>
            <a:lvl2pPr indent="-361950" lvl="1" marL="9144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</a:defRPr>
            </a:lvl2pPr>
            <a:lvl3pPr indent="-361950" lvl="2" marL="13716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–"/>
              <a:defRPr>
                <a:solidFill>
                  <a:schemeClr val="lt1"/>
                </a:solidFill>
              </a:defRPr>
            </a:lvl3pPr>
            <a:lvl4pPr indent="-361950" lvl="3" marL="18288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</a:defRPr>
            </a:lvl4pPr>
            <a:lvl5pPr indent="-361950" lvl="4" marL="22860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–"/>
              <a:defRPr>
                <a:solidFill>
                  <a:schemeClr val="lt1"/>
                </a:solidFill>
              </a:defRPr>
            </a:lvl5pPr>
            <a:lvl6pPr indent="-400050" lvl="5" marL="2743200" rtl="0" algn="ctr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00"/>
              <a:buChar char="»"/>
              <a:defRPr>
                <a:solidFill>
                  <a:schemeClr val="lt1"/>
                </a:solidFill>
              </a:defRPr>
            </a:lvl6pPr>
            <a:lvl7pPr indent="-400050" lvl="6" marL="3200400" rtl="0" algn="ctr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00"/>
              <a:buChar char="»"/>
              <a:defRPr>
                <a:solidFill>
                  <a:schemeClr val="lt1"/>
                </a:solidFill>
              </a:defRPr>
            </a:lvl7pPr>
            <a:lvl8pPr indent="-400050" lvl="7" marL="3657600" rtl="0" algn="ctr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00"/>
              <a:buChar char="»"/>
              <a:defRPr>
                <a:solidFill>
                  <a:schemeClr val="lt1"/>
                </a:solidFill>
              </a:defRPr>
            </a:lvl8pPr>
            <a:lvl9pPr indent="-400050" lvl="8" marL="4114800" rtl="0" algn="ctr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00"/>
              <a:buChar char="»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8" name="Google Shape;198;g1e0ede50dfc_1_60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e0ede50dfc_1_19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01" name="Google Shape;201;g1e0ede50dfc_1_19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2" name="Google Shape;202;g1e0ede50dfc_1_19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g1e0ede50dfc_1_19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g1e0ede50dfc_1_19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e0ede50dfc_1_15"/>
          <p:cNvSpPr txBox="1"/>
          <p:nvPr>
            <p:ph type="title"/>
          </p:nvPr>
        </p:nvSpPr>
        <p:spPr>
          <a:xfrm>
            <a:off x="609600" y="482600"/>
            <a:ext cx="109728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6" name="Google Shape;26;g1e0ede50dfc_1_15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">
  <p:cSld name="1 Colum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e0ede50dfc_1_18"/>
          <p:cNvSpPr txBox="1"/>
          <p:nvPr>
            <p:ph type="title"/>
          </p:nvPr>
        </p:nvSpPr>
        <p:spPr>
          <a:xfrm>
            <a:off x="609600" y="482600"/>
            <a:ext cx="109728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9" name="Google Shape;29;g1e0ede50dfc_1_18"/>
          <p:cNvSpPr txBox="1"/>
          <p:nvPr>
            <p:ph idx="1" type="body"/>
          </p:nvPr>
        </p:nvSpPr>
        <p:spPr>
          <a:xfrm>
            <a:off x="609600" y="1600200"/>
            <a:ext cx="10972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g1e0ede50dfc_1_18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">
  <p:cSld name="2 Colum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e0ede50dfc_1_22"/>
          <p:cNvSpPr txBox="1"/>
          <p:nvPr>
            <p:ph type="title"/>
          </p:nvPr>
        </p:nvSpPr>
        <p:spPr>
          <a:xfrm>
            <a:off x="609600" y="482600"/>
            <a:ext cx="109728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33" name="Google Shape;33;g1e0ede50dfc_1_22"/>
          <p:cNvSpPr txBox="1"/>
          <p:nvPr>
            <p:ph idx="1" type="body"/>
          </p:nvPr>
        </p:nvSpPr>
        <p:spPr>
          <a:xfrm>
            <a:off x="609600" y="1600200"/>
            <a:ext cx="52833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g1e0ede50dfc_1_22"/>
          <p:cNvSpPr txBox="1"/>
          <p:nvPr>
            <p:ph idx="2" type="body"/>
          </p:nvPr>
        </p:nvSpPr>
        <p:spPr>
          <a:xfrm>
            <a:off x="6303264" y="1616400"/>
            <a:ext cx="52791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g1e0ede50dfc_1_22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e0ede50dfc_1_27"/>
          <p:cNvSpPr txBox="1"/>
          <p:nvPr>
            <p:ph type="title"/>
          </p:nvPr>
        </p:nvSpPr>
        <p:spPr>
          <a:xfrm>
            <a:off x="609600" y="482600"/>
            <a:ext cx="109728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38" name="Google Shape;38;g1e0ede50dfc_1_27"/>
          <p:cNvSpPr txBox="1"/>
          <p:nvPr>
            <p:ph idx="1" type="body"/>
          </p:nvPr>
        </p:nvSpPr>
        <p:spPr>
          <a:xfrm>
            <a:off x="609600" y="1600200"/>
            <a:ext cx="3454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g1e0ede50dfc_1_27"/>
          <p:cNvSpPr txBox="1"/>
          <p:nvPr>
            <p:ph idx="2" type="body"/>
          </p:nvPr>
        </p:nvSpPr>
        <p:spPr>
          <a:xfrm>
            <a:off x="4368800" y="1600200"/>
            <a:ext cx="3454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g1e0ede50dfc_1_27"/>
          <p:cNvSpPr txBox="1"/>
          <p:nvPr>
            <p:ph idx="3" type="body"/>
          </p:nvPr>
        </p:nvSpPr>
        <p:spPr>
          <a:xfrm>
            <a:off x="8128000" y="1600200"/>
            <a:ext cx="34545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g1e0ede50dfc_1_27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Column">
  <p:cSld name="4 Colum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e0ede50dfc_1_33"/>
          <p:cNvSpPr txBox="1"/>
          <p:nvPr>
            <p:ph type="title"/>
          </p:nvPr>
        </p:nvSpPr>
        <p:spPr>
          <a:xfrm>
            <a:off x="609600" y="482600"/>
            <a:ext cx="109728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44" name="Google Shape;44;g1e0ede50dfc_1_33"/>
          <p:cNvSpPr txBox="1"/>
          <p:nvPr>
            <p:ph idx="1" type="body"/>
          </p:nvPr>
        </p:nvSpPr>
        <p:spPr>
          <a:xfrm>
            <a:off x="609600" y="1600200"/>
            <a:ext cx="25401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g1e0ede50dfc_1_33"/>
          <p:cNvSpPr txBox="1"/>
          <p:nvPr>
            <p:ph idx="2" type="body"/>
          </p:nvPr>
        </p:nvSpPr>
        <p:spPr>
          <a:xfrm>
            <a:off x="3420533" y="1600200"/>
            <a:ext cx="25401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g1e0ede50dfc_1_33"/>
          <p:cNvSpPr txBox="1"/>
          <p:nvPr>
            <p:ph idx="3" type="body"/>
          </p:nvPr>
        </p:nvSpPr>
        <p:spPr>
          <a:xfrm>
            <a:off x="6231467" y="1600200"/>
            <a:ext cx="25401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g1e0ede50dfc_1_33"/>
          <p:cNvSpPr txBox="1"/>
          <p:nvPr>
            <p:ph idx="4" type="body"/>
          </p:nvPr>
        </p:nvSpPr>
        <p:spPr>
          <a:xfrm>
            <a:off x="9042400" y="1600200"/>
            <a:ext cx="25401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g1e0ede50dfc_1_33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e0ede50dfc_1_40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e0ede50dfc_1_4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60925" lIns="121900" spcFirstLastPara="1" rIns="121900" wrap="square" tIns="609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53" name="Google Shape;53;g1e0ede50dfc_1_4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60925" lIns="121900" spcFirstLastPara="1" rIns="121900" wrap="square" tIns="60925">
            <a:no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54" name="Google Shape;54;g1e0ede50dfc_1_4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1e0ede50dfc_1_46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57" name="Google Shape;57;g1e0ede50dfc_1_4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g1e0ede50dfc_1_4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g1e0ede50dfc_1_46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60925" lIns="121900" spcFirstLastPara="1" rIns="121900" wrap="square" tIns="609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60" name="Google Shape;60;g1e0ede50dfc_1_46"/>
          <p:cNvSpPr txBox="1"/>
          <p:nvPr>
            <p:ph idx="1" type="body"/>
          </p:nvPr>
        </p:nvSpPr>
        <p:spPr>
          <a:xfrm>
            <a:off x="1738400" y="2653400"/>
            <a:ext cx="9374100" cy="3388800"/>
          </a:xfrm>
          <a:prstGeom prst="rect">
            <a:avLst/>
          </a:prstGeom>
        </p:spPr>
        <p:txBody>
          <a:bodyPr anchorCtr="0" anchor="t" bIns="60925" lIns="121900" spcFirstLastPara="1" rIns="121900" wrap="square" tIns="60925">
            <a:noAutofit/>
          </a:bodyPr>
          <a:lstStyle>
            <a:lvl1pPr indent="-228600" lvl="0" marL="457200" rtl="0">
              <a:spcBef>
                <a:spcPts val="800"/>
              </a:spcBef>
              <a:spcAft>
                <a:spcPts val="0"/>
              </a:spcAft>
              <a:buSzPts val="1900"/>
              <a:buNone/>
              <a:defRPr/>
            </a:lvl1pPr>
            <a:lvl2pPr indent="-361950" lvl="1" marL="91440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2pPr>
            <a:lvl3pPr indent="-361950" lvl="2" marL="1371600" rtl="0">
              <a:spcBef>
                <a:spcPts val="800"/>
              </a:spcBef>
              <a:spcAft>
                <a:spcPts val="0"/>
              </a:spcAft>
              <a:buSzPts val="2100"/>
              <a:buChar char="–"/>
              <a:defRPr/>
            </a:lvl3pPr>
            <a:lvl4pPr indent="-361950" lvl="3" marL="182880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4pPr>
            <a:lvl5pPr indent="-361950" lvl="4" marL="2286000" rtl="0">
              <a:spcBef>
                <a:spcPts val="800"/>
              </a:spcBef>
              <a:spcAft>
                <a:spcPts val="0"/>
              </a:spcAft>
              <a:buSzPts val="2100"/>
              <a:buChar char="–"/>
              <a:defRPr/>
            </a:lvl5pPr>
            <a:lvl6pPr indent="-400050" lvl="5" marL="2743200" rtl="0">
              <a:spcBef>
                <a:spcPts val="500"/>
              </a:spcBef>
              <a:spcAft>
                <a:spcPts val="0"/>
              </a:spcAft>
              <a:buSzPts val="2700"/>
              <a:buChar char="»"/>
              <a:defRPr/>
            </a:lvl6pPr>
            <a:lvl7pPr indent="-400050" lvl="6" marL="3200400" rtl="0">
              <a:spcBef>
                <a:spcPts val="500"/>
              </a:spcBef>
              <a:spcAft>
                <a:spcPts val="0"/>
              </a:spcAft>
              <a:buSzPts val="2700"/>
              <a:buChar char="»"/>
              <a:defRPr/>
            </a:lvl7pPr>
            <a:lvl8pPr indent="-400050" lvl="7" marL="3657600" rtl="0">
              <a:spcBef>
                <a:spcPts val="500"/>
              </a:spcBef>
              <a:spcAft>
                <a:spcPts val="0"/>
              </a:spcAft>
              <a:buSzPts val="2700"/>
              <a:buChar char="»"/>
              <a:defRPr/>
            </a:lvl8pPr>
            <a:lvl9pPr indent="-400050" lvl="8" marL="4114800" rtl="0">
              <a:spcBef>
                <a:spcPts val="500"/>
              </a:spcBef>
              <a:spcAft>
                <a:spcPts val="0"/>
              </a:spcAft>
              <a:buSzPts val="2700"/>
              <a:buChar char="»"/>
              <a:defRPr/>
            </a:lvl9pPr>
          </a:lstStyle>
          <a:p/>
        </p:txBody>
      </p:sp>
      <p:sp>
        <p:nvSpPr>
          <p:cNvPr id="61" name="Google Shape;61;g1e0ede50dfc_1_46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_Plaid-Digital_FINAL-NEW.png" id="10" name="Google Shape;10;g1e0ede50dfc_1_0"/>
          <p:cNvPicPr preferRelativeResize="0"/>
          <p:nvPr/>
        </p:nvPicPr>
        <p:blipFill rotWithShape="1">
          <a:blip r:embed="rId1">
            <a:alphaModFix/>
          </a:blip>
          <a:srcRect b="2893" l="59550" r="39888" t="20874"/>
          <a:stretch/>
        </p:blipFill>
        <p:spPr>
          <a:xfrm rot="5400000">
            <a:off x="5065182" y="1394882"/>
            <a:ext cx="80431" cy="102108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_Plaid-Digital_FINAL-NEW.png" id="11" name="Google Shape;11;g1e0ede50dfc_1_0"/>
          <p:cNvPicPr preferRelativeResize="0"/>
          <p:nvPr/>
        </p:nvPicPr>
        <p:blipFill rotWithShape="1">
          <a:blip r:embed="rId1">
            <a:alphaModFix/>
          </a:blip>
          <a:srcRect b="2893" l="59550" r="39888" t="20874"/>
          <a:stretch/>
        </p:blipFill>
        <p:spPr>
          <a:xfrm rot="5400000">
            <a:off x="5065182" y="1394882"/>
            <a:ext cx="80431" cy="1021080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g1e0ede50dfc_1_0"/>
          <p:cNvSpPr txBox="1"/>
          <p:nvPr>
            <p:ph type="title"/>
          </p:nvPr>
        </p:nvSpPr>
        <p:spPr>
          <a:xfrm>
            <a:off x="609600" y="482600"/>
            <a:ext cx="109728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5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3" name="Google Shape;13;g1e0ede50dfc_1_0"/>
          <p:cNvSpPr txBox="1"/>
          <p:nvPr>
            <p:ph idx="1" type="body"/>
          </p:nvPr>
        </p:nvSpPr>
        <p:spPr>
          <a:xfrm>
            <a:off x="609600" y="1600200"/>
            <a:ext cx="10972800" cy="46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1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40005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005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005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005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»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4" name="Google Shape;14;g1e0ede50dfc_1_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63200" y="5664200"/>
            <a:ext cx="1539452" cy="9818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g1e0ede50dfc_1_0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r">
              <a:buNone/>
              <a:def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9.png"/><Relationship Id="rId8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PjxVETWAR0uRhTIgnbcKKEb-QF1Cfh3O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M6u-l29tAO4nQyuilPmWIvEYcR75_3Z8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9.png"/><Relationship Id="rId8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"/>
          <p:cNvSpPr txBox="1"/>
          <p:nvPr>
            <p:ph type="ctrTitle"/>
          </p:nvPr>
        </p:nvSpPr>
        <p:spPr>
          <a:xfrm>
            <a:off x="415650" y="1902776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6956"/>
              <a:buFont typeface="Calibri"/>
              <a:buNone/>
            </a:pPr>
            <a:r>
              <a:rPr lang="en-CA"/>
              <a:t>Sounds that stream together, stay together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6956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0" name="Google Shape;210;p1"/>
          <p:cNvSpPr txBox="1"/>
          <p:nvPr>
            <p:ph idx="1" type="subTitle"/>
          </p:nvPr>
        </p:nvSpPr>
        <p:spPr>
          <a:xfrm>
            <a:off x="1524000" y="43202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CA" sz="3600"/>
              <a:t>LiMN Lab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e0ede50dfc_2_1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What do we expect</a:t>
            </a:r>
            <a:endParaRPr/>
          </a:p>
        </p:txBody>
      </p:sp>
      <p:sp>
        <p:nvSpPr>
          <p:cNvPr id="335" name="Google Shape;335;g1e0ede50dfc_2_133"/>
          <p:cNvSpPr txBox="1"/>
          <p:nvPr>
            <p:ph idx="1" type="body"/>
          </p:nvPr>
        </p:nvSpPr>
        <p:spPr>
          <a:xfrm>
            <a:off x="838200" y="1825625"/>
            <a:ext cx="6699900" cy="378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-CA" sz="3000"/>
              <a:t>Attending syllable is </a:t>
            </a:r>
            <a:r>
              <a:rPr lang="en-CA" sz="3000"/>
              <a:t>easier</a:t>
            </a:r>
            <a:r>
              <a:rPr lang="en-CA" sz="3000"/>
              <a:t> in P/A than S/D tasks</a:t>
            </a:r>
            <a:endParaRPr sz="3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-CA" sz="3000"/>
              <a:t>Attending pitch is easier in S/D than P/A tasks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Single talker vs. Multiple talker</a:t>
            </a:r>
            <a:endParaRPr/>
          </a:p>
        </p:txBody>
      </p:sp>
      <p:sp>
        <p:nvSpPr>
          <p:cNvPr id="341" name="Google Shape;341;p12"/>
          <p:cNvSpPr txBox="1"/>
          <p:nvPr>
            <p:ph idx="1" type="body"/>
          </p:nvPr>
        </p:nvSpPr>
        <p:spPr>
          <a:xfrm>
            <a:off x="8101146" y="2197718"/>
            <a:ext cx="4480561" cy="166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CA"/>
              <a:t>Only syllables changing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CA"/>
              <a:t>streaming ↑</a:t>
            </a:r>
            <a:endParaRPr/>
          </a:p>
        </p:txBody>
      </p:sp>
      <p:sp>
        <p:nvSpPr>
          <p:cNvPr id="342" name="Google Shape;342;p12"/>
          <p:cNvSpPr txBox="1"/>
          <p:nvPr/>
        </p:nvSpPr>
        <p:spPr>
          <a:xfrm>
            <a:off x="7911736" y="4996561"/>
            <a:ext cx="4480561" cy="166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Syllables + talker changing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streaming ↓</a:t>
            </a:r>
            <a:endParaRPr/>
          </a:p>
        </p:txBody>
      </p:sp>
      <p:grpSp>
        <p:nvGrpSpPr>
          <p:cNvPr id="343" name="Google Shape;343;p12"/>
          <p:cNvGrpSpPr/>
          <p:nvPr/>
        </p:nvGrpSpPr>
        <p:grpSpPr>
          <a:xfrm>
            <a:off x="358139" y="1690688"/>
            <a:ext cx="7569925" cy="1716695"/>
            <a:chOff x="145868" y="1665430"/>
            <a:chExt cx="7569925" cy="1716695"/>
          </a:xfrm>
        </p:grpSpPr>
        <p:pic>
          <p:nvPicPr>
            <p:cNvPr id="344" name="Google Shape;344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78725" y="2421926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5" name="Google Shape;345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3535679" y="1665430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6" name="Google Shape;346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145868" y="1823333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7" name="Google Shape;347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73039" y="246772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8" name="Google Shape;348;p12"/>
            <p:cNvSpPr/>
            <p:nvPr/>
          </p:nvSpPr>
          <p:spPr>
            <a:xfrm>
              <a:off x="896982" y="2344404"/>
              <a:ext cx="6191794" cy="315807"/>
            </a:xfrm>
            <a:custGeom>
              <a:rect b="b" l="l" r="r" t="t"/>
              <a:pathLst>
                <a:path extrusionOk="0" h="540015" w="6191794">
                  <a:moveTo>
                    <a:pt x="0" y="531228"/>
                  </a:moveTo>
                  <a:cubicBezTo>
                    <a:pt x="395514" y="264891"/>
                    <a:pt x="791029" y="-1446"/>
                    <a:pt x="1306286" y="5"/>
                  </a:cubicBezTo>
                  <a:cubicBezTo>
                    <a:pt x="1821543" y="1456"/>
                    <a:pt x="2521132" y="532680"/>
                    <a:pt x="3091543" y="539937"/>
                  </a:cubicBezTo>
                  <a:cubicBezTo>
                    <a:pt x="3661954" y="547194"/>
                    <a:pt x="4212046" y="49354"/>
                    <a:pt x="4728754" y="43548"/>
                  </a:cubicBezTo>
                  <a:cubicBezTo>
                    <a:pt x="5245462" y="37742"/>
                    <a:pt x="6191794" y="505102"/>
                    <a:pt x="6191794" y="505102"/>
                  </a:cubicBezTo>
                  <a:lnTo>
                    <a:pt x="6191794" y="505102"/>
                  </a:lnTo>
                </a:path>
              </a:pathLst>
            </a:custGeom>
            <a:noFill/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49" name="Google Shape;349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6801393" y="1665430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0" name="Google Shape;350;p12"/>
          <p:cNvGrpSpPr/>
          <p:nvPr/>
        </p:nvGrpSpPr>
        <p:grpSpPr>
          <a:xfrm>
            <a:off x="358139" y="4530928"/>
            <a:ext cx="7419702" cy="1717872"/>
            <a:chOff x="296091" y="4538184"/>
            <a:chExt cx="7419702" cy="1717872"/>
          </a:xfrm>
        </p:grpSpPr>
        <p:grpSp>
          <p:nvGrpSpPr>
            <p:cNvPr id="351" name="Google Shape;351;p12"/>
            <p:cNvGrpSpPr/>
            <p:nvPr/>
          </p:nvGrpSpPr>
          <p:grpSpPr>
            <a:xfrm>
              <a:off x="296091" y="4538184"/>
              <a:ext cx="7419702" cy="1717872"/>
              <a:chOff x="145868" y="1664253"/>
              <a:chExt cx="7419702" cy="1717872"/>
            </a:xfrm>
          </p:grpSpPr>
          <p:pic>
            <p:nvPicPr>
              <p:cNvPr id="352" name="Google Shape;352;p1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778725" y="2421926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3" name="Google Shape;353;p1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>
                <a:off x="3535679" y="1665430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4" name="Google Shape;354;p1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flipH="1">
                <a:off x="145868" y="1823333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5" name="Google Shape;355;p12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5273039" y="2467725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6" name="Google Shape;356;p12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 flipH="1">
                <a:off x="6651170" y="1664253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57" name="Google Shape;357;p12"/>
            <p:cNvGrpSpPr/>
            <p:nvPr/>
          </p:nvGrpSpPr>
          <p:grpSpPr>
            <a:xfrm>
              <a:off x="810984" y="5046556"/>
              <a:ext cx="6718662" cy="812056"/>
              <a:chOff x="810984" y="5046556"/>
              <a:chExt cx="6718662" cy="812056"/>
            </a:xfrm>
          </p:grpSpPr>
          <p:cxnSp>
            <p:nvCxnSpPr>
              <p:cNvPr id="358" name="Google Shape;358;p12"/>
              <p:cNvCxnSpPr/>
              <p:nvPr/>
            </p:nvCxnSpPr>
            <p:spPr>
              <a:xfrm flipH="1" rot="10800000">
                <a:off x="810984" y="5046556"/>
                <a:ext cx="1635034" cy="81205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9" name="Google Shape;359;p12"/>
              <p:cNvCxnSpPr/>
              <p:nvPr/>
            </p:nvCxnSpPr>
            <p:spPr>
              <a:xfrm>
                <a:off x="2446018" y="5046556"/>
                <a:ext cx="1724297" cy="81205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0" name="Google Shape;360;p12"/>
              <p:cNvCxnSpPr/>
              <p:nvPr/>
            </p:nvCxnSpPr>
            <p:spPr>
              <a:xfrm flipH="1" rot="10800000">
                <a:off x="4170315" y="5046556"/>
                <a:ext cx="1635034" cy="81205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1" name="Google Shape;361;p12"/>
              <p:cNvCxnSpPr/>
              <p:nvPr/>
            </p:nvCxnSpPr>
            <p:spPr>
              <a:xfrm>
                <a:off x="5805349" y="5046556"/>
                <a:ext cx="1724297" cy="81205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4"/>
          <p:cNvSpPr/>
          <p:nvPr/>
        </p:nvSpPr>
        <p:spPr>
          <a:xfrm>
            <a:off x="3169200" y="3765367"/>
            <a:ext cx="1031846" cy="83051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/>
          </a:p>
        </p:txBody>
      </p:sp>
      <p:sp>
        <p:nvSpPr>
          <p:cNvPr id="367" name="Google Shape;367;p14"/>
          <p:cNvSpPr/>
          <p:nvPr/>
        </p:nvSpPr>
        <p:spPr>
          <a:xfrm>
            <a:off x="4680617" y="3765367"/>
            <a:ext cx="1031846" cy="83051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/>
          </a:p>
        </p:txBody>
      </p:sp>
      <p:sp>
        <p:nvSpPr>
          <p:cNvPr id="368" name="Google Shape;368;p14"/>
          <p:cNvSpPr/>
          <p:nvPr/>
        </p:nvSpPr>
        <p:spPr>
          <a:xfrm>
            <a:off x="6266136" y="3765367"/>
            <a:ext cx="1031846" cy="83051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/>
          </a:p>
        </p:txBody>
      </p:sp>
      <p:sp>
        <p:nvSpPr>
          <p:cNvPr id="369" name="Google Shape;369;p14"/>
          <p:cNvSpPr/>
          <p:nvPr/>
        </p:nvSpPr>
        <p:spPr>
          <a:xfrm>
            <a:off x="7894999" y="3765367"/>
            <a:ext cx="1031846" cy="83051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/>
          </a:p>
        </p:txBody>
      </p:sp>
      <p:sp>
        <p:nvSpPr>
          <p:cNvPr id="370" name="Google Shape;370;p14"/>
          <p:cNvSpPr/>
          <p:nvPr/>
        </p:nvSpPr>
        <p:spPr>
          <a:xfrm>
            <a:off x="9521066" y="3765367"/>
            <a:ext cx="1031846" cy="83051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/>
          </a:p>
        </p:txBody>
      </p:sp>
      <p:sp>
        <p:nvSpPr>
          <p:cNvPr id="371" name="Google Shape;371;p14"/>
          <p:cNvSpPr txBox="1"/>
          <p:nvPr/>
        </p:nvSpPr>
        <p:spPr>
          <a:xfrm>
            <a:off x="6568839" y="4928532"/>
            <a:ext cx="4928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/>
          </a:p>
        </p:txBody>
      </p:sp>
      <p:sp>
        <p:nvSpPr>
          <p:cNvPr id="372" name="Google Shape;372;p14"/>
          <p:cNvSpPr/>
          <p:nvPr/>
        </p:nvSpPr>
        <p:spPr>
          <a:xfrm>
            <a:off x="3169200" y="5630520"/>
            <a:ext cx="1031846" cy="83051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/>
          </a:p>
        </p:txBody>
      </p:sp>
      <p:sp>
        <p:nvSpPr>
          <p:cNvPr id="373" name="Google Shape;373;p14"/>
          <p:cNvSpPr/>
          <p:nvPr/>
        </p:nvSpPr>
        <p:spPr>
          <a:xfrm>
            <a:off x="4680617" y="5630520"/>
            <a:ext cx="1031846" cy="83051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/>
          </a:p>
        </p:txBody>
      </p:sp>
      <p:sp>
        <p:nvSpPr>
          <p:cNvPr id="374" name="Google Shape;374;p14"/>
          <p:cNvSpPr/>
          <p:nvPr/>
        </p:nvSpPr>
        <p:spPr>
          <a:xfrm>
            <a:off x="7893600" y="5640307"/>
            <a:ext cx="1031846" cy="83051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/>
          </a:p>
        </p:txBody>
      </p:sp>
      <p:sp>
        <p:nvSpPr>
          <p:cNvPr id="375" name="Google Shape;375;p14"/>
          <p:cNvSpPr/>
          <p:nvPr/>
        </p:nvSpPr>
        <p:spPr>
          <a:xfrm>
            <a:off x="6266135" y="5630520"/>
            <a:ext cx="1031846" cy="83051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/>
          </a:p>
        </p:txBody>
      </p:sp>
      <p:sp>
        <p:nvSpPr>
          <p:cNvPr id="376" name="Google Shape;376;p14"/>
          <p:cNvSpPr/>
          <p:nvPr/>
        </p:nvSpPr>
        <p:spPr>
          <a:xfrm>
            <a:off x="9521066" y="5630520"/>
            <a:ext cx="1031846" cy="83051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/>
          </a:p>
        </p:txBody>
      </p:sp>
      <p:sp>
        <p:nvSpPr>
          <p:cNvPr id="377" name="Google Shape;377;p14"/>
          <p:cNvSpPr txBox="1"/>
          <p:nvPr/>
        </p:nvSpPr>
        <p:spPr>
          <a:xfrm>
            <a:off x="583426" y="1956025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aseline="30000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Sequence</a:t>
            </a:r>
            <a:endParaRPr sz="2400"/>
          </a:p>
        </p:txBody>
      </p:sp>
      <p:sp>
        <p:nvSpPr>
          <p:cNvPr id="378" name="Google Shape;378;p14"/>
          <p:cNvSpPr txBox="1"/>
          <p:nvPr/>
        </p:nvSpPr>
        <p:spPr>
          <a:xfrm>
            <a:off x="811894" y="3963208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</a:t>
            </a:r>
            <a:endParaRPr sz="2400"/>
          </a:p>
        </p:txBody>
      </p:sp>
      <p:sp>
        <p:nvSpPr>
          <p:cNvPr id="379" name="Google Shape;379;p14"/>
          <p:cNvSpPr txBox="1"/>
          <p:nvPr/>
        </p:nvSpPr>
        <p:spPr>
          <a:xfrm>
            <a:off x="583418" y="5824716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</a:t>
            </a:r>
            <a:endParaRPr sz="2400"/>
          </a:p>
        </p:txBody>
      </p:sp>
      <p:grpSp>
        <p:nvGrpSpPr>
          <p:cNvPr id="380" name="Google Shape;380;p14"/>
          <p:cNvGrpSpPr/>
          <p:nvPr/>
        </p:nvGrpSpPr>
        <p:grpSpPr>
          <a:xfrm>
            <a:off x="6644039" y="2606420"/>
            <a:ext cx="276038" cy="824758"/>
            <a:chOff x="6922714" y="2072212"/>
            <a:chExt cx="276038" cy="824758"/>
          </a:xfrm>
        </p:grpSpPr>
        <p:sp>
          <p:nvSpPr>
            <p:cNvPr id="381" name="Google Shape;381;p14"/>
            <p:cNvSpPr txBox="1"/>
            <p:nvPr/>
          </p:nvSpPr>
          <p:spPr>
            <a:xfrm>
              <a:off x="6922714" y="2072212"/>
              <a:ext cx="276038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/>
            </a:p>
          </p:txBody>
        </p:sp>
        <p:grpSp>
          <p:nvGrpSpPr>
            <p:cNvPr id="382" name="Google Shape;382;p14"/>
            <p:cNvGrpSpPr/>
            <p:nvPr/>
          </p:nvGrpSpPr>
          <p:grpSpPr>
            <a:xfrm>
              <a:off x="6922714" y="2222981"/>
              <a:ext cx="276038" cy="673989"/>
              <a:chOff x="6922714" y="2222981"/>
              <a:chExt cx="276038" cy="673989"/>
            </a:xfrm>
          </p:grpSpPr>
          <p:sp>
            <p:nvSpPr>
              <p:cNvPr id="383" name="Google Shape;383;p14"/>
              <p:cNvSpPr txBox="1"/>
              <p:nvPr/>
            </p:nvSpPr>
            <p:spPr>
              <a:xfrm>
                <a:off x="6922714" y="2222981"/>
                <a:ext cx="27603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  <a:endParaRPr/>
              </a:p>
            </p:txBody>
          </p:sp>
          <p:sp>
            <p:nvSpPr>
              <p:cNvPr id="384" name="Google Shape;384;p14"/>
              <p:cNvSpPr txBox="1"/>
              <p:nvPr/>
            </p:nvSpPr>
            <p:spPr>
              <a:xfrm>
                <a:off x="6922714" y="2373750"/>
                <a:ext cx="27603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  <a:endParaRPr/>
              </a:p>
            </p:txBody>
          </p:sp>
        </p:grpSp>
      </p:grpSp>
      <p:sp>
        <p:nvSpPr>
          <p:cNvPr id="385" name="Google Shape;385;p14"/>
          <p:cNvSpPr txBox="1"/>
          <p:nvPr>
            <p:ph type="title"/>
          </p:nvPr>
        </p:nvSpPr>
        <p:spPr>
          <a:xfrm>
            <a:off x="355913" y="387183"/>
            <a:ext cx="88482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Calibri"/>
              <a:buNone/>
            </a:pPr>
            <a:r>
              <a:rPr lang="en-CA"/>
              <a:t>Same &amp; Different Task (Attend Pitch): </a:t>
            </a:r>
            <a:br>
              <a:rPr lang="en-CA"/>
            </a:br>
            <a:r>
              <a:rPr lang="en-CA"/>
              <a:t>Fixed non-attending dimension (Syllable)</a:t>
            </a:r>
            <a:endParaRPr/>
          </a:p>
        </p:txBody>
      </p:sp>
      <p:sp>
        <p:nvSpPr>
          <p:cNvPr id="386" name="Google Shape;386;p14"/>
          <p:cNvSpPr/>
          <p:nvPr/>
        </p:nvSpPr>
        <p:spPr>
          <a:xfrm>
            <a:off x="3169200" y="3766446"/>
            <a:ext cx="1031846" cy="83051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/>
          </a:p>
        </p:txBody>
      </p:sp>
      <p:sp>
        <p:nvSpPr>
          <p:cNvPr id="387" name="Google Shape;387;p14"/>
          <p:cNvSpPr/>
          <p:nvPr/>
        </p:nvSpPr>
        <p:spPr>
          <a:xfrm>
            <a:off x="4680617" y="3766446"/>
            <a:ext cx="1031846" cy="83051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/>
          </a:p>
        </p:txBody>
      </p:sp>
      <p:sp>
        <p:nvSpPr>
          <p:cNvPr id="388" name="Google Shape;388;p14"/>
          <p:cNvSpPr/>
          <p:nvPr/>
        </p:nvSpPr>
        <p:spPr>
          <a:xfrm>
            <a:off x="6266136" y="3766446"/>
            <a:ext cx="1031846" cy="83051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/>
          </a:p>
        </p:txBody>
      </p:sp>
      <p:sp>
        <p:nvSpPr>
          <p:cNvPr id="389" name="Google Shape;389;p14"/>
          <p:cNvSpPr/>
          <p:nvPr/>
        </p:nvSpPr>
        <p:spPr>
          <a:xfrm>
            <a:off x="7894999" y="3766446"/>
            <a:ext cx="1031846" cy="83051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/>
          </a:p>
        </p:txBody>
      </p:sp>
      <p:sp>
        <p:nvSpPr>
          <p:cNvPr id="390" name="Google Shape;390;p14"/>
          <p:cNvSpPr/>
          <p:nvPr/>
        </p:nvSpPr>
        <p:spPr>
          <a:xfrm>
            <a:off x="9521066" y="3766446"/>
            <a:ext cx="1031846" cy="83051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/>
          </a:p>
        </p:txBody>
      </p:sp>
      <p:sp>
        <p:nvSpPr>
          <p:cNvPr id="391" name="Google Shape;391;p14"/>
          <p:cNvSpPr/>
          <p:nvPr/>
        </p:nvSpPr>
        <p:spPr>
          <a:xfrm>
            <a:off x="3169200" y="5630953"/>
            <a:ext cx="1031846" cy="83051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/>
          </a:p>
        </p:txBody>
      </p:sp>
      <p:sp>
        <p:nvSpPr>
          <p:cNvPr id="392" name="Google Shape;392;p14"/>
          <p:cNvSpPr/>
          <p:nvPr/>
        </p:nvSpPr>
        <p:spPr>
          <a:xfrm>
            <a:off x="4680617" y="5630953"/>
            <a:ext cx="1031846" cy="83051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/>
          </a:p>
        </p:txBody>
      </p:sp>
      <p:sp>
        <p:nvSpPr>
          <p:cNvPr id="393" name="Google Shape;393;p14"/>
          <p:cNvSpPr/>
          <p:nvPr/>
        </p:nvSpPr>
        <p:spPr>
          <a:xfrm>
            <a:off x="7893600" y="5638149"/>
            <a:ext cx="1031846" cy="83051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/>
          </a:p>
        </p:txBody>
      </p:sp>
      <p:sp>
        <p:nvSpPr>
          <p:cNvPr id="394" name="Google Shape;394;p14"/>
          <p:cNvSpPr/>
          <p:nvPr/>
        </p:nvSpPr>
        <p:spPr>
          <a:xfrm>
            <a:off x="6266135" y="5629440"/>
            <a:ext cx="1031846" cy="83051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/>
          </a:p>
        </p:txBody>
      </p:sp>
      <p:sp>
        <p:nvSpPr>
          <p:cNvPr id="395" name="Google Shape;395;p14"/>
          <p:cNvSpPr/>
          <p:nvPr/>
        </p:nvSpPr>
        <p:spPr>
          <a:xfrm>
            <a:off x="9521066" y="5630953"/>
            <a:ext cx="1031846" cy="83051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/>
          </a:p>
        </p:txBody>
      </p:sp>
      <p:sp>
        <p:nvSpPr>
          <p:cNvPr id="396" name="Google Shape;396;p14"/>
          <p:cNvSpPr/>
          <p:nvPr/>
        </p:nvSpPr>
        <p:spPr>
          <a:xfrm>
            <a:off x="3123488" y="1724954"/>
            <a:ext cx="1031700" cy="830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/>
          </a:p>
        </p:txBody>
      </p:sp>
      <p:sp>
        <p:nvSpPr>
          <p:cNvPr id="397" name="Google Shape;397;p14"/>
          <p:cNvSpPr/>
          <p:nvPr/>
        </p:nvSpPr>
        <p:spPr>
          <a:xfrm>
            <a:off x="4634905" y="1724954"/>
            <a:ext cx="1031700" cy="8304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/>
          </a:p>
        </p:txBody>
      </p:sp>
      <p:sp>
        <p:nvSpPr>
          <p:cNvPr id="398" name="Google Shape;398;p14"/>
          <p:cNvSpPr/>
          <p:nvPr/>
        </p:nvSpPr>
        <p:spPr>
          <a:xfrm>
            <a:off x="6220424" y="1724954"/>
            <a:ext cx="1031700" cy="830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/>
          </a:p>
        </p:txBody>
      </p:sp>
      <p:sp>
        <p:nvSpPr>
          <p:cNvPr id="399" name="Google Shape;399;p14"/>
          <p:cNvSpPr/>
          <p:nvPr/>
        </p:nvSpPr>
        <p:spPr>
          <a:xfrm>
            <a:off x="7849287" y="1724954"/>
            <a:ext cx="1031700" cy="830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/>
          </a:p>
        </p:txBody>
      </p:sp>
      <p:sp>
        <p:nvSpPr>
          <p:cNvPr id="400" name="Google Shape;400;p14"/>
          <p:cNvSpPr/>
          <p:nvPr/>
        </p:nvSpPr>
        <p:spPr>
          <a:xfrm>
            <a:off x="9475354" y="1724954"/>
            <a:ext cx="1031700" cy="8304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/>
          </a:p>
        </p:txBody>
      </p:sp>
      <p:sp>
        <p:nvSpPr>
          <p:cNvPr id="401" name="Google Shape;401;p14"/>
          <p:cNvSpPr/>
          <p:nvPr/>
        </p:nvSpPr>
        <p:spPr>
          <a:xfrm>
            <a:off x="3123488" y="1726034"/>
            <a:ext cx="1031700" cy="8304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/>
          </a:p>
        </p:txBody>
      </p:sp>
      <p:sp>
        <p:nvSpPr>
          <p:cNvPr id="402" name="Google Shape;402;p14"/>
          <p:cNvSpPr/>
          <p:nvPr/>
        </p:nvSpPr>
        <p:spPr>
          <a:xfrm>
            <a:off x="4634905" y="1726034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/>
          </a:p>
        </p:txBody>
      </p:sp>
      <p:sp>
        <p:nvSpPr>
          <p:cNvPr id="403" name="Google Shape;403;p14"/>
          <p:cNvSpPr/>
          <p:nvPr/>
        </p:nvSpPr>
        <p:spPr>
          <a:xfrm>
            <a:off x="6220424" y="1726034"/>
            <a:ext cx="1031700" cy="8304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/>
          </a:p>
        </p:txBody>
      </p:sp>
      <p:sp>
        <p:nvSpPr>
          <p:cNvPr id="404" name="Google Shape;404;p14"/>
          <p:cNvSpPr/>
          <p:nvPr/>
        </p:nvSpPr>
        <p:spPr>
          <a:xfrm>
            <a:off x="7849287" y="1726034"/>
            <a:ext cx="1031700" cy="830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/>
          </a:p>
        </p:txBody>
      </p:sp>
      <p:sp>
        <p:nvSpPr>
          <p:cNvPr id="405" name="Google Shape;405;p14"/>
          <p:cNvSpPr/>
          <p:nvPr/>
        </p:nvSpPr>
        <p:spPr>
          <a:xfrm>
            <a:off x="9475354" y="1726034"/>
            <a:ext cx="1031700" cy="830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28fe586a5c_0_0"/>
          <p:cNvSpPr/>
          <p:nvPr/>
        </p:nvSpPr>
        <p:spPr>
          <a:xfrm>
            <a:off x="3169200" y="1725445"/>
            <a:ext cx="1031700" cy="8304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/>
          </a:p>
        </p:txBody>
      </p:sp>
      <p:sp>
        <p:nvSpPr>
          <p:cNvPr id="411" name="Google Shape;411;g228fe586a5c_0_0"/>
          <p:cNvSpPr/>
          <p:nvPr/>
        </p:nvSpPr>
        <p:spPr>
          <a:xfrm>
            <a:off x="4680617" y="1725445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GAH</a:t>
            </a:r>
            <a:endParaRPr/>
          </a:p>
        </p:txBody>
      </p:sp>
      <p:sp>
        <p:nvSpPr>
          <p:cNvPr id="412" name="Google Shape;412;g228fe586a5c_0_0"/>
          <p:cNvSpPr/>
          <p:nvPr/>
        </p:nvSpPr>
        <p:spPr>
          <a:xfrm>
            <a:off x="6266136" y="1725445"/>
            <a:ext cx="1031700" cy="8304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</a:t>
            </a:r>
            <a:endParaRPr/>
          </a:p>
        </p:txBody>
      </p:sp>
      <p:sp>
        <p:nvSpPr>
          <p:cNvPr id="413" name="Google Shape;413;g228fe586a5c_0_0"/>
          <p:cNvSpPr/>
          <p:nvPr/>
        </p:nvSpPr>
        <p:spPr>
          <a:xfrm>
            <a:off x="7894999" y="1725445"/>
            <a:ext cx="1031700" cy="830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</a:t>
            </a:r>
            <a:endParaRPr/>
          </a:p>
        </p:txBody>
      </p:sp>
      <p:sp>
        <p:nvSpPr>
          <p:cNvPr id="414" name="Google Shape;414;g228fe586a5c_0_0"/>
          <p:cNvSpPr/>
          <p:nvPr/>
        </p:nvSpPr>
        <p:spPr>
          <a:xfrm>
            <a:off x="9521066" y="1725445"/>
            <a:ext cx="1031700" cy="830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GEE</a:t>
            </a:r>
            <a:endParaRPr/>
          </a:p>
        </p:txBody>
      </p:sp>
      <p:sp>
        <p:nvSpPr>
          <p:cNvPr id="415" name="Google Shape;415;g228fe586a5c_0_0"/>
          <p:cNvSpPr/>
          <p:nvPr/>
        </p:nvSpPr>
        <p:spPr>
          <a:xfrm>
            <a:off x="3169200" y="3765367"/>
            <a:ext cx="1031700" cy="830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/>
          </a:p>
        </p:txBody>
      </p:sp>
      <p:sp>
        <p:nvSpPr>
          <p:cNvPr id="416" name="Google Shape;416;g228fe586a5c_0_0"/>
          <p:cNvSpPr/>
          <p:nvPr/>
        </p:nvSpPr>
        <p:spPr>
          <a:xfrm>
            <a:off x="4680617" y="3765367"/>
            <a:ext cx="1031700" cy="8304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GAH</a:t>
            </a:r>
            <a:endParaRPr/>
          </a:p>
        </p:txBody>
      </p:sp>
      <p:sp>
        <p:nvSpPr>
          <p:cNvPr id="417" name="Google Shape;417;g228fe586a5c_0_0"/>
          <p:cNvSpPr/>
          <p:nvPr/>
        </p:nvSpPr>
        <p:spPr>
          <a:xfrm>
            <a:off x="6266136" y="3765367"/>
            <a:ext cx="1031700" cy="830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</a:t>
            </a:r>
            <a:endParaRPr/>
          </a:p>
        </p:txBody>
      </p:sp>
      <p:sp>
        <p:nvSpPr>
          <p:cNvPr id="418" name="Google Shape;418;g228fe586a5c_0_0"/>
          <p:cNvSpPr/>
          <p:nvPr/>
        </p:nvSpPr>
        <p:spPr>
          <a:xfrm>
            <a:off x="7894999" y="3765367"/>
            <a:ext cx="1031700" cy="830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</a:t>
            </a:r>
            <a:endParaRPr/>
          </a:p>
        </p:txBody>
      </p:sp>
      <p:sp>
        <p:nvSpPr>
          <p:cNvPr id="419" name="Google Shape;419;g228fe586a5c_0_0"/>
          <p:cNvSpPr/>
          <p:nvPr/>
        </p:nvSpPr>
        <p:spPr>
          <a:xfrm>
            <a:off x="9521066" y="3765367"/>
            <a:ext cx="1031700" cy="8304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GEE</a:t>
            </a:r>
            <a:endParaRPr/>
          </a:p>
        </p:txBody>
      </p:sp>
      <p:sp>
        <p:nvSpPr>
          <p:cNvPr id="420" name="Google Shape;420;g228fe586a5c_0_0"/>
          <p:cNvSpPr txBox="1"/>
          <p:nvPr/>
        </p:nvSpPr>
        <p:spPr>
          <a:xfrm>
            <a:off x="6568839" y="4928532"/>
            <a:ext cx="49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/>
          </a:p>
        </p:txBody>
      </p:sp>
      <p:sp>
        <p:nvSpPr>
          <p:cNvPr id="421" name="Google Shape;421;g228fe586a5c_0_0"/>
          <p:cNvSpPr/>
          <p:nvPr/>
        </p:nvSpPr>
        <p:spPr>
          <a:xfrm>
            <a:off x="3169200" y="5630520"/>
            <a:ext cx="1031700" cy="830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/>
          </a:p>
        </p:txBody>
      </p:sp>
      <p:sp>
        <p:nvSpPr>
          <p:cNvPr id="422" name="Google Shape;422;g228fe586a5c_0_0"/>
          <p:cNvSpPr/>
          <p:nvPr/>
        </p:nvSpPr>
        <p:spPr>
          <a:xfrm>
            <a:off x="4680617" y="5630520"/>
            <a:ext cx="1031700" cy="8304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GAH</a:t>
            </a:r>
            <a:endParaRPr/>
          </a:p>
        </p:txBody>
      </p:sp>
      <p:sp>
        <p:nvSpPr>
          <p:cNvPr id="423" name="Google Shape;423;g228fe586a5c_0_0"/>
          <p:cNvSpPr/>
          <p:nvPr/>
        </p:nvSpPr>
        <p:spPr>
          <a:xfrm>
            <a:off x="7893600" y="5640307"/>
            <a:ext cx="1031700" cy="830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</a:t>
            </a:r>
            <a:endParaRPr/>
          </a:p>
        </p:txBody>
      </p:sp>
      <p:sp>
        <p:nvSpPr>
          <p:cNvPr id="424" name="Google Shape;424;g228fe586a5c_0_0"/>
          <p:cNvSpPr/>
          <p:nvPr/>
        </p:nvSpPr>
        <p:spPr>
          <a:xfrm>
            <a:off x="6266135" y="5630520"/>
            <a:ext cx="1031700" cy="8304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</a:t>
            </a:r>
            <a:endParaRPr/>
          </a:p>
        </p:txBody>
      </p:sp>
      <p:sp>
        <p:nvSpPr>
          <p:cNvPr id="425" name="Google Shape;425;g228fe586a5c_0_0"/>
          <p:cNvSpPr/>
          <p:nvPr/>
        </p:nvSpPr>
        <p:spPr>
          <a:xfrm>
            <a:off x="9521066" y="5630520"/>
            <a:ext cx="1031700" cy="8304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GEE</a:t>
            </a:r>
            <a:endParaRPr/>
          </a:p>
        </p:txBody>
      </p:sp>
      <p:sp>
        <p:nvSpPr>
          <p:cNvPr id="426" name="Google Shape;426;g228fe586a5c_0_0"/>
          <p:cNvSpPr txBox="1"/>
          <p:nvPr/>
        </p:nvSpPr>
        <p:spPr>
          <a:xfrm>
            <a:off x="486926" y="1956025"/>
            <a:ext cx="185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aseline="30000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Sequence</a:t>
            </a:r>
            <a:endParaRPr sz="2400"/>
          </a:p>
        </p:txBody>
      </p:sp>
      <p:sp>
        <p:nvSpPr>
          <p:cNvPr id="427" name="Google Shape;427;g228fe586a5c_0_0"/>
          <p:cNvSpPr txBox="1"/>
          <p:nvPr/>
        </p:nvSpPr>
        <p:spPr>
          <a:xfrm>
            <a:off x="535069" y="3870883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</a:t>
            </a:r>
            <a:endParaRPr sz="2400"/>
          </a:p>
        </p:txBody>
      </p:sp>
      <p:sp>
        <p:nvSpPr>
          <p:cNvPr id="428" name="Google Shape;428;g228fe586a5c_0_0"/>
          <p:cNvSpPr txBox="1"/>
          <p:nvPr/>
        </p:nvSpPr>
        <p:spPr>
          <a:xfrm>
            <a:off x="535068" y="5785716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</a:t>
            </a:r>
            <a:endParaRPr sz="2400"/>
          </a:p>
        </p:txBody>
      </p:sp>
      <p:grpSp>
        <p:nvGrpSpPr>
          <p:cNvPr id="429" name="Google Shape;429;g228fe586a5c_0_0"/>
          <p:cNvGrpSpPr/>
          <p:nvPr/>
        </p:nvGrpSpPr>
        <p:grpSpPr>
          <a:xfrm>
            <a:off x="6644039" y="2606420"/>
            <a:ext cx="276000" cy="824738"/>
            <a:chOff x="6922714" y="2072212"/>
            <a:chExt cx="276000" cy="824738"/>
          </a:xfrm>
        </p:grpSpPr>
        <p:sp>
          <p:nvSpPr>
            <p:cNvPr id="430" name="Google Shape;430;g228fe586a5c_0_0"/>
            <p:cNvSpPr txBox="1"/>
            <p:nvPr/>
          </p:nvSpPr>
          <p:spPr>
            <a:xfrm>
              <a:off x="6922714" y="2072212"/>
              <a:ext cx="276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/>
            </a:p>
          </p:txBody>
        </p:sp>
        <p:grpSp>
          <p:nvGrpSpPr>
            <p:cNvPr id="431" name="Google Shape;431;g228fe586a5c_0_0"/>
            <p:cNvGrpSpPr/>
            <p:nvPr/>
          </p:nvGrpSpPr>
          <p:grpSpPr>
            <a:xfrm>
              <a:off x="6922714" y="2222981"/>
              <a:ext cx="276000" cy="673969"/>
              <a:chOff x="6922714" y="2222981"/>
              <a:chExt cx="276000" cy="673969"/>
            </a:xfrm>
          </p:grpSpPr>
          <p:sp>
            <p:nvSpPr>
              <p:cNvPr id="432" name="Google Shape;432;g228fe586a5c_0_0"/>
              <p:cNvSpPr txBox="1"/>
              <p:nvPr/>
            </p:nvSpPr>
            <p:spPr>
              <a:xfrm>
                <a:off x="6922714" y="2222981"/>
                <a:ext cx="2760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  <a:endParaRPr/>
              </a:p>
            </p:txBody>
          </p:sp>
          <p:sp>
            <p:nvSpPr>
              <p:cNvPr id="433" name="Google Shape;433;g228fe586a5c_0_0"/>
              <p:cNvSpPr txBox="1"/>
              <p:nvPr/>
            </p:nvSpPr>
            <p:spPr>
              <a:xfrm>
                <a:off x="6922714" y="2373750"/>
                <a:ext cx="2760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  <a:endParaRPr/>
              </a:p>
            </p:txBody>
          </p:sp>
        </p:grpSp>
      </p:grpSp>
      <p:sp>
        <p:nvSpPr>
          <p:cNvPr id="434" name="Google Shape;434;g228fe586a5c_0_0"/>
          <p:cNvSpPr txBox="1"/>
          <p:nvPr>
            <p:ph type="title"/>
          </p:nvPr>
        </p:nvSpPr>
        <p:spPr>
          <a:xfrm>
            <a:off x="355926" y="387175"/>
            <a:ext cx="99477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Calibri"/>
              <a:buNone/>
            </a:pPr>
            <a:r>
              <a:rPr lang="en-CA"/>
              <a:t>Same &amp; Different Task (Attend Pitch): </a:t>
            </a:r>
            <a:br>
              <a:rPr lang="en-CA"/>
            </a:br>
            <a:r>
              <a:rPr lang="en-CA"/>
              <a:t>Randomized non-attending dimension (Syllable)</a:t>
            </a:r>
            <a:endParaRPr/>
          </a:p>
        </p:txBody>
      </p:sp>
      <p:sp>
        <p:nvSpPr>
          <p:cNvPr id="435" name="Google Shape;435;g228fe586a5c_0_0"/>
          <p:cNvSpPr/>
          <p:nvPr/>
        </p:nvSpPr>
        <p:spPr>
          <a:xfrm>
            <a:off x="3166404" y="3766446"/>
            <a:ext cx="1031700" cy="8304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DOO</a:t>
            </a:r>
            <a:endParaRPr/>
          </a:p>
        </p:txBody>
      </p:sp>
      <p:sp>
        <p:nvSpPr>
          <p:cNvPr id="436" name="Google Shape;436;g228fe586a5c_0_0"/>
          <p:cNvSpPr/>
          <p:nvPr/>
        </p:nvSpPr>
        <p:spPr>
          <a:xfrm>
            <a:off x="4677821" y="3766446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</a:t>
            </a:r>
            <a:endParaRPr/>
          </a:p>
        </p:txBody>
      </p:sp>
      <p:sp>
        <p:nvSpPr>
          <p:cNvPr id="437" name="Google Shape;437;g228fe586a5c_0_0"/>
          <p:cNvSpPr/>
          <p:nvPr/>
        </p:nvSpPr>
        <p:spPr>
          <a:xfrm>
            <a:off x="6263340" y="3766446"/>
            <a:ext cx="1031700" cy="8304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/>
          </a:p>
        </p:txBody>
      </p:sp>
      <p:sp>
        <p:nvSpPr>
          <p:cNvPr id="438" name="Google Shape;438;g228fe586a5c_0_0"/>
          <p:cNvSpPr/>
          <p:nvPr/>
        </p:nvSpPr>
        <p:spPr>
          <a:xfrm>
            <a:off x="7892203" y="3766446"/>
            <a:ext cx="1031700" cy="830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GAH</a:t>
            </a:r>
            <a:endParaRPr/>
          </a:p>
        </p:txBody>
      </p:sp>
      <p:sp>
        <p:nvSpPr>
          <p:cNvPr id="439" name="Google Shape;439;g228fe586a5c_0_0"/>
          <p:cNvSpPr/>
          <p:nvPr/>
        </p:nvSpPr>
        <p:spPr>
          <a:xfrm>
            <a:off x="9518270" y="3766446"/>
            <a:ext cx="1031700" cy="830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BEE</a:t>
            </a:r>
            <a:endParaRPr/>
          </a:p>
        </p:txBody>
      </p:sp>
      <p:sp>
        <p:nvSpPr>
          <p:cNvPr id="440" name="Google Shape;440;g228fe586a5c_0_0"/>
          <p:cNvSpPr/>
          <p:nvPr/>
        </p:nvSpPr>
        <p:spPr>
          <a:xfrm>
            <a:off x="3166404" y="5640307"/>
            <a:ext cx="1031700" cy="8304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DOO</a:t>
            </a:r>
            <a:endParaRPr/>
          </a:p>
        </p:txBody>
      </p:sp>
      <p:sp>
        <p:nvSpPr>
          <p:cNvPr id="441" name="Google Shape;441;g228fe586a5c_0_0"/>
          <p:cNvSpPr/>
          <p:nvPr/>
        </p:nvSpPr>
        <p:spPr>
          <a:xfrm>
            <a:off x="4677821" y="5640307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</a:t>
            </a:r>
            <a:endParaRPr/>
          </a:p>
        </p:txBody>
      </p:sp>
      <p:sp>
        <p:nvSpPr>
          <p:cNvPr id="442" name="Google Shape;442;g228fe586a5c_0_0"/>
          <p:cNvSpPr/>
          <p:nvPr/>
        </p:nvSpPr>
        <p:spPr>
          <a:xfrm>
            <a:off x="6263340" y="5640307"/>
            <a:ext cx="1031700" cy="830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/>
          </a:p>
        </p:txBody>
      </p:sp>
      <p:sp>
        <p:nvSpPr>
          <p:cNvPr id="443" name="Google Shape;443;g228fe586a5c_0_0"/>
          <p:cNvSpPr/>
          <p:nvPr/>
        </p:nvSpPr>
        <p:spPr>
          <a:xfrm>
            <a:off x="7892203" y="5640307"/>
            <a:ext cx="1031700" cy="8304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GAH</a:t>
            </a:r>
            <a:endParaRPr/>
          </a:p>
        </p:txBody>
      </p:sp>
      <p:sp>
        <p:nvSpPr>
          <p:cNvPr id="444" name="Google Shape;444;g228fe586a5c_0_0"/>
          <p:cNvSpPr/>
          <p:nvPr/>
        </p:nvSpPr>
        <p:spPr>
          <a:xfrm>
            <a:off x="9518270" y="5640307"/>
            <a:ext cx="1031700" cy="830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5"/>
          <p:cNvSpPr txBox="1"/>
          <p:nvPr/>
        </p:nvSpPr>
        <p:spPr>
          <a:xfrm>
            <a:off x="486926" y="1956025"/>
            <a:ext cx="185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aseline="30000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Sequence</a:t>
            </a:r>
            <a:endParaRPr sz="2400"/>
          </a:p>
        </p:txBody>
      </p:sp>
      <p:sp>
        <p:nvSpPr>
          <p:cNvPr id="450" name="Google Shape;450;p15"/>
          <p:cNvSpPr txBox="1"/>
          <p:nvPr/>
        </p:nvSpPr>
        <p:spPr>
          <a:xfrm>
            <a:off x="650101" y="3955500"/>
            <a:ext cx="185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</a:t>
            </a:r>
            <a:endParaRPr sz="2400"/>
          </a:p>
        </p:txBody>
      </p:sp>
      <p:sp>
        <p:nvSpPr>
          <p:cNvPr id="451" name="Google Shape;451;p15"/>
          <p:cNvSpPr txBox="1"/>
          <p:nvPr/>
        </p:nvSpPr>
        <p:spPr>
          <a:xfrm>
            <a:off x="747793" y="5820641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</a:t>
            </a:r>
            <a:endParaRPr sz="2400"/>
          </a:p>
        </p:txBody>
      </p:sp>
      <p:sp>
        <p:nvSpPr>
          <p:cNvPr id="452" name="Google Shape;452;p15"/>
          <p:cNvSpPr txBox="1"/>
          <p:nvPr>
            <p:ph type="title"/>
          </p:nvPr>
        </p:nvSpPr>
        <p:spPr>
          <a:xfrm>
            <a:off x="355913" y="387183"/>
            <a:ext cx="8848208" cy="661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Calibri"/>
              <a:buNone/>
            </a:pPr>
            <a:r>
              <a:rPr lang="en-CA"/>
              <a:t>Same &amp; Different</a:t>
            </a:r>
            <a:r>
              <a:rPr lang="en-CA"/>
              <a:t> Task (Attend Syllable): </a:t>
            </a:r>
            <a:br>
              <a:rPr lang="en-CA"/>
            </a:br>
            <a:r>
              <a:rPr lang="en-CA"/>
              <a:t>Fixed non-attending dimension (Pitch)</a:t>
            </a:r>
            <a:endParaRPr/>
          </a:p>
        </p:txBody>
      </p:sp>
      <p:sp>
        <p:nvSpPr>
          <p:cNvPr id="453" name="Google Shape;453;p15"/>
          <p:cNvSpPr/>
          <p:nvPr/>
        </p:nvSpPr>
        <p:spPr>
          <a:xfrm>
            <a:off x="3177910" y="3771089"/>
            <a:ext cx="1031846" cy="83051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/>
          </a:p>
        </p:txBody>
      </p:sp>
      <p:sp>
        <p:nvSpPr>
          <p:cNvPr id="454" name="Google Shape;454;p15"/>
          <p:cNvSpPr/>
          <p:nvPr/>
        </p:nvSpPr>
        <p:spPr>
          <a:xfrm>
            <a:off x="4689327" y="3771089"/>
            <a:ext cx="1031846" cy="83051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GAH</a:t>
            </a:r>
            <a:endParaRPr/>
          </a:p>
        </p:txBody>
      </p:sp>
      <p:sp>
        <p:nvSpPr>
          <p:cNvPr id="455" name="Google Shape;455;p15"/>
          <p:cNvSpPr/>
          <p:nvPr/>
        </p:nvSpPr>
        <p:spPr>
          <a:xfrm>
            <a:off x="6274846" y="3771089"/>
            <a:ext cx="1031846" cy="83051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</a:t>
            </a:r>
            <a:endParaRPr/>
          </a:p>
        </p:txBody>
      </p:sp>
      <p:sp>
        <p:nvSpPr>
          <p:cNvPr id="456" name="Google Shape;456;p15"/>
          <p:cNvSpPr/>
          <p:nvPr/>
        </p:nvSpPr>
        <p:spPr>
          <a:xfrm>
            <a:off x="7903709" y="3771089"/>
            <a:ext cx="1031846" cy="83051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</a:t>
            </a:r>
            <a:endParaRPr/>
          </a:p>
        </p:txBody>
      </p:sp>
      <p:sp>
        <p:nvSpPr>
          <p:cNvPr id="457" name="Google Shape;457;p15"/>
          <p:cNvSpPr/>
          <p:nvPr/>
        </p:nvSpPr>
        <p:spPr>
          <a:xfrm>
            <a:off x="9529776" y="3771089"/>
            <a:ext cx="1031846" cy="83051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GEE</a:t>
            </a:r>
            <a:endParaRPr/>
          </a:p>
        </p:txBody>
      </p:sp>
      <p:sp>
        <p:nvSpPr>
          <p:cNvPr id="458" name="Google Shape;458;p15"/>
          <p:cNvSpPr txBox="1"/>
          <p:nvPr/>
        </p:nvSpPr>
        <p:spPr>
          <a:xfrm>
            <a:off x="6577549" y="4934254"/>
            <a:ext cx="4928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/>
          </a:p>
        </p:txBody>
      </p:sp>
      <p:sp>
        <p:nvSpPr>
          <p:cNvPr id="459" name="Google Shape;459;p15"/>
          <p:cNvSpPr/>
          <p:nvPr/>
        </p:nvSpPr>
        <p:spPr>
          <a:xfrm>
            <a:off x="3177910" y="5636242"/>
            <a:ext cx="1031846" cy="83051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/>
          </a:p>
        </p:txBody>
      </p:sp>
      <p:sp>
        <p:nvSpPr>
          <p:cNvPr id="460" name="Google Shape;460;p15"/>
          <p:cNvSpPr/>
          <p:nvPr/>
        </p:nvSpPr>
        <p:spPr>
          <a:xfrm>
            <a:off x="4689327" y="5636242"/>
            <a:ext cx="1031846" cy="83051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GAH</a:t>
            </a:r>
            <a:endParaRPr/>
          </a:p>
        </p:txBody>
      </p:sp>
      <p:sp>
        <p:nvSpPr>
          <p:cNvPr id="461" name="Google Shape;461;p15"/>
          <p:cNvSpPr/>
          <p:nvPr/>
        </p:nvSpPr>
        <p:spPr>
          <a:xfrm>
            <a:off x="7902310" y="5646029"/>
            <a:ext cx="1031846" cy="83051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</a:t>
            </a:r>
            <a:endParaRPr/>
          </a:p>
        </p:txBody>
      </p:sp>
      <p:sp>
        <p:nvSpPr>
          <p:cNvPr id="462" name="Google Shape;462;p15"/>
          <p:cNvSpPr/>
          <p:nvPr/>
        </p:nvSpPr>
        <p:spPr>
          <a:xfrm>
            <a:off x="6274845" y="5636242"/>
            <a:ext cx="1031846" cy="83051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</a:t>
            </a:r>
            <a:endParaRPr/>
          </a:p>
        </p:txBody>
      </p:sp>
      <p:sp>
        <p:nvSpPr>
          <p:cNvPr id="463" name="Google Shape;463;p15"/>
          <p:cNvSpPr/>
          <p:nvPr/>
        </p:nvSpPr>
        <p:spPr>
          <a:xfrm>
            <a:off x="9529776" y="5636242"/>
            <a:ext cx="1031846" cy="83051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GEE</a:t>
            </a:r>
            <a:endParaRPr/>
          </a:p>
        </p:txBody>
      </p:sp>
      <p:grpSp>
        <p:nvGrpSpPr>
          <p:cNvPr id="464" name="Google Shape;464;p15"/>
          <p:cNvGrpSpPr/>
          <p:nvPr/>
        </p:nvGrpSpPr>
        <p:grpSpPr>
          <a:xfrm>
            <a:off x="6652749" y="2612142"/>
            <a:ext cx="276038" cy="824758"/>
            <a:chOff x="6922714" y="2072212"/>
            <a:chExt cx="276038" cy="824758"/>
          </a:xfrm>
        </p:grpSpPr>
        <p:sp>
          <p:nvSpPr>
            <p:cNvPr id="465" name="Google Shape;465;p15"/>
            <p:cNvSpPr txBox="1"/>
            <p:nvPr/>
          </p:nvSpPr>
          <p:spPr>
            <a:xfrm>
              <a:off x="6922714" y="2072212"/>
              <a:ext cx="276038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/>
            </a:p>
          </p:txBody>
        </p:sp>
        <p:grpSp>
          <p:nvGrpSpPr>
            <p:cNvPr id="466" name="Google Shape;466;p15"/>
            <p:cNvGrpSpPr/>
            <p:nvPr/>
          </p:nvGrpSpPr>
          <p:grpSpPr>
            <a:xfrm>
              <a:off x="6922714" y="2222981"/>
              <a:ext cx="276038" cy="673989"/>
              <a:chOff x="6922714" y="2222981"/>
              <a:chExt cx="276038" cy="673989"/>
            </a:xfrm>
          </p:grpSpPr>
          <p:sp>
            <p:nvSpPr>
              <p:cNvPr id="467" name="Google Shape;467;p15"/>
              <p:cNvSpPr txBox="1"/>
              <p:nvPr/>
            </p:nvSpPr>
            <p:spPr>
              <a:xfrm>
                <a:off x="6922714" y="2222981"/>
                <a:ext cx="27603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  <a:endParaRPr/>
              </a:p>
            </p:txBody>
          </p:sp>
          <p:sp>
            <p:nvSpPr>
              <p:cNvPr id="468" name="Google Shape;468;p15"/>
              <p:cNvSpPr txBox="1"/>
              <p:nvPr/>
            </p:nvSpPr>
            <p:spPr>
              <a:xfrm>
                <a:off x="6922714" y="2373750"/>
                <a:ext cx="27603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  <a:endParaRPr/>
              </a:p>
            </p:txBody>
          </p:sp>
        </p:grpSp>
      </p:grpSp>
      <p:sp>
        <p:nvSpPr>
          <p:cNvPr id="469" name="Google Shape;469;p15"/>
          <p:cNvSpPr/>
          <p:nvPr/>
        </p:nvSpPr>
        <p:spPr>
          <a:xfrm>
            <a:off x="3177910" y="1771664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/>
          </a:p>
        </p:txBody>
      </p:sp>
      <p:sp>
        <p:nvSpPr>
          <p:cNvPr id="470" name="Google Shape;470;p15"/>
          <p:cNvSpPr/>
          <p:nvPr/>
        </p:nvSpPr>
        <p:spPr>
          <a:xfrm>
            <a:off x="4689327" y="1771664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GAH</a:t>
            </a:r>
            <a:endParaRPr/>
          </a:p>
        </p:txBody>
      </p:sp>
      <p:sp>
        <p:nvSpPr>
          <p:cNvPr id="471" name="Google Shape;471;p15"/>
          <p:cNvSpPr/>
          <p:nvPr/>
        </p:nvSpPr>
        <p:spPr>
          <a:xfrm>
            <a:off x="6274846" y="1771664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</a:t>
            </a:r>
            <a:endParaRPr/>
          </a:p>
        </p:txBody>
      </p:sp>
      <p:sp>
        <p:nvSpPr>
          <p:cNvPr id="472" name="Google Shape;472;p15"/>
          <p:cNvSpPr/>
          <p:nvPr/>
        </p:nvSpPr>
        <p:spPr>
          <a:xfrm>
            <a:off x="7903709" y="1771664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</a:t>
            </a:r>
            <a:endParaRPr/>
          </a:p>
        </p:txBody>
      </p:sp>
      <p:sp>
        <p:nvSpPr>
          <p:cNvPr id="473" name="Google Shape;473;p15"/>
          <p:cNvSpPr/>
          <p:nvPr/>
        </p:nvSpPr>
        <p:spPr>
          <a:xfrm>
            <a:off x="9529776" y="1771664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09bb572663_0_0"/>
          <p:cNvSpPr/>
          <p:nvPr/>
        </p:nvSpPr>
        <p:spPr>
          <a:xfrm>
            <a:off x="3169200" y="1725445"/>
            <a:ext cx="1031700" cy="8304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/>
          </a:p>
        </p:txBody>
      </p:sp>
      <p:sp>
        <p:nvSpPr>
          <p:cNvPr id="479" name="Google Shape;479;g209bb572663_0_0"/>
          <p:cNvSpPr/>
          <p:nvPr/>
        </p:nvSpPr>
        <p:spPr>
          <a:xfrm>
            <a:off x="4680617" y="1725445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GAH</a:t>
            </a:r>
            <a:endParaRPr/>
          </a:p>
        </p:txBody>
      </p:sp>
      <p:sp>
        <p:nvSpPr>
          <p:cNvPr id="480" name="Google Shape;480;g209bb572663_0_0"/>
          <p:cNvSpPr/>
          <p:nvPr/>
        </p:nvSpPr>
        <p:spPr>
          <a:xfrm>
            <a:off x="6266136" y="1725445"/>
            <a:ext cx="1031700" cy="8304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</a:t>
            </a:r>
            <a:endParaRPr/>
          </a:p>
        </p:txBody>
      </p:sp>
      <p:sp>
        <p:nvSpPr>
          <p:cNvPr id="481" name="Google Shape;481;g209bb572663_0_0"/>
          <p:cNvSpPr/>
          <p:nvPr/>
        </p:nvSpPr>
        <p:spPr>
          <a:xfrm>
            <a:off x="7894999" y="1725445"/>
            <a:ext cx="1031700" cy="830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</a:t>
            </a:r>
            <a:endParaRPr/>
          </a:p>
        </p:txBody>
      </p:sp>
      <p:sp>
        <p:nvSpPr>
          <p:cNvPr id="482" name="Google Shape;482;g209bb572663_0_0"/>
          <p:cNvSpPr/>
          <p:nvPr/>
        </p:nvSpPr>
        <p:spPr>
          <a:xfrm>
            <a:off x="9521066" y="1725445"/>
            <a:ext cx="1031700" cy="830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GEE</a:t>
            </a:r>
            <a:endParaRPr/>
          </a:p>
        </p:txBody>
      </p:sp>
      <p:sp>
        <p:nvSpPr>
          <p:cNvPr id="483" name="Google Shape;483;g209bb572663_0_0"/>
          <p:cNvSpPr/>
          <p:nvPr/>
        </p:nvSpPr>
        <p:spPr>
          <a:xfrm>
            <a:off x="3169200" y="3765367"/>
            <a:ext cx="1031700" cy="830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/>
          </a:p>
        </p:txBody>
      </p:sp>
      <p:sp>
        <p:nvSpPr>
          <p:cNvPr id="484" name="Google Shape;484;g209bb572663_0_0"/>
          <p:cNvSpPr/>
          <p:nvPr/>
        </p:nvSpPr>
        <p:spPr>
          <a:xfrm>
            <a:off x="4680617" y="3765367"/>
            <a:ext cx="1031700" cy="8304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GAH</a:t>
            </a:r>
            <a:endParaRPr/>
          </a:p>
        </p:txBody>
      </p:sp>
      <p:sp>
        <p:nvSpPr>
          <p:cNvPr id="485" name="Google Shape;485;g209bb572663_0_0"/>
          <p:cNvSpPr/>
          <p:nvPr/>
        </p:nvSpPr>
        <p:spPr>
          <a:xfrm>
            <a:off x="6266136" y="3765367"/>
            <a:ext cx="1031700" cy="830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</a:t>
            </a:r>
            <a:endParaRPr/>
          </a:p>
        </p:txBody>
      </p:sp>
      <p:sp>
        <p:nvSpPr>
          <p:cNvPr id="486" name="Google Shape;486;g209bb572663_0_0"/>
          <p:cNvSpPr/>
          <p:nvPr/>
        </p:nvSpPr>
        <p:spPr>
          <a:xfrm>
            <a:off x="7894999" y="3765367"/>
            <a:ext cx="1031700" cy="830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</a:t>
            </a:r>
            <a:endParaRPr/>
          </a:p>
        </p:txBody>
      </p:sp>
      <p:sp>
        <p:nvSpPr>
          <p:cNvPr id="487" name="Google Shape;487;g209bb572663_0_0"/>
          <p:cNvSpPr/>
          <p:nvPr/>
        </p:nvSpPr>
        <p:spPr>
          <a:xfrm>
            <a:off x="9521066" y="3765367"/>
            <a:ext cx="1031700" cy="8304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GEE</a:t>
            </a:r>
            <a:endParaRPr/>
          </a:p>
        </p:txBody>
      </p:sp>
      <p:sp>
        <p:nvSpPr>
          <p:cNvPr id="488" name="Google Shape;488;g209bb572663_0_0"/>
          <p:cNvSpPr txBox="1"/>
          <p:nvPr/>
        </p:nvSpPr>
        <p:spPr>
          <a:xfrm>
            <a:off x="6568839" y="4928532"/>
            <a:ext cx="49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/>
          </a:p>
        </p:txBody>
      </p:sp>
      <p:sp>
        <p:nvSpPr>
          <p:cNvPr id="489" name="Google Shape;489;g209bb572663_0_0"/>
          <p:cNvSpPr/>
          <p:nvPr/>
        </p:nvSpPr>
        <p:spPr>
          <a:xfrm>
            <a:off x="3169200" y="5630520"/>
            <a:ext cx="1031700" cy="830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/>
          </a:p>
        </p:txBody>
      </p:sp>
      <p:sp>
        <p:nvSpPr>
          <p:cNvPr id="490" name="Google Shape;490;g209bb572663_0_0"/>
          <p:cNvSpPr/>
          <p:nvPr/>
        </p:nvSpPr>
        <p:spPr>
          <a:xfrm>
            <a:off x="4680617" y="5630520"/>
            <a:ext cx="1031700" cy="8304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GAH</a:t>
            </a:r>
            <a:endParaRPr/>
          </a:p>
        </p:txBody>
      </p:sp>
      <p:sp>
        <p:nvSpPr>
          <p:cNvPr id="491" name="Google Shape;491;g209bb572663_0_0"/>
          <p:cNvSpPr/>
          <p:nvPr/>
        </p:nvSpPr>
        <p:spPr>
          <a:xfrm>
            <a:off x="7893600" y="5640307"/>
            <a:ext cx="1031700" cy="830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</a:t>
            </a:r>
            <a:endParaRPr/>
          </a:p>
        </p:txBody>
      </p:sp>
      <p:sp>
        <p:nvSpPr>
          <p:cNvPr id="492" name="Google Shape;492;g209bb572663_0_0"/>
          <p:cNvSpPr/>
          <p:nvPr/>
        </p:nvSpPr>
        <p:spPr>
          <a:xfrm>
            <a:off x="6266135" y="5630520"/>
            <a:ext cx="1031700" cy="830400"/>
          </a:xfrm>
          <a:prstGeom prst="rect">
            <a:avLst/>
          </a:prstGeom>
          <a:solidFill>
            <a:srgbClr val="783F04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</a:t>
            </a:r>
            <a:endParaRPr/>
          </a:p>
        </p:txBody>
      </p:sp>
      <p:sp>
        <p:nvSpPr>
          <p:cNvPr id="493" name="Google Shape;493;g209bb572663_0_0"/>
          <p:cNvSpPr/>
          <p:nvPr/>
        </p:nvSpPr>
        <p:spPr>
          <a:xfrm>
            <a:off x="9521066" y="5630520"/>
            <a:ext cx="1031700" cy="8304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GEE</a:t>
            </a:r>
            <a:endParaRPr/>
          </a:p>
        </p:txBody>
      </p:sp>
      <p:sp>
        <p:nvSpPr>
          <p:cNvPr id="494" name="Google Shape;494;g209bb572663_0_0"/>
          <p:cNvSpPr txBox="1"/>
          <p:nvPr/>
        </p:nvSpPr>
        <p:spPr>
          <a:xfrm>
            <a:off x="583426" y="1956025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aseline="30000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Sequence</a:t>
            </a:r>
            <a:endParaRPr sz="2400"/>
          </a:p>
        </p:txBody>
      </p:sp>
      <p:grpSp>
        <p:nvGrpSpPr>
          <p:cNvPr id="495" name="Google Shape;495;g209bb572663_0_0"/>
          <p:cNvGrpSpPr/>
          <p:nvPr/>
        </p:nvGrpSpPr>
        <p:grpSpPr>
          <a:xfrm>
            <a:off x="6644039" y="2606420"/>
            <a:ext cx="276000" cy="824738"/>
            <a:chOff x="6922714" y="2072212"/>
            <a:chExt cx="276000" cy="824738"/>
          </a:xfrm>
        </p:grpSpPr>
        <p:sp>
          <p:nvSpPr>
            <p:cNvPr id="496" name="Google Shape;496;g209bb572663_0_0"/>
            <p:cNvSpPr txBox="1"/>
            <p:nvPr/>
          </p:nvSpPr>
          <p:spPr>
            <a:xfrm>
              <a:off x="6922714" y="2072212"/>
              <a:ext cx="276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/>
            </a:p>
          </p:txBody>
        </p:sp>
        <p:grpSp>
          <p:nvGrpSpPr>
            <p:cNvPr id="497" name="Google Shape;497;g209bb572663_0_0"/>
            <p:cNvGrpSpPr/>
            <p:nvPr/>
          </p:nvGrpSpPr>
          <p:grpSpPr>
            <a:xfrm>
              <a:off x="6922714" y="2222981"/>
              <a:ext cx="276000" cy="673969"/>
              <a:chOff x="6922714" y="2222981"/>
              <a:chExt cx="276000" cy="673969"/>
            </a:xfrm>
          </p:grpSpPr>
          <p:sp>
            <p:nvSpPr>
              <p:cNvPr id="498" name="Google Shape;498;g209bb572663_0_0"/>
              <p:cNvSpPr txBox="1"/>
              <p:nvPr/>
            </p:nvSpPr>
            <p:spPr>
              <a:xfrm>
                <a:off x="6922714" y="2222981"/>
                <a:ext cx="2760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  <a:endParaRPr/>
              </a:p>
            </p:txBody>
          </p:sp>
          <p:sp>
            <p:nvSpPr>
              <p:cNvPr id="499" name="Google Shape;499;g209bb572663_0_0"/>
              <p:cNvSpPr txBox="1"/>
              <p:nvPr/>
            </p:nvSpPr>
            <p:spPr>
              <a:xfrm>
                <a:off x="6922714" y="2373750"/>
                <a:ext cx="2760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  <a:endParaRPr/>
              </a:p>
            </p:txBody>
          </p:sp>
        </p:grpSp>
      </p:grpSp>
      <p:sp>
        <p:nvSpPr>
          <p:cNvPr id="500" name="Google Shape;500;g209bb572663_0_0"/>
          <p:cNvSpPr txBox="1"/>
          <p:nvPr>
            <p:ph type="title"/>
          </p:nvPr>
        </p:nvSpPr>
        <p:spPr>
          <a:xfrm>
            <a:off x="355925" y="387175"/>
            <a:ext cx="96573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Calibri"/>
              <a:buNone/>
            </a:pPr>
            <a:r>
              <a:rPr lang="en-CA"/>
              <a:t>Same &amp; Different Task (Attend Syllable): </a:t>
            </a:r>
            <a:br>
              <a:rPr lang="en-CA"/>
            </a:br>
            <a:r>
              <a:rPr lang="en-CA"/>
              <a:t>Randomized non-attending dimension (Pitch)</a:t>
            </a:r>
            <a:endParaRPr/>
          </a:p>
        </p:txBody>
      </p:sp>
      <p:sp>
        <p:nvSpPr>
          <p:cNvPr id="501" name="Google Shape;501;g209bb572663_0_0"/>
          <p:cNvSpPr txBox="1"/>
          <p:nvPr/>
        </p:nvSpPr>
        <p:spPr>
          <a:xfrm>
            <a:off x="583419" y="3924908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</a:t>
            </a:r>
            <a:endParaRPr sz="2400"/>
          </a:p>
        </p:txBody>
      </p:sp>
      <p:sp>
        <p:nvSpPr>
          <p:cNvPr id="502" name="Google Shape;502;g209bb572663_0_0"/>
          <p:cNvSpPr txBox="1"/>
          <p:nvPr/>
        </p:nvSpPr>
        <p:spPr>
          <a:xfrm>
            <a:off x="583418" y="5839741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09bb572663_0_30"/>
          <p:cNvSpPr/>
          <p:nvPr/>
        </p:nvSpPr>
        <p:spPr>
          <a:xfrm>
            <a:off x="6266136" y="3765367"/>
            <a:ext cx="1031700" cy="830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/>
          </a:p>
        </p:txBody>
      </p:sp>
      <p:sp>
        <p:nvSpPr>
          <p:cNvPr id="508" name="Google Shape;508;g209bb572663_0_30"/>
          <p:cNvSpPr txBox="1"/>
          <p:nvPr/>
        </p:nvSpPr>
        <p:spPr>
          <a:xfrm>
            <a:off x="6568839" y="4928532"/>
            <a:ext cx="49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/>
          </a:p>
        </p:txBody>
      </p:sp>
      <p:sp>
        <p:nvSpPr>
          <p:cNvPr id="509" name="Google Shape;509;g209bb572663_0_30"/>
          <p:cNvSpPr/>
          <p:nvPr/>
        </p:nvSpPr>
        <p:spPr>
          <a:xfrm>
            <a:off x="6266135" y="5630520"/>
            <a:ext cx="1031700" cy="8304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/>
          </a:p>
        </p:txBody>
      </p:sp>
      <p:sp>
        <p:nvSpPr>
          <p:cNvPr id="510" name="Google Shape;510;g209bb572663_0_30"/>
          <p:cNvSpPr txBox="1"/>
          <p:nvPr/>
        </p:nvSpPr>
        <p:spPr>
          <a:xfrm>
            <a:off x="583426" y="1956025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aseline="30000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Sequence</a:t>
            </a:r>
            <a:endParaRPr sz="2400"/>
          </a:p>
        </p:txBody>
      </p:sp>
      <p:sp>
        <p:nvSpPr>
          <p:cNvPr id="511" name="Google Shape;511;g209bb572663_0_30"/>
          <p:cNvSpPr txBox="1"/>
          <p:nvPr/>
        </p:nvSpPr>
        <p:spPr>
          <a:xfrm>
            <a:off x="811894" y="3963208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</a:t>
            </a:r>
            <a:endParaRPr sz="2400"/>
          </a:p>
        </p:txBody>
      </p:sp>
      <p:sp>
        <p:nvSpPr>
          <p:cNvPr id="512" name="Google Shape;512;g209bb572663_0_30"/>
          <p:cNvSpPr txBox="1"/>
          <p:nvPr/>
        </p:nvSpPr>
        <p:spPr>
          <a:xfrm>
            <a:off x="583418" y="5824716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Absent</a:t>
            </a:r>
            <a:endParaRPr sz="2400"/>
          </a:p>
        </p:txBody>
      </p:sp>
      <p:grpSp>
        <p:nvGrpSpPr>
          <p:cNvPr id="513" name="Google Shape;513;g209bb572663_0_30"/>
          <p:cNvGrpSpPr/>
          <p:nvPr/>
        </p:nvGrpSpPr>
        <p:grpSpPr>
          <a:xfrm>
            <a:off x="6644039" y="2606420"/>
            <a:ext cx="276000" cy="824738"/>
            <a:chOff x="6922714" y="2072212"/>
            <a:chExt cx="276000" cy="824738"/>
          </a:xfrm>
        </p:grpSpPr>
        <p:sp>
          <p:nvSpPr>
            <p:cNvPr id="514" name="Google Shape;514;g209bb572663_0_30"/>
            <p:cNvSpPr txBox="1"/>
            <p:nvPr/>
          </p:nvSpPr>
          <p:spPr>
            <a:xfrm>
              <a:off x="6922714" y="2072212"/>
              <a:ext cx="276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/>
            </a:p>
          </p:txBody>
        </p:sp>
        <p:grpSp>
          <p:nvGrpSpPr>
            <p:cNvPr id="515" name="Google Shape;515;g209bb572663_0_30"/>
            <p:cNvGrpSpPr/>
            <p:nvPr/>
          </p:nvGrpSpPr>
          <p:grpSpPr>
            <a:xfrm>
              <a:off x="6922714" y="2222981"/>
              <a:ext cx="276000" cy="673969"/>
              <a:chOff x="6922714" y="2222981"/>
              <a:chExt cx="276000" cy="673969"/>
            </a:xfrm>
          </p:grpSpPr>
          <p:sp>
            <p:nvSpPr>
              <p:cNvPr id="516" name="Google Shape;516;g209bb572663_0_30"/>
              <p:cNvSpPr txBox="1"/>
              <p:nvPr/>
            </p:nvSpPr>
            <p:spPr>
              <a:xfrm>
                <a:off x="6922714" y="2222981"/>
                <a:ext cx="2760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  <a:endParaRPr/>
              </a:p>
            </p:txBody>
          </p:sp>
          <p:sp>
            <p:nvSpPr>
              <p:cNvPr id="517" name="Google Shape;517;g209bb572663_0_30"/>
              <p:cNvSpPr txBox="1"/>
              <p:nvPr/>
            </p:nvSpPr>
            <p:spPr>
              <a:xfrm>
                <a:off x="6922714" y="2373750"/>
                <a:ext cx="2760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  <a:endParaRPr/>
              </a:p>
            </p:txBody>
          </p:sp>
        </p:grpSp>
      </p:grpSp>
      <p:sp>
        <p:nvSpPr>
          <p:cNvPr id="518" name="Google Shape;518;g209bb572663_0_30"/>
          <p:cNvSpPr txBox="1"/>
          <p:nvPr>
            <p:ph type="title"/>
          </p:nvPr>
        </p:nvSpPr>
        <p:spPr>
          <a:xfrm>
            <a:off x="355913" y="387183"/>
            <a:ext cx="88482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Calibri"/>
              <a:buNone/>
            </a:pPr>
            <a:r>
              <a:rPr lang="en-CA"/>
              <a:t>Present &amp; Absent </a:t>
            </a:r>
            <a:r>
              <a:rPr lang="en-CA"/>
              <a:t>Task (Attend Pitch): </a:t>
            </a:r>
            <a:br>
              <a:rPr lang="en-CA"/>
            </a:br>
            <a:r>
              <a:rPr lang="en-CA"/>
              <a:t>Fixed non-attending dimension (Syllable)</a:t>
            </a:r>
            <a:endParaRPr/>
          </a:p>
        </p:txBody>
      </p:sp>
      <p:sp>
        <p:nvSpPr>
          <p:cNvPr id="519" name="Google Shape;519;g209bb572663_0_30"/>
          <p:cNvSpPr/>
          <p:nvPr/>
        </p:nvSpPr>
        <p:spPr>
          <a:xfrm>
            <a:off x="6266136" y="3766446"/>
            <a:ext cx="1031700" cy="8304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/>
          </a:p>
        </p:txBody>
      </p:sp>
      <p:sp>
        <p:nvSpPr>
          <p:cNvPr id="520" name="Google Shape;520;g209bb572663_0_30"/>
          <p:cNvSpPr/>
          <p:nvPr/>
        </p:nvSpPr>
        <p:spPr>
          <a:xfrm>
            <a:off x="6266135" y="5629440"/>
            <a:ext cx="1031700" cy="830400"/>
          </a:xfrm>
          <a:prstGeom prst="rect">
            <a:avLst/>
          </a:prstGeom>
          <a:solidFill>
            <a:srgbClr val="5B0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/>
          </a:p>
        </p:txBody>
      </p:sp>
      <p:sp>
        <p:nvSpPr>
          <p:cNvPr id="521" name="Google Shape;521;g209bb572663_0_30"/>
          <p:cNvSpPr/>
          <p:nvPr/>
        </p:nvSpPr>
        <p:spPr>
          <a:xfrm>
            <a:off x="3123488" y="1724954"/>
            <a:ext cx="1031700" cy="830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/>
          </a:p>
        </p:txBody>
      </p:sp>
      <p:sp>
        <p:nvSpPr>
          <p:cNvPr id="522" name="Google Shape;522;g209bb572663_0_30"/>
          <p:cNvSpPr/>
          <p:nvPr/>
        </p:nvSpPr>
        <p:spPr>
          <a:xfrm>
            <a:off x="4634905" y="1724954"/>
            <a:ext cx="1031700" cy="8304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/>
          </a:p>
        </p:txBody>
      </p:sp>
      <p:sp>
        <p:nvSpPr>
          <p:cNvPr id="523" name="Google Shape;523;g209bb572663_0_30"/>
          <p:cNvSpPr/>
          <p:nvPr/>
        </p:nvSpPr>
        <p:spPr>
          <a:xfrm>
            <a:off x="6220424" y="1724954"/>
            <a:ext cx="1031700" cy="830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/>
          </a:p>
        </p:txBody>
      </p:sp>
      <p:sp>
        <p:nvSpPr>
          <p:cNvPr id="524" name="Google Shape;524;g209bb572663_0_30"/>
          <p:cNvSpPr/>
          <p:nvPr/>
        </p:nvSpPr>
        <p:spPr>
          <a:xfrm>
            <a:off x="7849287" y="1724954"/>
            <a:ext cx="1031700" cy="830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/>
          </a:p>
        </p:txBody>
      </p:sp>
      <p:sp>
        <p:nvSpPr>
          <p:cNvPr id="525" name="Google Shape;525;g209bb572663_0_30"/>
          <p:cNvSpPr/>
          <p:nvPr/>
        </p:nvSpPr>
        <p:spPr>
          <a:xfrm>
            <a:off x="9475354" y="1724954"/>
            <a:ext cx="1031700" cy="8304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/>
          </a:p>
        </p:txBody>
      </p:sp>
      <p:sp>
        <p:nvSpPr>
          <p:cNvPr id="526" name="Google Shape;526;g209bb572663_0_30"/>
          <p:cNvSpPr/>
          <p:nvPr/>
        </p:nvSpPr>
        <p:spPr>
          <a:xfrm>
            <a:off x="3123488" y="1726034"/>
            <a:ext cx="1031700" cy="8304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/>
          </a:p>
        </p:txBody>
      </p:sp>
      <p:sp>
        <p:nvSpPr>
          <p:cNvPr id="527" name="Google Shape;527;g209bb572663_0_30"/>
          <p:cNvSpPr/>
          <p:nvPr/>
        </p:nvSpPr>
        <p:spPr>
          <a:xfrm>
            <a:off x="4634905" y="1726034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/>
          </a:p>
        </p:txBody>
      </p:sp>
      <p:sp>
        <p:nvSpPr>
          <p:cNvPr id="528" name="Google Shape;528;g209bb572663_0_30"/>
          <p:cNvSpPr/>
          <p:nvPr/>
        </p:nvSpPr>
        <p:spPr>
          <a:xfrm>
            <a:off x="6220424" y="1726034"/>
            <a:ext cx="1031700" cy="8304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/>
          </a:p>
        </p:txBody>
      </p:sp>
      <p:sp>
        <p:nvSpPr>
          <p:cNvPr id="529" name="Google Shape;529;g209bb572663_0_30"/>
          <p:cNvSpPr/>
          <p:nvPr/>
        </p:nvSpPr>
        <p:spPr>
          <a:xfrm>
            <a:off x="7849287" y="1726034"/>
            <a:ext cx="1031700" cy="830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/>
          </a:p>
        </p:txBody>
      </p:sp>
      <p:sp>
        <p:nvSpPr>
          <p:cNvPr id="530" name="Google Shape;530;g209bb572663_0_30"/>
          <p:cNvSpPr/>
          <p:nvPr/>
        </p:nvSpPr>
        <p:spPr>
          <a:xfrm>
            <a:off x="9475354" y="1726034"/>
            <a:ext cx="1031700" cy="830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09bb572663_0_73"/>
          <p:cNvSpPr/>
          <p:nvPr/>
        </p:nvSpPr>
        <p:spPr>
          <a:xfrm>
            <a:off x="6266136" y="3765367"/>
            <a:ext cx="1031700" cy="830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/>
          </a:p>
        </p:txBody>
      </p:sp>
      <p:sp>
        <p:nvSpPr>
          <p:cNvPr id="536" name="Google Shape;536;g209bb572663_0_73"/>
          <p:cNvSpPr txBox="1"/>
          <p:nvPr/>
        </p:nvSpPr>
        <p:spPr>
          <a:xfrm>
            <a:off x="6568839" y="4928532"/>
            <a:ext cx="49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/>
          </a:p>
        </p:txBody>
      </p:sp>
      <p:sp>
        <p:nvSpPr>
          <p:cNvPr id="537" name="Google Shape;537;g209bb572663_0_73"/>
          <p:cNvSpPr/>
          <p:nvPr/>
        </p:nvSpPr>
        <p:spPr>
          <a:xfrm>
            <a:off x="6266135" y="5630520"/>
            <a:ext cx="1031700" cy="8304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/>
          </a:p>
        </p:txBody>
      </p:sp>
      <p:sp>
        <p:nvSpPr>
          <p:cNvPr id="538" name="Google Shape;538;g209bb572663_0_73"/>
          <p:cNvSpPr txBox="1"/>
          <p:nvPr/>
        </p:nvSpPr>
        <p:spPr>
          <a:xfrm>
            <a:off x="583426" y="1956025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aseline="30000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Sequence</a:t>
            </a:r>
            <a:endParaRPr sz="2400"/>
          </a:p>
        </p:txBody>
      </p:sp>
      <p:sp>
        <p:nvSpPr>
          <p:cNvPr id="539" name="Google Shape;539;g209bb572663_0_73"/>
          <p:cNvSpPr txBox="1"/>
          <p:nvPr/>
        </p:nvSpPr>
        <p:spPr>
          <a:xfrm>
            <a:off x="811894" y="3963208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</a:t>
            </a:r>
            <a:endParaRPr sz="2400"/>
          </a:p>
        </p:txBody>
      </p:sp>
      <p:sp>
        <p:nvSpPr>
          <p:cNvPr id="540" name="Google Shape;540;g209bb572663_0_73"/>
          <p:cNvSpPr txBox="1"/>
          <p:nvPr/>
        </p:nvSpPr>
        <p:spPr>
          <a:xfrm>
            <a:off x="583418" y="5824716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Absent</a:t>
            </a:r>
            <a:endParaRPr sz="2400"/>
          </a:p>
        </p:txBody>
      </p:sp>
      <p:grpSp>
        <p:nvGrpSpPr>
          <p:cNvPr id="541" name="Google Shape;541;g209bb572663_0_73"/>
          <p:cNvGrpSpPr/>
          <p:nvPr/>
        </p:nvGrpSpPr>
        <p:grpSpPr>
          <a:xfrm>
            <a:off x="6644039" y="2606420"/>
            <a:ext cx="276000" cy="824738"/>
            <a:chOff x="6922714" y="2072212"/>
            <a:chExt cx="276000" cy="824738"/>
          </a:xfrm>
        </p:grpSpPr>
        <p:sp>
          <p:nvSpPr>
            <p:cNvPr id="542" name="Google Shape;542;g209bb572663_0_73"/>
            <p:cNvSpPr txBox="1"/>
            <p:nvPr/>
          </p:nvSpPr>
          <p:spPr>
            <a:xfrm>
              <a:off x="6922714" y="2072212"/>
              <a:ext cx="276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/>
            </a:p>
          </p:txBody>
        </p:sp>
        <p:grpSp>
          <p:nvGrpSpPr>
            <p:cNvPr id="543" name="Google Shape;543;g209bb572663_0_73"/>
            <p:cNvGrpSpPr/>
            <p:nvPr/>
          </p:nvGrpSpPr>
          <p:grpSpPr>
            <a:xfrm>
              <a:off x="6922714" y="2222981"/>
              <a:ext cx="276000" cy="673969"/>
              <a:chOff x="6922714" y="2222981"/>
              <a:chExt cx="276000" cy="673969"/>
            </a:xfrm>
          </p:grpSpPr>
          <p:sp>
            <p:nvSpPr>
              <p:cNvPr id="544" name="Google Shape;544;g209bb572663_0_73"/>
              <p:cNvSpPr txBox="1"/>
              <p:nvPr/>
            </p:nvSpPr>
            <p:spPr>
              <a:xfrm>
                <a:off x="6922714" y="2222981"/>
                <a:ext cx="2760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  <a:endParaRPr/>
              </a:p>
            </p:txBody>
          </p:sp>
          <p:sp>
            <p:nvSpPr>
              <p:cNvPr id="545" name="Google Shape;545;g209bb572663_0_73"/>
              <p:cNvSpPr txBox="1"/>
              <p:nvPr/>
            </p:nvSpPr>
            <p:spPr>
              <a:xfrm>
                <a:off x="6922714" y="2373750"/>
                <a:ext cx="2760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  <a:endParaRPr/>
              </a:p>
            </p:txBody>
          </p:sp>
        </p:grpSp>
      </p:grpSp>
      <p:sp>
        <p:nvSpPr>
          <p:cNvPr id="546" name="Google Shape;546;g209bb572663_0_73"/>
          <p:cNvSpPr txBox="1"/>
          <p:nvPr>
            <p:ph type="title"/>
          </p:nvPr>
        </p:nvSpPr>
        <p:spPr>
          <a:xfrm>
            <a:off x="355928" y="387175"/>
            <a:ext cx="111429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Calibri"/>
              <a:buNone/>
            </a:pPr>
            <a:r>
              <a:rPr lang="en-CA"/>
              <a:t>Present &amp; Absent Task (Attend Pitch): </a:t>
            </a:r>
            <a:br>
              <a:rPr lang="en-CA"/>
            </a:br>
            <a:r>
              <a:rPr lang="en-CA"/>
              <a:t>Randomized non-attending dimension (Syllable)</a:t>
            </a:r>
            <a:endParaRPr/>
          </a:p>
        </p:txBody>
      </p:sp>
      <p:sp>
        <p:nvSpPr>
          <p:cNvPr id="547" name="Google Shape;547;g209bb572663_0_73"/>
          <p:cNvSpPr/>
          <p:nvPr/>
        </p:nvSpPr>
        <p:spPr>
          <a:xfrm>
            <a:off x="6266136" y="3766446"/>
            <a:ext cx="1031700" cy="8304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/>
          </a:p>
        </p:txBody>
      </p:sp>
      <p:sp>
        <p:nvSpPr>
          <p:cNvPr id="548" name="Google Shape;548;g209bb572663_0_73"/>
          <p:cNvSpPr/>
          <p:nvPr/>
        </p:nvSpPr>
        <p:spPr>
          <a:xfrm>
            <a:off x="6266135" y="5629440"/>
            <a:ext cx="1031700" cy="830400"/>
          </a:xfrm>
          <a:prstGeom prst="rect">
            <a:avLst/>
          </a:prstGeom>
          <a:solidFill>
            <a:srgbClr val="5B0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/>
          </a:p>
        </p:txBody>
      </p:sp>
      <p:sp>
        <p:nvSpPr>
          <p:cNvPr id="549" name="Google Shape;549;g209bb572663_0_73"/>
          <p:cNvSpPr/>
          <p:nvPr/>
        </p:nvSpPr>
        <p:spPr>
          <a:xfrm>
            <a:off x="3169200" y="1725445"/>
            <a:ext cx="1031700" cy="8304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/>
          </a:p>
        </p:txBody>
      </p:sp>
      <p:sp>
        <p:nvSpPr>
          <p:cNvPr id="550" name="Google Shape;550;g209bb572663_0_73"/>
          <p:cNvSpPr/>
          <p:nvPr/>
        </p:nvSpPr>
        <p:spPr>
          <a:xfrm>
            <a:off x="4680617" y="1725445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GAH</a:t>
            </a:r>
            <a:endParaRPr/>
          </a:p>
        </p:txBody>
      </p:sp>
      <p:sp>
        <p:nvSpPr>
          <p:cNvPr id="551" name="Google Shape;551;g209bb572663_0_73"/>
          <p:cNvSpPr/>
          <p:nvPr/>
        </p:nvSpPr>
        <p:spPr>
          <a:xfrm>
            <a:off x="6266136" y="1725445"/>
            <a:ext cx="1031700" cy="8304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</a:t>
            </a:r>
            <a:endParaRPr/>
          </a:p>
        </p:txBody>
      </p:sp>
      <p:sp>
        <p:nvSpPr>
          <p:cNvPr id="552" name="Google Shape;552;g209bb572663_0_73"/>
          <p:cNvSpPr/>
          <p:nvPr/>
        </p:nvSpPr>
        <p:spPr>
          <a:xfrm>
            <a:off x="7894999" y="1725445"/>
            <a:ext cx="1031700" cy="830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</a:t>
            </a:r>
            <a:endParaRPr/>
          </a:p>
        </p:txBody>
      </p:sp>
      <p:sp>
        <p:nvSpPr>
          <p:cNvPr id="553" name="Google Shape;553;g209bb572663_0_73"/>
          <p:cNvSpPr/>
          <p:nvPr/>
        </p:nvSpPr>
        <p:spPr>
          <a:xfrm>
            <a:off x="9521066" y="1725445"/>
            <a:ext cx="1031700" cy="830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09bb572663_0_105"/>
          <p:cNvSpPr txBox="1"/>
          <p:nvPr>
            <p:ph type="title"/>
          </p:nvPr>
        </p:nvSpPr>
        <p:spPr>
          <a:xfrm>
            <a:off x="355913" y="387183"/>
            <a:ext cx="88482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Calibri"/>
              <a:buNone/>
            </a:pPr>
            <a:r>
              <a:rPr lang="en-CA"/>
              <a:t>Present &amp; Absent </a:t>
            </a:r>
            <a:r>
              <a:rPr lang="en-CA"/>
              <a:t>Task (Attend Syllable): </a:t>
            </a:r>
            <a:br>
              <a:rPr lang="en-CA"/>
            </a:br>
            <a:r>
              <a:rPr lang="en-CA"/>
              <a:t>Fixed non-attending dimension (Pitch)</a:t>
            </a:r>
            <a:endParaRPr/>
          </a:p>
        </p:txBody>
      </p:sp>
      <p:sp>
        <p:nvSpPr>
          <p:cNvPr id="559" name="Google Shape;559;g209bb572663_0_105"/>
          <p:cNvSpPr/>
          <p:nvPr/>
        </p:nvSpPr>
        <p:spPr>
          <a:xfrm>
            <a:off x="6274846" y="3771089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</a:t>
            </a:r>
            <a:endParaRPr/>
          </a:p>
        </p:txBody>
      </p:sp>
      <p:sp>
        <p:nvSpPr>
          <p:cNvPr id="560" name="Google Shape;560;g209bb572663_0_105"/>
          <p:cNvSpPr txBox="1"/>
          <p:nvPr/>
        </p:nvSpPr>
        <p:spPr>
          <a:xfrm>
            <a:off x="6577549" y="4934254"/>
            <a:ext cx="49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/>
          </a:p>
        </p:txBody>
      </p:sp>
      <p:sp>
        <p:nvSpPr>
          <p:cNvPr id="561" name="Google Shape;561;g209bb572663_0_105"/>
          <p:cNvSpPr/>
          <p:nvPr/>
        </p:nvSpPr>
        <p:spPr>
          <a:xfrm>
            <a:off x="6274845" y="5636242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EE</a:t>
            </a:r>
            <a:endParaRPr/>
          </a:p>
        </p:txBody>
      </p:sp>
      <p:grpSp>
        <p:nvGrpSpPr>
          <p:cNvPr id="562" name="Google Shape;562;g209bb572663_0_105"/>
          <p:cNvGrpSpPr/>
          <p:nvPr/>
        </p:nvGrpSpPr>
        <p:grpSpPr>
          <a:xfrm>
            <a:off x="6652749" y="2612142"/>
            <a:ext cx="276000" cy="824738"/>
            <a:chOff x="6922714" y="2072212"/>
            <a:chExt cx="276000" cy="824738"/>
          </a:xfrm>
        </p:grpSpPr>
        <p:sp>
          <p:nvSpPr>
            <p:cNvPr id="563" name="Google Shape;563;g209bb572663_0_105"/>
            <p:cNvSpPr txBox="1"/>
            <p:nvPr/>
          </p:nvSpPr>
          <p:spPr>
            <a:xfrm>
              <a:off x="6922714" y="2072212"/>
              <a:ext cx="276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/>
            </a:p>
          </p:txBody>
        </p:sp>
        <p:grpSp>
          <p:nvGrpSpPr>
            <p:cNvPr id="564" name="Google Shape;564;g209bb572663_0_105"/>
            <p:cNvGrpSpPr/>
            <p:nvPr/>
          </p:nvGrpSpPr>
          <p:grpSpPr>
            <a:xfrm>
              <a:off x="6922714" y="2222981"/>
              <a:ext cx="276000" cy="673969"/>
              <a:chOff x="6922714" y="2222981"/>
              <a:chExt cx="276000" cy="673969"/>
            </a:xfrm>
          </p:grpSpPr>
          <p:sp>
            <p:nvSpPr>
              <p:cNvPr id="565" name="Google Shape;565;g209bb572663_0_105"/>
              <p:cNvSpPr txBox="1"/>
              <p:nvPr/>
            </p:nvSpPr>
            <p:spPr>
              <a:xfrm>
                <a:off x="6922714" y="2222981"/>
                <a:ext cx="2760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  <a:endParaRPr/>
              </a:p>
            </p:txBody>
          </p:sp>
          <p:sp>
            <p:nvSpPr>
              <p:cNvPr id="566" name="Google Shape;566;g209bb572663_0_105"/>
              <p:cNvSpPr txBox="1"/>
              <p:nvPr/>
            </p:nvSpPr>
            <p:spPr>
              <a:xfrm>
                <a:off x="6922714" y="2373750"/>
                <a:ext cx="2760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  <a:endParaRPr/>
              </a:p>
            </p:txBody>
          </p:sp>
        </p:grpSp>
      </p:grpSp>
      <p:sp>
        <p:nvSpPr>
          <p:cNvPr id="567" name="Google Shape;567;g209bb572663_0_105"/>
          <p:cNvSpPr/>
          <p:nvPr/>
        </p:nvSpPr>
        <p:spPr>
          <a:xfrm>
            <a:off x="3177910" y="1771664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/>
          </a:p>
        </p:txBody>
      </p:sp>
      <p:sp>
        <p:nvSpPr>
          <p:cNvPr id="568" name="Google Shape;568;g209bb572663_0_105"/>
          <p:cNvSpPr/>
          <p:nvPr/>
        </p:nvSpPr>
        <p:spPr>
          <a:xfrm>
            <a:off x="4689327" y="1771664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GAH</a:t>
            </a:r>
            <a:endParaRPr/>
          </a:p>
        </p:txBody>
      </p:sp>
      <p:sp>
        <p:nvSpPr>
          <p:cNvPr id="569" name="Google Shape;569;g209bb572663_0_105"/>
          <p:cNvSpPr/>
          <p:nvPr/>
        </p:nvSpPr>
        <p:spPr>
          <a:xfrm>
            <a:off x="6274846" y="1771664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</a:t>
            </a:r>
            <a:endParaRPr/>
          </a:p>
        </p:txBody>
      </p:sp>
      <p:sp>
        <p:nvSpPr>
          <p:cNvPr id="570" name="Google Shape;570;g209bb572663_0_105"/>
          <p:cNvSpPr/>
          <p:nvPr/>
        </p:nvSpPr>
        <p:spPr>
          <a:xfrm>
            <a:off x="7903709" y="1771664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</a:t>
            </a:r>
            <a:endParaRPr/>
          </a:p>
        </p:txBody>
      </p:sp>
      <p:sp>
        <p:nvSpPr>
          <p:cNvPr id="571" name="Google Shape;571;g209bb572663_0_105"/>
          <p:cNvSpPr/>
          <p:nvPr/>
        </p:nvSpPr>
        <p:spPr>
          <a:xfrm>
            <a:off x="9529776" y="1771664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GEE</a:t>
            </a:r>
            <a:endParaRPr/>
          </a:p>
        </p:txBody>
      </p:sp>
      <p:sp>
        <p:nvSpPr>
          <p:cNvPr id="572" name="Google Shape;572;g209bb572663_0_105"/>
          <p:cNvSpPr txBox="1"/>
          <p:nvPr/>
        </p:nvSpPr>
        <p:spPr>
          <a:xfrm>
            <a:off x="709301" y="2021100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aseline="30000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Sequence</a:t>
            </a:r>
            <a:endParaRPr sz="2400"/>
          </a:p>
        </p:txBody>
      </p:sp>
      <p:sp>
        <p:nvSpPr>
          <p:cNvPr id="573" name="Google Shape;573;g209bb572663_0_105"/>
          <p:cNvSpPr txBox="1"/>
          <p:nvPr/>
        </p:nvSpPr>
        <p:spPr>
          <a:xfrm>
            <a:off x="746244" y="3955458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</a:t>
            </a:r>
            <a:endParaRPr sz="2400"/>
          </a:p>
        </p:txBody>
      </p:sp>
      <p:sp>
        <p:nvSpPr>
          <p:cNvPr id="574" name="Google Shape;574;g209bb572663_0_105"/>
          <p:cNvSpPr txBox="1"/>
          <p:nvPr/>
        </p:nvSpPr>
        <p:spPr>
          <a:xfrm>
            <a:off x="709293" y="5889791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Absent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6"/>
          <p:cNvSpPr/>
          <p:nvPr/>
        </p:nvSpPr>
        <p:spPr>
          <a:xfrm>
            <a:off x="3169200" y="1725445"/>
            <a:ext cx="1031846" cy="83051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/>
          </a:p>
        </p:txBody>
      </p:sp>
      <p:sp>
        <p:nvSpPr>
          <p:cNvPr id="580" name="Google Shape;580;p16"/>
          <p:cNvSpPr/>
          <p:nvPr/>
        </p:nvSpPr>
        <p:spPr>
          <a:xfrm>
            <a:off x="4680617" y="1725445"/>
            <a:ext cx="1031846" cy="83051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GAH</a:t>
            </a:r>
            <a:endParaRPr/>
          </a:p>
        </p:txBody>
      </p:sp>
      <p:sp>
        <p:nvSpPr>
          <p:cNvPr id="581" name="Google Shape;581;p16"/>
          <p:cNvSpPr/>
          <p:nvPr/>
        </p:nvSpPr>
        <p:spPr>
          <a:xfrm>
            <a:off x="6266136" y="1725445"/>
            <a:ext cx="1031846" cy="83051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</a:t>
            </a:r>
            <a:endParaRPr/>
          </a:p>
        </p:txBody>
      </p:sp>
      <p:sp>
        <p:nvSpPr>
          <p:cNvPr id="582" name="Google Shape;582;p16"/>
          <p:cNvSpPr/>
          <p:nvPr/>
        </p:nvSpPr>
        <p:spPr>
          <a:xfrm>
            <a:off x="7894999" y="1725445"/>
            <a:ext cx="1031846" cy="83051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</a:t>
            </a:r>
            <a:endParaRPr/>
          </a:p>
        </p:txBody>
      </p:sp>
      <p:sp>
        <p:nvSpPr>
          <p:cNvPr id="583" name="Google Shape;583;p16"/>
          <p:cNvSpPr/>
          <p:nvPr/>
        </p:nvSpPr>
        <p:spPr>
          <a:xfrm>
            <a:off x="9521066" y="1725445"/>
            <a:ext cx="1031846" cy="83051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GEE</a:t>
            </a:r>
            <a:endParaRPr/>
          </a:p>
        </p:txBody>
      </p:sp>
      <p:sp>
        <p:nvSpPr>
          <p:cNvPr id="584" name="Google Shape;584;p16"/>
          <p:cNvSpPr/>
          <p:nvPr/>
        </p:nvSpPr>
        <p:spPr>
          <a:xfrm>
            <a:off x="6266136" y="3765367"/>
            <a:ext cx="1031846" cy="83051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</a:t>
            </a:r>
            <a:endParaRPr/>
          </a:p>
        </p:txBody>
      </p:sp>
      <p:sp>
        <p:nvSpPr>
          <p:cNvPr id="585" name="Google Shape;585;p16"/>
          <p:cNvSpPr txBox="1"/>
          <p:nvPr/>
        </p:nvSpPr>
        <p:spPr>
          <a:xfrm>
            <a:off x="6568839" y="4928532"/>
            <a:ext cx="4928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/>
          </a:p>
        </p:txBody>
      </p:sp>
      <p:sp>
        <p:nvSpPr>
          <p:cNvPr id="586" name="Google Shape;586;p16"/>
          <p:cNvSpPr/>
          <p:nvPr/>
        </p:nvSpPr>
        <p:spPr>
          <a:xfrm>
            <a:off x="6266135" y="5630520"/>
            <a:ext cx="1031846" cy="830510"/>
          </a:xfrm>
          <a:prstGeom prst="rect">
            <a:avLst/>
          </a:prstGeom>
          <a:solidFill>
            <a:srgbClr val="7F6000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BEE</a:t>
            </a:r>
            <a:endParaRPr/>
          </a:p>
        </p:txBody>
      </p:sp>
      <p:sp>
        <p:nvSpPr>
          <p:cNvPr id="587" name="Google Shape;587;p16"/>
          <p:cNvSpPr txBox="1"/>
          <p:nvPr/>
        </p:nvSpPr>
        <p:spPr>
          <a:xfrm>
            <a:off x="583426" y="1956025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aseline="30000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Sequence</a:t>
            </a:r>
            <a:endParaRPr sz="2400"/>
          </a:p>
        </p:txBody>
      </p:sp>
      <p:sp>
        <p:nvSpPr>
          <p:cNvPr id="588" name="Google Shape;588;p16"/>
          <p:cNvSpPr txBox="1"/>
          <p:nvPr/>
        </p:nvSpPr>
        <p:spPr>
          <a:xfrm>
            <a:off x="583426" y="3963200"/>
            <a:ext cx="19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</a:t>
            </a:r>
            <a:endParaRPr sz="2400"/>
          </a:p>
        </p:txBody>
      </p:sp>
      <p:sp>
        <p:nvSpPr>
          <p:cNvPr id="589" name="Google Shape;589;p16"/>
          <p:cNvSpPr txBox="1"/>
          <p:nvPr/>
        </p:nvSpPr>
        <p:spPr>
          <a:xfrm>
            <a:off x="583301" y="5785725"/>
            <a:ext cx="198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Absent</a:t>
            </a:r>
            <a:endParaRPr sz="2400"/>
          </a:p>
        </p:txBody>
      </p:sp>
      <p:grpSp>
        <p:nvGrpSpPr>
          <p:cNvPr id="590" name="Google Shape;590;p16"/>
          <p:cNvGrpSpPr/>
          <p:nvPr/>
        </p:nvGrpSpPr>
        <p:grpSpPr>
          <a:xfrm>
            <a:off x="6644039" y="2606420"/>
            <a:ext cx="276038" cy="824758"/>
            <a:chOff x="6922714" y="2072212"/>
            <a:chExt cx="276038" cy="824758"/>
          </a:xfrm>
        </p:grpSpPr>
        <p:sp>
          <p:nvSpPr>
            <p:cNvPr id="591" name="Google Shape;591;p16"/>
            <p:cNvSpPr txBox="1"/>
            <p:nvPr/>
          </p:nvSpPr>
          <p:spPr>
            <a:xfrm>
              <a:off x="6922714" y="2072212"/>
              <a:ext cx="276038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/>
            </a:p>
          </p:txBody>
        </p:sp>
        <p:grpSp>
          <p:nvGrpSpPr>
            <p:cNvPr id="592" name="Google Shape;592;p16"/>
            <p:cNvGrpSpPr/>
            <p:nvPr/>
          </p:nvGrpSpPr>
          <p:grpSpPr>
            <a:xfrm>
              <a:off x="6922714" y="2222981"/>
              <a:ext cx="276038" cy="673989"/>
              <a:chOff x="6922714" y="2222981"/>
              <a:chExt cx="276038" cy="673989"/>
            </a:xfrm>
          </p:grpSpPr>
          <p:sp>
            <p:nvSpPr>
              <p:cNvPr id="593" name="Google Shape;593;p16"/>
              <p:cNvSpPr txBox="1"/>
              <p:nvPr/>
            </p:nvSpPr>
            <p:spPr>
              <a:xfrm>
                <a:off x="6922714" y="2222981"/>
                <a:ext cx="27603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  <a:endParaRPr/>
              </a:p>
            </p:txBody>
          </p:sp>
          <p:sp>
            <p:nvSpPr>
              <p:cNvPr id="594" name="Google Shape;594;p16"/>
              <p:cNvSpPr txBox="1"/>
              <p:nvPr/>
            </p:nvSpPr>
            <p:spPr>
              <a:xfrm>
                <a:off x="6922714" y="2373750"/>
                <a:ext cx="27603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  <a:endParaRPr/>
              </a:p>
            </p:txBody>
          </p:sp>
        </p:grpSp>
      </p:grpSp>
      <p:sp>
        <p:nvSpPr>
          <p:cNvPr id="595" name="Google Shape;595;p16"/>
          <p:cNvSpPr txBox="1"/>
          <p:nvPr>
            <p:ph type="title"/>
          </p:nvPr>
        </p:nvSpPr>
        <p:spPr>
          <a:xfrm>
            <a:off x="355929" y="387175"/>
            <a:ext cx="116112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Calibri"/>
              <a:buNone/>
            </a:pPr>
            <a:r>
              <a:rPr lang="en-CA"/>
              <a:t>Present &amp; Absent </a:t>
            </a:r>
            <a:r>
              <a:rPr lang="en-CA"/>
              <a:t>Task (Attend Pitch): </a:t>
            </a:r>
            <a:br>
              <a:rPr lang="en-CA"/>
            </a:br>
            <a:r>
              <a:rPr lang="en-CA"/>
              <a:t>Randomized non-attending dimension (Syllable)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30bb704b74_1_0"/>
          <p:cNvSpPr txBox="1"/>
          <p:nvPr/>
        </p:nvSpPr>
        <p:spPr>
          <a:xfrm>
            <a:off x="834450" y="1657600"/>
            <a:ext cx="105231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latin typeface="Open Sans"/>
                <a:ea typeface="Open Sans"/>
                <a:cs typeface="Open Sans"/>
                <a:sym typeface="Open Sans"/>
              </a:rPr>
              <a:t>Present &amp; Absent Task</a:t>
            </a:r>
            <a:endParaRPr sz="3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-CA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Attend: Pitch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</a:pPr>
            <a:r>
              <a:rPr lang="en-CA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Attend: Syllable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latin typeface="Open Sans"/>
                <a:ea typeface="Open Sans"/>
                <a:cs typeface="Open Sans"/>
                <a:sym typeface="Open Sans"/>
              </a:rPr>
              <a:t>Same &amp; different Task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CA" sz="2400">
                <a:latin typeface="Open Sans"/>
                <a:ea typeface="Open Sans"/>
                <a:cs typeface="Open Sans"/>
                <a:sym typeface="Open Sans"/>
              </a:rPr>
              <a:t>Attend: Pitch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CA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Attend: Syllable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e0ede50dfc_1_196"/>
          <p:cNvSpPr txBox="1"/>
          <p:nvPr>
            <p:ph type="title"/>
          </p:nvPr>
        </p:nvSpPr>
        <p:spPr>
          <a:xfrm>
            <a:off x="838200" y="365125"/>
            <a:ext cx="10833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Present &amp; Absent Task Graph Demo (attend syllable)</a:t>
            </a:r>
            <a:endParaRPr/>
          </a:p>
        </p:txBody>
      </p:sp>
      <p:sp>
        <p:nvSpPr>
          <p:cNvPr id="223" name="Google Shape;223;g1e0ede50dfc_1_196"/>
          <p:cNvSpPr/>
          <p:nvPr/>
        </p:nvSpPr>
        <p:spPr>
          <a:xfrm>
            <a:off x="6274846" y="3521714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</a:t>
            </a:r>
            <a:endParaRPr/>
          </a:p>
        </p:txBody>
      </p:sp>
      <p:sp>
        <p:nvSpPr>
          <p:cNvPr id="224" name="Google Shape;224;g1e0ede50dfc_1_196"/>
          <p:cNvSpPr txBox="1"/>
          <p:nvPr/>
        </p:nvSpPr>
        <p:spPr>
          <a:xfrm>
            <a:off x="6577549" y="4684879"/>
            <a:ext cx="49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/>
          </a:p>
        </p:txBody>
      </p:sp>
      <p:sp>
        <p:nvSpPr>
          <p:cNvPr id="225" name="Google Shape;225;g1e0ede50dfc_1_196"/>
          <p:cNvSpPr/>
          <p:nvPr/>
        </p:nvSpPr>
        <p:spPr>
          <a:xfrm>
            <a:off x="6274845" y="5386867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BEE</a:t>
            </a:r>
            <a:endParaRPr/>
          </a:p>
        </p:txBody>
      </p:sp>
      <p:sp>
        <p:nvSpPr>
          <p:cNvPr id="226" name="Google Shape;226;g1e0ede50dfc_1_196"/>
          <p:cNvSpPr/>
          <p:nvPr/>
        </p:nvSpPr>
        <p:spPr>
          <a:xfrm>
            <a:off x="3177910" y="1771664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/>
          </a:p>
        </p:txBody>
      </p:sp>
      <p:sp>
        <p:nvSpPr>
          <p:cNvPr id="227" name="Google Shape;227;g1e0ede50dfc_1_196"/>
          <p:cNvSpPr/>
          <p:nvPr/>
        </p:nvSpPr>
        <p:spPr>
          <a:xfrm>
            <a:off x="4689327" y="1771664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GAH</a:t>
            </a:r>
            <a:endParaRPr/>
          </a:p>
        </p:txBody>
      </p:sp>
      <p:sp>
        <p:nvSpPr>
          <p:cNvPr id="228" name="Google Shape;228;g1e0ede50dfc_1_196"/>
          <p:cNvSpPr/>
          <p:nvPr/>
        </p:nvSpPr>
        <p:spPr>
          <a:xfrm>
            <a:off x="6274846" y="1771664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</a:t>
            </a:r>
            <a:endParaRPr/>
          </a:p>
        </p:txBody>
      </p:sp>
      <p:sp>
        <p:nvSpPr>
          <p:cNvPr id="229" name="Google Shape;229;g1e0ede50dfc_1_196"/>
          <p:cNvSpPr/>
          <p:nvPr/>
        </p:nvSpPr>
        <p:spPr>
          <a:xfrm>
            <a:off x="7903709" y="1771664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</a:t>
            </a:r>
            <a:endParaRPr/>
          </a:p>
        </p:txBody>
      </p:sp>
      <p:sp>
        <p:nvSpPr>
          <p:cNvPr id="230" name="Google Shape;230;g1e0ede50dfc_1_196"/>
          <p:cNvSpPr/>
          <p:nvPr/>
        </p:nvSpPr>
        <p:spPr>
          <a:xfrm>
            <a:off x="9529776" y="1771664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GEE</a:t>
            </a:r>
            <a:endParaRPr/>
          </a:p>
        </p:txBody>
      </p:sp>
      <p:sp>
        <p:nvSpPr>
          <p:cNvPr id="231" name="Google Shape;231;g1e0ede50dfc_1_196"/>
          <p:cNvSpPr txBox="1"/>
          <p:nvPr/>
        </p:nvSpPr>
        <p:spPr>
          <a:xfrm>
            <a:off x="709301" y="2021100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aseline="30000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Sequence</a:t>
            </a:r>
            <a:endParaRPr sz="2400"/>
          </a:p>
        </p:txBody>
      </p:sp>
      <p:sp>
        <p:nvSpPr>
          <p:cNvPr id="232" name="Google Shape;232;g1e0ede50dfc_1_196"/>
          <p:cNvSpPr txBox="1"/>
          <p:nvPr/>
        </p:nvSpPr>
        <p:spPr>
          <a:xfrm>
            <a:off x="709294" y="3771108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</a:t>
            </a:r>
            <a:endParaRPr sz="2400"/>
          </a:p>
        </p:txBody>
      </p:sp>
      <p:sp>
        <p:nvSpPr>
          <p:cNvPr id="233" name="Google Shape;233;g1e0ede50dfc_1_196"/>
          <p:cNvSpPr txBox="1"/>
          <p:nvPr/>
        </p:nvSpPr>
        <p:spPr>
          <a:xfrm>
            <a:off x="709293" y="5386866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Absent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e0ede50dfc_2_1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Present &amp; Absent Task Audio Demo (attend syllable)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g1e0ede50dfc_2_112" title="Block_1_female_1speaker_absent_word_6_serial_5_1.wa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5300" y="2677024"/>
            <a:ext cx="1503975" cy="150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e0ede50dfc_2_22"/>
          <p:cNvSpPr/>
          <p:nvPr/>
        </p:nvSpPr>
        <p:spPr>
          <a:xfrm>
            <a:off x="2941700" y="3323542"/>
            <a:ext cx="1031700" cy="830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/>
          </a:p>
        </p:txBody>
      </p:sp>
      <p:sp>
        <p:nvSpPr>
          <p:cNvPr id="247" name="Google Shape;247;g1e0ede50dfc_2_22"/>
          <p:cNvSpPr/>
          <p:nvPr/>
        </p:nvSpPr>
        <p:spPr>
          <a:xfrm>
            <a:off x="4453117" y="3323542"/>
            <a:ext cx="1031700" cy="8304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/>
          </a:p>
        </p:txBody>
      </p:sp>
      <p:sp>
        <p:nvSpPr>
          <p:cNvPr id="248" name="Google Shape;248;g1e0ede50dfc_2_22"/>
          <p:cNvSpPr/>
          <p:nvPr/>
        </p:nvSpPr>
        <p:spPr>
          <a:xfrm>
            <a:off x="6038636" y="3323542"/>
            <a:ext cx="1031700" cy="830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/>
          </a:p>
        </p:txBody>
      </p:sp>
      <p:sp>
        <p:nvSpPr>
          <p:cNvPr id="249" name="Google Shape;249;g1e0ede50dfc_2_22"/>
          <p:cNvSpPr/>
          <p:nvPr/>
        </p:nvSpPr>
        <p:spPr>
          <a:xfrm>
            <a:off x="7667499" y="3323542"/>
            <a:ext cx="1031700" cy="830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/>
          </a:p>
        </p:txBody>
      </p:sp>
      <p:sp>
        <p:nvSpPr>
          <p:cNvPr id="250" name="Google Shape;250;g1e0ede50dfc_2_22"/>
          <p:cNvSpPr/>
          <p:nvPr/>
        </p:nvSpPr>
        <p:spPr>
          <a:xfrm>
            <a:off x="9293566" y="3323542"/>
            <a:ext cx="1031700" cy="8304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/>
          </a:p>
        </p:txBody>
      </p:sp>
      <p:sp>
        <p:nvSpPr>
          <p:cNvPr id="251" name="Google Shape;251;g1e0ede50dfc_2_22"/>
          <p:cNvSpPr txBox="1"/>
          <p:nvPr/>
        </p:nvSpPr>
        <p:spPr>
          <a:xfrm>
            <a:off x="6341339" y="4486707"/>
            <a:ext cx="49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/>
          </a:p>
        </p:txBody>
      </p:sp>
      <p:sp>
        <p:nvSpPr>
          <p:cNvPr id="252" name="Google Shape;252;g1e0ede50dfc_2_22"/>
          <p:cNvSpPr/>
          <p:nvPr/>
        </p:nvSpPr>
        <p:spPr>
          <a:xfrm>
            <a:off x="2941700" y="5188695"/>
            <a:ext cx="1031700" cy="830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/>
          </a:p>
        </p:txBody>
      </p:sp>
      <p:sp>
        <p:nvSpPr>
          <p:cNvPr id="253" name="Google Shape;253;g1e0ede50dfc_2_22"/>
          <p:cNvSpPr/>
          <p:nvPr/>
        </p:nvSpPr>
        <p:spPr>
          <a:xfrm>
            <a:off x="4453117" y="5188695"/>
            <a:ext cx="1031700" cy="8304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/>
          </a:p>
        </p:txBody>
      </p:sp>
      <p:sp>
        <p:nvSpPr>
          <p:cNvPr id="254" name="Google Shape;254;g1e0ede50dfc_2_22"/>
          <p:cNvSpPr/>
          <p:nvPr/>
        </p:nvSpPr>
        <p:spPr>
          <a:xfrm>
            <a:off x="7666100" y="5198482"/>
            <a:ext cx="1031700" cy="830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/>
          </a:p>
        </p:txBody>
      </p:sp>
      <p:sp>
        <p:nvSpPr>
          <p:cNvPr id="255" name="Google Shape;255;g1e0ede50dfc_2_22"/>
          <p:cNvSpPr/>
          <p:nvPr/>
        </p:nvSpPr>
        <p:spPr>
          <a:xfrm>
            <a:off x="6038635" y="5188695"/>
            <a:ext cx="1031700" cy="8304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/>
          </a:p>
        </p:txBody>
      </p:sp>
      <p:sp>
        <p:nvSpPr>
          <p:cNvPr id="256" name="Google Shape;256;g1e0ede50dfc_2_22"/>
          <p:cNvSpPr/>
          <p:nvPr/>
        </p:nvSpPr>
        <p:spPr>
          <a:xfrm>
            <a:off x="9293566" y="5188695"/>
            <a:ext cx="1031700" cy="8304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/>
          </a:p>
        </p:txBody>
      </p:sp>
      <p:sp>
        <p:nvSpPr>
          <p:cNvPr id="257" name="Google Shape;257;g1e0ede50dfc_2_22"/>
          <p:cNvSpPr txBox="1"/>
          <p:nvPr/>
        </p:nvSpPr>
        <p:spPr>
          <a:xfrm>
            <a:off x="355926" y="1840775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aseline="30000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Sequence</a:t>
            </a:r>
            <a:endParaRPr sz="2400"/>
          </a:p>
        </p:txBody>
      </p:sp>
      <p:sp>
        <p:nvSpPr>
          <p:cNvPr id="258" name="Google Shape;258;g1e0ede50dfc_2_22"/>
          <p:cNvSpPr txBox="1"/>
          <p:nvPr/>
        </p:nvSpPr>
        <p:spPr>
          <a:xfrm>
            <a:off x="355919" y="3508983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</a:t>
            </a:r>
            <a:endParaRPr sz="2400"/>
          </a:p>
        </p:txBody>
      </p:sp>
      <p:sp>
        <p:nvSpPr>
          <p:cNvPr id="259" name="Google Shape;259;g1e0ede50dfc_2_22"/>
          <p:cNvSpPr txBox="1"/>
          <p:nvPr/>
        </p:nvSpPr>
        <p:spPr>
          <a:xfrm>
            <a:off x="355918" y="5371966"/>
            <a:ext cx="1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</a:t>
            </a:r>
            <a:endParaRPr sz="2400"/>
          </a:p>
        </p:txBody>
      </p:sp>
      <p:sp>
        <p:nvSpPr>
          <p:cNvPr id="260" name="Google Shape;260;g1e0ede50dfc_2_22"/>
          <p:cNvSpPr txBox="1"/>
          <p:nvPr>
            <p:ph type="title"/>
          </p:nvPr>
        </p:nvSpPr>
        <p:spPr>
          <a:xfrm>
            <a:off x="355925" y="387175"/>
            <a:ext cx="112218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Same &amp; Different Task Graph Demo (Attend Pitch)</a:t>
            </a:r>
            <a:endParaRPr/>
          </a:p>
        </p:txBody>
      </p:sp>
      <p:sp>
        <p:nvSpPr>
          <p:cNvPr id="261" name="Google Shape;261;g1e0ede50dfc_2_22"/>
          <p:cNvSpPr/>
          <p:nvPr/>
        </p:nvSpPr>
        <p:spPr>
          <a:xfrm>
            <a:off x="2941700" y="3324621"/>
            <a:ext cx="1031700" cy="8304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/>
          </a:p>
        </p:txBody>
      </p:sp>
      <p:sp>
        <p:nvSpPr>
          <p:cNvPr id="262" name="Google Shape;262;g1e0ede50dfc_2_22"/>
          <p:cNvSpPr/>
          <p:nvPr/>
        </p:nvSpPr>
        <p:spPr>
          <a:xfrm>
            <a:off x="4453117" y="3324621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/>
          </a:p>
        </p:txBody>
      </p:sp>
      <p:sp>
        <p:nvSpPr>
          <p:cNvPr id="263" name="Google Shape;263;g1e0ede50dfc_2_22"/>
          <p:cNvSpPr/>
          <p:nvPr/>
        </p:nvSpPr>
        <p:spPr>
          <a:xfrm>
            <a:off x="6038636" y="3324621"/>
            <a:ext cx="1031700" cy="8304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/>
          </a:p>
        </p:txBody>
      </p:sp>
      <p:sp>
        <p:nvSpPr>
          <p:cNvPr id="264" name="Google Shape;264;g1e0ede50dfc_2_22"/>
          <p:cNvSpPr/>
          <p:nvPr/>
        </p:nvSpPr>
        <p:spPr>
          <a:xfrm>
            <a:off x="7667499" y="3324621"/>
            <a:ext cx="1031700" cy="830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/>
          </a:p>
        </p:txBody>
      </p:sp>
      <p:sp>
        <p:nvSpPr>
          <p:cNvPr id="265" name="Google Shape;265;g1e0ede50dfc_2_22"/>
          <p:cNvSpPr/>
          <p:nvPr/>
        </p:nvSpPr>
        <p:spPr>
          <a:xfrm>
            <a:off x="9293566" y="3324621"/>
            <a:ext cx="1031700" cy="830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/>
          </a:p>
        </p:txBody>
      </p:sp>
      <p:sp>
        <p:nvSpPr>
          <p:cNvPr id="266" name="Google Shape;266;g1e0ede50dfc_2_22"/>
          <p:cNvSpPr/>
          <p:nvPr/>
        </p:nvSpPr>
        <p:spPr>
          <a:xfrm>
            <a:off x="2941700" y="5189128"/>
            <a:ext cx="1031700" cy="8304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/>
          </a:p>
        </p:txBody>
      </p:sp>
      <p:sp>
        <p:nvSpPr>
          <p:cNvPr id="267" name="Google Shape;267;g1e0ede50dfc_2_22"/>
          <p:cNvSpPr/>
          <p:nvPr/>
        </p:nvSpPr>
        <p:spPr>
          <a:xfrm>
            <a:off x="4453117" y="5189128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/>
          </a:p>
        </p:txBody>
      </p:sp>
      <p:sp>
        <p:nvSpPr>
          <p:cNvPr id="268" name="Google Shape;268;g1e0ede50dfc_2_22"/>
          <p:cNvSpPr/>
          <p:nvPr/>
        </p:nvSpPr>
        <p:spPr>
          <a:xfrm>
            <a:off x="7666100" y="5196324"/>
            <a:ext cx="1031700" cy="8304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/>
          </a:p>
        </p:txBody>
      </p:sp>
      <p:sp>
        <p:nvSpPr>
          <p:cNvPr id="269" name="Google Shape;269;g1e0ede50dfc_2_22"/>
          <p:cNvSpPr/>
          <p:nvPr/>
        </p:nvSpPr>
        <p:spPr>
          <a:xfrm>
            <a:off x="6038635" y="5187615"/>
            <a:ext cx="1031700" cy="830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/>
          </a:p>
        </p:txBody>
      </p:sp>
      <p:sp>
        <p:nvSpPr>
          <p:cNvPr id="270" name="Google Shape;270;g1e0ede50dfc_2_22"/>
          <p:cNvSpPr/>
          <p:nvPr/>
        </p:nvSpPr>
        <p:spPr>
          <a:xfrm>
            <a:off x="9293566" y="5189128"/>
            <a:ext cx="1031700" cy="830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/>
          </a:p>
        </p:txBody>
      </p:sp>
      <p:sp>
        <p:nvSpPr>
          <p:cNvPr id="271" name="Google Shape;271;g1e0ede50dfc_2_22"/>
          <p:cNvSpPr/>
          <p:nvPr/>
        </p:nvSpPr>
        <p:spPr>
          <a:xfrm>
            <a:off x="2895988" y="1609704"/>
            <a:ext cx="1031700" cy="830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/>
          </a:p>
        </p:txBody>
      </p:sp>
      <p:sp>
        <p:nvSpPr>
          <p:cNvPr id="272" name="Google Shape;272;g1e0ede50dfc_2_22"/>
          <p:cNvSpPr/>
          <p:nvPr/>
        </p:nvSpPr>
        <p:spPr>
          <a:xfrm>
            <a:off x="4407405" y="1609704"/>
            <a:ext cx="1031700" cy="8304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/>
          </a:p>
        </p:txBody>
      </p:sp>
      <p:sp>
        <p:nvSpPr>
          <p:cNvPr id="273" name="Google Shape;273;g1e0ede50dfc_2_22"/>
          <p:cNvSpPr/>
          <p:nvPr/>
        </p:nvSpPr>
        <p:spPr>
          <a:xfrm>
            <a:off x="5992924" y="1609704"/>
            <a:ext cx="1031700" cy="830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/>
          </a:p>
        </p:txBody>
      </p:sp>
      <p:sp>
        <p:nvSpPr>
          <p:cNvPr id="274" name="Google Shape;274;g1e0ede50dfc_2_22"/>
          <p:cNvSpPr/>
          <p:nvPr/>
        </p:nvSpPr>
        <p:spPr>
          <a:xfrm>
            <a:off x="7621787" y="1609704"/>
            <a:ext cx="1031700" cy="830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/>
          </a:p>
        </p:txBody>
      </p:sp>
      <p:sp>
        <p:nvSpPr>
          <p:cNvPr id="275" name="Google Shape;275;g1e0ede50dfc_2_22"/>
          <p:cNvSpPr/>
          <p:nvPr/>
        </p:nvSpPr>
        <p:spPr>
          <a:xfrm>
            <a:off x="9247854" y="1609704"/>
            <a:ext cx="1031700" cy="8304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BAH</a:t>
            </a:r>
            <a:endParaRPr/>
          </a:p>
        </p:txBody>
      </p:sp>
      <p:sp>
        <p:nvSpPr>
          <p:cNvPr id="276" name="Google Shape;276;g1e0ede50dfc_2_22"/>
          <p:cNvSpPr/>
          <p:nvPr/>
        </p:nvSpPr>
        <p:spPr>
          <a:xfrm>
            <a:off x="2895988" y="1610784"/>
            <a:ext cx="1031700" cy="8304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/>
          </a:p>
        </p:txBody>
      </p:sp>
      <p:sp>
        <p:nvSpPr>
          <p:cNvPr id="277" name="Google Shape;277;g1e0ede50dfc_2_22"/>
          <p:cNvSpPr/>
          <p:nvPr/>
        </p:nvSpPr>
        <p:spPr>
          <a:xfrm>
            <a:off x="4407405" y="1610784"/>
            <a:ext cx="1031700" cy="8304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/>
          </a:p>
        </p:txBody>
      </p:sp>
      <p:sp>
        <p:nvSpPr>
          <p:cNvPr id="278" name="Google Shape;278;g1e0ede50dfc_2_22"/>
          <p:cNvSpPr/>
          <p:nvPr/>
        </p:nvSpPr>
        <p:spPr>
          <a:xfrm>
            <a:off x="5992924" y="1610784"/>
            <a:ext cx="1031700" cy="8304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/>
          </a:p>
        </p:txBody>
      </p:sp>
      <p:sp>
        <p:nvSpPr>
          <p:cNvPr id="279" name="Google Shape;279;g1e0ede50dfc_2_22"/>
          <p:cNvSpPr/>
          <p:nvPr/>
        </p:nvSpPr>
        <p:spPr>
          <a:xfrm>
            <a:off x="7621787" y="1610784"/>
            <a:ext cx="1031700" cy="8304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/>
          </a:p>
        </p:txBody>
      </p:sp>
      <p:sp>
        <p:nvSpPr>
          <p:cNvPr id="280" name="Google Shape;280;g1e0ede50dfc_2_22"/>
          <p:cNvSpPr/>
          <p:nvPr/>
        </p:nvSpPr>
        <p:spPr>
          <a:xfrm>
            <a:off x="9247854" y="1610784"/>
            <a:ext cx="1031700" cy="8304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e0ede50dfc_2_1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Same &amp; Different Task Audio Demo (Attend Pitch)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g1e0ede50dfc_2_119" title="Block_1_male_1speaker_diff_pitch_6_serial_0_stim1.wa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4925" y="2677925"/>
            <a:ext cx="1502150" cy="150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e0ede50dfc_2_1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Purpose </a:t>
            </a:r>
            <a:endParaRPr/>
          </a:p>
        </p:txBody>
      </p:sp>
      <p:sp>
        <p:nvSpPr>
          <p:cNvPr id="294" name="Google Shape;294;g1e0ede50dfc_2_127"/>
          <p:cNvSpPr txBox="1"/>
          <p:nvPr>
            <p:ph idx="1" type="body"/>
          </p:nvPr>
        </p:nvSpPr>
        <p:spPr>
          <a:xfrm>
            <a:off x="838200" y="1825625"/>
            <a:ext cx="10251000" cy="317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3000">
                <a:latin typeface="Arial"/>
                <a:ea typeface="Arial"/>
                <a:cs typeface="Arial"/>
                <a:sym typeface="Arial"/>
              </a:rPr>
              <a:t>How is perceptual organization shapes working memory, such that features of a single auditory object are stored together (streaming).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Same/Different vs. Present/Absent Tasks</a:t>
            </a:r>
            <a:endParaRPr/>
          </a:p>
        </p:txBody>
      </p:sp>
      <p:sp>
        <p:nvSpPr>
          <p:cNvPr id="300" name="Google Shape;300;p11"/>
          <p:cNvSpPr txBox="1"/>
          <p:nvPr>
            <p:ph idx="1" type="body"/>
          </p:nvPr>
        </p:nvSpPr>
        <p:spPr>
          <a:xfrm>
            <a:off x="838200" y="2106295"/>
            <a:ext cx="10900954" cy="166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CA" sz="2400" u="sng">
                <a:latin typeface="Arial"/>
                <a:ea typeface="Arial"/>
                <a:cs typeface="Arial"/>
                <a:sym typeface="Arial"/>
              </a:rPr>
              <a:t>Same/Different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CA" sz="2400">
                <a:latin typeface="Arial"/>
                <a:ea typeface="Arial"/>
                <a:cs typeface="Arial"/>
                <a:sym typeface="Arial"/>
              </a:rPr>
              <a:t>Probes how well items are recalled as a </a:t>
            </a:r>
            <a:r>
              <a:rPr b="1" lang="en-CA" sz="2400">
                <a:latin typeface="Arial"/>
                <a:ea typeface="Arial"/>
                <a:cs typeface="Arial"/>
                <a:sym typeface="Arial"/>
              </a:rPr>
              <a:t>sequence</a:t>
            </a:r>
            <a:r>
              <a:rPr lang="en-CA" sz="2400">
                <a:latin typeface="Arial"/>
                <a:ea typeface="Arial"/>
                <a:cs typeface="Arial"/>
                <a:sym typeface="Arial"/>
              </a:rPr>
              <a:t> (1 ‘auditory object’)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1"/>
          <p:cNvSpPr txBox="1"/>
          <p:nvPr/>
        </p:nvSpPr>
        <p:spPr>
          <a:xfrm>
            <a:off x="803324" y="3609875"/>
            <a:ext cx="10970700" cy="16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CA" sz="2400" u="sng">
                <a:solidFill>
                  <a:schemeClr val="dk1"/>
                </a:solidFill>
              </a:rPr>
              <a:t>Present/Absent</a:t>
            </a:r>
            <a:endParaRPr sz="2400"/>
          </a:p>
          <a:p>
            <a:pPr indent="-203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CA" sz="2400">
                <a:solidFill>
                  <a:schemeClr val="dk1"/>
                </a:solidFill>
              </a:rPr>
              <a:t>Probes how well items are recalled </a:t>
            </a:r>
            <a:r>
              <a:rPr b="1" lang="en-CA" sz="2400">
                <a:solidFill>
                  <a:schemeClr val="dk1"/>
                </a:solidFill>
              </a:rPr>
              <a:t>individually</a:t>
            </a:r>
            <a:r>
              <a:rPr lang="en-CA" sz="2400">
                <a:solidFill>
                  <a:schemeClr val="dk1"/>
                </a:solidFill>
              </a:rPr>
              <a:t> (multiple ‘auditory objects’)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3"/>
          <p:cNvSpPr txBox="1"/>
          <p:nvPr>
            <p:ph type="title"/>
          </p:nvPr>
        </p:nvSpPr>
        <p:spPr>
          <a:xfrm>
            <a:off x="518150" y="365125"/>
            <a:ext cx="11248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Fixed vs. Randomized non-attending dimension</a:t>
            </a:r>
            <a:endParaRPr/>
          </a:p>
        </p:txBody>
      </p:sp>
      <p:sp>
        <p:nvSpPr>
          <p:cNvPr id="307" name="Google Shape;307;p13"/>
          <p:cNvSpPr txBox="1"/>
          <p:nvPr>
            <p:ph idx="1" type="body"/>
          </p:nvPr>
        </p:nvSpPr>
        <p:spPr>
          <a:xfrm>
            <a:off x="8101171" y="2140768"/>
            <a:ext cx="4480500" cy="16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CA" sz="2400">
                <a:latin typeface="Arial"/>
                <a:ea typeface="Arial"/>
                <a:cs typeface="Arial"/>
                <a:sym typeface="Arial"/>
              </a:rPr>
              <a:t>Streaming ↑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3"/>
          <p:cNvSpPr txBox="1"/>
          <p:nvPr/>
        </p:nvSpPr>
        <p:spPr>
          <a:xfrm>
            <a:off x="8101146" y="4958344"/>
            <a:ext cx="4480561" cy="166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3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CA" sz="2400">
                <a:solidFill>
                  <a:schemeClr val="dk1"/>
                </a:solidFill>
              </a:rPr>
              <a:t>Steaming</a:t>
            </a:r>
            <a:r>
              <a:rPr lang="en-CA" sz="2400">
                <a:solidFill>
                  <a:schemeClr val="dk1"/>
                </a:solidFill>
              </a:rPr>
              <a:t> ↓</a:t>
            </a:r>
            <a:endParaRPr sz="2400"/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3"/>
          <p:cNvSpPr txBox="1"/>
          <p:nvPr/>
        </p:nvSpPr>
        <p:spPr>
          <a:xfrm>
            <a:off x="518159" y="4530928"/>
            <a:ext cx="4480561" cy="166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0" name="Google Shape;310;p13"/>
          <p:cNvGrpSpPr/>
          <p:nvPr/>
        </p:nvGrpSpPr>
        <p:grpSpPr>
          <a:xfrm>
            <a:off x="358139" y="1690688"/>
            <a:ext cx="7569925" cy="1716695"/>
            <a:chOff x="145868" y="1665430"/>
            <a:chExt cx="7569925" cy="1716695"/>
          </a:xfrm>
        </p:grpSpPr>
        <p:pic>
          <p:nvPicPr>
            <p:cNvPr id="311" name="Google Shape;311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78725" y="2421926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" name="Google Shape;312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3535679" y="1665430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3" name="Google Shape;313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145868" y="1823333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4" name="Google Shape;314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73039" y="2467725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5" name="Google Shape;315;p13"/>
            <p:cNvSpPr/>
            <p:nvPr/>
          </p:nvSpPr>
          <p:spPr>
            <a:xfrm>
              <a:off x="896982" y="2344404"/>
              <a:ext cx="6191794" cy="315807"/>
            </a:xfrm>
            <a:custGeom>
              <a:rect b="b" l="l" r="r" t="t"/>
              <a:pathLst>
                <a:path extrusionOk="0" h="540015" w="6191794">
                  <a:moveTo>
                    <a:pt x="0" y="531228"/>
                  </a:moveTo>
                  <a:cubicBezTo>
                    <a:pt x="395514" y="264891"/>
                    <a:pt x="791029" y="-1446"/>
                    <a:pt x="1306286" y="5"/>
                  </a:cubicBezTo>
                  <a:cubicBezTo>
                    <a:pt x="1821543" y="1456"/>
                    <a:pt x="2521132" y="532680"/>
                    <a:pt x="3091543" y="539937"/>
                  </a:cubicBezTo>
                  <a:cubicBezTo>
                    <a:pt x="3661954" y="547194"/>
                    <a:pt x="4212046" y="49354"/>
                    <a:pt x="4728754" y="43548"/>
                  </a:cubicBezTo>
                  <a:cubicBezTo>
                    <a:pt x="5245462" y="37742"/>
                    <a:pt x="6191794" y="505102"/>
                    <a:pt x="6191794" y="505102"/>
                  </a:cubicBezTo>
                  <a:lnTo>
                    <a:pt x="6191794" y="505102"/>
                  </a:lnTo>
                </a:path>
              </a:pathLst>
            </a:custGeom>
            <a:noFill/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16" name="Google Shape;316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6801393" y="1665430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7" name="Google Shape;317;p13"/>
          <p:cNvGrpSpPr/>
          <p:nvPr/>
        </p:nvGrpSpPr>
        <p:grpSpPr>
          <a:xfrm>
            <a:off x="358139" y="4530928"/>
            <a:ext cx="7419702" cy="1717872"/>
            <a:chOff x="296091" y="4538184"/>
            <a:chExt cx="7419702" cy="1717872"/>
          </a:xfrm>
        </p:grpSpPr>
        <p:grpSp>
          <p:nvGrpSpPr>
            <p:cNvPr id="318" name="Google Shape;318;p13"/>
            <p:cNvGrpSpPr/>
            <p:nvPr/>
          </p:nvGrpSpPr>
          <p:grpSpPr>
            <a:xfrm>
              <a:off x="296091" y="4538184"/>
              <a:ext cx="7419702" cy="1717872"/>
              <a:chOff x="145868" y="1664253"/>
              <a:chExt cx="7419702" cy="1717872"/>
            </a:xfrm>
          </p:grpSpPr>
          <p:pic>
            <p:nvPicPr>
              <p:cNvPr id="319" name="Google Shape;319;p1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778725" y="2421926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0" name="Google Shape;320;p1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>
                <a:off x="3535679" y="1665430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1" name="Google Shape;321;p1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flipH="1">
                <a:off x="145868" y="1823333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2" name="Google Shape;322;p13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5273039" y="2467725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3" name="Google Shape;323;p13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 flipH="1">
                <a:off x="6651170" y="1664253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24" name="Google Shape;324;p13"/>
            <p:cNvGrpSpPr/>
            <p:nvPr/>
          </p:nvGrpSpPr>
          <p:grpSpPr>
            <a:xfrm>
              <a:off x="810984" y="5046556"/>
              <a:ext cx="6718662" cy="812056"/>
              <a:chOff x="810984" y="5046556"/>
              <a:chExt cx="6718662" cy="812056"/>
            </a:xfrm>
          </p:grpSpPr>
          <p:cxnSp>
            <p:nvCxnSpPr>
              <p:cNvPr id="325" name="Google Shape;325;p13"/>
              <p:cNvCxnSpPr/>
              <p:nvPr/>
            </p:nvCxnSpPr>
            <p:spPr>
              <a:xfrm flipH="1" rot="10800000">
                <a:off x="810984" y="5046556"/>
                <a:ext cx="1635034" cy="81205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6" name="Google Shape;326;p13"/>
              <p:cNvCxnSpPr/>
              <p:nvPr/>
            </p:nvCxnSpPr>
            <p:spPr>
              <a:xfrm>
                <a:off x="2446018" y="5046556"/>
                <a:ext cx="1724297" cy="81205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7" name="Google Shape;327;p13"/>
              <p:cNvCxnSpPr/>
              <p:nvPr/>
            </p:nvCxnSpPr>
            <p:spPr>
              <a:xfrm flipH="1" rot="10800000">
                <a:off x="4170315" y="5046556"/>
                <a:ext cx="1635034" cy="81205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8" name="Google Shape;328;p13"/>
              <p:cNvCxnSpPr/>
              <p:nvPr/>
            </p:nvCxnSpPr>
            <p:spPr>
              <a:xfrm>
                <a:off x="5805349" y="5046556"/>
                <a:ext cx="1724297" cy="81205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MU PPT Theme">
  <a:themeElements>
    <a:clrScheme name="Custom 1">
      <a:dk1>
        <a:srgbClr val="000000"/>
      </a:dk1>
      <a:lt1>
        <a:srgbClr val="FFFFFF"/>
      </a:lt1>
      <a:dk2>
        <a:srgbClr val="75787B"/>
      </a:dk2>
      <a:lt2>
        <a:srgbClr val="C8C9C7"/>
      </a:lt2>
      <a:accent1>
        <a:srgbClr val="BB0000"/>
      </a:accent1>
      <a:accent2>
        <a:srgbClr val="75787B"/>
      </a:accent2>
      <a:accent3>
        <a:srgbClr val="00833C"/>
      </a:accent3>
      <a:accent4>
        <a:srgbClr val="F2A900"/>
      </a:accent4>
      <a:accent5>
        <a:srgbClr val="002C71"/>
      </a:accent5>
      <a:accent6>
        <a:srgbClr val="C8C9C7"/>
      </a:accent6>
      <a:hlink>
        <a:srgbClr val="BB0000"/>
      </a:hlink>
      <a:folHlink>
        <a:srgbClr val="82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2022-04-04T18:35:00Z</dcterms:created>
  <dc:creator>Eli B</dc:creator>
</cp:coreProperties>
</file>