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1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notesMasterIdLst>
    <p:notesMasterId r:id="rId19"/>
  </p:notesMasterIdLst>
  <p:sldIdLst>
    <p:sldId id="256" r:id="rId2"/>
    <p:sldId id="267" r:id="rId3"/>
    <p:sldId id="262" r:id="rId4"/>
    <p:sldId id="265" r:id="rId5"/>
    <p:sldId id="274" r:id="rId6"/>
    <p:sldId id="266" r:id="rId7"/>
    <p:sldId id="268" r:id="rId8"/>
    <p:sldId id="269" r:id="rId9"/>
    <p:sldId id="270" r:id="rId10"/>
    <p:sldId id="273" r:id="rId11"/>
    <p:sldId id="261" r:id="rId12"/>
    <p:sldId id="257" r:id="rId13"/>
    <p:sldId id="271" r:id="rId14"/>
    <p:sldId id="258" r:id="rId15"/>
    <p:sldId id="259" r:id="rId16"/>
    <p:sldId id="26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2" autoAdjust="0"/>
    <p:restoredTop sz="71680" autoAdjust="0"/>
  </p:normalViewPr>
  <p:slideViewPr>
    <p:cSldViewPr snapToGrid="0">
      <p:cViewPr varScale="1">
        <p:scale>
          <a:sx n="81" d="100"/>
          <a:sy n="81" d="100"/>
        </p:scale>
        <p:origin x="624" y="96"/>
      </p:cViewPr>
      <p:guideLst/>
    </p:cSldViewPr>
  </p:slideViewPr>
  <p:outlineViewPr>
    <p:cViewPr>
      <p:scale>
        <a:sx n="33" d="100"/>
        <a:sy n="33" d="100"/>
      </p:scale>
      <p:origin x="0" y="-429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hc\Downloads\Mall_Customer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joshc\Downloads\Mall_Customers.csv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joshc\Desktop\Mall_Customers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joshc\Downloads\Mall_Customers.csv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joshc\Desktop\Mall_Custome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Scatter Plot of Customer Age vs Income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lt1"/>
                </a:solidFill>
              </a:ln>
              <a:effectLst/>
            </c:spPr>
          </c:marker>
          <c:xVal>
            <c:numRef>
              <c:f>Mall_Customers!$C$2:$C$201</c:f>
              <c:numCache>
                <c:formatCode>General</c:formatCode>
                <c:ptCount val="200"/>
                <c:pt idx="0">
                  <c:v>19</c:v>
                </c:pt>
                <c:pt idx="1">
                  <c:v>21</c:v>
                </c:pt>
                <c:pt idx="2">
                  <c:v>20</c:v>
                </c:pt>
                <c:pt idx="3">
                  <c:v>23</c:v>
                </c:pt>
                <c:pt idx="4">
                  <c:v>31</c:v>
                </c:pt>
                <c:pt idx="5">
                  <c:v>22</c:v>
                </c:pt>
                <c:pt idx="6">
                  <c:v>35</c:v>
                </c:pt>
                <c:pt idx="7">
                  <c:v>23</c:v>
                </c:pt>
                <c:pt idx="8">
                  <c:v>64</c:v>
                </c:pt>
                <c:pt idx="9">
                  <c:v>30</c:v>
                </c:pt>
                <c:pt idx="10">
                  <c:v>67</c:v>
                </c:pt>
                <c:pt idx="11">
                  <c:v>35</c:v>
                </c:pt>
                <c:pt idx="12">
                  <c:v>58</c:v>
                </c:pt>
                <c:pt idx="13">
                  <c:v>24</c:v>
                </c:pt>
                <c:pt idx="14">
                  <c:v>37</c:v>
                </c:pt>
                <c:pt idx="15">
                  <c:v>22</c:v>
                </c:pt>
                <c:pt idx="16">
                  <c:v>35</c:v>
                </c:pt>
                <c:pt idx="17">
                  <c:v>20</c:v>
                </c:pt>
                <c:pt idx="18">
                  <c:v>52</c:v>
                </c:pt>
                <c:pt idx="19">
                  <c:v>35</c:v>
                </c:pt>
                <c:pt idx="20">
                  <c:v>35</c:v>
                </c:pt>
                <c:pt idx="21">
                  <c:v>25</c:v>
                </c:pt>
                <c:pt idx="22">
                  <c:v>46</c:v>
                </c:pt>
                <c:pt idx="23">
                  <c:v>31</c:v>
                </c:pt>
                <c:pt idx="24">
                  <c:v>54</c:v>
                </c:pt>
                <c:pt idx="25">
                  <c:v>29</c:v>
                </c:pt>
                <c:pt idx="26">
                  <c:v>45</c:v>
                </c:pt>
                <c:pt idx="27">
                  <c:v>35</c:v>
                </c:pt>
                <c:pt idx="28">
                  <c:v>40</c:v>
                </c:pt>
                <c:pt idx="29">
                  <c:v>23</c:v>
                </c:pt>
                <c:pt idx="30">
                  <c:v>60</c:v>
                </c:pt>
                <c:pt idx="31">
                  <c:v>21</c:v>
                </c:pt>
                <c:pt idx="32">
                  <c:v>53</c:v>
                </c:pt>
                <c:pt idx="33">
                  <c:v>18</c:v>
                </c:pt>
                <c:pt idx="34">
                  <c:v>49</c:v>
                </c:pt>
                <c:pt idx="35">
                  <c:v>21</c:v>
                </c:pt>
                <c:pt idx="36">
                  <c:v>42</c:v>
                </c:pt>
                <c:pt idx="37">
                  <c:v>30</c:v>
                </c:pt>
                <c:pt idx="38">
                  <c:v>36</c:v>
                </c:pt>
                <c:pt idx="39">
                  <c:v>20</c:v>
                </c:pt>
                <c:pt idx="40">
                  <c:v>65</c:v>
                </c:pt>
                <c:pt idx="41">
                  <c:v>24</c:v>
                </c:pt>
                <c:pt idx="42">
                  <c:v>48</c:v>
                </c:pt>
                <c:pt idx="43">
                  <c:v>31</c:v>
                </c:pt>
                <c:pt idx="44">
                  <c:v>49</c:v>
                </c:pt>
                <c:pt idx="45">
                  <c:v>24</c:v>
                </c:pt>
                <c:pt idx="46">
                  <c:v>50</c:v>
                </c:pt>
                <c:pt idx="47">
                  <c:v>27</c:v>
                </c:pt>
                <c:pt idx="48">
                  <c:v>29</c:v>
                </c:pt>
                <c:pt idx="49">
                  <c:v>31</c:v>
                </c:pt>
                <c:pt idx="50">
                  <c:v>49</c:v>
                </c:pt>
                <c:pt idx="51">
                  <c:v>33</c:v>
                </c:pt>
                <c:pt idx="52">
                  <c:v>31</c:v>
                </c:pt>
                <c:pt idx="53">
                  <c:v>59</c:v>
                </c:pt>
                <c:pt idx="54">
                  <c:v>50</c:v>
                </c:pt>
                <c:pt idx="55">
                  <c:v>47</c:v>
                </c:pt>
                <c:pt idx="56">
                  <c:v>51</c:v>
                </c:pt>
                <c:pt idx="57">
                  <c:v>69</c:v>
                </c:pt>
                <c:pt idx="58">
                  <c:v>27</c:v>
                </c:pt>
                <c:pt idx="59">
                  <c:v>53</c:v>
                </c:pt>
                <c:pt idx="60">
                  <c:v>70</c:v>
                </c:pt>
                <c:pt idx="61">
                  <c:v>19</c:v>
                </c:pt>
                <c:pt idx="62">
                  <c:v>67</c:v>
                </c:pt>
                <c:pt idx="63">
                  <c:v>54</c:v>
                </c:pt>
                <c:pt idx="64">
                  <c:v>63</c:v>
                </c:pt>
                <c:pt idx="65">
                  <c:v>18</c:v>
                </c:pt>
                <c:pt idx="66">
                  <c:v>43</c:v>
                </c:pt>
                <c:pt idx="67">
                  <c:v>68</c:v>
                </c:pt>
                <c:pt idx="68">
                  <c:v>19</c:v>
                </c:pt>
                <c:pt idx="69">
                  <c:v>32</c:v>
                </c:pt>
                <c:pt idx="70">
                  <c:v>70</c:v>
                </c:pt>
                <c:pt idx="71">
                  <c:v>47</c:v>
                </c:pt>
                <c:pt idx="72">
                  <c:v>60</c:v>
                </c:pt>
                <c:pt idx="73">
                  <c:v>60</c:v>
                </c:pt>
                <c:pt idx="74">
                  <c:v>59</c:v>
                </c:pt>
                <c:pt idx="75">
                  <c:v>26</c:v>
                </c:pt>
                <c:pt idx="76">
                  <c:v>45</c:v>
                </c:pt>
                <c:pt idx="77">
                  <c:v>40</c:v>
                </c:pt>
                <c:pt idx="78">
                  <c:v>23</c:v>
                </c:pt>
                <c:pt idx="79">
                  <c:v>49</c:v>
                </c:pt>
                <c:pt idx="80">
                  <c:v>57</c:v>
                </c:pt>
                <c:pt idx="81">
                  <c:v>38</c:v>
                </c:pt>
                <c:pt idx="82">
                  <c:v>67</c:v>
                </c:pt>
                <c:pt idx="83">
                  <c:v>46</c:v>
                </c:pt>
                <c:pt idx="84">
                  <c:v>21</c:v>
                </c:pt>
                <c:pt idx="85">
                  <c:v>48</c:v>
                </c:pt>
                <c:pt idx="86">
                  <c:v>55</c:v>
                </c:pt>
                <c:pt idx="87">
                  <c:v>22</c:v>
                </c:pt>
                <c:pt idx="88">
                  <c:v>34</c:v>
                </c:pt>
                <c:pt idx="89">
                  <c:v>50</c:v>
                </c:pt>
                <c:pt idx="90">
                  <c:v>68</c:v>
                </c:pt>
                <c:pt idx="91">
                  <c:v>18</c:v>
                </c:pt>
                <c:pt idx="92">
                  <c:v>48</c:v>
                </c:pt>
                <c:pt idx="93">
                  <c:v>40</c:v>
                </c:pt>
                <c:pt idx="94">
                  <c:v>32</c:v>
                </c:pt>
                <c:pt idx="95">
                  <c:v>24</c:v>
                </c:pt>
                <c:pt idx="96">
                  <c:v>47</c:v>
                </c:pt>
                <c:pt idx="97">
                  <c:v>27</c:v>
                </c:pt>
                <c:pt idx="98">
                  <c:v>48</c:v>
                </c:pt>
                <c:pt idx="99">
                  <c:v>20</c:v>
                </c:pt>
                <c:pt idx="100">
                  <c:v>23</c:v>
                </c:pt>
                <c:pt idx="101">
                  <c:v>49</c:v>
                </c:pt>
                <c:pt idx="102">
                  <c:v>67</c:v>
                </c:pt>
                <c:pt idx="103">
                  <c:v>26</c:v>
                </c:pt>
                <c:pt idx="104">
                  <c:v>49</c:v>
                </c:pt>
                <c:pt idx="105">
                  <c:v>21</c:v>
                </c:pt>
                <c:pt idx="106">
                  <c:v>66</c:v>
                </c:pt>
                <c:pt idx="107">
                  <c:v>54</c:v>
                </c:pt>
                <c:pt idx="108">
                  <c:v>68</c:v>
                </c:pt>
                <c:pt idx="109">
                  <c:v>66</c:v>
                </c:pt>
                <c:pt idx="110">
                  <c:v>65</c:v>
                </c:pt>
                <c:pt idx="111">
                  <c:v>19</c:v>
                </c:pt>
                <c:pt idx="112">
                  <c:v>38</c:v>
                </c:pt>
                <c:pt idx="113">
                  <c:v>19</c:v>
                </c:pt>
                <c:pt idx="114">
                  <c:v>18</c:v>
                </c:pt>
                <c:pt idx="115">
                  <c:v>19</c:v>
                </c:pt>
                <c:pt idx="116">
                  <c:v>63</c:v>
                </c:pt>
                <c:pt idx="117">
                  <c:v>49</c:v>
                </c:pt>
                <c:pt idx="118">
                  <c:v>51</c:v>
                </c:pt>
                <c:pt idx="119">
                  <c:v>50</c:v>
                </c:pt>
                <c:pt idx="120">
                  <c:v>27</c:v>
                </c:pt>
                <c:pt idx="121">
                  <c:v>38</c:v>
                </c:pt>
                <c:pt idx="122">
                  <c:v>40</c:v>
                </c:pt>
                <c:pt idx="123">
                  <c:v>39</c:v>
                </c:pt>
                <c:pt idx="124">
                  <c:v>23</c:v>
                </c:pt>
                <c:pt idx="125">
                  <c:v>31</c:v>
                </c:pt>
                <c:pt idx="126">
                  <c:v>43</c:v>
                </c:pt>
                <c:pt idx="127">
                  <c:v>40</c:v>
                </c:pt>
                <c:pt idx="128">
                  <c:v>59</c:v>
                </c:pt>
                <c:pt idx="129">
                  <c:v>38</c:v>
                </c:pt>
                <c:pt idx="130">
                  <c:v>47</c:v>
                </c:pt>
                <c:pt idx="131">
                  <c:v>39</c:v>
                </c:pt>
                <c:pt idx="132">
                  <c:v>25</c:v>
                </c:pt>
                <c:pt idx="133">
                  <c:v>31</c:v>
                </c:pt>
                <c:pt idx="134">
                  <c:v>20</c:v>
                </c:pt>
                <c:pt idx="135">
                  <c:v>29</c:v>
                </c:pt>
                <c:pt idx="136">
                  <c:v>44</c:v>
                </c:pt>
                <c:pt idx="137">
                  <c:v>32</c:v>
                </c:pt>
                <c:pt idx="138">
                  <c:v>19</c:v>
                </c:pt>
                <c:pt idx="139">
                  <c:v>35</c:v>
                </c:pt>
                <c:pt idx="140">
                  <c:v>57</c:v>
                </c:pt>
                <c:pt idx="141">
                  <c:v>32</c:v>
                </c:pt>
                <c:pt idx="142">
                  <c:v>28</c:v>
                </c:pt>
                <c:pt idx="143">
                  <c:v>32</c:v>
                </c:pt>
                <c:pt idx="144">
                  <c:v>25</c:v>
                </c:pt>
                <c:pt idx="145">
                  <c:v>28</c:v>
                </c:pt>
                <c:pt idx="146">
                  <c:v>48</c:v>
                </c:pt>
                <c:pt idx="147">
                  <c:v>32</c:v>
                </c:pt>
                <c:pt idx="148">
                  <c:v>34</c:v>
                </c:pt>
                <c:pt idx="149">
                  <c:v>34</c:v>
                </c:pt>
                <c:pt idx="150">
                  <c:v>43</c:v>
                </c:pt>
                <c:pt idx="151">
                  <c:v>39</c:v>
                </c:pt>
                <c:pt idx="152">
                  <c:v>44</c:v>
                </c:pt>
                <c:pt idx="153">
                  <c:v>38</c:v>
                </c:pt>
                <c:pt idx="154">
                  <c:v>47</c:v>
                </c:pt>
                <c:pt idx="155">
                  <c:v>27</c:v>
                </c:pt>
                <c:pt idx="156">
                  <c:v>37</c:v>
                </c:pt>
                <c:pt idx="157">
                  <c:v>30</c:v>
                </c:pt>
                <c:pt idx="158">
                  <c:v>34</c:v>
                </c:pt>
                <c:pt idx="159">
                  <c:v>30</c:v>
                </c:pt>
                <c:pt idx="160">
                  <c:v>56</c:v>
                </c:pt>
                <c:pt idx="161">
                  <c:v>29</c:v>
                </c:pt>
                <c:pt idx="162">
                  <c:v>19</c:v>
                </c:pt>
                <c:pt idx="163">
                  <c:v>31</c:v>
                </c:pt>
                <c:pt idx="164">
                  <c:v>50</c:v>
                </c:pt>
                <c:pt idx="165">
                  <c:v>36</c:v>
                </c:pt>
                <c:pt idx="166">
                  <c:v>42</c:v>
                </c:pt>
                <c:pt idx="167">
                  <c:v>33</c:v>
                </c:pt>
                <c:pt idx="168">
                  <c:v>36</c:v>
                </c:pt>
                <c:pt idx="169">
                  <c:v>32</c:v>
                </c:pt>
                <c:pt idx="170">
                  <c:v>40</c:v>
                </c:pt>
                <c:pt idx="171">
                  <c:v>28</c:v>
                </c:pt>
                <c:pt idx="172">
                  <c:v>36</c:v>
                </c:pt>
                <c:pt idx="173">
                  <c:v>36</c:v>
                </c:pt>
                <c:pt idx="174">
                  <c:v>52</c:v>
                </c:pt>
                <c:pt idx="175">
                  <c:v>30</c:v>
                </c:pt>
                <c:pt idx="176">
                  <c:v>58</c:v>
                </c:pt>
                <c:pt idx="177">
                  <c:v>27</c:v>
                </c:pt>
                <c:pt idx="178">
                  <c:v>59</c:v>
                </c:pt>
                <c:pt idx="179">
                  <c:v>35</c:v>
                </c:pt>
                <c:pt idx="180">
                  <c:v>37</c:v>
                </c:pt>
                <c:pt idx="181">
                  <c:v>32</c:v>
                </c:pt>
                <c:pt idx="182">
                  <c:v>46</c:v>
                </c:pt>
                <c:pt idx="183">
                  <c:v>29</c:v>
                </c:pt>
                <c:pt idx="184">
                  <c:v>41</c:v>
                </c:pt>
                <c:pt idx="185">
                  <c:v>30</c:v>
                </c:pt>
                <c:pt idx="186">
                  <c:v>54</c:v>
                </c:pt>
                <c:pt idx="187">
                  <c:v>28</c:v>
                </c:pt>
                <c:pt idx="188">
                  <c:v>41</c:v>
                </c:pt>
                <c:pt idx="189">
                  <c:v>36</c:v>
                </c:pt>
                <c:pt idx="190">
                  <c:v>34</c:v>
                </c:pt>
                <c:pt idx="191">
                  <c:v>32</c:v>
                </c:pt>
                <c:pt idx="192">
                  <c:v>33</c:v>
                </c:pt>
                <c:pt idx="193">
                  <c:v>38</c:v>
                </c:pt>
                <c:pt idx="194">
                  <c:v>47</c:v>
                </c:pt>
                <c:pt idx="195">
                  <c:v>35</c:v>
                </c:pt>
                <c:pt idx="196">
                  <c:v>45</c:v>
                </c:pt>
                <c:pt idx="197">
                  <c:v>32</c:v>
                </c:pt>
                <c:pt idx="198">
                  <c:v>32</c:v>
                </c:pt>
                <c:pt idx="199">
                  <c:v>30</c:v>
                </c:pt>
              </c:numCache>
            </c:numRef>
          </c:xVal>
          <c:yVal>
            <c:numRef>
              <c:f>Mall_Customers!$D$2:$D$201</c:f>
              <c:numCache>
                <c:formatCode>General</c:formatCode>
                <c:ptCount val="200"/>
                <c:pt idx="0">
                  <c:v>15</c:v>
                </c:pt>
                <c:pt idx="1">
                  <c:v>15</c:v>
                </c:pt>
                <c:pt idx="2">
                  <c:v>16</c:v>
                </c:pt>
                <c:pt idx="3">
                  <c:v>16</c:v>
                </c:pt>
                <c:pt idx="4">
                  <c:v>17</c:v>
                </c:pt>
                <c:pt idx="5">
                  <c:v>17</c:v>
                </c:pt>
                <c:pt idx="6">
                  <c:v>18</c:v>
                </c:pt>
                <c:pt idx="7">
                  <c:v>18</c:v>
                </c:pt>
                <c:pt idx="8">
                  <c:v>19</c:v>
                </c:pt>
                <c:pt idx="9">
                  <c:v>19</c:v>
                </c:pt>
                <c:pt idx="10">
                  <c:v>19</c:v>
                </c:pt>
                <c:pt idx="11">
                  <c:v>19</c:v>
                </c:pt>
                <c:pt idx="12">
                  <c:v>20</c:v>
                </c:pt>
                <c:pt idx="13">
                  <c:v>20</c:v>
                </c:pt>
                <c:pt idx="14">
                  <c:v>20</c:v>
                </c:pt>
                <c:pt idx="15">
                  <c:v>20</c:v>
                </c:pt>
                <c:pt idx="16">
                  <c:v>21</c:v>
                </c:pt>
                <c:pt idx="17">
                  <c:v>21</c:v>
                </c:pt>
                <c:pt idx="18">
                  <c:v>23</c:v>
                </c:pt>
                <c:pt idx="19">
                  <c:v>23</c:v>
                </c:pt>
                <c:pt idx="20">
                  <c:v>24</c:v>
                </c:pt>
                <c:pt idx="21">
                  <c:v>24</c:v>
                </c:pt>
                <c:pt idx="22">
                  <c:v>25</c:v>
                </c:pt>
                <c:pt idx="23">
                  <c:v>25</c:v>
                </c:pt>
                <c:pt idx="24">
                  <c:v>28</c:v>
                </c:pt>
                <c:pt idx="25">
                  <c:v>28</c:v>
                </c:pt>
                <c:pt idx="26">
                  <c:v>28</c:v>
                </c:pt>
                <c:pt idx="27">
                  <c:v>28</c:v>
                </c:pt>
                <c:pt idx="28">
                  <c:v>29</c:v>
                </c:pt>
                <c:pt idx="29">
                  <c:v>29</c:v>
                </c:pt>
                <c:pt idx="30">
                  <c:v>30</c:v>
                </c:pt>
                <c:pt idx="31">
                  <c:v>30</c:v>
                </c:pt>
                <c:pt idx="32">
                  <c:v>33</c:v>
                </c:pt>
                <c:pt idx="33">
                  <c:v>33</c:v>
                </c:pt>
                <c:pt idx="34">
                  <c:v>33</c:v>
                </c:pt>
                <c:pt idx="35">
                  <c:v>33</c:v>
                </c:pt>
                <c:pt idx="36">
                  <c:v>34</c:v>
                </c:pt>
                <c:pt idx="37">
                  <c:v>34</c:v>
                </c:pt>
                <c:pt idx="38">
                  <c:v>37</c:v>
                </c:pt>
                <c:pt idx="39">
                  <c:v>37</c:v>
                </c:pt>
                <c:pt idx="40">
                  <c:v>38</c:v>
                </c:pt>
                <c:pt idx="41">
                  <c:v>38</c:v>
                </c:pt>
                <c:pt idx="42">
                  <c:v>39</c:v>
                </c:pt>
                <c:pt idx="43">
                  <c:v>39</c:v>
                </c:pt>
                <c:pt idx="44">
                  <c:v>39</c:v>
                </c:pt>
                <c:pt idx="45">
                  <c:v>39</c:v>
                </c:pt>
                <c:pt idx="46">
                  <c:v>40</c:v>
                </c:pt>
                <c:pt idx="47">
                  <c:v>40</c:v>
                </c:pt>
                <c:pt idx="48">
                  <c:v>40</c:v>
                </c:pt>
                <c:pt idx="49">
                  <c:v>40</c:v>
                </c:pt>
                <c:pt idx="50">
                  <c:v>42</c:v>
                </c:pt>
                <c:pt idx="51">
                  <c:v>42</c:v>
                </c:pt>
                <c:pt idx="52">
                  <c:v>43</c:v>
                </c:pt>
                <c:pt idx="53">
                  <c:v>43</c:v>
                </c:pt>
                <c:pt idx="54">
                  <c:v>43</c:v>
                </c:pt>
                <c:pt idx="55">
                  <c:v>43</c:v>
                </c:pt>
                <c:pt idx="56">
                  <c:v>44</c:v>
                </c:pt>
                <c:pt idx="57">
                  <c:v>44</c:v>
                </c:pt>
                <c:pt idx="58">
                  <c:v>46</c:v>
                </c:pt>
                <c:pt idx="59">
                  <c:v>46</c:v>
                </c:pt>
                <c:pt idx="60">
                  <c:v>46</c:v>
                </c:pt>
                <c:pt idx="61">
                  <c:v>46</c:v>
                </c:pt>
                <c:pt idx="62">
                  <c:v>47</c:v>
                </c:pt>
                <c:pt idx="63">
                  <c:v>47</c:v>
                </c:pt>
                <c:pt idx="64">
                  <c:v>48</c:v>
                </c:pt>
                <c:pt idx="65">
                  <c:v>48</c:v>
                </c:pt>
                <c:pt idx="66">
                  <c:v>48</c:v>
                </c:pt>
                <c:pt idx="67">
                  <c:v>48</c:v>
                </c:pt>
                <c:pt idx="68">
                  <c:v>48</c:v>
                </c:pt>
                <c:pt idx="69">
                  <c:v>48</c:v>
                </c:pt>
                <c:pt idx="70">
                  <c:v>49</c:v>
                </c:pt>
                <c:pt idx="71">
                  <c:v>49</c:v>
                </c:pt>
                <c:pt idx="72">
                  <c:v>50</c:v>
                </c:pt>
                <c:pt idx="73">
                  <c:v>50</c:v>
                </c:pt>
                <c:pt idx="74">
                  <c:v>54</c:v>
                </c:pt>
                <c:pt idx="75">
                  <c:v>54</c:v>
                </c:pt>
                <c:pt idx="76">
                  <c:v>54</c:v>
                </c:pt>
                <c:pt idx="77">
                  <c:v>54</c:v>
                </c:pt>
                <c:pt idx="78">
                  <c:v>54</c:v>
                </c:pt>
                <c:pt idx="79">
                  <c:v>54</c:v>
                </c:pt>
                <c:pt idx="80">
                  <c:v>54</c:v>
                </c:pt>
                <c:pt idx="81">
                  <c:v>54</c:v>
                </c:pt>
                <c:pt idx="82">
                  <c:v>54</c:v>
                </c:pt>
                <c:pt idx="83">
                  <c:v>54</c:v>
                </c:pt>
                <c:pt idx="84">
                  <c:v>54</c:v>
                </c:pt>
                <c:pt idx="85">
                  <c:v>54</c:v>
                </c:pt>
                <c:pt idx="86">
                  <c:v>57</c:v>
                </c:pt>
                <c:pt idx="87">
                  <c:v>57</c:v>
                </c:pt>
                <c:pt idx="88">
                  <c:v>58</c:v>
                </c:pt>
                <c:pt idx="89">
                  <c:v>58</c:v>
                </c:pt>
                <c:pt idx="90">
                  <c:v>59</c:v>
                </c:pt>
                <c:pt idx="91">
                  <c:v>59</c:v>
                </c:pt>
                <c:pt idx="92">
                  <c:v>60</c:v>
                </c:pt>
                <c:pt idx="93">
                  <c:v>60</c:v>
                </c:pt>
                <c:pt idx="94">
                  <c:v>60</c:v>
                </c:pt>
                <c:pt idx="95">
                  <c:v>60</c:v>
                </c:pt>
                <c:pt idx="96">
                  <c:v>60</c:v>
                </c:pt>
                <c:pt idx="97">
                  <c:v>60</c:v>
                </c:pt>
                <c:pt idx="98">
                  <c:v>61</c:v>
                </c:pt>
                <c:pt idx="99">
                  <c:v>61</c:v>
                </c:pt>
                <c:pt idx="100">
                  <c:v>62</c:v>
                </c:pt>
                <c:pt idx="101">
                  <c:v>62</c:v>
                </c:pt>
                <c:pt idx="102">
                  <c:v>62</c:v>
                </c:pt>
                <c:pt idx="103">
                  <c:v>62</c:v>
                </c:pt>
                <c:pt idx="104">
                  <c:v>62</c:v>
                </c:pt>
                <c:pt idx="105">
                  <c:v>62</c:v>
                </c:pt>
                <c:pt idx="106">
                  <c:v>63</c:v>
                </c:pt>
                <c:pt idx="107">
                  <c:v>63</c:v>
                </c:pt>
                <c:pt idx="108">
                  <c:v>63</c:v>
                </c:pt>
                <c:pt idx="109">
                  <c:v>63</c:v>
                </c:pt>
                <c:pt idx="110">
                  <c:v>63</c:v>
                </c:pt>
                <c:pt idx="111">
                  <c:v>63</c:v>
                </c:pt>
                <c:pt idx="112">
                  <c:v>64</c:v>
                </c:pt>
                <c:pt idx="113">
                  <c:v>64</c:v>
                </c:pt>
                <c:pt idx="114">
                  <c:v>65</c:v>
                </c:pt>
                <c:pt idx="115">
                  <c:v>65</c:v>
                </c:pt>
                <c:pt idx="116">
                  <c:v>65</c:v>
                </c:pt>
                <c:pt idx="117">
                  <c:v>65</c:v>
                </c:pt>
                <c:pt idx="118">
                  <c:v>67</c:v>
                </c:pt>
                <c:pt idx="119">
                  <c:v>67</c:v>
                </c:pt>
                <c:pt idx="120">
                  <c:v>67</c:v>
                </c:pt>
                <c:pt idx="121">
                  <c:v>67</c:v>
                </c:pt>
                <c:pt idx="122">
                  <c:v>69</c:v>
                </c:pt>
                <c:pt idx="123">
                  <c:v>69</c:v>
                </c:pt>
                <c:pt idx="124">
                  <c:v>70</c:v>
                </c:pt>
                <c:pt idx="125">
                  <c:v>70</c:v>
                </c:pt>
                <c:pt idx="126">
                  <c:v>71</c:v>
                </c:pt>
                <c:pt idx="127">
                  <c:v>71</c:v>
                </c:pt>
                <c:pt idx="128">
                  <c:v>71</c:v>
                </c:pt>
                <c:pt idx="129">
                  <c:v>71</c:v>
                </c:pt>
                <c:pt idx="130">
                  <c:v>71</c:v>
                </c:pt>
                <c:pt idx="131">
                  <c:v>71</c:v>
                </c:pt>
                <c:pt idx="132">
                  <c:v>72</c:v>
                </c:pt>
                <c:pt idx="133">
                  <c:v>72</c:v>
                </c:pt>
                <c:pt idx="134">
                  <c:v>73</c:v>
                </c:pt>
                <c:pt idx="135">
                  <c:v>73</c:v>
                </c:pt>
                <c:pt idx="136">
                  <c:v>73</c:v>
                </c:pt>
                <c:pt idx="137">
                  <c:v>73</c:v>
                </c:pt>
                <c:pt idx="138">
                  <c:v>74</c:v>
                </c:pt>
                <c:pt idx="139">
                  <c:v>74</c:v>
                </c:pt>
                <c:pt idx="140">
                  <c:v>75</c:v>
                </c:pt>
                <c:pt idx="141">
                  <c:v>75</c:v>
                </c:pt>
                <c:pt idx="142">
                  <c:v>76</c:v>
                </c:pt>
                <c:pt idx="143">
                  <c:v>76</c:v>
                </c:pt>
                <c:pt idx="144">
                  <c:v>77</c:v>
                </c:pt>
                <c:pt idx="145">
                  <c:v>77</c:v>
                </c:pt>
                <c:pt idx="146">
                  <c:v>77</c:v>
                </c:pt>
                <c:pt idx="147">
                  <c:v>77</c:v>
                </c:pt>
                <c:pt idx="148">
                  <c:v>78</c:v>
                </c:pt>
                <c:pt idx="149">
                  <c:v>78</c:v>
                </c:pt>
                <c:pt idx="150">
                  <c:v>78</c:v>
                </c:pt>
                <c:pt idx="151">
                  <c:v>78</c:v>
                </c:pt>
                <c:pt idx="152">
                  <c:v>78</c:v>
                </c:pt>
                <c:pt idx="153">
                  <c:v>78</c:v>
                </c:pt>
                <c:pt idx="154">
                  <c:v>78</c:v>
                </c:pt>
                <c:pt idx="155">
                  <c:v>78</c:v>
                </c:pt>
                <c:pt idx="156">
                  <c:v>78</c:v>
                </c:pt>
                <c:pt idx="157">
                  <c:v>78</c:v>
                </c:pt>
                <c:pt idx="158">
                  <c:v>78</c:v>
                </c:pt>
                <c:pt idx="159">
                  <c:v>78</c:v>
                </c:pt>
                <c:pt idx="160">
                  <c:v>79</c:v>
                </c:pt>
                <c:pt idx="161">
                  <c:v>79</c:v>
                </c:pt>
                <c:pt idx="162">
                  <c:v>81</c:v>
                </c:pt>
                <c:pt idx="163">
                  <c:v>81</c:v>
                </c:pt>
                <c:pt idx="164">
                  <c:v>85</c:v>
                </c:pt>
                <c:pt idx="165">
                  <c:v>85</c:v>
                </c:pt>
                <c:pt idx="166">
                  <c:v>86</c:v>
                </c:pt>
                <c:pt idx="167">
                  <c:v>86</c:v>
                </c:pt>
                <c:pt idx="168">
                  <c:v>87</c:v>
                </c:pt>
                <c:pt idx="169">
                  <c:v>87</c:v>
                </c:pt>
                <c:pt idx="170">
                  <c:v>87</c:v>
                </c:pt>
                <c:pt idx="171">
                  <c:v>87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88</c:v>
                </c:pt>
                <c:pt idx="177">
                  <c:v>88</c:v>
                </c:pt>
                <c:pt idx="178">
                  <c:v>93</c:v>
                </c:pt>
                <c:pt idx="179">
                  <c:v>93</c:v>
                </c:pt>
                <c:pt idx="180">
                  <c:v>97</c:v>
                </c:pt>
                <c:pt idx="181">
                  <c:v>97</c:v>
                </c:pt>
                <c:pt idx="182">
                  <c:v>98</c:v>
                </c:pt>
                <c:pt idx="183">
                  <c:v>98</c:v>
                </c:pt>
                <c:pt idx="184">
                  <c:v>99</c:v>
                </c:pt>
                <c:pt idx="185">
                  <c:v>99</c:v>
                </c:pt>
                <c:pt idx="186">
                  <c:v>101</c:v>
                </c:pt>
                <c:pt idx="187">
                  <c:v>101</c:v>
                </c:pt>
                <c:pt idx="188">
                  <c:v>103</c:v>
                </c:pt>
                <c:pt idx="189">
                  <c:v>103</c:v>
                </c:pt>
                <c:pt idx="190">
                  <c:v>103</c:v>
                </c:pt>
                <c:pt idx="191">
                  <c:v>103</c:v>
                </c:pt>
                <c:pt idx="192">
                  <c:v>113</c:v>
                </c:pt>
                <c:pt idx="193">
                  <c:v>113</c:v>
                </c:pt>
                <c:pt idx="194">
                  <c:v>120</c:v>
                </c:pt>
                <c:pt idx="195">
                  <c:v>120</c:v>
                </c:pt>
                <c:pt idx="196">
                  <c:v>126</c:v>
                </c:pt>
                <c:pt idx="197">
                  <c:v>126</c:v>
                </c:pt>
                <c:pt idx="198">
                  <c:v>137</c:v>
                </c:pt>
                <c:pt idx="199">
                  <c:v>137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B54-47E8-8A90-CCFD419687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5112704"/>
        <c:axId val="1635113120"/>
      </c:scatterChart>
      <c:valAx>
        <c:axId val="1635112704"/>
        <c:scaling>
          <c:orientation val="minMax"/>
          <c:min val="1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Age (years)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5113120"/>
        <c:crosses val="autoZero"/>
        <c:crossBetween val="midCat"/>
      </c:valAx>
      <c:valAx>
        <c:axId val="163511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Income ($k)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5112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Mall_Customers!$C$2:$C$201</cx:f>
        <cx:lvl ptCount="200" formatCode="General">
          <cx:pt idx="0">19</cx:pt>
          <cx:pt idx="1">21</cx:pt>
          <cx:pt idx="2">20</cx:pt>
          <cx:pt idx="3">23</cx:pt>
          <cx:pt idx="4">31</cx:pt>
          <cx:pt idx="5">22</cx:pt>
          <cx:pt idx="6">35</cx:pt>
          <cx:pt idx="7">23</cx:pt>
          <cx:pt idx="8">64</cx:pt>
          <cx:pt idx="9">30</cx:pt>
          <cx:pt idx="10">67</cx:pt>
          <cx:pt idx="11">35</cx:pt>
          <cx:pt idx="12">58</cx:pt>
          <cx:pt idx="13">24</cx:pt>
          <cx:pt idx="14">37</cx:pt>
          <cx:pt idx="15">22</cx:pt>
          <cx:pt idx="16">35</cx:pt>
          <cx:pt idx="17">20</cx:pt>
          <cx:pt idx="18">52</cx:pt>
          <cx:pt idx="19">35</cx:pt>
          <cx:pt idx="20">35</cx:pt>
          <cx:pt idx="21">25</cx:pt>
          <cx:pt idx="22">46</cx:pt>
          <cx:pt idx="23">31</cx:pt>
          <cx:pt idx="24">54</cx:pt>
          <cx:pt idx="25">29</cx:pt>
          <cx:pt idx="26">45</cx:pt>
          <cx:pt idx="27">35</cx:pt>
          <cx:pt idx="28">40</cx:pt>
          <cx:pt idx="29">23</cx:pt>
          <cx:pt idx="30">60</cx:pt>
          <cx:pt idx="31">21</cx:pt>
          <cx:pt idx="32">53</cx:pt>
          <cx:pt idx="33">18</cx:pt>
          <cx:pt idx="34">49</cx:pt>
          <cx:pt idx="35">21</cx:pt>
          <cx:pt idx="36">42</cx:pt>
          <cx:pt idx="37">30</cx:pt>
          <cx:pt idx="38">36</cx:pt>
          <cx:pt idx="39">20</cx:pt>
          <cx:pt idx="40">65</cx:pt>
          <cx:pt idx="41">24</cx:pt>
          <cx:pt idx="42">48</cx:pt>
          <cx:pt idx="43">31</cx:pt>
          <cx:pt idx="44">49</cx:pt>
          <cx:pt idx="45">24</cx:pt>
          <cx:pt idx="46">50</cx:pt>
          <cx:pt idx="47">27</cx:pt>
          <cx:pt idx="48">29</cx:pt>
          <cx:pt idx="49">31</cx:pt>
          <cx:pt idx="50">49</cx:pt>
          <cx:pt idx="51">33</cx:pt>
          <cx:pt idx="52">31</cx:pt>
          <cx:pt idx="53">59</cx:pt>
          <cx:pt idx="54">50</cx:pt>
          <cx:pt idx="55">47</cx:pt>
          <cx:pt idx="56">51</cx:pt>
          <cx:pt idx="57">69</cx:pt>
          <cx:pt idx="58">27</cx:pt>
          <cx:pt idx="59">53</cx:pt>
          <cx:pt idx="60">70</cx:pt>
          <cx:pt idx="61">19</cx:pt>
          <cx:pt idx="62">67</cx:pt>
          <cx:pt idx="63">54</cx:pt>
          <cx:pt idx="64">63</cx:pt>
          <cx:pt idx="65">18</cx:pt>
          <cx:pt idx="66">43</cx:pt>
          <cx:pt idx="67">68</cx:pt>
          <cx:pt idx="68">19</cx:pt>
          <cx:pt idx="69">32</cx:pt>
          <cx:pt idx="70">70</cx:pt>
          <cx:pt idx="71">47</cx:pt>
          <cx:pt idx="72">60</cx:pt>
          <cx:pt idx="73">60</cx:pt>
          <cx:pt idx="74">59</cx:pt>
          <cx:pt idx="75">26</cx:pt>
          <cx:pt idx="76">45</cx:pt>
          <cx:pt idx="77">40</cx:pt>
          <cx:pt idx="78">23</cx:pt>
          <cx:pt idx="79">49</cx:pt>
          <cx:pt idx="80">57</cx:pt>
          <cx:pt idx="81">38</cx:pt>
          <cx:pt idx="82">67</cx:pt>
          <cx:pt idx="83">46</cx:pt>
          <cx:pt idx="84">21</cx:pt>
          <cx:pt idx="85">48</cx:pt>
          <cx:pt idx="86">55</cx:pt>
          <cx:pt idx="87">22</cx:pt>
          <cx:pt idx="88">34</cx:pt>
          <cx:pt idx="89">50</cx:pt>
          <cx:pt idx="90">68</cx:pt>
          <cx:pt idx="91">18</cx:pt>
          <cx:pt idx="92">48</cx:pt>
          <cx:pt idx="93">40</cx:pt>
          <cx:pt idx="94">32</cx:pt>
          <cx:pt idx="95">24</cx:pt>
          <cx:pt idx="96">47</cx:pt>
          <cx:pt idx="97">27</cx:pt>
          <cx:pt idx="98">48</cx:pt>
          <cx:pt idx="99">20</cx:pt>
          <cx:pt idx="100">23</cx:pt>
          <cx:pt idx="101">49</cx:pt>
          <cx:pt idx="102">67</cx:pt>
          <cx:pt idx="103">26</cx:pt>
          <cx:pt idx="104">49</cx:pt>
          <cx:pt idx="105">21</cx:pt>
          <cx:pt idx="106">66</cx:pt>
          <cx:pt idx="107">54</cx:pt>
          <cx:pt idx="108">68</cx:pt>
          <cx:pt idx="109">66</cx:pt>
          <cx:pt idx="110">65</cx:pt>
          <cx:pt idx="111">19</cx:pt>
          <cx:pt idx="112">38</cx:pt>
          <cx:pt idx="113">19</cx:pt>
          <cx:pt idx="114">18</cx:pt>
          <cx:pt idx="115">19</cx:pt>
          <cx:pt idx="116">63</cx:pt>
          <cx:pt idx="117">49</cx:pt>
          <cx:pt idx="118">51</cx:pt>
          <cx:pt idx="119">50</cx:pt>
          <cx:pt idx="120">27</cx:pt>
          <cx:pt idx="121">38</cx:pt>
          <cx:pt idx="122">40</cx:pt>
          <cx:pt idx="123">39</cx:pt>
          <cx:pt idx="124">23</cx:pt>
          <cx:pt idx="125">31</cx:pt>
          <cx:pt idx="126">43</cx:pt>
          <cx:pt idx="127">40</cx:pt>
          <cx:pt idx="128">59</cx:pt>
          <cx:pt idx="129">38</cx:pt>
          <cx:pt idx="130">47</cx:pt>
          <cx:pt idx="131">39</cx:pt>
          <cx:pt idx="132">25</cx:pt>
          <cx:pt idx="133">31</cx:pt>
          <cx:pt idx="134">20</cx:pt>
          <cx:pt idx="135">29</cx:pt>
          <cx:pt idx="136">44</cx:pt>
          <cx:pt idx="137">32</cx:pt>
          <cx:pt idx="138">19</cx:pt>
          <cx:pt idx="139">35</cx:pt>
          <cx:pt idx="140">57</cx:pt>
          <cx:pt idx="141">32</cx:pt>
          <cx:pt idx="142">28</cx:pt>
          <cx:pt idx="143">32</cx:pt>
          <cx:pt idx="144">25</cx:pt>
          <cx:pt idx="145">28</cx:pt>
          <cx:pt idx="146">48</cx:pt>
          <cx:pt idx="147">32</cx:pt>
          <cx:pt idx="148">34</cx:pt>
          <cx:pt idx="149">34</cx:pt>
          <cx:pt idx="150">43</cx:pt>
          <cx:pt idx="151">39</cx:pt>
          <cx:pt idx="152">44</cx:pt>
          <cx:pt idx="153">38</cx:pt>
          <cx:pt idx="154">47</cx:pt>
          <cx:pt idx="155">27</cx:pt>
          <cx:pt idx="156">37</cx:pt>
          <cx:pt idx="157">30</cx:pt>
          <cx:pt idx="158">34</cx:pt>
          <cx:pt idx="159">30</cx:pt>
          <cx:pt idx="160">56</cx:pt>
          <cx:pt idx="161">29</cx:pt>
          <cx:pt idx="162">19</cx:pt>
          <cx:pt idx="163">31</cx:pt>
          <cx:pt idx="164">50</cx:pt>
          <cx:pt idx="165">36</cx:pt>
          <cx:pt idx="166">42</cx:pt>
          <cx:pt idx="167">33</cx:pt>
          <cx:pt idx="168">36</cx:pt>
          <cx:pt idx="169">32</cx:pt>
          <cx:pt idx="170">40</cx:pt>
          <cx:pt idx="171">28</cx:pt>
          <cx:pt idx="172">36</cx:pt>
          <cx:pt idx="173">36</cx:pt>
          <cx:pt idx="174">52</cx:pt>
          <cx:pt idx="175">30</cx:pt>
          <cx:pt idx="176">58</cx:pt>
          <cx:pt idx="177">27</cx:pt>
          <cx:pt idx="178">59</cx:pt>
          <cx:pt idx="179">35</cx:pt>
          <cx:pt idx="180">37</cx:pt>
          <cx:pt idx="181">32</cx:pt>
          <cx:pt idx="182">46</cx:pt>
          <cx:pt idx="183">29</cx:pt>
          <cx:pt idx="184">41</cx:pt>
          <cx:pt idx="185">30</cx:pt>
          <cx:pt idx="186">54</cx:pt>
          <cx:pt idx="187">28</cx:pt>
          <cx:pt idx="188">41</cx:pt>
          <cx:pt idx="189">36</cx:pt>
          <cx:pt idx="190">34</cx:pt>
          <cx:pt idx="191">32</cx:pt>
          <cx:pt idx="192">33</cx:pt>
          <cx:pt idx="193">38</cx:pt>
          <cx:pt idx="194">47</cx:pt>
          <cx:pt idx="195">35</cx:pt>
          <cx:pt idx="196">45</cx:pt>
          <cx:pt idx="197">32</cx:pt>
          <cx:pt idx="198">32</cx:pt>
          <cx:pt idx="199">30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Box Plot of Age (years)</a:t>
            </a:r>
          </a:p>
        </cx:rich>
      </cx:tx>
    </cx:title>
    <cx:plotArea>
      <cx:plotAreaRegion>
        <cx:series layoutId="boxWhisker" uniqueId="{FE5DD877-E38D-421B-A45E-CBF75297A3E5}">
          <cx:tx>
            <cx:txData>
              <cx:f>Mall_Customers!$C$1</cx:f>
              <cx:v>Age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Mall_Customers!$C$2:$C$201</cx:f>
        <cx:lvl ptCount="200" formatCode="General">
          <cx:pt idx="0">19</cx:pt>
          <cx:pt idx="1">21</cx:pt>
          <cx:pt idx="2">20</cx:pt>
          <cx:pt idx="3">23</cx:pt>
          <cx:pt idx="4">31</cx:pt>
          <cx:pt idx="5">22</cx:pt>
          <cx:pt idx="6">35</cx:pt>
          <cx:pt idx="7">23</cx:pt>
          <cx:pt idx="8">64</cx:pt>
          <cx:pt idx="9">30</cx:pt>
          <cx:pt idx="10">67</cx:pt>
          <cx:pt idx="11">35</cx:pt>
          <cx:pt idx="12">58</cx:pt>
          <cx:pt idx="13">24</cx:pt>
          <cx:pt idx="14">37</cx:pt>
          <cx:pt idx="15">22</cx:pt>
          <cx:pt idx="16">35</cx:pt>
          <cx:pt idx="17">20</cx:pt>
          <cx:pt idx="18">52</cx:pt>
          <cx:pt idx="19">35</cx:pt>
          <cx:pt idx="20">35</cx:pt>
          <cx:pt idx="21">25</cx:pt>
          <cx:pt idx="22">46</cx:pt>
          <cx:pt idx="23">31</cx:pt>
          <cx:pt idx="24">54</cx:pt>
          <cx:pt idx="25">29</cx:pt>
          <cx:pt idx="26">45</cx:pt>
          <cx:pt idx="27">35</cx:pt>
          <cx:pt idx="28">40</cx:pt>
          <cx:pt idx="29">23</cx:pt>
          <cx:pt idx="30">60</cx:pt>
          <cx:pt idx="31">21</cx:pt>
          <cx:pt idx="32">53</cx:pt>
          <cx:pt idx="33">18</cx:pt>
          <cx:pt idx="34">49</cx:pt>
          <cx:pt idx="35">21</cx:pt>
          <cx:pt idx="36">42</cx:pt>
          <cx:pt idx="37">30</cx:pt>
          <cx:pt idx="38">36</cx:pt>
          <cx:pt idx="39">20</cx:pt>
          <cx:pt idx="40">65</cx:pt>
          <cx:pt idx="41">24</cx:pt>
          <cx:pt idx="42">48</cx:pt>
          <cx:pt idx="43">31</cx:pt>
          <cx:pt idx="44">49</cx:pt>
          <cx:pt idx="45">24</cx:pt>
          <cx:pt idx="46">50</cx:pt>
          <cx:pt idx="47">27</cx:pt>
          <cx:pt idx="48">29</cx:pt>
          <cx:pt idx="49">31</cx:pt>
          <cx:pt idx="50">49</cx:pt>
          <cx:pt idx="51">33</cx:pt>
          <cx:pt idx="52">31</cx:pt>
          <cx:pt idx="53">59</cx:pt>
          <cx:pt idx="54">50</cx:pt>
          <cx:pt idx="55">47</cx:pt>
          <cx:pt idx="56">51</cx:pt>
          <cx:pt idx="57">69</cx:pt>
          <cx:pt idx="58">27</cx:pt>
          <cx:pt idx="59">53</cx:pt>
          <cx:pt idx="60">70</cx:pt>
          <cx:pt idx="61">19</cx:pt>
          <cx:pt idx="62">67</cx:pt>
          <cx:pt idx="63">54</cx:pt>
          <cx:pt idx="64">63</cx:pt>
          <cx:pt idx="65">18</cx:pt>
          <cx:pt idx="66">43</cx:pt>
          <cx:pt idx="67">68</cx:pt>
          <cx:pt idx="68">19</cx:pt>
          <cx:pt idx="69">32</cx:pt>
          <cx:pt idx="70">70</cx:pt>
          <cx:pt idx="71">47</cx:pt>
          <cx:pt idx="72">60</cx:pt>
          <cx:pt idx="73">60</cx:pt>
          <cx:pt idx="74">59</cx:pt>
          <cx:pt idx="75">26</cx:pt>
          <cx:pt idx="76">45</cx:pt>
          <cx:pt idx="77">40</cx:pt>
          <cx:pt idx="78">23</cx:pt>
          <cx:pt idx="79">49</cx:pt>
          <cx:pt idx="80">57</cx:pt>
          <cx:pt idx="81">38</cx:pt>
          <cx:pt idx="82">67</cx:pt>
          <cx:pt idx="83">46</cx:pt>
          <cx:pt idx="84">21</cx:pt>
          <cx:pt idx="85">48</cx:pt>
          <cx:pt idx="86">55</cx:pt>
          <cx:pt idx="87">22</cx:pt>
          <cx:pt idx="88">34</cx:pt>
          <cx:pt idx="89">50</cx:pt>
          <cx:pt idx="90">68</cx:pt>
          <cx:pt idx="91">18</cx:pt>
          <cx:pt idx="92">48</cx:pt>
          <cx:pt idx="93">40</cx:pt>
          <cx:pt idx="94">32</cx:pt>
          <cx:pt idx="95">24</cx:pt>
          <cx:pt idx="96">47</cx:pt>
          <cx:pt idx="97">27</cx:pt>
          <cx:pt idx="98">48</cx:pt>
          <cx:pt idx="99">20</cx:pt>
          <cx:pt idx="100">23</cx:pt>
          <cx:pt idx="101">49</cx:pt>
          <cx:pt idx="102">67</cx:pt>
          <cx:pt idx="103">26</cx:pt>
          <cx:pt idx="104">49</cx:pt>
          <cx:pt idx="105">21</cx:pt>
          <cx:pt idx="106">66</cx:pt>
          <cx:pt idx="107">54</cx:pt>
          <cx:pt idx="108">68</cx:pt>
          <cx:pt idx="109">66</cx:pt>
          <cx:pt idx="110">65</cx:pt>
          <cx:pt idx="111">19</cx:pt>
          <cx:pt idx="112">38</cx:pt>
          <cx:pt idx="113">19</cx:pt>
          <cx:pt idx="114">18</cx:pt>
          <cx:pt idx="115">19</cx:pt>
          <cx:pt idx="116">63</cx:pt>
          <cx:pt idx="117">49</cx:pt>
          <cx:pt idx="118">51</cx:pt>
          <cx:pt idx="119">50</cx:pt>
          <cx:pt idx="120">27</cx:pt>
          <cx:pt idx="121">38</cx:pt>
          <cx:pt idx="122">40</cx:pt>
          <cx:pt idx="123">39</cx:pt>
          <cx:pt idx="124">23</cx:pt>
          <cx:pt idx="125">31</cx:pt>
          <cx:pt idx="126">43</cx:pt>
          <cx:pt idx="127">40</cx:pt>
          <cx:pt idx="128">59</cx:pt>
          <cx:pt idx="129">38</cx:pt>
          <cx:pt idx="130">47</cx:pt>
          <cx:pt idx="131">39</cx:pt>
          <cx:pt idx="132">25</cx:pt>
          <cx:pt idx="133">31</cx:pt>
          <cx:pt idx="134">20</cx:pt>
          <cx:pt idx="135">29</cx:pt>
          <cx:pt idx="136">44</cx:pt>
          <cx:pt idx="137">32</cx:pt>
          <cx:pt idx="138">19</cx:pt>
          <cx:pt idx="139">35</cx:pt>
          <cx:pt idx="140">57</cx:pt>
          <cx:pt idx="141">32</cx:pt>
          <cx:pt idx="142">28</cx:pt>
          <cx:pt idx="143">32</cx:pt>
          <cx:pt idx="144">25</cx:pt>
          <cx:pt idx="145">28</cx:pt>
          <cx:pt idx="146">48</cx:pt>
          <cx:pt idx="147">32</cx:pt>
          <cx:pt idx="148">34</cx:pt>
          <cx:pt idx="149">34</cx:pt>
          <cx:pt idx="150">43</cx:pt>
          <cx:pt idx="151">39</cx:pt>
          <cx:pt idx="152">44</cx:pt>
          <cx:pt idx="153">38</cx:pt>
          <cx:pt idx="154">47</cx:pt>
          <cx:pt idx="155">27</cx:pt>
          <cx:pt idx="156">37</cx:pt>
          <cx:pt idx="157">30</cx:pt>
          <cx:pt idx="158">34</cx:pt>
          <cx:pt idx="159">30</cx:pt>
          <cx:pt idx="160">56</cx:pt>
          <cx:pt idx="161">29</cx:pt>
          <cx:pt idx="162">19</cx:pt>
          <cx:pt idx="163">31</cx:pt>
          <cx:pt idx="164">50</cx:pt>
          <cx:pt idx="165">36</cx:pt>
          <cx:pt idx="166">42</cx:pt>
          <cx:pt idx="167">33</cx:pt>
          <cx:pt idx="168">36</cx:pt>
          <cx:pt idx="169">32</cx:pt>
          <cx:pt idx="170">40</cx:pt>
          <cx:pt idx="171">28</cx:pt>
          <cx:pt idx="172">36</cx:pt>
          <cx:pt idx="173">36</cx:pt>
          <cx:pt idx="174">52</cx:pt>
          <cx:pt idx="175">30</cx:pt>
          <cx:pt idx="176">58</cx:pt>
          <cx:pt idx="177">27</cx:pt>
          <cx:pt idx="178">59</cx:pt>
          <cx:pt idx="179">35</cx:pt>
          <cx:pt idx="180">37</cx:pt>
          <cx:pt idx="181">32</cx:pt>
          <cx:pt idx="182">46</cx:pt>
          <cx:pt idx="183">29</cx:pt>
          <cx:pt idx="184">41</cx:pt>
          <cx:pt idx="185">30</cx:pt>
          <cx:pt idx="186">54</cx:pt>
          <cx:pt idx="187">28</cx:pt>
          <cx:pt idx="188">41</cx:pt>
          <cx:pt idx="189">36</cx:pt>
          <cx:pt idx="190">34</cx:pt>
          <cx:pt idx="191">32</cx:pt>
          <cx:pt idx="192">33</cx:pt>
          <cx:pt idx="193">38</cx:pt>
          <cx:pt idx="194">47</cx:pt>
          <cx:pt idx="195">35</cx:pt>
          <cx:pt idx="196">45</cx:pt>
          <cx:pt idx="197">32</cx:pt>
          <cx:pt idx="198">32</cx:pt>
          <cx:pt idx="199">30</cx:pt>
        </cx:lvl>
      </cx:numDim>
    </cx:data>
  </cx:chartData>
  <cx:chart>
    <cx:title pos="t" align="ctr" overlay="0">
      <cx:tx>
        <cx:txData>
          <cx:v>Histogram of Age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Histogram of Age</a:t>
          </a:r>
        </a:p>
      </cx:txPr>
    </cx:title>
    <cx:plotArea>
      <cx:plotAreaRegion>
        <cx:series layoutId="clusteredColumn" uniqueId="{CB60D31E-B605-4ED3-BEAE-58113EA0799C}">
          <cx:tx>
            <cx:txData>
              <cx:f>Mall_Customers!$C$1</cx:f>
              <cx:v>Age</cx:v>
            </cx:txData>
          </cx:tx>
          <cx:dataId val="0"/>
          <cx:layoutPr>
            <cx:binning intervalClosed="r" underflow="20">
              <cx:binSize val="5"/>
            </cx:binning>
          </cx:layoutPr>
        </cx:series>
      </cx:plotAreaRegion>
      <cx:axis id="0">
        <cx:catScaling gapWidth="0"/>
        <cx:title>
          <cx:tx>
            <cx:txData>
              <cx:v>Age (years)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Age (years)</a:t>
              </a:r>
            </a:p>
          </cx:txPr>
        </cx:title>
        <cx:tickLabels/>
      </cx:axis>
      <cx:axis id="1">
        <cx:valScaling/>
        <cx:title>
          <cx:tx>
            <cx:txData>
              <cx:v>Frequency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Frequency</a:t>
              </a:r>
            </a:p>
          </cx:txPr>
        </cx:title>
        <cx:majorGridlines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Mall_Customers!$D$2:$D$201</cx:f>
        <cx:lvl ptCount="200" formatCode="General">
          <cx:pt idx="0">15</cx:pt>
          <cx:pt idx="1">15</cx:pt>
          <cx:pt idx="2">16</cx:pt>
          <cx:pt idx="3">16</cx:pt>
          <cx:pt idx="4">17</cx:pt>
          <cx:pt idx="5">17</cx:pt>
          <cx:pt idx="6">18</cx:pt>
          <cx:pt idx="7">18</cx:pt>
          <cx:pt idx="8">19</cx:pt>
          <cx:pt idx="9">19</cx:pt>
          <cx:pt idx="10">19</cx:pt>
          <cx:pt idx="11">19</cx:pt>
          <cx:pt idx="12">20</cx:pt>
          <cx:pt idx="13">20</cx:pt>
          <cx:pt idx="14">20</cx:pt>
          <cx:pt idx="15">20</cx:pt>
          <cx:pt idx="16">21</cx:pt>
          <cx:pt idx="17">21</cx:pt>
          <cx:pt idx="18">23</cx:pt>
          <cx:pt idx="19">23</cx:pt>
          <cx:pt idx="20">24</cx:pt>
          <cx:pt idx="21">24</cx:pt>
          <cx:pt idx="22">25</cx:pt>
          <cx:pt idx="23">25</cx:pt>
          <cx:pt idx="24">28</cx:pt>
          <cx:pt idx="25">28</cx:pt>
          <cx:pt idx="26">28</cx:pt>
          <cx:pt idx="27">28</cx:pt>
          <cx:pt idx="28">29</cx:pt>
          <cx:pt idx="29">29</cx:pt>
          <cx:pt idx="30">30</cx:pt>
          <cx:pt idx="31">30</cx:pt>
          <cx:pt idx="32">33</cx:pt>
          <cx:pt idx="33">33</cx:pt>
          <cx:pt idx="34">33</cx:pt>
          <cx:pt idx="35">33</cx:pt>
          <cx:pt idx="36">34</cx:pt>
          <cx:pt idx="37">34</cx:pt>
          <cx:pt idx="38">37</cx:pt>
          <cx:pt idx="39">37</cx:pt>
          <cx:pt idx="40">38</cx:pt>
          <cx:pt idx="41">38</cx:pt>
          <cx:pt idx="42">39</cx:pt>
          <cx:pt idx="43">39</cx:pt>
          <cx:pt idx="44">39</cx:pt>
          <cx:pt idx="45">39</cx:pt>
          <cx:pt idx="46">40</cx:pt>
          <cx:pt idx="47">40</cx:pt>
          <cx:pt idx="48">40</cx:pt>
          <cx:pt idx="49">40</cx:pt>
          <cx:pt idx="50">42</cx:pt>
          <cx:pt idx="51">42</cx:pt>
          <cx:pt idx="52">43</cx:pt>
          <cx:pt idx="53">43</cx:pt>
          <cx:pt idx="54">43</cx:pt>
          <cx:pt idx="55">43</cx:pt>
          <cx:pt idx="56">44</cx:pt>
          <cx:pt idx="57">44</cx:pt>
          <cx:pt idx="58">46</cx:pt>
          <cx:pt idx="59">46</cx:pt>
          <cx:pt idx="60">46</cx:pt>
          <cx:pt idx="61">46</cx:pt>
          <cx:pt idx="62">47</cx:pt>
          <cx:pt idx="63">47</cx:pt>
          <cx:pt idx="64">48</cx:pt>
          <cx:pt idx="65">48</cx:pt>
          <cx:pt idx="66">48</cx:pt>
          <cx:pt idx="67">48</cx:pt>
          <cx:pt idx="68">48</cx:pt>
          <cx:pt idx="69">48</cx:pt>
          <cx:pt idx="70">49</cx:pt>
          <cx:pt idx="71">49</cx:pt>
          <cx:pt idx="72">50</cx:pt>
          <cx:pt idx="73">50</cx:pt>
          <cx:pt idx="74">54</cx:pt>
          <cx:pt idx="75">54</cx:pt>
          <cx:pt idx="76">54</cx:pt>
          <cx:pt idx="77">54</cx:pt>
          <cx:pt idx="78">54</cx:pt>
          <cx:pt idx="79">54</cx:pt>
          <cx:pt idx="80">54</cx:pt>
          <cx:pt idx="81">54</cx:pt>
          <cx:pt idx="82">54</cx:pt>
          <cx:pt idx="83">54</cx:pt>
          <cx:pt idx="84">54</cx:pt>
          <cx:pt idx="85">54</cx:pt>
          <cx:pt idx="86">57</cx:pt>
          <cx:pt idx="87">57</cx:pt>
          <cx:pt idx="88">58</cx:pt>
          <cx:pt idx="89">58</cx:pt>
          <cx:pt idx="90">59</cx:pt>
          <cx:pt idx="91">59</cx:pt>
          <cx:pt idx="92">60</cx:pt>
          <cx:pt idx="93">60</cx:pt>
          <cx:pt idx="94">60</cx:pt>
          <cx:pt idx="95">60</cx:pt>
          <cx:pt idx="96">60</cx:pt>
          <cx:pt idx="97">60</cx:pt>
          <cx:pt idx="98">61</cx:pt>
          <cx:pt idx="99">61</cx:pt>
          <cx:pt idx="100">62</cx:pt>
          <cx:pt idx="101">62</cx:pt>
          <cx:pt idx="102">62</cx:pt>
          <cx:pt idx="103">62</cx:pt>
          <cx:pt idx="104">62</cx:pt>
          <cx:pt idx="105">62</cx:pt>
          <cx:pt idx="106">63</cx:pt>
          <cx:pt idx="107">63</cx:pt>
          <cx:pt idx="108">63</cx:pt>
          <cx:pt idx="109">63</cx:pt>
          <cx:pt idx="110">63</cx:pt>
          <cx:pt idx="111">63</cx:pt>
          <cx:pt idx="112">64</cx:pt>
          <cx:pt idx="113">64</cx:pt>
          <cx:pt idx="114">65</cx:pt>
          <cx:pt idx="115">65</cx:pt>
          <cx:pt idx="116">65</cx:pt>
          <cx:pt idx="117">65</cx:pt>
          <cx:pt idx="118">67</cx:pt>
          <cx:pt idx="119">67</cx:pt>
          <cx:pt idx="120">67</cx:pt>
          <cx:pt idx="121">67</cx:pt>
          <cx:pt idx="122">69</cx:pt>
          <cx:pt idx="123">69</cx:pt>
          <cx:pt idx="124">70</cx:pt>
          <cx:pt idx="125">70</cx:pt>
          <cx:pt idx="126">71</cx:pt>
          <cx:pt idx="127">71</cx:pt>
          <cx:pt idx="128">71</cx:pt>
          <cx:pt idx="129">71</cx:pt>
          <cx:pt idx="130">71</cx:pt>
          <cx:pt idx="131">71</cx:pt>
          <cx:pt idx="132">72</cx:pt>
          <cx:pt idx="133">72</cx:pt>
          <cx:pt idx="134">73</cx:pt>
          <cx:pt idx="135">73</cx:pt>
          <cx:pt idx="136">73</cx:pt>
          <cx:pt idx="137">73</cx:pt>
          <cx:pt idx="138">74</cx:pt>
          <cx:pt idx="139">74</cx:pt>
          <cx:pt idx="140">75</cx:pt>
          <cx:pt idx="141">75</cx:pt>
          <cx:pt idx="142">76</cx:pt>
          <cx:pt idx="143">76</cx:pt>
          <cx:pt idx="144">77</cx:pt>
          <cx:pt idx="145">77</cx:pt>
          <cx:pt idx="146">77</cx:pt>
          <cx:pt idx="147">77</cx:pt>
          <cx:pt idx="148">78</cx:pt>
          <cx:pt idx="149">78</cx:pt>
          <cx:pt idx="150">78</cx:pt>
          <cx:pt idx="151">78</cx:pt>
          <cx:pt idx="152">78</cx:pt>
          <cx:pt idx="153">78</cx:pt>
          <cx:pt idx="154">78</cx:pt>
          <cx:pt idx="155">78</cx:pt>
          <cx:pt idx="156">78</cx:pt>
          <cx:pt idx="157">78</cx:pt>
          <cx:pt idx="158">78</cx:pt>
          <cx:pt idx="159">78</cx:pt>
          <cx:pt idx="160">79</cx:pt>
          <cx:pt idx="161">79</cx:pt>
          <cx:pt idx="162">81</cx:pt>
          <cx:pt idx="163">81</cx:pt>
          <cx:pt idx="164">85</cx:pt>
          <cx:pt idx="165">85</cx:pt>
          <cx:pt idx="166">86</cx:pt>
          <cx:pt idx="167">86</cx:pt>
          <cx:pt idx="168">87</cx:pt>
          <cx:pt idx="169">87</cx:pt>
          <cx:pt idx="170">87</cx:pt>
          <cx:pt idx="171">87</cx:pt>
          <cx:pt idx="172">87</cx:pt>
          <cx:pt idx="173">87</cx:pt>
          <cx:pt idx="174">88</cx:pt>
          <cx:pt idx="175">88</cx:pt>
          <cx:pt idx="176">88</cx:pt>
          <cx:pt idx="177">88</cx:pt>
          <cx:pt idx="178">93</cx:pt>
          <cx:pt idx="179">93</cx:pt>
          <cx:pt idx="180">97</cx:pt>
          <cx:pt idx="181">97</cx:pt>
          <cx:pt idx="182">98</cx:pt>
          <cx:pt idx="183">98</cx:pt>
          <cx:pt idx="184">99</cx:pt>
          <cx:pt idx="185">99</cx:pt>
          <cx:pt idx="186">101</cx:pt>
          <cx:pt idx="187">101</cx:pt>
          <cx:pt idx="188">103</cx:pt>
          <cx:pt idx="189">103</cx:pt>
          <cx:pt idx="190">103</cx:pt>
          <cx:pt idx="191">103</cx:pt>
          <cx:pt idx="192">113</cx:pt>
          <cx:pt idx="193">113</cx:pt>
          <cx:pt idx="194">120</cx:pt>
          <cx:pt idx="195">120</cx:pt>
          <cx:pt idx="196">126</cx:pt>
          <cx:pt idx="197">126</cx:pt>
          <cx:pt idx="198">137</cx:pt>
          <cx:pt idx="199">137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Box Plot of Income ($k)</a:t>
            </a:r>
          </a:p>
        </cx:rich>
      </cx:tx>
    </cx:title>
    <cx:plotArea>
      <cx:plotAreaRegion>
        <cx:series layoutId="boxWhisker" uniqueId="{8420426B-CAEF-4F64-A7EC-63816FCD82F6}">
          <cx:tx>
            <cx:txData>
              <cx:f>Mall_Customers!$D$1</cx:f>
              <cx:v>Annual Income (k$)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Mall_Customers!$D$2:$D$201</cx:f>
        <cx:lvl ptCount="200" formatCode="General">
          <cx:pt idx="0">15</cx:pt>
          <cx:pt idx="1">15</cx:pt>
          <cx:pt idx="2">16</cx:pt>
          <cx:pt idx="3">16</cx:pt>
          <cx:pt idx="4">17</cx:pt>
          <cx:pt idx="5">17</cx:pt>
          <cx:pt idx="6">18</cx:pt>
          <cx:pt idx="7">18</cx:pt>
          <cx:pt idx="8">19</cx:pt>
          <cx:pt idx="9">19</cx:pt>
          <cx:pt idx="10">19</cx:pt>
          <cx:pt idx="11">19</cx:pt>
          <cx:pt idx="12">20</cx:pt>
          <cx:pt idx="13">20</cx:pt>
          <cx:pt idx="14">20</cx:pt>
          <cx:pt idx="15">20</cx:pt>
          <cx:pt idx="16">21</cx:pt>
          <cx:pt idx="17">21</cx:pt>
          <cx:pt idx="18">23</cx:pt>
          <cx:pt idx="19">23</cx:pt>
          <cx:pt idx="20">24</cx:pt>
          <cx:pt idx="21">24</cx:pt>
          <cx:pt idx="22">25</cx:pt>
          <cx:pt idx="23">25</cx:pt>
          <cx:pt idx="24">28</cx:pt>
          <cx:pt idx="25">28</cx:pt>
          <cx:pt idx="26">28</cx:pt>
          <cx:pt idx="27">28</cx:pt>
          <cx:pt idx="28">29</cx:pt>
          <cx:pt idx="29">29</cx:pt>
          <cx:pt idx="30">30</cx:pt>
          <cx:pt idx="31">30</cx:pt>
          <cx:pt idx="32">33</cx:pt>
          <cx:pt idx="33">33</cx:pt>
          <cx:pt idx="34">33</cx:pt>
          <cx:pt idx="35">33</cx:pt>
          <cx:pt idx="36">34</cx:pt>
          <cx:pt idx="37">34</cx:pt>
          <cx:pt idx="38">37</cx:pt>
          <cx:pt idx="39">37</cx:pt>
          <cx:pt idx="40">38</cx:pt>
          <cx:pt idx="41">38</cx:pt>
          <cx:pt idx="42">39</cx:pt>
          <cx:pt idx="43">39</cx:pt>
          <cx:pt idx="44">39</cx:pt>
          <cx:pt idx="45">39</cx:pt>
          <cx:pt idx="46">40</cx:pt>
          <cx:pt idx="47">40</cx:pt>
          <cx:pt idx="48">40</cx:pt>
          <cx:pt idx="49">40</cx:pt>
          <cx:pt idx="50">42</cx:pt>
          <cx:pt idx="51">42</cx:pt>
          <cx:pt idx="52">43</cx:pt>
          <cx:pt idx="53">43</cx:pt>
          <cx:pt idx="54">43</cx:pt>
          <cx:pt idx="55">43</cx:pt>
          <cx:pt idx="56">44</cx:pt>
          <cx:pt idx="57">44</cx:pt>
          <cx:pt idx="58">46</cx:pt>
          <cx:pt idx="59">46</cx:pt>
          <cx:pt idx="60">46</cx:pt>
          <cx:pt idx="61">46</cx:pt>
          <cx:pt idx="62">47</cx:pt>
          <cx:pt idx="63">47</cx:pt>
          <cx:pt idx="64">48</cx:pt>
          <cx:pt idx="65">48</cx:pt>
          <cx:pt idx="66">48</cx:pt>
          <cx:pt idx="67">48</cx:pt>
          <cx:pt idx="68">48</cx:pt>
          <cx:pt idx="69">48</cx:pt>
          <cx:pt idx="70">49</cx:pt>
          <cx:pt idx="71">49</cx:pt>
          <cx:pt idx="72">50</cx:pt>
          <cx:pt idx="73">50</cx:pt>
          <cx:pt idx="74">54</cx:pt>
          <cx:pt idx="75">54</cx:pt>
          <cx:pt idx="76">54</cx:pt>
          <cx:pt idx="77">54</cx:pt>
          <cx:pt idx="78">54</cx:pt>
          <cx:pt idx="79">54</cx:pt>
          <cx:pt idx="80">54</cx:pt>
          <cx:pt idx="81">54</cx:pt>
          <cx:pt idx="82">54</cx:pt>
          <cx:pt idx="83">54</cx:pt>
          <cx:pt idx="84">54</cx:pt>
          <cx:pt idx="85">54</cx:pt>
          <cx:pt idx="86">57</cx:pt>
          <cx:pt idx="87">57</cx:pt>
          <cx:pt idx="88">58</cx:pt>
          <cx:pt idx="89">58</cx:pt>
          <cx:pt idx="90">59</cx:pt>
          <cx:pt idx="91">59</cx:pt>
          <cx:pt idx="92">60</cx:pt>
          <cx:pt idx="93">60</cx:pt>
          <cx:pt idx="94">60</cx:pt>
          <cx:pt idx="95">60</cx:pt>
          <cx:pt idx="96">60</cx:pt>
          <cx:pt idx="97">60</cx:pt>
          <cx:pt idx="98">61</cx:pt>
          <cx:pt idx="99">61</cx:pt>
          <cx:pt idx="100">62</cx:pt>
          <cx:pt idx="101">62</cx:pt>
          <cx:pt idx="102">62</cx:pt>
          <cx:pt idx="103">62</cx:pt>
          <cx:pt idx="104">62</cx:pt>
          <cx:pt idx="105">62</cx:pt>
          <cx:pt idx="106">63</cx:pt>
          <cx:pt idx="107">63</cx:pt>
          <cx:pt idx="108">63</cx:pt>
          <cx:pt idx="109">63</cx:pt>
          <cx:pt idx="110">63</cx:pt>
          <cx:pt idx="111">63</cx:pt>
          <cx:pt idx="112">64</cx:pt>
          <cx:pt idx="113">64</cx:pt>
          <cx:pt idx="114">65</cx:pt>
          <cx:pt idx="115">65</cx:pt>
          <cx:pt idx="116">65</cx:pt>
          <cx:pt idx="117">65</cx:pt>
          <cx:pt idx="118">67</cx:pt>
          <cx:pt idx="119">67</cx:pt>
          <cx:pt idx="120">67</cx:pt>
          <cx:pt idx="121">67</cx:pt>
          <cx:pt idx="122">69</cx:pt>
          <cx:pt idx="123">69</cx:pt>
          <cx:pt idx="124">70</cx:pt>
          <cx:pt idx="125">70</cx:pt>
          <cx:pt idx="126">71</cx:pt>
          <cx:pt idx="127">71</cx:pt>
          <cx:pt idx="128">71</cx:pt>
          <cx:pt idx="129">71</cx:pt>
          <cx:pt idx="130">71</cx:pt>
          <cx:pt idx="131">71</cx:pt>
          <cx:pt idx="132">72</cx:pt>
          <cx:pt idx="133">72</cx:pt>
          <cx:pt idx="134">73</cx:pt>
          <cx:pt idx="135">73</cx:pt>
          <cx:pt idx="136">73</cx:pt>
          <cx:pt idx="137">73</cx:pt>
          <cx:pt idx="138">74</cx:pt>
          <cx:pt idx="139">74</cx:pt>
          <cx:pt idx="140">75</cx:pt>
          <cx:pt idx="141">75</cx:pt>
          <cx:pt idx="142">76</cx:pt>
          <cx:pt idx="143">76</cx:pt>
          <cx:pt idx="144">77</cx:pt>
          <cx:pt idx="145">77</cx:pt>
          <cx:pt idx="146">77</cx:pt>
          <cx:pt idx="147">77</cx:pt>
          <cx:pt idx="148">78</cx:pt>
          <cx:pt idx="149">78</cx:pt>
          <cx:pt idx="150">78</cx:pt>
          <cx:pt idx="151">78</cx:pt>
          <cx:pt idx="152">78</cx:pt>
          <cx:pt idx="153">78</cx:pt>
          <cx:pt idx="154">78</cx:pt>
          <cx:pt idx="155">78</cx:pt>
          <cx:pt idx="156">78</cx:pt>
          <cx:pt idx="157">78</cx:pt>
          <cx:pt idx="158">78</cx:pt>
          <cx:pt idx="159">78</cx:pt>
          <cx:pt idx="160">79</cx:pt>
          <cx:pt idx="161">79</cx:pt>
          <cx:pt idx="162">81</cx:pt>
          <cx:pt idx="163">81</cx:pt>
          <cx:pt idx="164">85</cx:pt>
          <cx:pt idx="165">85</cx:pt>
          <cx:pt idx="166">86</cx:pt>
          <cx:pt idx="167">86</cx:pt>
          <cx:pt idx="168">87</cx:pt>
          <cx:pt idx="169">87</cx:pt>
          <cx:pt idx="170">87</cx:pt>
          <cx:pt idx="171">87</cx:pt>
          <cx:pt idx="172">87</cx:pt>
          <cx:pt idx="173">87</cx:pt>
          <cx:pt idx="174">88</cx:pt>
          <cx:pt idx="175">88</cx:pt>
          <cx:pt idx="176">88</cx:pt>
          <cx:pt idx="177">88</cx:pt>
          <cx:pt idx="178">93</cx:pt>
          <cx:pt idx="179">93</cx:pt>
          <cx:pt idx="180">97</cx:pt>
          <cx:pt idx="181">97</cx:pt>
          <cx:pt idx="182">98</cx:pt>
          <cx:pt idx="183">98</cx:pt>
          <cx:pt idx="184">99</cx:pt>
          <cx:pt idx="185">99</cx:pt>
          <cx:pt idx="186">101</cx:pt>
          <cx:pt idx="187">101</cx:pt>
          <cx:pt idx="188">103</cx:pt>
          <cx:pt idx="189">103</cx:pt>
          <cx:pt idx="190">103</cx:pt>
          <cx:pt idx="191">103</cx:pt>
          <cx:pt idx="192">113</cx:pt>
          <cx:pt idx="193">113</cx:pt>
          <cx:pt idx="194">120</cx:pt>
          <cx:pt idx="195">120</cx:pt>
          <cx:pt idx="196">126</cx:pt>
          <cx:pt idx="197">126</cx:pt>
          <cx:pt idx="198">137</cx:pt>
          <cx:pt idx="199">137</cx:pt>
        </cx:lvl>
      </cx:numDim>
    </cx:data>
  </cx:chartData>
  <cx:chart>
    <cx:title pos="t" align="ctr" overlay="0">
      <cx:tx>
        <cx:txData>
          <cx:v>Histogram of Income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Histogram of Income</a:t>
          </a:r>
        </a:p>
      </cx:txPr>
    </cx:title>
    <cx:plotArea>
      <cx:plotAreaRegion>
        <cx:series layoutId="clusteredColumn" uniqueId="{8AA3A0C9-4CC9-4433-88F9-09F42630D60A}">
          <cx:tx>
            <cx:txData>
              <cx:f>Mall_Customers!$D$1</cx:f>
              <cx:v>Annual Income (k$)</cx:v>
            </cx:txData>
          </cx:tx>
          <cx:dataId val="0"/>
          <cx:layoutPr>
            <cx:binning intervalClosed="r">
              <cx:binSize val="5"/>
            </cx:binning>
          </cx:layoutPr>
        </cx:series>
      </cx:plotAreaRegion>
      <cx:axis id="0">
        <cx:catScaling gapWidth="0"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r>
                  <a:rPr lang="en-US" sz="900" b="0" i="0" u="none" strike="noStrike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alibri" panose="020F0502020204030204"/>
                  </a:rPr>
                  <a:t>Annual Income ($k)</a:t>
                </a:r>
              </a:p>
            </cx:rich>
          </cx:tx>
        </cx:title>
        <cx:tickLabels/>
      </cx:axis>
      <cx:axis id="1">
        <cx:valScaling/>
        <cx:title>
          <cx:tx>
            <cx:txData>
              <cx:v>Frequency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Frequency</a:t>
              </a:r>
            </a:p>
          </cx:txPr>
        </cx:title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1AF11-1420-43C0-9927-994E83953636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B5D25-483E-4FB9-929F-174258067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For this presentation we will be exploring customer segmentation in retail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Customer segmentation is the practice of splitting a customer base into groups of individuals who share similar characteristics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Categories could include age, gender, income, interests or spending habits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 can some of this information can be used to make business decisions in a retail environment?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B5D25-483E-4FB9-929F-1742580678E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26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Central limit theorem (CLT) states that the distribution of a sample variable approximates a normal distribution as the sample size becomes larger, assuming that all samples are identical in size, and regardless of the population's actual distribution shape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Typically requires sample sizes of at least 30 to prove true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standard deviations and means of samples will equate to that of the population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A sample of appropriately large size can predict the characteristics of an entire population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B5D25-483E-4FB9-929F-1742580678E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308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Sampling is </a:t>
            </a:r>
            <a:r>
              <a:rPr lang="en-GB" b="1" i="0" dirty="0"/>
              <a:t>Successive</a:t>
            </a:r>
            <a:endParaRPr lang="en-US" b="1" i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i="1" dirty="0"/>
              <a:t>Sampling should not exclude samples used on previous occasions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Sampling is </a:t>
            </a:r>
            <a:r>
              <a:rPr lang="en-GB" b="1" i="0" dirty="0"/>
              <a:t>Random</a:t>
            </a:r>
            <a:endParaRPr lang="en-US" b="1" i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i="1" dirty="0"/>
              <a:t>All samples must have the same probability of being selected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Sampling should be </a:t>
            </a:r>
            <a:r>
              <a:rPr lang="en-GB" b="1" i="0" dirty="0"/>
              <a:t>Independent</a:t>
            </a:r>
            <a:endParaRPr lang="en-US" b="1" i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i="1" dirty="0"/>
              <a:t>Results from one sample shouldn’t impact other samples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Samples should be </a:t>
            </a:r>
            <a:r>
              <a:rPr lang="en-GB" b="1" i="0" dirty="0"/>
              <a:t>Limited</a:t>
            </a:r>
            <a:endParaRPr lang="en-US" b="1" i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i="1" dirty="0"/>
              <a:t>Often said that sample should be no more than 10% of population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B5D25-483E-4FB9-929F-1742580678E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489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 need to decide on a hypothesis to test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What do we want to achieve or learn?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 way to better inform our business decisions that provides us with insight into the spending habits of customers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“Is there a correlation between consumer age and income?”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could highlight the different spending powers of customers and how best to target goods and promotions at those with greater potential disposable income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H0 = “There is no correlation between consumer age and income”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H1 = “There is a positive correlation between consumer age and income”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B5D25-483E-4FB9-929F-1742580678E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400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If we were to obtain the data from scratch perhaps it could be gathered by surveying customers at a physical store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Alternatively through online surveys or data obtained via customer loyalty programs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Real world surveys are probably less</a:t>
            </a:r>
            <a:r>
              <a:rPr lang="en-GB" baseline="0" dirty="0"/>
              <a:t> efficient these days but may offer access to different demographics and datapoints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Online surveys allow the casting of a wider 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Customer loyalty may be the best choice for this study, probably quite a good representation of the whole consumer base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this example we will be using a simulated dataset of a retail membership card scheme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was obtained from kaggle.com, as a .csv file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B5D25-483E-4FB9-929F-1742580678E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038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</a:t>
            </a:r>
            <a:r>
              <a:rPr lang="en-GB" baseline="0" dirty="0"/>
              <a:t> dataset contained information for 200 customers</a:t>
            </a:r>
          </a:p>
          <a:p>
            <a:r>
              <a:rPr lang="en-GB" baseline="0" dirty="0"/>
              <a:t>Covering gender, age, annual income and spending score</a:t>
            </a:r>
          </a:p>
          <a:p>
            <a:r>
              <a:rPr lang="en-GB" baseline="0" dirty="0"/>
              <a:t>(a value assigned to customers based on their spending habits and behaviours)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B5D25-483E-4FB9-929F-1742580678E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481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Box plot </a:t>
            </a:r>
            <a:r>
              <a:rPr lang="en-GB" baseline="0" dirty="0"/>
              <a:t>gives us a visual representation of a lot of different information</a:t>
            </a:r>
          </a:p>
          <a:p>
            <a:r>
              <a:rPr lang="en-GB" baseline="0" dirty="0"/>
              <a:t>The box is drawn from Q1 to Q3</a:t>
            </a:r>
          </a:p>
          <a:p>
            <a:r>
              <a:rPr lang="en-GB" baseline="0" dirty="0"/>
              <a:t>The horizontal line shows the median</a:t>
            </a:r>
          </a:p>
          <a:p>
            <a:r>
              <a:rPr lang="en-GB" baseline="0" dirty="0"/>
              <a:t>The “x” shows the mean</a:t>
            </a:r>
          </a:p>
          <a:p>
            <a:r>
              <a:rPr lang="en-GB" baseline="0" dirty="0"/>
              <a:t>The whiskers are drawn outwards to the maximum and minimum values, showing the range</a:t>
            </a:r>
          </a:p>
          <a:p>
            <a:endParaRPr lang="en-GB" baseline="0" dirty="0"/>
          </a:p>
          <a:p>
            <a:r>
              <a:rPr lang="en-GB" baseline="0" dirty="0"/>
              <a:t>Histogram shows us the frequency of customers in different age brackets</a:t>
            </a:r>
          </a:p>
          <a:p>
            <a:endParaRPr lang="en-GB" baseline="0" dirty="0"/>
          </a:p>
          <a:p>
            <a:r>
              <a:rPr lang="en-GB" baseline="0" dirty="0"/>
              <a:t>Skews a bit left towards a slightly younger market</a:t>
            </a:r>
          </a:p>
          <a:p>
            <a:r>
              <a:rPr lang="en-GB" baseline="0" dirty="0"/>
              <a:t>Averages are below midrange</a:t>
            </a:r>
          </a:p>
          <a:p>
            <a:r>
              <a:rPr lang="en-GB" baseline="0" dirty="0"/>
              <a:t>Std. dev is quite high</a:t>
            </a:r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B5D25-483E-4FB9-929F-1742580678E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089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Box plot </a:t>
            </a:r>
            <a:r>
              <a:rPr lang="en-GB" baseline="0" dirty="0"/>
              <a:t>gives us a visual representation of a lot of different information</a:t>
            </a:r>
          </a:p>
          <a:p>
            <a:r>
              <a:rPr lang="en-GB" baseline="0" dirty="0"/>
              <a:t>The box is drawn from Q1 to Q3</a:t>
            </a:r>
          </a:p>
          <a:p>
            <a:r>
              <a:rPr lang="en-GB" baseline="0" dirty="0"/>
              <a:t>The horizontal line shows the median</a:t>
            </a:r>
          </a:p>
          <a:p>
            <a:r>
              <a:rPr lang="en-GB" baseline="0" dirty="0"/>
              <a:t>The “x” shows the mean</a:t>
            </a:r>
          </a:p>
          <a:p>
            <a:r>
              <a:rPr lang="en-GB" baseline="0" dirty="0"/>
              <a:t>The whiskers are drawn outwards to the maximum and minimum values, showing the range</a:t>
            </a:r>
          </a:p>
          <a:p>
            <a:endParaRPr lang="en-GB" baseline="0" dirty="0"/>
          </a:p>
          <a:p>
            <a:r>
              <a:rPr lang="en-GB" baseline="0" dirty="0"/>
              <a:t>Histogram shows us the frequency of customers in different annual income brackets</a:t>
            </a:r>
          </a:p>
          <a:p>
            <a:endParaRPr lang="en-GB" baseline="0" dirty="0"/>
          </a:p>
          <a:p>
            <a:r>
              <a:rPr lang="en-GB" baseline="0" dirty="0"/>
              <a:t>Skews a bit left towards a slightly lower income than the midrange</a:t>
            </a:r>
          </a:p>
          <a:p>
            <a:r>
              <a:rPr lang="en-GB" baseline="0" dirty="0"/>
              <a:t>Averages are below midrange</a:t>
            </a:r>
          </a:p>
          <a:p>
            <a:r>
              <a:rPr lang="en-GB" baseline="0" dirty="0"/>
              <a:t>Std. dev is quite high</a:t>
            </a:r>
          </a:p>
          <a:p>
            <a:r>
              <a:rPr lang="en-GB" baseline="0" dirty="0"/>
              <a:t>Comparison to national income data, are certain demographics better represented in this consumer base?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B5D25-483E-4FB9-929F-1742580678E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79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Future study could provide better insights by further segmenting consumers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Additional datasets including more extensive datapoints to allow further classification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Segmenting by gender, education level, loyalty (how long they’ve been a membership card holder), frequency of shopping trips, marital status, dependents, etc.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B5D25-483E-4FB9-929F-1742580678E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232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Standard deviation (</a:t>
            </a:r>
            <a:r>
              <a:rPr lang="el-GR" dirty="0"/>
              <a:t>σ</a:t>
            </a:r>
            <a:r>
              <a:rPr lang="en-GB" dirty="0"/>
              <a:t>) is a measure of average variability in a dataset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It represents how far each datapoint lies from the mean on average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smaller the </a:t>
            </a:r>
            <a:r>
              <a:rPr lang="el-GR" dirty="0"/>
              <a:t>σ</a:t>
            </a:r>
            <a:r>
              <a:rPr lang="en-GB" dirty="0"/>
              <a:t> value, the more closely values are clustered near the population or sample mean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***reveal***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Here</a:t>
            </a:r>
            <a:r>
              <a:rPr lang="en-GB" baseline="0" dirty="0"/>
              <a:t> you can see the equations for calculating standard deviation of a population or a sample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/>
              <a:t>***talk through it***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B5D25-483E-4FB9-929F-1742580678E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965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Also known as a Bell curve or Gaussian distribution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A </a:t>
            </a:r>
            <a:r>
              <a:rPr lang="en-GB" sz="1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variable</a:t>
            </a:r>
            <a:r>
              <a:rPr lang="en-GB" sz="1200" dirty="0"/>
              <a:t> which follows this curve is said to be </a:t>
            </a:r>
            <a:r>
              <a:rPr lang="en-GB" sz="1200" i="1" dirty="0"/>
              <a:t>normally distributed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i="0" dirty="0"/>
              <a:t>Here</a:t>
            </a:r>
            <a:r>
              <a:rPr lang="en-GB" sz="1200" i="0" baseline="0" dirty="0"/>
              <a:t> is a graph showing the normal distribution</a:t>
            </a:r>
            <a:endParaRPr lang="en-GB" sz="1200" i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i="1" dirty="0"/>
              <a:t>***Reveal***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Symmetrical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Empirical</a:t>
            </a:r>
            <a:r>
              <a:rPr lang="en-GB" sz="1200" baseline="0" dirty="0"/>
              <a:t> rule</a:t>
            </a:r>
            <a:endParaRPr lang="en-GB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B5D25-483E-4FB9-929F-1742580678E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4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88BC-E751-461C-A6A2-2DDEEE5DE554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65D1-90CE-45BB-AB36-54C90A142D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092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88BC-E751-461C-A6A2-2DDEEE5DE554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65D1-90CE-45BB-AB36-54C90A142DA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109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88BC-E751-461C-A6A2-2DDEEE5DE554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65D1-90CE-45BB-AB36-54C90A142DA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619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88BC-E751-461C-A6A2-2DDEEE5DE554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65D1-90CE-45BB-AB36-54C90A142DA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82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88BC-E751-461C-A6A2-2DDEEE5DE554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65D1-90CE-45BB-AB36-54C90A142DA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707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88BC-E751-461C-A6A2-2DDEEE5DE554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65D1-90CE-45BB-AB36-54C90A142DA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413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88BC-E751-461C-A6A2-2DDEEE5DE554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65D1-90CE-45BB-AB36-54C90A142DA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833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88BC-E751-461C-A6A2-2DDEEE5DE554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65D1-90CE-45BB-AB36-54C90A142DA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389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88BC-E751-461C-A6A2-2DDEEE5DE554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65D1-90CE-45BB-AB36-54C90A142DA5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78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88BC-E751-461C-A6A2-2DDEEE5DE554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65D1-90CE-45BB-AB36-54C90A142D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59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88BC-E751-461C-A6A2-2DDEEE5DE554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65D1-90CE-45BB-AB36-54C90A142D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28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FE0A88BC-E751-461C-A6A2-2DDEEE5DE554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0DD065D1-90CE-45BB-AB36-54C90A142D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7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14/relationships/chartEx" Target="../charts/chartEx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4/relationships/chartEx" Target="../charts/chartEx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14/relationships/chartEx" Target="../charts/chartEx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092B66-B8D8-4000-87FE-F56323AB9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874E92EB-FA9C-6DDA-45BA-31B485574A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20" b="14510"/>
          <a:stretch/>
        </p:blipFill>
        <p:spPr>
          <a:xfrm>
            <a:off x="-15240" y="-2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A658B7-5D8F-C716-5EAE-4FEACBC25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en-GB" dirty="0"/>
              <a:t>Data Analysis Cycle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F192F-94B2-2A3C-CD01-36B9B8B28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endParaRPr lang="en-GB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940328-7E54-4CF2-9802-567DE993A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6193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6BEA-9590-FF47-ED3D-B4394B5F1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A805B-8E67-13A7-D180-8BDE8C4F7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Further customer segmentation</a:t>
            </a:r>
          </a:p>
          <a:p>
            <a:r>
              <a:rPr lang="en-GB" dirty="0"/>
              <a:t>More extensive datapoints to allow further classification</a:t>
            </a:r>
          </a:p>
          <a:p>
            <a:r>
              <a:rPr lang="en-GB" dirty="0"/>
              <a:t>Segmenting by gender, education level, loyalty (how long they’ve been a membership card holder), frequency of shopping trips, marital status, dependents, pet ownership, etc.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97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092B66-B8D8-4000-87FE-F56323AB9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ibrant multicolour checkered floor design">
            <a:extLst>
              <a:ext uri="{FF2B5EF4-FFF2-40B4-BE49-F238E27FC236}">
                <a16:creationId xmlns:a16="http://schemas.microsoft.com/office/drawing/2014/main" id="{BB79B7CC-6587-3FD8-FEED-9A4069AD57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6667"/>
          <a:stretch/>
        </p:blipFill>
        <p:spPr>
          <a:xfrm>
            <a:off x="-15240" y="-2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A658B7-5D8F-C716-5EAE-4FEACBC25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en-GB" dirty="0"/>
              <a:t>Probability &amp;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F192F-94B2-2A3C-CD01-36B9B8B28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endParaRPr lang="en-GB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940328-7E54-4CF2-9802-567DE993A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1251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16FF-28D7-71DF-68BB-ACC7597E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Deviation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52BDE-4899-0B81-39A7-05914F5C0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Standard deviation (</a:t>
            </a:r>
            <a:r>
              <a:rPr lang="el-GR" dirty="0"/>
              <a:t>σ</a:t>
            </a:r>
            <a:r>
              <a:rPr lang="en-GB" dirty="0"/>
              <a:t>) is a measure of average variability in a dataset</a:t>
            </a:r>
          </a:p>
          <a:p>
            <a:r>
              <a:rPr lang="en-GB" dirty="0"/>
              <a:t>It represents how far each datapoint lies from the mean on average</a:t>
            </a:r>
          </a:p>
          <a:p>
            <a:r>
              <a:rPr lang="en-GB" dirty="0"/>
              <a:t>The smaller the </a:t>
            </a:r>
            <a:r>
              <a:rPr lang="el-GR" dirty="0"/>
              <a:t>σ</a:t>
            </a:r>
            <a:r>
              <a:rPr lang="en-GB" dirty="0"/>
              <a:t> value, the more closely values are clustered near the population or sample mean</a:t>
            </a:r>
          </a:p>
          <a:p>
            <a:endParaRPr lang="en-GB" dirty="0"/>
          </a:p>
        </p:txBody>
      </p:sp>
      <p:pic>
        <p:nvPicPr>
          <p:cNvPr id="5122" name="Picture 2" descr="Formula to find the standard deviation of a population.">
            <a:extLst>
              <a:ext uri="{FF2B5EF4-FFF2-40B4-BE49-F238E27FC236}">
                <a16:creationId xmlns:a16="http://schemas.microsoft.com/office/drawing/2014/main" id="{E847687B-F6DE-8F1F-3AA8-EDB287329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038" y="4806051"/>
            <a:ext cx="20764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ormula to find the standard deviation of a sample.">
            <a:extLst>
              <a:ext uri="{FF2B5EF4-FFF2-40B4-BE49-F238E27FC236}">
                <a16:creationId xmlns:a16="http://schemas.microsoft.com/office/drawing/2014/main" id="{E927A71B-8D56-7E66-DA62-8814DC043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870" y="4806051"/>
            <a:ext cx="189547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38446F-2184-D6BD-6811-E5A0ABDE54FE}"/>
              </a:ext>
            </a:extLst>
          </p:cNvPr>
          <p:cNvSpPr txBox="1"/>
          <p:nvPr/>
        </p:nvSpPr>
        <p:spPr>
          <a:xfrm>
            <a:off x="7049350" y="3870014"/>
            <a:ext cx="38647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σ = population standard deviation</a:t>
            </a:r>
          </a:p>
          <a:p>
            <a:r>
              <a:rPr lang="en-GB" dirty="0"/>
              <a:t>s = sample standard deviation</a:t>
            </a:r>
          </a:p>
          <a:p>
            <a:r>
              <a:rPr lang="en-GB" dirty="0"/>
              <a:t>∑ = sum of</a:t>
            </a:r>
          </a:p>
          <a:p>
            <a:r>
              <a:rPr lang="en-GB" dirty="0"/>
              <a:t>X = each value</a:t>
            </a:r>
          </a:p>
          <a:p>
            <a:r>
              <a:rPr lang="en-GB" dirty="0"/>
              <a:t>μ = population mean</a:t>
            </a:r>
          </a:p>
          <a:p>
            <a:r>
              <a:rPr lang="en-GB" dirty="0"/>
              <a:t>x̅ = sample mean</a:t>
            </a:r>
          </a:p>
          <a:p>
            <a:r>
              <a:rPr lang="en-GB" dirty="0"/>
              <a:t>N = number of values in the population</a:t>
            </a:r>
          </a:p>
          <a:p>
            <a:r>
              <a:rPr lang="en-GB" dirty="0"/>
              <a:t>n = number of values in the sample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56B7A6-5CB2-983A-CC90-C06169235AA6}"/>
              </a:ext>
            </a:extLst>
          </p:cNvPr>
          <p:cNvSpPr txBox="1"/>
          <p:nvPr/>
        </p:nvSpPr>
        <p:spPr>
          <a:xfrm>
            <a:off x="1156038" y="4222023"/>
            <a:ext cx="160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Population SD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B776D5-619B-8591-05F2-3F3CB636CEF9}"/>
              </a:ext>
            </a:extLst>
          </p:cNvPr>
          <p:cNvSpPr txBox="1"/>
          <p:nvPr/>
        </p:nvSpPr>
        <p:spPr>
          <a:xfrm>
            <a:off x="3977870" y="4222023"/>
            <a:ext cx="160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Sample SD</a:t>
            </a:r>
          </a:p>
        </p:txBody>
      </p:sp>
    </p:spTree>
    <p:extLst>
      <p:ext uri="{BB962C8B-B14F-4D97-AF65-F5344CB8AC3E}">
        <p14:creationId xmlns:p14="http://schemas.microsoft.com/office/powerpoint/2010/main" val="248088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99C8E5-A1E4-52F1-6533-C1F18BC6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Pros and Cons of Standard Deviation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117AE-BDE7-2EBD-3FC0-5FE8171DC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F6241-22C4-7D1F-705D-AA25274AA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1872" y="2580501"/>
            <a:ext cx="4480560" cy="3664650"/>
          </a:xfrm>
        </p:spPr>
        <p:txBody>
          <a:bodyPr/>
          <a:lstStyle/>
          <a:p>
            <a:r>
              <a:rPr lang="en-GB" dirty="0"/>
              <a:t>Easy to intuitively understand (unlike variance)</a:t>
            </a:r>
          </a:p>
          <a:p>
            <a:r>
              <a:rPr lang="en-GB" dirty="0"/>
              <a:t>More accurate than other measures of variability (like MAD)</a:t>
            </a:r>
          </a:p>
          <a:p>
            <a:r>
              <a:rPr lang="en-GB" dirty="0"/>
              <a:t>Shows the average spread of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094D2-8A2F-C01C-E41E-A4E599FFE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4BDA9F-A1C5-2D7C-CBB9-C6CFD427891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Similar to but more complex to calculate than MAD (Mean Average Distribution)</a:t>
            </a:r>
          </a:p>
          <a:p>
            <a:r>
              <a:rPr lang="en-GB" dirty="0"/>
              <a:t>Sensitive to outlier values on account of squaring them during calculation</a:t>
            </a:r>
          </a:p>
        </p:txBody>
      </p:sp>
    </p:spTree>
    <p:extLst>
      <p:ext uri="{BB962C8B-B14F-4D97-AF65-F5344CB8AC3E}">
        <p14:creationId xmlns:p14="http://schemas.microsoft.com/office/powerpoint/2010/main" val="241988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85CA3-50A8-41A2-A771-AAA3E70C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F8CB0-D2C6-07CB-7B70-BBE5A92F3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Also known as a Bell curve or Gaussian distribution</a:t>
            </a:r>
          </a:p>
          <a:p>
            <a:r>
              <a:rPr lang="en-GB" sz="2800" dirty="0"/>
              <a:t>A </a:t>
            </a:r>
            <a:r>
              <a:rPr lang="en-GB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variable</a:t>
            </a:r>
            <a:r>
              <a:rPr lang="en-GB" sz="2800" dirty="0"/>
              <a:t> which follows this curve is said to be </a:t>
            </a:r>
            <a:r>
              <a:rPr lang="en-GB" sz="2800" i="1" dirty="0"/>
              <a:t>normally distributed</a:t>
            </a:r>
            <a:endParaRPr lang="en-GB" sz="2800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ED6AF-71A7-E672-53F2-BDE1EECD96B3}"/>
              </a:ext>
            </a:extLst>
          </p:cNvPr>
          <p:cNvSpPr txBox="1"/>
          <p:nvPr/>
        </p:nvSpPr>
        <p:spPr>
          <a:xfrm>
            <a:off x="2467789" y="5533806"/>
            <a:ext cx="32125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2000" dirty="0"/>
              <a:t>1σ = 68.3%</a:t>
            </a:r>
          </a:p>
          <a:p>
            <a:pPr marL="0" indent="0">
              <a:buNone/>
            </a:pPr>
            <a:r>
              <a:rPr lang="en-GB" sz="2000" dirty="0"/>
              <a:t>2σ = 95.4%</a:t>
            </a:r>
          </a:p>
          <a:p>
            <a:pPr marL="0" indent="0">
              <a:buNone/>
            </a:pPr>
            <a:r>
              <a:rPr lang="en-GB" sz="2000" dirty="0"/>
              <a:t>3σ = 99.7%</a:t>
            </a:r>
          </a:p>
          <a:p>
            <a:endParaRPr lang="en-GB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54EEE6E-E723-EFEA-889B-EF4164CE8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7889" y="3430077"/>
            <a:ext cx="61912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5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A6F5-8EFD-FF3C-5F0F-80071F73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Central Limit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72745-FB4D-9D33-BF4B-4EDAFE1A2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Central limit theorem (CLT) states that the distribution of a sample variable approximates a normal distribution as the sample size becomes larger, assuming that all samples are identical in size, and regardless of the population's actual distribution shape</a:t>
            </a:r>
          </a:p>
          <a:p>
            <a:pPr>
              <a:lnSpc>
                <a:spcPct val="90000"/>
              </a:lnSpc>
            </a:pPr>
            <a:r>
              <a:rPr lang="en-GB" dirty="0"/>
              <a:t>Typically requires sample sizes of at least 30 to prove true</a:t>
            </a:r>
          </a:p>
          <a:p>
            <a:pPr>
              <a:lnSpc>
                <a:spcPct val="90000"/>
              </a:lnSpc>
            </a:pPr>
            <a:r>
              <a:rPr lang="en-GB" dirty="0"/>
              <a:t>The standard deviations and means of samples will equate to that of the population</a:t>
            </a:r>
          </a:p>
          <a:p>
            <a:pPr>
              <a:lnSpc>
                <a:spcPct val="90000"/>
              </a:lnSpc>
            </a:pPr>
            <a:r>
              <a:rPr lang="en-GB" dirty="0"/>
              <a:t>A sample of appropriately large size can predict the characteristics of an entire population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184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4379-B8F7-E8BE-1048-58140637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components of CLT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79D10-BB90-D4D8-8596-1F364005E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Sampling is </a:t>
            </a:r>
            <a:r>
              <a:rPr lang="en-GB" b="1" i="0" dirty="0"/>
              <a:t>Successive</a:t>
            </a:r>
            <a:endParaRPr lang="en-US" b="1" i="0" dirty="0"/>
          </a:p>
          <a:p>
            <a:pPr lvl="1"/>
            <a:r>
              <a:rPr lang="en-GB" i="1" dirty="0"/>
              <a:t>Sampling should not exclude samples used on previous occasions</a:t>
            </a:r>
            <a:endParaRPr lang="en-US" dirty="0"/>
          </a:p>
          <a:p>
            <a:pPr lvl="0"/>
            <a:r>
              <a:rPr lang="en-GB" dirty="0"/>
              <a:t>Sampling is </a:t>
            </a:r>
            <a:r>
              <a:rPr lang="en-GB" b="1" i="0" dirty="0"/>
              <a:t>Random</a:t>
            </a:r>
            <a:endParaRPr lang="en-US" b="1" i="0" dirty="0"/>
          </a:p>
          <a:p>
            <a:pPr lvl="1"/>
            <a:r>
              <a:rPr lang="en-GB" i="1" dirty="0"/>
              <a:t>All samples must have the same probability of being selected</a:t>
            </a:r>
            <a:endParaRPr lang="en-US" dirty="0"/>
          </a:p>
          <a:p>
            <a:pPr lvl="0"/>
            <a:r>
              <a:rPr lang="en-GB" dirty="0"/>
              <a:t>Sampling should be </a:t>
            </a:r>
            <a:r>
              <a:rPr lang="en-GB" b="1" i="0" dirty="0"/>
              <a:t>Independent</a:t>
            </a:r>
            <a:endParaRPr lang="en-US" b="1" i="0" dirty="0"/>
          </a:p>
          <a:p>
            <a:pPr lvl="1"/>
            <a:r>
              <a:rPr lang="en-GB" i="1" dirty="0"/>
              <a:t>Results from one sample shouldn’t impact other samples</a:t>
            </a:r>
            <a:endParaRPr lang="en-US" dirty="0"/>
          </a:p>
          <a:p>
            <a:pPr lvl="0"/>
            <a:r>
              <a:rPr lang="en-GB" dirty="0"/>
              <a:t>Samples should be </a:t>
            </a:r>
            <a:r>
              <a:rPr lang="en-GB" b="1" i="0" dirty="0"/>
              <a:t>Limited</a:t>
            </a:r>
            <a:endParaRPr lang="en-US" b="1" i="0" dirty="0"/>
          </a:p>
          <a:p>
            <a:pPr lvl="1"/>
            <a:r>
              <a:rPr lang="en-GB" i="1" dirty="0"/>
              <a:t>Often said that sample should be no more than 10% of population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2844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68EFDC-FE95-CD97-EFC0-6589B8E365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6D822D0-FCF0-D6C8-8707-B16870330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79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10C28-B102-6861-49FE-34B8435B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B1CB0-AFD3-3E91-7A1B-4E5D2A835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Customer segmentation is the practice of splitting a customer base into groups of individuals who share similar characteristics</a:t>
            </a:r>
          </a:p>
          <a:p>
            <a:r>
              <a:rPr lang="en-GB" dirty="0"/>
              <a:t>Categories could include age, gender, income, interests or spending habits</a:t>
            </a:r>
          </a:p>
          <a:p>
            <a:r>
              <a:rPr lang="en-GB" dirty="0"/>
              <a:t>How is this useful?</a:t>
            </a:r>
          </a:p>
        </p:txBody>
      </p:sp>
    </p:spTree>
    <p:extLst>
      <p:ext uri="{BB962C8B-B14F-4D97-AF65-F5344CB8AC3E}">
        <p14:creationId xmlns:p14="http://schemas.microsoft.com/office/powerpoint/2010/main" val="399294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BBE9-40FC-9C16-E717-37304600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would you start?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9A7B8-7C27-CDC6-4942-299265DAE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Pick a hypothesis</a:t>
            </a:r>
          </a:p>
          <a:p>
            <a:r>
              <a:rPr lang="en-GB" dirty="0"/>
              <a:t>What do we want to achieve or learn?</a:t>
            </a:r>
          </a:p>
          <a:p>
            <a:r>
              <a:rPr lang="en-GB" dirty="0"/>
              <a:t>“Is there a correlation between consumer age and income?”</a:t>
            </a:r>
          </a:p>
          <a:p>
            <a:endParaRPr lang="en-GB" dirty="0"/>
          </a:p>
          <a:p>
            <a:r>
              <a:rPr lang="en-GB" dirty="0"/>
              <a:t>H0 = “There is no correlation between consumer age and income”</a:t>
            </a:r>
          </a:p>
          <a:p>
            <a:r>
              <a:rPr lang="en-GB" dirty="0"/>
              <a:t>H1 = “There is a positive correlation between consumer age and 	income”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490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9C78-2D12-093F-21B1-58A1CD5EA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would you obtain the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E609D-7935-13AE-ECA3-69B944E3E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Surveying at a physical location</a:t>
            </a:r>
          </a:p>
          <a:p>
            <a:r>
              <a:rPr lang="en-GB" dirty="0"/>
              <a:t>Online surveys</a:t>
            </a:r>
          </a:p>
          <a:p>
            <a:r>
              <a:rPr lang="en-GB" dirty="0"/>
              <a:t>Customer loyalty schemes and company databases</a:t>
            </a:r>
          </a:p>
          <a:p>
            <a:endParaRPr lang="en-GB" dirty="0"/>
          </a:p>
          <a:p>
            <a:r>
              <a:rPr lang="en-GB" dirty="0"/>
              <a:t>For this example we will be using a simulated dataset of a retail membership card scheme</a:t>
            </a:r>
          </a:p>
          <a:p>
            <a:r>
              <a:rPr lang="en-GB" dirty="0"/>
              <a:t>This was obtained from kaggle.com, as a .csv file</a:t>
            </a:r>
          </a:p>
        </p:txBody>
      </p:sp>
    </p:spTree>
    <p:extLst>
      <p:ext uri="{BB962C8B-B14F-4D97-AF65-F5344CB8AC3E}">
        <p14:creationId xmlns:p14="http://schemas.microsoft.com/office/powerpoint/2010/main" val="359952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A29952-149E-46F7-9A9D-E6101CFF5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B303E1-D838-4541-90C7-0A5FA555F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6A3A3-6D99-FCEB-D886-FE7A9F35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438" y="758952"/>
            <a:ext cx="2853005" cy="4041648"/>
          </a:xfrm>
        </p:spPr>
        <p:txBody>
          <a:bodyPr vert="horz" lIns="91440" tIns="27432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100" dirty="0"/>
              <a:t>Small sample from dataset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21E534E7-233E-C339-8CD2-88A456C57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4183" y="1129365"/>
            <a:ext cx="6616823" cy="459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6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14B0-2AC3-E412-F30B-2B1A6C04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Consumer Age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C0BE8C7-3142-B6E5-F890-30ACF93982C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9989163"/>
                  </p:ext>
                </p:extLst>
              </p:nvPr>
            </p:nvGraphicFramePr>
            <p:xfrm>
              <a:off x="838201" y="1825625"/>
              <a:ext cx="3364683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5C0BE8C7-3142-B6E5-F890-30ACF93982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1" y="1825625"/>
                <a:ext cx="3364683" cy="4351338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35F06B-7093-A45E-34A4-26B43B6CE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996441"/>
              </p:ext>
            </p:extLst>
          </p:nvPr>
        </p:nvGraphicFramePr>
        <p:xfrm>
          <a:off x="9088018" y="986472"/>
          <a:ext cx="1194318" cy="167830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662473">
                  <a:extLst>
                    <a:ext uri="{9D8B030D-6E8A-4147-A177-3AD203B41FA5}">
                      <a16:colId xmlns:a16="http://schemas.microsoft.com/office/drawing/2014/main" val="2383177729"/>
                    </a:ext>
                  </a:extLst>
                </a:gridCol>
                <a:gridCol w="531845">
                  <a:extLst>
                    <a:ext uri="{9D8B030D-6E8A-4147-A177-3AD203B41FA5}">
                      <a16:colId xmlns:a16="http://schemas.microsoft.com/office/drawing/2014/main" val="360667886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 (years)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05492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38.85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49468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46072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2585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Variance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195.13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67047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Std. Dev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13.97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78557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Range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42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Midrange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6654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2B7D5F58-0DA8-47D9-318D-75356484254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09487767"/>
                  </p:ext>
                </p:extLst>
              </p:nvPr>
            </p:nvGraphicFramePr>
            <p:xfrm>
              <a:off x="4457700" y="2664777"/>
              <a:ext cx="5824636" cy="351218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2B7D5F58-0DA8-47D9-318D-7535648425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57700" y="2664777"/>
                <a:ext cx="5824636" cy="35121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703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2CCE-41FE-3EE2-F6C3-349F843A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Consumer Income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3A87B18-223A-2BC4-8423-F4072D09E5A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06050738"/>
                  </p:ext>
                </p:extLst>
              </p:nvPr>
            </p:nvGraphicFramePr>
            <p:xfrm>
              <a:off x="838200" y="1825625"/>
              <a:ext cx="3364684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73A87B18-223A-2BC4-8423-F4072D09E5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3364684" cy="4351338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E3AF9C-53EB-72EB-68BA-58F5E9FF0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293077"/>
              </p:ext>
            </p:extLst>
          </p:nvPr>
        </p:nvGraphicFramePr>
        <p:xfrm>
          <a:off x="9096832" y="992760"/>
          <a:ext cx="1213237" cy="167830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690723">
                  <a:extLst>
                    <a:ext uri="{9D8B030D-6E8A-4147-A177-3AD203B41FA5}">
                      <a16:colId xmlns:a16="http://schemas.microsoft.com/office/drawing/2014/main" val="765138679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1548128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Income ($k)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51451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60.56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02523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61.5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8260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23894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Variance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689.84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59024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Std. Dev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26.26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44125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Range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3505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Midrange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532371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3937811A-FD97-676A-F381-A99BABA2940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46339918"/>
                  </p:ext>
                </p:extLst>
              </p:nvPr>
            </p:nvGraphicFramePr>
            <p:xfrm>
              <a:off x="4330116" y="2600587"/>
              <a:ext cx="5979953" cy="357637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3937811A-FD97-676A-F381-A99BABA294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30116" y="2600587"/>
                <a:ext cx="5979953" cy="35763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6942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4EC37-CEFA-A154-B968-3A697395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Consumer Age &amp; Income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282CBA-A210-6F64-E6ED-B3D6ECF41F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854207"/>
              </p:ext>
            </p:extLst>
          </p:nvPr>
        </p:nvGraphicFramePr>
        <p:xfrm>
          <a:off x="838200" y="1825625"/>
          <a:ext cx="7270102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82D4D9-AB82-4EB4-1103-E21E075F5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207003"/>
              </p:ext>
            </p:extLst>
          </p:nvPr>
        </p:nvGraphicFramePr>
        <p:xfrm>
          <a:off x="8634186" y="2322989"/>
          <a:ext cx="1657480" cy="167830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677765">
                  <a:extLst>
                    <a:ext uri="{9D8B030D-6E8A-4147-A177-3AD203B41FA5}">
                      <a16:colId xmlns:a16="http://schemas.microsoft.com/office/drawing/2014/main" val="963977639"/>
                    </a:ext>
                  </a:extLst>
                </a:gridCol>
                <a:gridCol w="487219">
                  <a:extLst>
                    <a:ext uri="{9D8B030D-6E8A-4147-A177-3AD203B41FA5}">
                      <a16:colId xmlns:a16="http://schemas.microsoft.com/office/drawing/2014/main" val="819026834"/>
                    </a:ext>
                  </a:extLst>
                </a:gridCol>
                <a:gridCol w="492496">
                  <a:extLst>
                    <a:ext uri="{9D8B030D-6E8A-4147-A177-3AD203B41FA5}">
                      <a16:colId xmlns:a16="http://schemas.microsoft.com/office/drawing/2014/main" val="382345204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Age (years)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Income ($k)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38056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38.85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60.56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09667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61.5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8365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64354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Variance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195.13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689.84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1594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Std. Dev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13.97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26.26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6271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Range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19802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Midrange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7714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52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DA5E-71CF-9111-FAEF-25F07139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we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E7B10-1353-5EFD-8961-1A1C2F4B9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no strong corelation between consumer age and income</a:t>
            </a:r>
          </a:p>
          <a:p>
            <a:r>
              <a:rPr lang="en-GB" dirty="0"/>
              <a:t>At 1σ:</a:t>
            </a:r>
          </a:p>
          <a:p>
            <a:pPr lvl="1"/>
            <a:r>
              <a:rPr lang="en-GB" dirty="0"/>
              <a:t>Average age range is 24.9-52.8 years</a:t>
            </a:r>
          </a:p>
          <a:p>
            <a:pPr lvl="1"/>
            <a:r>
              <a:rPr lang="en-GB" dirty="0"/>
              <a:t>Average income range is $34.3k-$86.8k</a:t>
            </a:r>
          </a:p>
          <a:p>
            <a:r>
              <a:rPr lang="en-GB" dirty="0"/>
              <a:t>The standard deviation is reasonably large</a:t>
            </a:r>
          </a:p>
          <a:p>
            <a:r>
              <a:rPr lang="en-GB" dirty="0"/>
              <a:t>Observing the scatter plot it can be seen that outlying higher income figures do drop off with an increase in age</a:t>
            </a:r>
          </a:p>
        </p:txBody>
      </p:sp>
    </p:spTree>
    <p:extLst>
      <p:ext uri="{BB962C8B-B14F-4D97-AF65-F5344CB8AC3E}">
        <p14:creationId xmlns:p14="http://schemas.microsoft.com/office/powerpoint/2010/main" val="201592860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1262</TotalTime>
  <Words>1491</Words>
  <Application>Microsoft Office PowerPoint</Application>
  <PresentationFormat>Widescreen</PresentationFormat>
  <Paragraphs>226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Schoolbook</vt:lpstr>
      <vt:lpstr>Wingdings 2</vt:lpstr>
      <vt:lpstr>View</vt:lpstr>
      <vt:lpstr>Data Analysis Cycle</vt:lpstr>
      <vt:lpstr>Example Scenario</vt:lpstr>
      <vt:lpstr>How would you start?</vt:lpstr>
      <vt:lpstr>How would you obtain the data?</vt:lpstr>
      <vt:lpstr>Small sample from dataset</vt:lpstr>
      <vt:lpstr>Consumer Age</vt:lpstr>
      <vt:lpstr>Consumer Income</vt:lpstr>
      <vt:lpstr>Consumer Age &amp; Income</vt:lpstr>
      <vt:lpstr>What can we learn?</vt:lpstr>
      <vt:lpstr>Development of the data</vt:lpstr>
      <vt:lpstr>Probability &amp; Statistics</vt:lpstr>
      <vt:lpstr>Standard Deviation</vt:lpstr>
      <vt:lpstr>Pros and Cons of Standard Deviation</vt:lpstr>
      <vt:lpstr>Normal Distribution</vt:lpstr>
      <vt:lpstr>Central Limit Theorem</vt:lpstr>
      <vt:lpstr>Key components of CLT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Cycle</dc:title>
  <dc:creator>Eris Cannon</dc:creator>
  <cp:lastModifiedBy>Eris Cannon</cp:lastModifiedBy>
  <cp:revision>4</cp:revision>
  <dcterms:created xsi:type="dcterms:W3CDTF">2022-05-26T14:50:14Z</dcterms:created>
  <dcterms:modified xsi:type="dcterms:W3CDTF">2022-05-27T11:52:36Z</dcterms:modified>
</cp:coreProperties>
</file>