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8"/>
  </p:notesMasterIdLst>
  <p:sldIdLst>
    <p:sldId id="261" r:id="rId2"/>
    <p:sldId id="256" r:id="rId3"/>
    <p:sldId id="262" r:id="rId4"/>
    <p:sldId id="263" r:id="rId5"/>
    <p:sldId id="264" r:id="rId6"/>
    <p:sldId id="2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03" autoAdjust="0"/>
    <p:restoredTop sz="70975" autoAdjust="0"/>
  </p:normalViewPr>
  <p:slideViewPr>
    <p:cSldViewPr snapToGrid="0">
      <p:cViewPr varScale="1">
        <p:scale>
          <a:sx n="81" d="100"/>
          <a:sy n="81" d="100"/>
        </p:scale>
        <p:origin x="62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4E4D2F-157D-4294-A9C5-44513F35CF4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C739EB53-6BAF-4B8B-BF27-2F74E353F820}">
      <dgm:prSet/>
      <dgm:spPr/>
      <dgm:t>
        <a:bodyPr/>
        <a:lstStyle/>
        <a:p>
          <a:pPr>
            <a:defRPr cap="all"/>
          </a:pPr>
          <a:r>
            <a:rPr lang="en-GB" baseline="0"/>
            <a:t>Use Microsoft Excel</a:t>
          </a:r>
          <a:endParaRPr lang="en-US"/>
        </a:p>
      </dgm:t>
    </dgm:pt>
    <dgm:pt modelId="{91EDFB63-7CFF-4740-9A48-E83E08E5D7A4}" type="parTrans" cxnId="{CE5D432B-AC29-461F-B9B2-E509013D99EC}">
      <dgm:prSet/>
      <dgm:spPr/>
      <dgm:t>
        <a:bodyPr/>
        <a:lstStyle/>
        <a:p>
          <a:endParaRPr lang="en-US"/>
        </a:p>
      </dgm:t>
    </dgm:pt>
    <dgm:pt modelId="{4B0F5C30-DB20-4698-8D15-6C4CFD876FE0}" type="sibTrans" cxnId="{CE5D432B-AC29-461F-B9B2-E509013D99EC}">
      <dgm:prSet/>
      <dgm:spPr/>
      <dgm:t>
        <a:bodyPr/>
        <a:lstStyle/>
        <a:p>
          <a:endParaRPr lang="en-US"/>
        </a:p>
      </dgm:t>
    </dgm:pt>
    <dgm:pt modelId="{36EB4303-047C-4229-AC34-3B601EF2943D}">
      <dgm:prSet/>
      <dgm:spPr/>
      <dgm:t>
        <a:bodyPr/>
        <a:lstStyle/>
        <a:p>
          <a:pPr>
            <a:defRPr cap="all"/>
          </a:pPr>
          <a:r>
            <a:rPr lang="en-GB" baseline="0"/>
            <a:t>Sort and Clean Data</a:t>
          </a:r>
          <a:endParaRPr lang="en-US"/>
        </a:p>
      </dgm:t>
    </dgm:pt>
    <dgm:pt modelId="{23D0DC99-7308-4E6F-B802-20EA82C57621}" type="parTrans" cxnId="{288685DF-C588-4A2C-85E1-A99E232018EA}">
      <dgm:prSet/>
      <dgm:spPr/>
      <dgm:t>
        <a:bodyPr/>
        <a:lstStyle/>
        <a:p>
          <a:endParaRPr lang="en-US"/>
        </a:p>
      </dgm:t>
    </dgm:pt>
    <dgm:pt modelId="{FBFDBF7B-C1B9-4F35-AEF7-9779B5AF3631}" type="sibTrans" cxnId="{288685DF-C588-4A2C-85E1-A99E232018EA}">
      <dgm:prSet/>
      <dgm:spPr/>
      <dgm:t>
        <a:bodyPr/>
        <a:lstStyle/>
        <a:p>
          <a:endParaRPr lang="en-US"/>
        </a:p>
      </dgm:t>
    </dgm:pt>
    <dgm:pt modelId="{13EF1788-80F8-4496-B7A4-844724B79D42}">
      <dgm:prSet/>
      <dgm:spPr/>
      <dgm:t>
        <a:bodyPr/>
        <a:lstStyle/>
        <a:p>
          <a:pPr>
            <a:defRPr cap="all"/>
          </a:pPr>
          <a:r>
            <a:rPr lang="en-GB" baseline="0" dirty="0"/>
            <a:t>Visualise it</a:t>
          </a:r>
        </a:p>
        <a:p>
          <a:pPr>
            <a:defRPr cap="all"/>
          </a:pPr>
          <a:r>
            <a:rPr lang="en-GB" baseline="0" dirty="0"/>
            <a:t>(pivot tables)</a:t>
          </a:r>
          <a:endParaRPr lang="en-US" dirty="0"/>
        </a:p>
      </dgm:t>
    </dgm:pt>
    <dgm:pt modelId="{B9EE2438-60C9-4E60-903D-163F836B83DB}" type="parTrans" cxnId="{908EC772-18AA-4B2B-95FD-80F5547B1473}">
      <dgm:prSet/>
      <dgm:spPr/>
      <dgm:t>
        <a:bodyPr/>
        <a:lstStyle/>
        <a:p>
          <a:endParaRPr lang="en-US"/>
        </a:p>
      </dgm:t>
    </dgm:pt>
    <dgm:pt modelId="{ECE9042C-073E-4967-AF2D-C1DC4CAB6B61}" type="sibTrans" cxnId="{908EC772-18AA-4B2B-95FD-80F5547B1473}">
      <dgm:prSet/>
      <dgm:spPr/>
      <dgm:t>
        <a:bodyPr/>
        <a:lstStyle/>
        <a:p>
          <a:endParaRPr lang="en-US"/>
        </a:p>
      </dgm:t>
    </dgm:pt>
    <dgm:pt modelId="{49E6476C-E01B-4B40-9009-208C54EE9C29}" type="pres">
      <dgm:prSet presAssocID="{FC4E4D2F-157D-4294-A9C5-44513F35CF4F}" presName="root" presStyleCnt="0">
        <dgm:presLayoutVars>
          <dgm:dir/>
          <dgm:resizeHandles val="exact"/>
        </dgm:presLayoutVars>
      </dgm:prSet>
      <dgm:spPr/>
    </dgm:pt>
    <dgm:pt modelId="{5611276D-2CD4-4023-BFAD-5592AE576C76}" type="pres">
      <dgm:prSet presAssocID="{C739EB53-6BAF-4B8B-BF27-2F74E353F820}" presName="compNode" presStyleCnt="0"/>
      <dgm:spPr/>
    </dgm:pt>
    <dgm:pt modelId="{058EF290-2F68-415B-A151-ADF28A9AADBA}" type="pres">
      <dgm:prSet presAssocID="{C739EB53-6BAF-4B8B-BF27-2F74E353F820}" presName="iconBgRect" presStyleLbl="bgShp" presStyleIdx="0" presStyleCnt="3"/>
      <dgm:spPr/>
    </dgm:pt>
    <dgm:pt modelId="{46E8A35B-1F0F-4420-84B6-B12C762752A8}" type="pres">
      <dgm:prSet presAssocID="{C739EB53-6BAF-4B8B-BF27-2F74E353F82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FADA8F8-0A95-4332-B699-7BDD14E8E222}" type="pres">
      <dgm:prSet presAssocID="{C739EB53-6BAF-4B8B-BF27-2F74E353F820}" presName="spaceRect" presStyleCnt="0"/>
      <dgm:spPr/>
    </dgm:pt>
    <dgm:pt modelId="{7B304D7D-C37B-437D-92BB-736B1D97AC2C}" type="pres">
      <dgm:prSet presAssocID="{C739EB53-6BAF-4B8B-BF27-2F74E353F820}" presName="textRect" presStyleLbl="revTx" presStyleIdx="0" presStyleCnt="3">
        <dgm:presLayoutVars>
          <dgm:chMax val="1"/>
          <dgm:chPref val="1"/>
        </dgm:presLayoutVars>
      </dgm:prSet>
      <dgm:spPr/>
    </dgm:pt>
    <dgm:pt modelId="{E7CEB6F7-8EC7-4354-8F50-DB390C861165}" type="pres">
      <dgm:prSet presAssocID="{4B0F5C30-DB20-4698-8D15-6C4CFD876FE0}" presName="sibTrans" presStyleCnt="0"/>
      <dgm:spPr/>
    </dgm:pt>
    <dgm:pt modelId="{504A8888-B0B0-4454-B3F4-C9418C51E960}" type="pres">
      <dgm:prSet presAssocID="{36EB4303-047C-4229-AC34-3B601EF2943D}" presName="compNode" presStyleCnt="0"/>
      <dgm:spPr/>
    </dgm:pt>
    <dgm:pt modelId="{7346ECDD-E3CE-4495-94C7-A9E2F70DA6B8}" type="pres">
      <dgm:prSet presAssocID="{36EB4303-047C-4229-AC34-3B601EF2943D}" presName="iconBgRect" presStyleLbl="bgShp" presStyleIdx="1" presStyleCnt="3"/>
      <dgm:spPr/>
    </dgm:pt>
    <dgm:pt modelId="{07F8AB8C-DF1F-4F0F-88DB-01656E607F68}" type="pres">
      <dgm:prSet presAssocID="{36EB4303-047C-4229-AC34-3B601EF2943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52D2B924-C920-484B-AE86-E99589FAD8E8}" type="pres">
      <dgm:prSet presAssocID="{36EB4303-047C-4229-AC34-3B601EF2943D}" presName="spaceRect" presStyleCnt="0"/>
      <dgm:spPr/>
    </dgm:pt>
    <dgm:pt modelId="{A4D00C2F-FAC9-46C6-82FC-86B94958AA03}" type="pres">
      <dgm:prSet presAssocID="{36EB4303-047C-4229-AC34-3B601EF2943D}" presName="textRect" presStyleLbl="revTx" presStyleIdx="1" presStyleCnt="3">
        <dgm:presLayoutVars>
          <dgm:chMax val="1"/>
          <dgm:chPref val="1"/>
        </dgm:presLayoutVars>
      </dgm:prSet>
      <dgm:spPr/>
    </dgm:pt>
    <dgm:pt modelId="{A8E62A2E-7F30-40B7-97B6-BE3DEEDA3219}" type="pres">
      <dgm:prSet presAssocID="{FBFDBF7B-C1B9-4F35-AEF7-9779B5AF3631}" presName="sibTrans" presStyleCnt="0"/>
      <dgm:spPr/>
    </dgm:pt>
    <dgm:pt modelId="{3180071C-1888-4A1E-B121-757228840A53}" type="pres">
      <dgm:prSet presAssocID="{13EF1788-80F8-4496-B7A4-844724B79D42}" presName="compNode" presStyleCnt="0"/>
      <dgm:spPr/>
    </dgm:pt>
    <dgm:pt modelId="{E9662FB2-9832-48CA-A44F-12466EA19E10}" type="pres">
      <dgm:prSet presAssocID="{13EF1788-80F8-4496-B7A4-844724B79D42}" presName="iconBgRect" presStyleLbl="bgShp" presStyleIdx="2" presStyleCnt="3"/>
      <dgm:spPr/>
    </dgm:pt>
    <dgm:pt modelId="{707435E8-EE36-4A55-9E1A-1BBAB6A30BB8}" type="pres">
      <dgm:prSet presAssocID="{13EF1788-80F8-4496-B7A4-844724B79D4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7CA92D0-F78A-4C29-AF18-F0BD8B7DDAF7}" type="pres">
      <dgm:prSet presAssocID="{13EF1788-80F8-4496-B7A4-844724B79D42}" presName="spaceRect" presStyleCnt="0"/>
      <dgm:spPr/>
    </dgm:pt>
    <dgm:pt modelId="{D13A09BD-C50E-477E-8257-AE02445E3991}" type="pres">
      <dgm:prSet presAssocID="{13EF1788-80F8-4496-B7A4-844724B79D4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E5D432B-AC29-461F-B9B2-E509013D99EC}" srcId="{FC4E4D2F-157D-4294-A9C5-44513F35CF4F}" destId="{C739EB53-6BAF-4B8B-BF27-2F74E353F820}" srcOrd="0" destOrd="0" parTransId="{91EDFB63-7CFF-4740-9A48-E83E08E5D7A4}" sibTransId="{4B0F5C30-DB20-4698-8D15-6C4CFD876FE0}"/>
    <dgm:cxn modelId="{D961832C-EC5D-4C8F-812F-E38427BF9870}" type="presOf" srcId="{13EF1788-80F8-4496-B7A4-844724B79D42}" destId="{D13A09BD-C50E-477E-8257-AE02445E3991}" srcOrd="0" destOrd="0" presId="urn:microsoft.com/office/officeart/2018/5/layout/IconCircleLabelList"/>
    <dgm:cxn modelId="{E8166B4A-D712-4A61-955B-BF28C68F6856}" type="presOf" srcId="{C739EB53-6BAF-4B8B-BF27-2F74E353F820}" destId="{7B304D7D-C37B-437D-92BB-736B1D97AC2C}" srcOrd="0" destOrd="0" presId="urn:microsoft.com/office/officeart/2018/5/layout/IconCircleLabelList"/>
    <dgm:cxn modelId="{908EC772-18AA-4B2B-95FD-80F5547B1473}" srcId="{FC4E4D2F-157D-4294-A9C5-44513F35CF4F}" destId="{13EF1788-80F8-4496-B7A4-844724B79D42}" srcOrd="2" destOrd="0" parTransId="{B9EE2438-60C9-4E60-903D-163F836B83DB}" sibTransId="{ECE9042C-073E-4967-AF2D-C1DC4CAB6B61}"/>
    <dgm:cxn modelId="{ED0047D1-71ED-4D44-8F5E-0143CBC00110}" type="presOf" srcId="{FC4E4D2F-157D-4294-A9C5-44513F35CF4F}" destId="{49E6476C-E01B-4B40-9009-208C54EE9C29}" srcOrd="0" destOrd="0" presId="urn:microsoft.com/office/officeart/2018/5/layout/IconCircleLabelList"/>
    <dgm:cxn modelId="{288685DF-C588-4A2C-85E1-A99E232018EA}" srcId="{FC4E4D2F-157D-4294-A9C5-44513F35CF4F}" destId="{36EB4303-047C-4229-AC34-3B601EF2943D}" srcOrd="1" destOrd="0" parTransId="{23D0DC99-7308-4E6F-B802-20EA82C57621}" sibTransId="{FBFDBF7B-C1B9-4F35-AEF7-9779B5AF3631}"/>
    <dgm:cxn modelId="{5CDBC5EC-02A4-4295-B094-9D13B5826CB7}" type="presOf" srcId="{36EB4303-047C-4229-AC34-3B601EF2943D}" destId="{A4D00C2F-FAC9-46C6-82FC-86B94958AA03}" srcOrd="0" destOrd="0" presId="urn:microsoft.com/office/officeart/2018/5/layout/IconCircleLabelList"/>
    <dgm:cxn modelId="{C21645C6-4176-447A-9EF3-35B3E781E201}" type="presParOf" srcId="{49E6476C-E01B-4B40-9009-208C54EE9C29}" destId="{5611276D-2CD4-4023-BFAD-5592AE576C76}" srcOrd="0" destOrd="0" presId="urn:microsoft.com/office/officeart/2018/5/layout/IconCircleLabelList"/>
    <dgm:cxn modelId="{4C5DE6EC-1693-4BB2-A558-7E960CA08590}" type="presParOf" srcId="{5611276D-2CD4-4023-BFAD-5592AE576C76}" destId="{058EF290-2F68-415B-A151-ADF28A9AADBA}" srcOrd="0" destOrd="0" presId="urn:microsoft.com/office/officeart/2018/5/layout/IconCircleLabelList"/>
    <dgm:cxn modelId="{76DB47EA-8AED-49F9-90B6-984079E16F71}" type="presParOf" srcId="{5611276D-2CD4-4023-BFAD-5592AE576C76}" destId="{46E8A35B-1F0F-4420-84B6-B12C762752A8}" srcOrd="1" destOrd="0" presId="urn:microsoft.com/office/officeart/2018/5/layout/IconCircleLabelList"/>
    <dgm:cxn modelId="{CD5B319F-2496-4F5E-A107-D9358E5FC5E8}" type="presParOf" srcId="{5611276D-2CD4-4023-BFAD-5592AE576C76}" destId="{FFADA8F8-0A95-4332-B699-7BDD14E8E222}" srcOrd="2" destOrd="0" presId="urn:microsoft.com/office/officeart/2018/5/layout/IconCircleLabelList"/>
    <dgm:cxn modelId="{5377B957-5B46-43D3-B8CE-D729BB5235DC}" type="presParOf" srcId="{5611276D-2CD4-4023-BFAD-5592AE576C76}" destId="{7B304D7D-C37B-437D-92BB-736B1D97AC2C}" srcOrd="3" destOrd="0" presId="urn:microsoft.com/office/officeart/2018/5/layout/IconCircleLabelList"/>
    <dgm:cxn modelId="{79058BB4-AB12-495E-8C66-0A520DBB7E8C}" type="presParOf" srcId="{49E6476C-E01B-4B40-9009-208C54EE9C29}" destId="{E7CEB6F7-8EC7-4354-8F50-DB390C861165}" srcOrd="1" destOrd="0" presId="urn:microsoft.com/office/officeart/2018/5/layout/IconCircleLabelList"/>
    <dgm:cxn modelId="{DF1C9B2A-3031-49AD-B276-DCDC5B3F44E1}" type="presParOf" srcId="{49E6476C-E01B-4B40-9009-208C54EE9C29}" destId="{504A8888-B0B0-4454-B3F4-C9418C51E960}" srcOrd="2" destOrd="0" presId="urn:microsoft.com/office/officeart/2018/5/layout/IconCircleLabelList"/>
    <dgm:cxn modelId="{4B6BBA57-D43A-4377-83D3-6F384AE24422}" type="presParOf" srcId="{504A8888-B0B0-4454-B3F4-C9418C51E960}" destId="{7346ECDD-E3CE-4495-94C7-A9E2F70DA6B8}" srcOrd="0" destOrd="0" presId="urn:microsoft.com/office/officeart/2018/5/layout/IconCircleLabelList"/>
    <dgm:cxn modelId="{4CF992ED-DEA3-48F0-90F4-4B183C515F49}" type="presParOf" srcId="{504A8888-B0B0-4454-B3F4-C9418C51E960}" destId="{07F8AB8C-DF1F-4F0F-88DB-01656E607F68}" srcOrd="1" destOrd="0" presId="urn:microsoft.com/office/officeart/2018/5/layout/IconCircleLabelList"/>
    <dgm:cxn modelId="{60AE671E-1FB1-4B23-806A-95E1FC6B0E2E}" type="presParOf" srcId="{504A8888-B0B0-4454-B3F4-C9418C51E960}" destId="{52D2B924-C920-484B-AE86-E99589FAD8E8}" srcOrd="2" destOrd="0" presId="urn:microsoft.com/office/officeart/2018/5/layout/IconCircleLabelList"/>
    <dgm:cxn modelId="{331DD46C-D80B-4F21-8DC1-F5B585BB6925}" type="presParOf" srcId="{504A8888-B0B0-4454-B3F4-C9418C51E960}" destId="{A4D00C2F-FAC9-46C6-82FC-86B94958AA03}" srcOrd="3" destOrd="0" presId="urn:microsoft.com/office/officeart/2018/5/layout/IconCircleLabelList"/>
    <dgm:cxn modelId="{D5262094-ACE5-4138-A710-F4A21052511A}" type="presParOf" srcId="{49E6476C-E01B-4B40-9009-208C54EE9C29}" destId="{A8E62A2E-7F30-40B7-97B6-BE3DEEDA3219}" srcOrd="3" destOrd="0" presId="urn:microsoft.com/office/officeart/2018/5/layout/IconCircleLabelList"/>
    <dgm:cxn modelId="{1B1BF881-E229-4F24-9791-830B7F54B63D}" type="presParOf" srcId="{49E6476C-E01B-4B40-9009-208C54EE9C29}" destId="{3180071C-1888-4A1E-B121-757228840A53}" srcOrd="4" destOrd="0" presId="urn:microsoft.com/office/officeart/2018/5/layout/IconCircleLabelList"/>
    <dgm:cxn modelId="{AB93A7A9-F1D8-42CC-8C81-5F28FD3773B8}" type="presParOf" srcId="{3180071C-1888-4A1E-B121-757228840A53}" destId="{E9662FB2-9832-48CA-A44F-12466EA19E10}" srcOrd="0" destOrd="0" presId="urn:microsoft.com/office/officeart/2018/5/layout/IconCircleLabelList"/>
    <dgm:cxn modelId="{AF8390CD-189F-4780-8DAC-39EAFED493E3}" type="presParOf" srcId="{3180071C-1888-4A1E-B121-757228840A53}" destId="{707435E8-EE36-4A55-9E1A-1BBAB6A30BB8}" srcOrd="1" destOrd="0" presId="urn:microsoft.com/office/officeart/2018/5/layout/IconCircleLabelList"/>
    <dgm:cxn modelId="{66C2A02B-9FA3-433B-AED6-245D402F8464}" type="presParOf" srcId="{3180071C-1888-4A1E-B121-757228840A53}" destId="{37CA92D0-F78A-4C29-AF18-F0BD8B7DDAF7}" srcOrd="2" destOrd="0" presId="urn:microsoft.com/office/officeart/2018/5/layout/IconCircleLabelList"/>
    <dgm:cxn modelId="{A9FE6E40-3D7F-4806-B4D0-6BA4432D2812}" type="presParOf" srcId="{3180071C-1888-4A1E-B121-757228840A53}" destId="{D13A09BD-C50E-477E-8257-AE02445E399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EF290-2F68-415B-A151-ADF28A9AADBA}">
      <dsp:nvSpPr>
        <dsp:cNvPr id="0" name=""/>
        <dsp:cNvSpPr/>
      </dsp:nvSpPr>
      <dsp:spPr>
        <a:xfrm>
          <a:off x="539395" y="638238"/>
          <a:ext cx="1681312" cy="1681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E8A35B-1F0F-4420-84B6-B12C762752A8}">
      <dsp:nvSpPr>
        <dsp:cNvPr id="0" name=""/>
        <dsp:cNvSpPr/>
      </dsp:nvSpPr>
      <dsp:spPr>
        <a:xfrm>
          <a:off x="897707" y="996551"/>
          <a:ext cx="964687" cy="964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04D7D-C37B-437D-92BB-736B1D97AC2C}">
      <dsp:nvSpPr>
        <dsp:cNvPr id="0" name=""/>
        <dsp:cNvSpPr/>
      </dsp:nvSpPr>
      <dsp:spPr>
        <a:xfrm>
          <a:off x="1926" y="2843239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kern="1200" baseline="0"/>
            <a:t>Use Microsoft Excel</a:t>
          </a:r>
          <a:endParaRPr lang="en-US" sz="2100" kern="1200"/>
        </a:p>
      </dsp:txBody>
      <dsp:txXfrm>
        <a:off x="1926" y="2843239"/>
        <a:ext cx="2756250" cy="720000"/>
      </dsp:txXfrm>
    </dsp:sp>
    <dsp:sp modelId="{7346ECDD-E3CE-4495-94C7-A9E2F70DA6B8}">
      <dsp:nvSpPr>
        <dsp:cNvPr id="0" name=""/>
        <dsp:cNvSpPr/>
      </dsp:nvSpPr>
      <dsp:spPr>
        <a:xfrm>
          <a:off x="3777988" y="638238"/>
          <a:ext cx="1681312" cy="1681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F8AB8C-DF1F-4F0F-88DB-01656E607F68}">
      <dsp:nvSpPr>
        <dsp:cNvPr id="0" name=""/>
        <dsp:cNvSpPr/>
      </dsp:nvSpPr>
      <dsp:spPr>
        <a:xfrm>
          <a:off x="4136301" y="996551"/>
          <a:ext cx="964687" cy="964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00C2F-FAC9-46C6-82FC-86B94958AA03}">
      <dsp:nvSpPr>
        <dsp:cNvPr id="0" name=""/>
        <dsp:cNvSpPr/>
      </dsp:nvSpPr>
      <dsp:spPr>
        <a:xfrm>
          <a:off x="3240520" y="2843239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kern="1200" baseline="0"/>
            <a:t>Sort and Clean Data</a:t>
          </a:r>
          <a:endParaRPr lang="en-US" sz="2100" kern="1200"/>
        </a:p>
      </dsp:txBody>
      <dsp:txXfrm>
        <a:off x="3240520" y="2843239"/>
        <a:ext cx="2756250" cy="720000"/>
      </dsp:txXfrm>
    </dsp:sp>
    <dsp:sp modelId="{E9662FB2-9832-48CA-A44F-12466EA19E10}">
      <dsp:nvSpPr>
        <dsp:cNvPr id="0" name=""/>
        <dsp:cNvSpPr/>
      </dsp:nvSpPr>
      <dsp:spPr>
        <a:xfrm>
          <a:off x="7016582" y="638238"/>
          <a:ext cx="1681312" cy="1681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7435E8-EE36-4A55-9E1A-1BBAB6A30BB8}">
      <dsp:nvSpPr>
        <dsp:cNvPr id="0" name=""/>
        <dsp:cNvSpPr/>
      </dsp:nvSpPr>
      <dsp:spPr>
        <a:xfrm>
          <a:off x="7374895" y="996551"/>
          <a:ext cx="964687" cy="9646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A09BD-C50E-477E-8257-AE02445E3991}">
      <dsp:nvSpPr>
        <dsp:cNvPr id="0" name=""/>
        <dsp:cNvSpPr/>
      </dsp:nvSpPr>
      <dsp:spPr>
        <a:xfrm>
          <a:off x="6479113" y="2843239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kern="1200" baseline="0" dirty="0"/>
            <a:t>Visualise it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kern="1200" baseline="0" dirty="0"/>
            <a:t>(pivot tables)</a:t>
          </a:r>
          <a:endParaRPr lang="en-US" sz="2100" kern="1200" dirty="0"/>
        </a:p>
      </dsp:txBody>
      <dsp:txXfrm>
        <a:off x="6479113" y="2843239"/>
        <a:ext cx="275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C7276-FCB8-4BD8-9E6A-AB3F14F12D67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68D0E-04E9-491F-9748-AD5C617B6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388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lot of blank fields in gender</a:t>
            </a:r>
          </a:p>
          <a:p>
            <a:r>
              <a:rPr lang="en-GB" dirty="0"/>
              <a:t>Some values for duration were over</a:t>
            </a:r>
            <a:r>
              <a:rPr lang="en-GB" baseline="0" dirty="0"/>
              <a:t> </a:t>
            </a:r>
            <a:r>
              <a:rPr lang="en-GB" dirty="0"/>
              <a:t>20x the average</a:t>
            </a:r>
          </a:p>
          <a:p>
            <a:r>
              <a:rPr lang="en-GB" dirty="0"/>
              <a:t>One agency had every age set to 118 – highly unlikely</a:t>
            </a:r>
          </a:p>
          <a:p>
            <a:r>
              <a:rPr lang="en-GB" dirty="0"/>
              <a:t>More options to better group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68D0E-04E9-491F-9748-AD5C617B613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24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Hardest</a:t>
            </a:r>
            <a:r>
              <a:rPr lang="en-GB" baseline="0" dirty="0"/>
              <a:t> parts were formatting – pivot table changes resetting formatting</a:t>
            </a:r>
          </a:p>
          <a:p>
            <a:endParaRPr lang="en-GB" baseline="0" dirty="0"/>
          </a:p>
          <a:p>
            <a:r>
              <a:rPr lang="en-GB" baseline="0" dirty="0"/>
              <a:t>Who’s in the market?</a:t>
            </a:r>
          </a:p>
          <a:p>
            <a:endParaRPr lang="en-GB" baseline="0" dirty="0"/>
          </a:p>
          <a:p>
            <a:r>
              <a:rPr lang="en-GB" baseline="0" dirty="0"/>
              <a:t>Is there a trend in which agency type is used?</a:t>
            </a:r>
          </a:p>
          <a:p>
            <a:endParaRPr lang="en-GB" baseline="0" dirty="0"/>
          </a:p>
          <a:p>
            <a:r>
              <a:rPr lang="en-GB" baseline="0" dirty="0"/>
              <a:t>Observations on age – family trips, short haul for young</a:t>
            </a:r>
          </a:p>
          <a:p>
            <a:r>
              <a:rPr lang="en-GB" baseline="0" dirty="0"/>
              <a:t>	middle-age most adventurous with diverse destinations</a:t>
            </a:r>
          </a:p>
          <a:p>
            <a:endParaRPr lang="en-GB" baseline="0" dirty="0"/>
          </a:p>
          <a:p>
            <a:r>
              <a:rPr lang="en-GB" baseline="0" dirty="0"/>
              <a:t>Where are the popular destinations?</a:t>
            </a:r>
          </a:p>
          <a:p>
            <a:endParaRPr lang="en-GB" baseline="0" dirty="0"/>
          </a:p>
          <a:p>
            <a:r>
              <a:rPr lang="en-GB" baseline="0" dirty="0"/>
              <a:t>How long do people plan on staying?</a:t>
            </a:r>
          </a:p>
          <a:p>
            <a:endParaRPr lang="en-GB" baseline="0" dirty="0"/>
          </a:p>
          <a:p>
            <a:endParaRPr lang="en-GB" baseline="0" dirty="0"/>
          </a:p>
          <a:p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68D0E-04E9-491F-9748-AD5C617B613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777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9ABD-3D5D-412A-9F79-A2CBE1F7321C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B453-FF71-41B3-9840-C158DA7004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823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9ABD-3D5D-412A-9F79-A2CBE1F7321C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B453-FF71-41B3-9840-C158DA7004C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60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9ABD-3D5D-412A-9F79-A2CBE1F7321C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B453-FF71-41B3-9840-C158DA7004C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25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9ABD-3D5D-412A-9F79-A2CBE1F7321C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B453-FF71-41B3-9840-C158DA7004C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822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9ABD-3D5D-412A-9F79-A2CBE1F7321C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B453-FF71-41B3-9840-C158DA7004C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582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9ABD-3D5D-412A-9F79-A2CBE1F7321C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B453-FF71-41B3-9840-C158DA7004C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574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9ABD-3D5D-412A-9F79-A2CBE1F7321C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B453-FF71-41B3-9840-C158DA7004C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185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9ABD-3D5D-412A-9F79-A2CBE1F7321C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B453-FF71-41B3-9840-C158DA7004C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642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9ABD-3D5D-412A-9F79-A2CBE1F7321C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B453-FF71-41B3-9840-C158DA7004CE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263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9ABD-3D5D-412A-9F79-A2CBE1F7321C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B453-FF71-41B3-9840-C158DA7004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61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9ABD-3D5D-412A-9F79-A2CBE1F7321C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B453-FF71-41B3-9840-C158DA7004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29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03B29ABD-3D5D-412A-9F79-A2CBE1F7321C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DB2EB453-FF71-41B3-9840-C158DA7004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03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58B7-5D8F-C716-5EAE-4FEACBC25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786" y="758952"/>
            <a:ext cx="6492695" cy="4041648"/>
          </a:xfrm>
        </p:spPr>
        <p:txBody>
          <a:bodyPr>
            <a:normAutofit/>
          </a:bodyPr>
          <a:lstStyle/>
          <a:p>
            <a:r>
              <a:rPr lang="en-GB" dirty="0"/>
              <a:t>Data Analysis &amp; Visualisation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F192F-94B2-2A3C-CD01-36B9B8B28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786" y="4800600"/>
            <a:ext cx="6492696" cy="1691640"/>
          </a:xfrm>
        </p:spPr>
        <p:txBody>
          <a:bodyPr>
            <a:normAutofit/>
          </a:bodyPr>
          <a:lstStyle/>
          <a:p>
            <a:endParaRPr lang="en-GB"/>
          </a:p>
        </p:txBody>
      </p:sp>
      <p:pic>
        <p:nvPicPr>
          <p:cNvPr id="5" name="Picture 4" descr="Vibrant multicolour checkered floor design">
            <a:extLst>
              <a:ext uri="{FF2B5EF4-FFF2-40B4-BE49-F238E27FC236}">
                <a16:creationId xmlns:a16="http://schemas.microsoft.com/office/drawing/2014/main" id="{BB79B7CC-6587-3FD8-FEED-9A4069AD57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76" r="32602"/>
          <a:stretch/>
        </p:blipFill>
        <p:spPr>
          <a:xfrm>
            <a:off x="7729118" y="10"/>
            <a:ext cx="35683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5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2F0B3A-4455-DFFB-5B22-1833850D2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</p:spPr>
        <p:txBody>
          <a:bodyPr>
            <a:normAutofit/>
          </a:bodyPr>
          <a:lstStyle/>
          <a:p>
            <a:r>
              <a:rPr lang="en-GB" dirty="0"/>
              <a:t>What are we going to do?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457B09E8-3EB9-9C30-0C94-6B0293341B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159503"/>
              </p:ext>
            </p:extLst>
          </p:nvPr>
        </p:nvGraphicFramePr>
        <p:xfrm>
          <a:off x="1262063" y="2013055"/>
          <a:ext cx="9237290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541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FB7C-A67A-971B-A823-A064C7AD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Original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A691-C211-E7AF-2EDF-4C7EC620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Travel Insurance</a:t>
            </a:r>
          </a:p>
          <a:p>
            <a:r>
              <a:rPr lang="en-GB" dirty="0"/>
              <a:t>Servicing company based in Singapore</a:t>
            </a:r>
          </a:p>
          <a:p>
            <a:r>
              <a:rPr lang="en-GB" dirty="0"/>
              <a:t>63k+ rows of data</a:t>
            </a:r>
          </a:p>
        </p:txBody>
      </p:sp>
    </p:spTree>
    <p:extLst>
      <p:ext uri="{BB962C8B-B14F-4D97-AF65-F5344CB8AC3E}">
        <p14:creationId xmlns:p14="http://schemas.microsoft.com/office/powerpoint/2010/main" val="288729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8D6A-CB5C-F1DA-81F1-3BD5F84B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Clean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77C29-C138-8A4D-02D7-00CFAEA5B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Remove “Gender” field</a:t>
            </a:r>
          </a:p>
          <a:p>
            <a:r>
              <a:rPr lang="en-GB" dirty="0"/>
              <a:t>Consider if data is erroneous or outlier</a:t>
            </a:r>
          </a:p>
          <a:p>
            <a:r>
              <a:rPr lang="en-GB" dirty="0"/>
              <a:t>Remove agencies providing erroneous data</a:t>
            </a:r>
          </a:p>
          <a:p>
            <a:r>
              <a:rPr lang="en-GB" dirty="0"/>
              <a:t>Add new fields for more sorting options</a:t>
            </a:r>
          </a:p>
          <a:p>
            <a:pPr lvl="1"/>
            <a:r>
              <a:rPr lang="en-GB" dirty="0"/>
              <a:t>Age bracket</a:t>
            </a:r>
          </a:p>
          <a:p>
            <a:pPr lvl="1"/>
            <a:r>
              <a:rPr lang="en-GB" dirty="0"/>
              <a:t>Duration bracket</a:t>
            </a:r>
          </a:p>
        </p:txBody>
      </p:sp>
    </p:spTree>
    <p:extLst>
      <p:ext uri="{BB962C8B-B14F-4D97-AF65-F5344CB8AC3E}">
        <p14:creationId xmlns:p14="http://schemas.microsoft.com/office/powerpoint/2010/main" val="340798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AA55-EA1A-4FB4-DC07-72F238C3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Visualised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1AECF-599F-68CF-2E9D-5B88C9AD5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Dashboards</a:t>
            </a:r>
          </a:p>
          <a:p>
            <a:r>
              <a:rPr lang="en-GB" dirty="0"/>
              <a:t>Pivot Tables</a:t>
            </a:r>
          </a:p>
          <a:p>
            <a:r>
              <a:rPr lang="en-GB" dirty="0"/>
              <a:t>Simple, clear layout</a:t>
            </a:r>
          </a:p>
          <a:p>
            <a:r>
              <a:rPr lang="en-GB" dirty="0"/>
              <a:t>Appropriate charts and titles</a:t>
            </a:r>
          </a:p>
          <a:p>
            <a:r>
              <a:rPr lang="en-GB" dirty="0"/>
              <a:t>Distinct but not distracting colour schemes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0279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68EFDC-FE95-CD97-EFC0-6589B8E365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6D822D0-FCF0-D6C8-8707-B168703308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79929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45</TotalTime>
  <Words>185</Words>
  <Application>Microsoft Office PowerPoint</Application>
  <PresentationFormat>Widescreen</PresentationFormat>
  <Paragraphs>44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Schoolbook</vt:lpstr>
      <vt:lpstr>Wingdings 2</vt:lpstr>
      <vt:lpstr>View</vt:lpstr>
      <vt:lpstr>Data Analysis &amp; Visualisation</vt:lpstr>
      <vt:lpstr>What are we going to do?</vt:lpstr>
      <vt:lpstr>The Original Data</vt:lpstr>
      <vt:lpstr>The Clean Data</vt:lpstr>
      <vt:lpstr>The Visualised Data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&amp; Visualisation</dc:title>
  <dc:creator>Eris Cannon</dc:creator>
  <cp:lastModifiedBy>Eris Cannon</cp:lastModifiedBy>
  <cp:revision>2</cp:revision>
  <dcterms:created xsi:type="dcterms:W3CDTF">2022-06-09T07:46:23Z</dcterms:created>
  <dcterms:modified xsi:type="dcterms:W3CDTF">2022-06-09T08:32:15Z</dcterms:modified>
</cp:coreProperties>
</file>